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58" r:id="rId4"/>
    <p:sldId id="257" r:id="rId5"/>
    <p:sldId id="260" r:id="rId6"/>
    <p:sldId id="259" r:id="rId7"/>
    <p:sldId id="296" r:id="rId8"/>
    <p:sldId id="263" r:id="rId9"/>
    <p:sldId id="264" r:id="rId10"/>
    <p:sldId id="297" r:id="rId11"/>
    <p:sldId id="298" r:id="rId12"/>
    <p:sldId id="299" r:id="rId13"/>
    <p:sldId id="268" r:id="rId14"/>
    <p:sldId id="269" r:id="rId15"/>
    <p:sldId id="282" r:id="rId16"/>
    <p:sldId id="283" r:id="rId17"/>
    <p:sldId id="270" r:id="rId18"/>
    <p:sldId id="271" r:id="rId19"/>
    <p:sldId id="272" r:id="rId20"/>
    <p:sldId id="273" r:id="rId21"/>
    <p:sldId id="284" r:id="rId22"/>
    <p:sldId id="285" r:id="rId23"/>
    <p:sldId id="287" r:id="rId24"/>
    <p:sldId id="286" r:id="rId25"/>
    <p:sldId id="274" r:id="rId26"/>
    <p:sldId id="275" r:id="rId27"/>
    <p:sldId id="276" r:id="rId28"/>
    <p:sldId id="27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78" r:id="rId38"/>
    <p:sldId id="279" r:id="rId39"/>
    <p:sldId id="280" r:id="rId4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91CA-CA4E-4919-ABE7-041156983C1E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64BAD-B691-479F-B01C-A83876A6A6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FCC9-3E07-4A73-BD1D-A557BB8321BA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557EC-3ACB-4614-A63B-5702CE3AF1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68549-5978-43C5-A3F6-F936F3D106F9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A032-9492-4C9A-8085-552AA35D3F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6FF0-63CA-4F47-8711-AAA298BC7D1E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AD35A-08AD-4590-9FD2-0F00E64437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A292-6573-4F05-9C26-050DF4E2553D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C016-439A-4192-8928-0A0DB96C45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1568-2222-4557-8EB9-DEA3380F0E2D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8BA4-337B-415F-AD2C-88E31B9019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8DB3-A747-4266-9693-83C41A0E3ADC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C01D-4A11-43E6-B2C0-79BF361432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53C6-F1DD-427C-AE6C-E54ED2AC5B56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7FCE6-E08A-4A8A-AA29-440CA6C847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E9FA0-2E80-4913-8A36-33571BC0843C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960C-7231-4132-ACF4-DD50B91AC8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8A3E-1CF8-4003-A2DE-0D243EC9C9FB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1CA1-5F58-453F-9819-45C27D7BA7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65CAC-8897-46C2-A3E5-1F6D35C7BA8E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FC11-42B4-49CE-8D2F-357829A628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5097-5EB4-4EF1-AFE2-591989E76B69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9D16-8C35-4246-BCAA-41F286F2CB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40A2-C43C-4E88-A903-55895A27F8C3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1419-D4B4-4471-A7E2-BF9E209FE8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7907-ADC3-4B0F-BAA7-F2FA4B566853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63E5-5E52-4729-A226-656022ADE9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A20B-9E30-4FF3-8D75-E499EBD6C0DF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1679A-3316-4787-9EA9-3F594A423E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2A56-73EF-4251-96A9-C775F252337B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4E6B0-E9AC-4240-AD8B-41852A53DE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D9043F-EA70-4B2D-A887-0EC1E94B4354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ECFFF-1FA7-4211-9AB6-18765958C7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pPr eaLnBrk="1" hangingPunct="1"/>
            <a:r>
              <a:rPr lang="pt-BR" sz="3200" b="1" smtClean="0"/>
              <a:t>MELHORIA NA ATENÇÃO À SAÚDE DE HIPERTENSOS E DIABÉTICOS TIPO 2 NA UBS MONTE ALVERNE, EM SANTA CRUZ DO SUL/ RS</a:t>
            </a:r>
            <a:r>
              <a:rPr lang="pt-BR" sz="3200" smtClean="0"/>
              <a:t/>
            </a:r>
            <a:br>
              <a:rPr lang="pt-BR" sz="3200" smtClean="0"/>
            </a:br>
            <a:endParaRPr lang="pt-BR" sz="320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pt-BR" sz="150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smtClean="0">
                <a:solidFill>
                  <a:srgbClr val="7F7F7F"/>
                </a:solidFill>
              </a:rPr>
              <a:t>Autor:Augusto de Avelar Breunig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smtClean="0">
                <a:solidFill>
                  <a:srgbClr val="7F7F7F"/>
                </a:solidFill>
              </a:rPr>
              <a:t>Orientadora: Helen Pereira Rocha</a:t>
            </a:r>
          </a:p>
        </p:txBody>
      </p:sp>
      <p:pic>
        <p:nvPicPr>
          <p:cNvPr id="18435" name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888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Ações</a:t>
            </a:r>
          </a:p>
        </p:txBody>
      </p:sp>
      <p:sp>
        <p:nvSpPr>
          <p:cNvPr id="27650" name="Espaço Reservado para Conteúdo 1"/>
          <p:cNvSpPr>
            <a:spLocks noGrp="1"/>
          </p:cNvSpPr>
          <p:nvPr>
            <p:ph idx="1"/>
          </p:nvPr>
        </p:nvSpPr>
        <p:spPr>
          <a:xfrm>
            <a:off x="652463" y="1728788"/>
            <a:ext cx="9078912" cy="416083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pt-BR" sz="2400" u="sng" smtClean="0"/>
              <a:t>No eixo de Organização e Gestão do Serviço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Garantir material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Garantir exames complementares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Marcação de consultas pelos ACS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Organização da agenda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Priorização de pacientes de alto risco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Parcerias envolvendo nutricionistas e educadores físicos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Ações</a:t>
            </a:r>
          </a:p>
        </p:txBody>
      </p:sp>
      <p:sp>
        <p:nvSpPr>
          <p:cNvPr id="28674" name="Espaço Reservado para Conteúdo 1"/>
          <p:cNvSpPr>
            <a:spLocks noGrp="1"/>
          </p:cNvSpPr>
          <p:nvPr>
            <p:ph idx="1"/>
          </p:nvPr>
        </p:nvSpPr>
        <p:spPr>
          <a:xfrm>
            <a:off x="639763" y="1843088"/>
            <a:ext cx="8596312" cy="388143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pt-BR" sz="2400" u="sng" smtClean="0"/>
              <a:t>No eixo de Engajamento Público</a:t>
            </a:r>
            <a:endParaRPr lang="pt-BR" sz="2400" smtClean="0"/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Orientações durante consultas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Realização de grupos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Cartazes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Veiculação em rádio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Ações</a:t>
            </a:r>
          </a:p>
        </p:txBody>
      </p:sp>
      <p:sp>
        <p:nvSpPr>
          <p:cNvPr id="29698" name="Espaço Reservado para Conteúdo 1"/>
          <p:cNvSpPr>
            <a:spLocks noGrp="1"/>
          </p:cNvSpPr>
          <p:nvPr>
            <p:ph idx="1"/>
          </p:nvPr>
        </p:nvSpPr>
        <p:spPr>
          <a:xfrm>
            <a:off x="614363" y="1970088"/>
            <a:ext cx="8596312" cy="388143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pt-BR" sz="2400" u="sng" smtClean="0"/>
              <a:t>No eixo de Qualificação da Prática Clínica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Atualização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Capacitação dos profissionais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Treinamento</a:t>
            </a:r>
          </a:p>
          <a:p>
            <a:pPr lvl="1" eaLnBrk="1" hangingPunct="1"/>
            <a:endParaRPr lang="pt-BR" sz="2400" smtClean="0"/>
          </a:p>
          <a:p>
            <a:pPr eaLnBrk="1" hangingPunct="1"/>
            <a:endParaRPr lang="pt-BR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474663" y="609600"/>
            <a:ext cx="9053512" cy="1320800"/>
          </a:xfrm>
        </p:spPr>
        <p:txBody>
          <a:bodyPr/>
          <a:lstStyle/>
          <a:p>
            <a:pPr eaLnBrk="1" hangingPunct="1"/>
            <a:r>
              <a:rPr lang="pt-BR" sz="1800" b="1" smtClean="0"/>
              <a:t>Objetivo 1: </a:t>
            </a:r>
            <a:r>
              <a:rPr lang="pt-BR" sz="1800" smtClean="0"/>
              <a:t>Ampliar a cobertura para 80% dos hipertensos e 85% dos diabéticos da área de abrangência com acompanhamento na unidade de saúde.</a:t>
            </a:r>
            <a:br>
              <a:rPr lang="pt-BR" sz="1800" smtClean="0"/>
            </a:br>
            <a:r>
              <a:rPr lang="pt-BR" sz="1800" b="1" smtClean="0"/>
              <a:t>Meta 1:</a:t>
            </a:r>
            <a:r>
              <a:rPr lang="pt-BR" sz="1800" smtClean="0"/>
              <a:t> Cadastrar 80% dos hipertensos da área de abrangência no Programa de Atenção à Hipertensão Arterial e à Diabetes Mellitus da unidade de saúde</a:t>
            </a:r>
            <a:br>
              <a:rPr lang="pt-BR" sz="1800" smtClean="0"/>
            </a:br>
            <a:r>
              <a:rPr lang="pt-BR" sz="1800" b="1" smtClean="0"/>
              <a:t>Indicador 1:</a:t>
            </a:r>
            <a:r>
              <a:rPr lang="pt-BR" sz="1800" smtClean="0"/>
              <a:t> Cobertura do programa de atenção ao hipertenso na unidade de saúde.</a:t>
            </a:r>
          </a:p>
        </p:txBody>
      </p:sp>
      <p:pic>
        <p:nvPicPr>
          <p:cNvPr id="30722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1963" y="2132013"/>
            <a:ext cx="4856162" cy="4357687"/>
          </a:xfrm>
        </p:spPr>
      </p:pic>
      <p:sp>
        <p:nvSpPr>
          <p:cNvPr id="30723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572125" y="2478088"/>
            <a:ext cx="3702050" cy="3563937"/>
          </a:xfrm>
        </p:spPr>
        <p:txBody>
          <a:bodyPr/>
          <a:lstStyle/>
          <a:p>
            <a:pPr eaLnBrk="1" hangingPunct="1"/>
            <a:r>
              <a:rPr lang="pt-BR" smtClean="0"/>
              <a:t>Mês 1: 69</a:t>
            </a:r>
          </a:p>
          <a:p>
            <a:pPr eaLnBrk="1" hangingPunct="1"/>
            <a:r>
              <a:rPr lang="pt-BR" smtClean="0"/>
              <a:t>Mês 2: 98</a:t>
            </a:r>
          </a:p>
          <a:p>
            <a:pPr eaLnBrk="1" hangingPunct="1"/>
            <a:r>
              <a:rPr lang="pt-BR" smtClean="0"/>
              <a:t>Mês 3: 109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Má qualidade dos registros anteriores</a:t>
            </a:r>
          </a:p>
          <a:p>
            <a:pPr eaLnBrk="1" hangingPunct="1"/>
            <a:r>
              <a:rPr lang="pt-BR" smtClean="0"/>
              <a:t>Curva ascendente</a:t>
            </a:r>
          </a:p>
          <a:p>
            <a:pPr eaLnBrk="1" hangingPunct="1"/>
            <a:r>
              <a:rPr lang="pt-BR" smtClean="0"/>
              <a:t>Falta de ACS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951912" cy="1320800"/>
          </a:xfrm>
        </p:spPr>
        <p:txBody>
          <a:bodyPr/>
          <a:lstStyle/>
          <a:p>
            <a:pPr eaLnBrk="1" hangingPunct="1"/>
            <a:r>
              <a:rPr lang="pt-BR" sz="1800" b="1" smtClean="0"/>
              <a:t>Objetivo 1: </a:t>
            </a:r>
            <a:r>
              <a:rPr lang="pt-BR" sz="1800" smtClean="0"/>
              <a:t>Ampliar a cobertura para 80% dos hipertensos e 85% dos diabéticos da área de abrangência com acompanhamento na unidade de saúde.</a:t>
            </a:r>
            <a:br>
              <a:rPr lang="pt-BR" sz="1800" smtClean="0"/>
            </a:br>
            <a:r>
              <a:rPr lang="pt-BR" sz="1800" b="1" smtClean="0"/>
              <a:t>Meta 2</a:t>
            </a:r>
            <a:r>
              <a:rPr lang="pt-BR" sz="1800" smtClean="0"/>
              <a:t>: Cadastrar 85% dos diabéticos da área de abrangência no Programa de Atenção à Hipertensão Arterial e à Diabetes Mellitus da unidade de saúde.</a:t>
            </a:r>
            <a:br>
              <a:rPr lang="pt-BR" sz="1800" smtClean="0"/>
            </a:br>
            <a:r>
              <a:rPr lang="pt-BR" sz="1800" b="1" smtClean="0"/>
              <a:t>Indicador 2</a:t>
            </a:r>
            <a:r>
              <a:rPr lang="pt-BR" sz="1800" smtClean="0"/>
              <a:t>: Cobertura do programa de atenção ao diabético na unidade de saúde.</a:t>
            </a:r>
          </a:p>
        </p:txBody>
      </p:sp>
      <p:pic>
        <p:nvPicPr>
          <p:cNvPr id="31746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3" y="2201863"/>
            <a:ext cx="5046662" cy="4383087"/>
          </a:xfrm>
        </p:spPr>
      </p:pic>
      <p:sp>
        <p:nvSpPr>
          <p:cNvPr id="31747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762625" y="2655888"/>
            <a:ext cx="3511550" cy="3652837"/>
          </a:xfrm>
        </p:spPr>
        <p:txBody>
          <a:bodyPr/>
          <a:lstStyle/>
          <a:p>
            <a:pPr eaLnBrk="1" hangingPunct="1"/>
            <a:r>
              <a:rPr lang="pt-BR" smtClean="0"/>
              <a:t>Mês 1: 12</a:t>
            </a:r>
          </a:p>
          <a:p>
            <a:pPr eaLnBrk="1" hangingPunct="1"/>
            <a:r>
              <a:rPr lang="pt-BR" smtClean="0"/>
              <a:t>Mês 2: 16</a:t>
            </a:r>
          </a:p>
          <a:p>
            <a:pPr eaLnBrk="1" hangingPunct="1"/>
            <a:r>
              <a:rPr lang="pt-BR" smtClean="0"/>
              <a:t>Mês 3: 20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Má qualidade dos registros anteriores</a:t>
            </a:r>
          </a:p>
          <a:p>
            <a:pPr eaLnBrk="1" hangingPunct="1"/>
            <a:r>
              <a:rPr lang="pt-BR" smtClean="0"/>
              <a:t>Curva ascendente</a:t>
            </a:r>
          </a:p>
          <a:p>
            <a:pPr eaLnBrk="1" hangingPunct="1"/>
            <a:r>
              <a:rPr lang="pt-BR" smtClean="0"/>
              <a:t>Falta de ACS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2: </a:t>
            </a:r>
            <a:r>
              <a:rPr lang="pt-BR" sz="1800" smtClean="0"/>
              <a:t>Melhorar a qualidade do atendimento dos pacientes hipertensos e diabéticos que fazem acompanhamento na unidade de saúde.</a:t>
            </a:r>
            <a:br>
              <a:rPr lang="pt-BR" sz="1800" smtClean="0"/>
            </a:br>
            <a:r>
              <a:rPr lang="pt-BR" sz="1800" b="1" smtClean="0"/>
              <a:t>Meta 1:</a:t>
            </a:r>
            <a:r>
              <a:rPr lang="pt-BR" sz="1800" smtClean="0"/>
              <a:t> Realizar exame clínico apropriado em 100% dos hipertensos.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3:</a:t>
            </a:r>
            <a:r>
              <a:rPr lang="pt-BR" sz="1800" smtClean="0"/>
              <a:t> Proporção de hipertensos com o exame clínico em dia de acordo com o protocolo</a:t>
            </a:r>
            <a:endParaRPr lang="pt-BR" sz="3200" smtClean="0"/>
          </a:p>
        </p:txBody>
      </p:sp>
      <p:pic>
        <p:nvPicPr>
          <p:cNvPr id="32770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2" y="2155825"/>
            <a:ext cx="5455011" cy="4047267"/>
          </a:xfrm>
        </p:spPr>
      </p:pic>
      <p:sp>
        <p:nvSpPr>
          <p:cNvPr id="32771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132873" y="2352118"/>
            <a:ext cx="4184650" cy="3881437"/>
          </a:xfrm>
        </p:spPr>
        <p:txBody>
          <a:bodyPr/>
          <a:lstStyle/>
          <a:p>
            <a:pPr eaLnBrk="1" hangingPunct="1"/>
            <a:r>
              <a:rPr lang="pt-BR" dirty="0" smtClean="0"/>
              <a:t>Mês 1: 69</a:t>
            </a:r>
            <a:endParaRPr lang="pt-BR" dirty="0" smtClean="0"/>
          </a:p>
          <a:p>
            <a:pPr eaLnBrk="1" hangingPunct="1"/>
            <a:r>
              <a:rPr lang="pt-BR" dirty="0" smtClean="0"/>
              <a:t>Mês 2: 98</a:t>
            </a:r>
            <a:endParaRPr lang="pt-BR" dirty="0" smtClean="0"/>
          </a:p>
          <a:p>
            <a:pPr eaLnBrk="1" hangingPunct="1"/>
            <a:r>
              <a:rPr lang="pt-BR" dirty="0" smtClean="0"/>
              <a:t>Mês 3: 109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Atualização e organização adequada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2: </a:t>
            </a:r>
            <a:r>
              <a:rPr lang="pt-BR" sz="1800" smtClean="0"/>
              <a:t>Melhorar a qualidade do atendimento dos pacientes hipertensos e diabéticos que fazem acompanhamento na unidade de saúde.</a:t>
            </a:r>
            <a:r>
              <a:rPr lang="pt-BR" sz="1800" b="1" smtClean="0"/>
              <a:t/>
            </a:r>
            <a:br>
              <a:rPr lang="pt-BR" sz="1800" b="1" smtClean="0"/>
            </a:br>
            <a:r>
              <a:rPr lang="pt-BR" sz="1800" b="1" smtClean="0"/>
              <a:t>Meta 2:</a:t>
            </a:r>
            <a:r>
              <a:rPr lang="pt-BR" sz="1800" smtClean="0"/>
              <a:t> Realizar exame clínico apropriado em 100% dos diabéticos.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4:</a:t>
            </a:r>
            <a:r>
              <a:rPr lang="pt-BR" sz="1800" smtClean="0"/>
              <a:t> Proporção de diabéticos com o exame clínico em dia de acordo com o protocolo.         </a:t>
            </a:r>
          </a:p>
        </p:txBody>
      </p:sp>
      <p:pic>
        <p:nvPicPr>
          <p:cNvPr id="33794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2" y="2160587"/>
            <a:ext cx="5496827" cy="4009553"/>
          </a:xfrm>
        </p:spPr>
      </p:pic>
      <p:sp>
        <p:nvSpPr>
          <p:cNvPr id="3379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997145" y="2160588"/>
            <a:ext cx="3277029" cy="3881437"/>
          </a:xfrm>
        </p:spPr>
        <p:txBody>
          <a:bodyPr/>
          <a:lstStyle/>
          <a:p>
            <a:pPr eaLnBrk="1" hangingPunct="1"/>
            <a:r>
              <a:rPr lang="pt-BR" dirty="0" smtClean="0"/>
              <a:t>Mês 1: 12</a:t>
            </a:r>
            <a:endParaRPr lang="pt-BR" dirty="0" smtClean="0"/>
          </a:p>
          <a:p>
            <a:pPr eaLnBrk="1" hangingPunct="1"/>
            <a:r>
              <a:rPr lang="pt-BR" dirty="0" smtClean="0"/>
              <a:t>Mês 2: 16</a:t>
            </a:r>
            <a:endParaRPr lang="pt-BR" dirty="0" smtClean="0"/>
          </a:p>
          <a:p>
            <a:pPr eaLnBrk="1" hangingPunct="1"/>
            <a:r>
              <a:rPr lang="pt-BR" dirty="0" smtClean="0"/>
              <a:t>Mês 3: 20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Atualização e organização adequada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2: </a:t>
            </a:r>
            <a:r>
              <a:rPr lang="pt-BR" sz="1800" smtClean="0"/>
              <a:t>Melhorar a qualidade do atendimento dos pacientes hipertensos e diabéticos que fazem acompanhamento na unidade de saúde.</a:t>
            </a:r>
            <a:br>
              <a:rPr lang="pt-BR" sz="1800" smtClean="0"/>
            </a:br>
            <a:r>
              <a:rPr lang="pt-BR" sz="1800" b="1" smtClean="0"/>
              <a:t>Meta 3:</a:t>
            </a:r>
            <a:r>
              <a:rPr lang="pt-BR" sz="1800" smtClean="0"/>
              <a:t> Garantir a 100% dos hipertensos a realização de exames complementares em dia de acordo com o protocolo.   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5:</a:t>
            </a:r>
            <a:r>
              <a:rPr lang="pt-BR" sz="1800" smtClean="0"/>
              <a:t> Proporção de hipertensos com os exames complementares em dia de acordo com o protocolo.   </a:t>
            </a:r>
          </a:p>
        </p:txBody>
      </p:sp>
      <p:pic>
        <p:nvPicPr>
          <p:cNvPr id="34818" name="Espaço Reservado para Conteúdo 7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2371553"/>
            <a:ext cx="4767348" cy="3900660"/>
          </a:xfrm>
        </p:spPr>
      </p:pic>
      <p:sp>
        <p:nvSpPr>
          <p:cNvPr id="34819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616747" y="2371553"/>
            <a:ext cx="4184650" cy="3881437"/>
          </a:xfrm>
        </p:spPr>
        <p:txBody>
          <a:bodyPr/>
          <a:lstStyle/>
          <a:p>
            <a:pPr eaLnBrk="1" hangingPunct="1"/>
            <a:r>
              <a:rPr lang="pt-BR" dirty="0" smtClean="0"/>
              <a:t>Mês 1: 45</a:t>
            </a:r>
            <a:endParaRPr lang="pt-BR" dirty="0" smtClean="0"/>
          </a:p>
          <a:p>
            <a:pPr eaLnBrk="1" hangingPunct="1"/>
            <a:r>
              <a:rPr lang="pt-BR" dirty="0" smtClean="0"/>
              <a:t>Mês 2: 75</a:t>
            </a:r>
            <a:endParaRPr lang="pt-BR" dirty="0" smtClean="0"/>
          </a:p>
          <a:p>
            <a:pPr eaLnBrk="1" hangingPunct="1"/>
            <a:r>
              <a:rPr lang="pt-BR" dirty="0" smtClean="0"/>
              <a:t>Mês 3: 95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Curva ascendente</a:t>
            </a:r>
          </a:p>
          <a:p>
            <a:pPr eaLnBrk="1" hangingPunct="1"/>
            <a:r>
              <a:rPr lang="pt-BR" dirty="0" smtClean="0"/>
              <a:t>Tempo retorno após realização dos exames</a:t>
            </a:r>
          </a:p>
          <a:p>
            <a:pPr eaLnBrk="1" hangingPunct="1"/>
            <a:r>
              <a:rPr lang="pt-BR" dirty="0" smtClean="0"/>
              <a:t>Acompanhamento com médico privado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2: </a:t>
            </a:r>
            <a:r>
              <a:rPr lang="pt-BR" sz="1800" smtClean="0"/>
              <a:t>Melhorar a qualidade do atendimento dos pacientes hipertensos e diabéticos que fazem acompanhamento na unidade de saúde.</a:t>
            </a:r>
            <a:br>
              <a:rPr lang="pt-BR" sz="1800" smtClean="0"/>
            </a:br>
            <a:r>
              <a:rPr lang="pt-BR" sz="1800" b="1" smtClean="0"/>
              <a:t>Meta 4:</a:t>
            </a:r>
            <a:r>
              <a:rPr lang="pt-BR" sz="1800" smtClean="0"/>
              <a:t> Garantir a 100% dos diabéticos a realização de exames complementares em dia de acordo com o protocolo.   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6:</a:t>
            </a:r>
            <a:r>
              <a:rPr lang="pt-BR" sz="1800" smtClean="0"/>
              <a:t> Proporção de diabéticos com os exames complementares em dia de acordo com o protocolo.           </a:t>
            </a:r>
            <a:endParaRPr lang="pt-BR" sz="2000" smtClean="0">
              <a:solidFill>
                <a:srgbClr val="7F0D01"/>
              </a:solidFill>
            </a:endParaRPr>
          </a:p>
        </p:txBody>
      </p:sp>
      <p:pic>
        <p:nvPicPr>
          <p:cNvPr id="35842" name="Espaço Reservado para Conteúdo 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2" y="2438657"/>
            <a:ext cx="5030959" cy="3756197"/>
          </a:xfrm>
        </p:spPr>
      </p:pic>
      <p:sp>
        <p:nvSpPr>
          <p:cNvPr id="3584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601729" y="2438657"/>
            <a:ext cx="3672445" cy="3603368"/>
          </a:xfrm>
        </p:spPr>
        <p:txBody>
          <a:bodyPr/>
          <a:lstStyle/>
          <a:p>
            <a:pPr eaLnBrk="1" hangingPunct="1"/>
            <a:r>
              <a:rPr lang="pt-BR" dirty="0" smtClean="0"/>
              <a:t>Mês 1: 8</a:t>
            </a:r>
            <a:endParaRPr lang="pt-BR" dirty="0" smtClean="0"/>
          </a:p>
          <a:p>
            <a:pPr eaLnBrk="1" hangingPunct="1"/>
            <a:r>
              <a:rPr lang="pt-BR" dirty="0" smtClean="0"/>
              <a:t>Mês 2: 12</a:t>
            </a:r>
            <a:endParaRPr lang="pt-BR" dirty="0" smtClean="0"/>
          </a:p>
          <a:p>
            <a:pPr eaLnBrk="1" hangingPunct="1"/>
            <a:r>
              <a:rPr lang="pt-BR" dirty="0" smtClean="0"/>
              <a:t>Mês 3: 18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Curva ascendente</a:t>
            </a:r>
          </a:p>
          <a:p>
            <a:pPr eaLnBrk="1" hangingPunct="1"/>
            <a:r>
              <a:rPr lang="pt-BR" dirty="0" smtClean="0"/>
              <a:t>Tempo retorno após realização dos exames</a:t>
            </a:r>
          </a:p>
          <a:p>
            <a:pPr eaLnBrk="1" hangingPunct="1"/>
            <a:r>
              <a:rPr lang="pt-BR" dirty="0" smtClean="0"/>
              <a:t>Acompanhamento com médico privado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2: </a:t>
            </a:r>
            <a:r>
              <a:rPr lang="pt-BR" sz="1800" smtClean="0"/>
              <a:t>Melhorar a qualidade do atendimento dos pacientes hipertensos e diabéticos que fazem acompanhamento na unidade de saúde.</a:t>
            </a:r>
            <a:br>
              <a:rPr lang="pt-BR" sz="1800" smtClean="0"/>
            </a:br>
            <a:r>
              <a:rPr lang="pt-BR" sz="1800" b="1" smtClean="0"/>
              <a:t>Meta 5: </a:t>
            </a:r>
            <a:r>
              <a:rPr lang="pt-BR" sz="1800" smtClean="0"/>
              <a:t>Priorizar a prescrição de medicamentos da farmácia popular para 100% dos hipertensos cadastrados na unidade de saúde.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7:</a:t>
            </a:r>
            <a:r>
              <a:rPr lang="pt-BR" sz="1800" smtClean="0"/>
              <a:t> Proporção de hipertensos com prescrição de medicamentos da Farmácia Popular/Hiperdia priorizada.      </a:t>
            </a:r>
          </a:p>
        </p:txBody>
      </p:sp>
      <p:pic>
        <p:nvPicPr>
          <p:cNvPr id="36866" name="Espaço Reservado para Conteúdo 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2441533"/>
            <a:ext cx="5154526" cy="3942791"/>
          </a:xfrm>
        </p:spPr>
      </p:pic>
      <p:sp>
        <p:nvSpPr>
          <p:cNvPr id="36867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717059" y="2644346"/>
            <a:ext cx="3557116" cy="3397679"/>
          </a:xfrm>
        </p:spPr>
        <p:txBody>
          <a:bodyPr/>
          <a:lstStyle/>
          <a:p>
            <a:pPr eaLnBrk="1" hangingPunct="1"/>
            <a:r>
              <a:rPr lang="pt-BR" dirty="0" smtClean="0"/>
              <a:t>Mês 1: 61</a:t>
            </a:r>
            <a:endParaRPr lang="pt-BR" dirty="0" smtClean="0"/>
          </a:p>
          <a:p>
            <a:pPr eaLnBrk="1" hangingPunct="1"/>
            <a:r>
              <a:rPr lang="pt-BR" dirty="0" smtClean="0"/>
              <a:t>Mês 2: 90</a:t>
            </a:r>
            <a:endParaRPr lang="pt-BR" dirty="0" smtClean="0"/>
          </a:p>
          <a:p>
            <a:pPr eaLnBrk="1" hangingPunct="1"/>
            <a:r>
              <a:rPr lang="pt-BR" dirty="0" smtClean="0"/>
              <a:t>Mês 3: 100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Medicamentos de </a:t>
            </a:r>
            <a:r>
              <a:rPr lang="pt-BR" dirty="0" err="1" smtClean="0"/>
              <a:t>comorbidades</a:t>
            </a:r>
            <a:endParaRPr lang="pt-BR" dirty="0" smtClean="0"/>
          </a:p>
          <a:p>
            <a:pPr eaLnBrk="1" hangingPunct="1"/>
            <a:r>
              <a:rPr lang="pt-BR" dirty="0" smtClean="0"/>
              <a:t>Alto percentual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Introdução</a:t>
            </a:r>
          </a:p>
        </p:txBody>
      </p:sp>
      <p:sp>
        <p:nvSpPr>
          <p:cNvPr id="1945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smtClean="0">
                <a:solidFill>
                  <a:srgbClr val="7F0D01"/>
                </a:solidFill>
              </a:rPr>
              <a:t>Doenças crônicas</a:t>
            </a:r>
          </a:p>
          <a:p>
            <a:pPr eaLnBrk="1" hangingPunct="1"/>
            <a:r>
              <a:rPr lang="pt-BR" sz="2400" smtClean="0">
                <a:solidFill>
                  <a:srgbClr val="7F0D01"/>
                </a:solidFill>
              </a:rPr>
              <a:t>Complicações</a:t>
            </a:r>
          </a:p>
          <a:p>
            <a:pPr eaLnBrk="1" hangingPunct="1"/>
            <a:r>
              <a:rPr lang="pt-BR" sz="2400" smtClean="0">
                <a:solidFill>
                  <a:srgbClr val="7F0D01"/>
                </a:solidFill>
              </a:rPr>
              <a:t>Prevenção primária</a:t>
            </a:r>
          </a:p>
          <a:p>
            <a:pPr eaLnBrk="1" hangingPunct="1"/>
            <a:r>
              <a:rPr lang="pt-BR" sz="2400" smtClean="0">
                <a:solidFill>
                  <a:srgbClr val="7F0D01"/>
                </a:solidFill>
              </a:rPr>
              <a:t>Prevenção secundária e terciária</a:t>
            </a:r>
          </a:p>
          <a:p>
            <a:pPr eaLnBrk="1" hangingPunct="1"/>
            <a:r>
              <a:rPr lang="pt-BR" sz="2400" smtClean="0">
                <a:solidFill>
                  <a:srgbClr val="7F0D01"/>
                </a:solidFill>
              </a:rPr>
              <a:t>Hábitos de vida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2: </a:t>
            </a:r>
            <a:r>
              <a:rPr lang="pt-BR" sz="1800" smtClean="0"/>
              <a:t>Melhorar a qualidade do atendimento dos pacientes hipertensos e diabéticos que fazem acompanhamento na unidade de saúde.</a:t>
            </a:r>
            <a:r>
              <a:rPr lang="pt-BR" sz="1800" b="1" smtClean="0"/>
              <a:t> </a:t>
            </a:r>
            <a:br>
              <a:rPr lang="pt-BR" sz="1800" b="1" smtClean="0"/>
            </a:br>
            <a:r>
              <a:rPr lang="pt-BR" sz="1800" b="1" smtClean="0"/>
              <a:t>Meta 6: </a:t>
            </a:r>
            <a:r>
              <a:rPr lang="pt-BR" sz="1800" smtClean="0"/>
              <a:t>Priorizar a prescrição de medicamentos da farmácia popular para 100% dos diabéticos cadastrados na unidade de saúde.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8:</a:t>
            </a:r>
            <a:r>
              <a:rPr lang="pt-BR" sz="1800" smtClean="0"/>
              <a:t> Proporção de diabéticos com prescrição de medicamentos da Farmácia Popular/Hiperdia priorizada.    </a:t>
            </a:r>
            <a:br>
              <a:rPr lang="pt-BR" sz="1800" smtClean="0"/>
            </a:br>
            <a:endParaRPr lang="pt-BR" sz="1800" smtClean="0"/>
          </a:p>
        </p:txBody>
      </p:sp>
      <p:pic>
        <p:nvPicPr>
          <p:cNvPr id="37890" name="Espaço Reservado para Conteúdo 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0197" y="2290076"/>
            <a:ext cx="4932105" cy="3896540"/>
          </a:xfrm>
        </p:spPr>
      </p:pic>
      <p:sp>
        <p:nvSpPr>
          <p:cNvPr id="37891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609967" y="2545492"/>
            <a:ext cx="3664207" cy="3496533"/>
          </a:xfrm>
        </p:spPr>
        <p:txBody>
          <a:bodyPr/>
          <a:lstStyle/>
          <a:p>
            <a:pPr eaLnBrk="1" hangingPunct="1"/>
            <a:r>
              <a:rPr lang="pt-BR" dirty="0" smtClean="0"/>
              <a:t>Mês 1: 11</a:t>
            </a:r>
            <a:endParaRPr lang="pt-BR" dirty="0" smtClean="0"/>
          </a:p>
          <a:p>
            <a:pPr eaLnBrk="1" hangingPunct="1"/>
            <a:r>
              <a:rPr lang="pt-BR" dirty="0" smtClean="0"/>
              <a:t>Mês 2: 15</a:t>
            </a:r>
            <a:endParaRPr lang="pt-BR" dirty="0" smtClean="0"/>
          </a:p>
          <a:p>
            <a:pPr eaLnBrk="1" hangingPunct="1"/>
            <a:r>
              <a:rPr lang="pt-BR" dirty="0" smtClean="0"/>
              <a:t>Mês 3: 19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Medicamentos mais variados</a:t>
            </a:r>
          </a:p>
          <a:p>
            <a:pPr eaLnBrk="1" hangingPunct="1"/>
            <a:r>
              <a:rPr lang="pt-BR" dirty="0" smtClean="0"/>
              <a:t>Alta porcentagem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2: </a:t>
            </a:r>
            <a:r>
              <a:rPr lang="pt-BR" sz="1800" smtClean="0"/>
              <a:t>Melhorar a qualidade do atendimento dos pacientes hipertensos e diabéticos que fazem acompanhamento na unidade de saúde.</a:t>
            </a:r>
            <a:r>
              <a:rPr lang="pt-BR" sz="1800" b="1" smtClean="0"/>
              <a:t> </a:t>
            </a:r>
            <a:br>
              <a:rPr lang="pt-BR" sz="1800" b="1" smtClean="0"/>
            </a:br>
            <a:r>
              <a:rPr lang="pt-BR" sz="1800" b="1" smtClean="0"/>
              <a:t>Meta 7: </a:t>
            </a:r>
            <a:r>
              <a:rPr lang="pt-BR" sz="1800" smtClean="0"/>
              <a:t>Realizar avaliação da necessidade de atendimento odontológico em 100% dos hipertensos.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9:</a:t>
            </a:r>
            <a:r>
              <a:rPr lang="pt-BR" sz="1800" smtClean="0"/>
              <a:t> Proporção de hipertensos com avaliação da necessidade de atendimento odontológico.               </a:t>
            </a:r>
          </a:p>
        </p:txBody>
      </p:sp>
      <p:pic>
        <p:nvPicPr>
          <p:cNvPr id="38914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2303377"/>
            <a:ext cx="5078312" cy="3738648"/>
          </a:xfrm>
        </p:spPr>
      </p:pic>
      <p:sp>
        <p:nvSpPr>
          <p:cNvPr id="3891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659395" y="2545492"/>
            <a:ext cx="3614780" cy="3496533"/>
          </a:xfrm>
        </p:spPr>
        <p:txBody>
          <a:bodyPr/>
          <a:lstStyle/>
          <a:p>
            <a:pPr eaLnBrk="1" hangingPunct="1"/>
            <a:r>
              <a:rPr lang="pt-BR" dirty="0" smtClean="0"/>
              <a:t>Mês 1: 69</a:t>
            </a:r>
            <a:endParaRPr lang="pt-BR" dirty="0" smtClean="0"/>
          </a:p>
          <a:p>
            <a:pPr eaLnBrk="1" hangingPunct="1"/>
            <a:r>
              <a:rPr lang="pt-BR" dirty="0" smtClean="0"/>
              <a:t>Mês 2: 98</a:t>
            </a:r>
            <a:endParaRPr lang="pt-BR" dirty="0" smtClean="0"/>
          </a:p>
          <a:p>
            <a:pPr eaLnBrk="1" hangingPunct="1"/>
            <a:r>
              <a:rPr lang="pt-BR" dirty="0" smtClean="0"/>
              <a:t>Mês 3: 109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Atualização adequada</a:t>
            </a:r>
          </a:p>
          <a:p>
            <a:pPr eaLnBrk="1" hangingPunct="1"/>
            <a:r>
              <a:rPr lang="pt-BR" dirty="0" smtClean="0"/>
              <a:t>Organização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2: </a:t>
            </a:r>
            <a:r>
              <a:rPr lang="pt-BR" sz="1800" smtClean="0"/>
              <a:t>Melhorar a qualidade do atendimento dos pacientes hipertensos e diabéticos que fazem acompanhamento na unidade de saúde.</a:t>
            </a:r>
            <a:r>
              <a:rPr lang="pt-BR" sz="1800" b="1" smtClean="0"/>
              <a:t> </a:t>
            </a:r>
            <a:br>
              <a:rPr lang="pt-BR" sz="1800" b="1" smtClean="0"/>
            </a:br>
            <a:r>
              <a:rPr lang="pt-BR" sz="1800" b="1" smtClean="0"/>
              <a:t>Meta 8: </a:t>
            </a:r>
            <a:r>
              <a:rPr lang="pt-BR" sz="1800" smtClean="0"/>
              <a:t>Realizar avaliação da necessidade de atendimento odontológico em 100% dos diabéticos.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10:</a:t>
            </a:r>
            <a:r>
              <a:rPr lang="pt-BR" sz="1800" smtClean="0"/>
              <a:t> Proporção de diabéticos com avaliação da necessidade de atendimento odontológico.                </a:t>
            </a:r>
          </a:p>
        </p:txBody>
      </p:sp>
      <p:pic>
        <p:nvPicPr>
          <p:cNvPr id="39938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0198" y="2334740"/>
            <a:ext cx="4766564" cy="3937473"/>
          </a:xfrm>
        </p:spPr>
      </p:pic>
      <p:sp>
        <p:nvSpPr>
          <p:cNvPr id="39939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255741" y="2594919"/>
            <a:ext cx="4018434" cy="3447106"/>
          </a:xfrm>
        </p:spPr>
        <p:txBody>
          <a:bodyPr/>
          <a:lstStyle/>
          <a:p>
            <a:pPr eaLnBrk="1" hangingPunct="1"/>
            <a:r>
              <a:rPr lang="pt-BR" dirty="0" smtClean="0"/>
              <a:t>Mês 1: 12</a:t>
            </a:r>
            <a:endParaRPr lang="pt-BR" dirty="0" smtClean="0"/>
          </a:p>
          <a:p>
            <a:pPr eaLnBrk="1" hangingPunct="1"/>
            <a:r>
              <a:rPr lang="pt-BR" dirty="0" smtClean="0"/>
              <a:t>Mês 2: 16</a:t>
            </a:r>
            <a:endParaRPr lang="pt-BR" dirty="0" smtClean="0"/>
          </a:p>
          <a:p>
            <a:pPr eaLnBrk="1" hangingPunct="1"/>
            <a:r>
              <a:rPr lang="pt-BR" dirty="0" smtClean="0"/>
              <a:t>Mês 3: 20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Atualização adequada</a:t>
            </a:r>
          </a:p>
          <a:p>
            <a:pPr eaLnBrk="1" hangingPunct="1"/>
            <a:r>
              <a:rPr lang="pt-BR" dirty="0" smtClean="0"/>
              <a:t>Organização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3: </a:t>
            </a:r>
            <a:r>
              <a:rPr lang="pt-BR" sz="1800" smtClean="0"/>
              <a:t>Melhorar a adesão dos hipertensos e diabéticos cadastrados na unidade de saúde.</a:t>
            </a:r>
            <a:br>
              <a:rPr lang="pt-BR" sz="1800" smtClean="0"/>
            </a:br>
            <a:r>
              <a:rPr lang="pt-BR" sz="1800" b="1" smtClean="0"/>
              <a:t>Meta 1:</a:t>
            </a:r>
            <a:r>
              <a:rPr lang="pt-BR" sz="1800" smtClean="0"/>
              <a:t> Buscar 100% dos hipertensos faltosos às consultas na unidade de saúde conforme a periodicidade recomendada.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11:</a:t>
            </a:r>
            <a:r>
              <a:rPr lang="pt-BR" sz="1800" smtClean="0"/>
              <a:t> Proporção de hipertensos faltosos às consultas médicas com busca ativa. </a:t>
            </a:r>
            <a:br>
              <a:rPr lang="pt-BR" sz="1800" smtClean="0"/>
            </a:br>
            <a:endParaRPr lang="pt-BR" sz="1800" smtClean="0"/>
          </a:p>
        </p:txBody>
      </p:sp>
      <p:pic>
        <p:nvPicPr>
          <p:cNvPr id="40962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2371211"/>
            <a:ext cx="4946924" cy="3901002"/>
          </a:xfrm>
        </p:spPr>
      </p:pic>
      <p:sp>
        <p:nvSpPr>
          <p:cNvPr id="40963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502875" y="2660822"/>
            <a:ext cx="3771299" cy="3381203"/>
          </a:xfrm>
        </p:spPr>
        <p:txBody>
          <a:bodyPr/>
          <a:lstStyle/>
          <a:p>
            <a:pPr eaLnBrk="1" hangingPunct="1"/>
            <a:r>
              <a:rPr lang="pt-BR" dirty="0" smtClean="0"/>
              <a:t>Mês 1: 17</a:t>
            </a:r>
            <a:endParaRPr lang="pt-BR" dirty="0" smtClean="0"/>
          </a:p>
          <a:p>
            <a:pPr eaLnBrk="1" hangingPunct="1"/>
            <a:r>
              <a:rPr lang="pt-BR" dirty="0" smtClean="0"/>
              <a:t>Mês 2: 17</a:t>
            </a:r>
            <a:endParaRPr lang="pt-BR" dirty="0" smtClean="0"/>
          </a:p>
          <a:p>
            <a:pPr eaLnBrk="1" hangingPunct="1"/>
            <a:r>
              <a:rPr lang="pt-BR" dirty="0" smtClean="0"/>
              <a:t>Mês 3: 11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Bons registros</a:t>
            </a:r>
          </a:p>
          <a:p>
            <a:pPr eaLnBrk="1" hangingPunct="1"/>
            <a:r>
              <a:rPr lang="pt-BR" dirty="0" smtClean="0"/>
              <a:t>Coordenação com ACS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3: </a:t>
            </a:r>
            <a:r>
              <a:rPr lang="pt-BR" sz="1800" smtClean="0"/>
              <a:t>Melhorar a adesão dos hipertensos e diabéticos cadastrados na unidade de saúde.</a:t>
            </a:r>
            <a:br>
              <a:rPr lang="pt-BR" sz="1800" smtClean="0"/>
            </a:br>
            <a:r>
              <a:rPr lang="pt-BR" sz="1800" b="1" smtClean="0"/>
              <a:t>Meta 2:</a:t>
            </a:r>
            <a:r>
              <a:rPr lang="pt-BR" sz="1800" smtClean="0"/>
              <a:t> Buscar 100% dos diabéticos faltosos às consultas na unidade de saúde conforme a periodicidade recomendada.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12:</a:t>
            </a:r>
            <a:r>
              <a:rPr lang="pt-BR" sz="1800" smtClean="0"/>
              <a:t> Proporção de diabéticos faltosos às consultas médicas com busca ativa.                               </a:t>
            </a:r>
          </a:p>
        </p:txBody>
      </p:sp>
      <p:pic>
        <p:nvPicPr>
          <p:cNvPr id="4198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2" y="2354649"/>
            <a:ext cx="5105099" cy="3823729"/>
          </a:xfrm>
        </p:spPr>
      </p:pic>
      <p:sp>
        <p:nvSpPr>
          <p:cNvPr id="41987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700583" y="2652584"/>
            <a:ext cx="3573591" cy="3389441"/>
          </a:xfrm>
        </p:spPr>
        <p:txBody>
          <a:bodyPr/>
          <a:lstStyle/>
          <a:p>
            <a:pPr eaLnBrk="1" hangingPunct="1"/>
            <a:r>
              <a:rPr lang="pt-BR" dirty="0" smtClean="0"/>
              <a:t>Mês 1: 4</a:t>
            </a:r>
            <a:endParaRPr lang="pt-BR" dirty="0" smtClean="0"/>
          </a:p>
          <a:p>
            <a:pPr eaLnBrk="1" hangingPunct="1"/>
            <a:r>
              <a:rPr lang="pt-BR" dirty="0" smtClean="0"/>
              <a:t>Mês 2: 3</a:t>
            </a:r>
            <a:endParaRPr lang="pt-BR" dirty="0" smtClean="0"/>
          </a:p>
          <a:p>
            <a:pPr eaLnBrk="1" hangingPunct="1"/>
            <a:r>
              <a:rPr lang="pt-BR" dirty="0" smtClean="0"/>
              <a:t>Mês 3: 2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Bons registros</a:t>
            </a:r>
          </a:p>
          <a:p>
            <a:pPr eaLnBrk="1" hangingPunct="1"/>
            <a:r>
              <a:rPr lang="pt-BR" dirty="0" smtClean="0"/>
              <a:t>Coordenação com ACS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4: </a:t>
            </a:r>
            <a:r>
              <a:rPr lang="pt-BR" sz="1800" smtClean="0"/>
              <a:t>Melhorar os registros das informações sobre o acompanhamento de hipertensos e diabéticos na unidade de saúde.</a:t>
            </a:r>
            <a:br>
              <a:rPr lang="pt-BR" sz="1800" smtClean="0"/>
            </a:br>
            <a:r>
              <a:rPr lang="pt-BR" sz="1800" b="1" smtClean="0"/>
              <a:t>Meta 1:</a:t>
            </a:r>
            <a:r>
              <a:rPr lang="pt-BR" sz="1800" smtClean="0"/>
              <a:t> Manter ficha de acompanhamento de 100% dos hipertensos cadastrados na unidade de saúde.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13:</a:t>
            </a:r>
            <a:r>
              <a:rPr lang="pt-BR" sz="1800" smtClean="0"/>
              <a:t> Proporção de hipertensos com registro adequado na ficha de acompanhamento.</a:t>
            </a:r>
          </a:p>
        </p:txBody>
      </p:sp>
      <p:pic>
        <p:nvPicPr>
          <p:cNvPr id="43010" name="Espaço Reservado para Conteúdo 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2439130"/>
            <a:ext cx="4965056" cy="3722773"/>
          </a:xfrm>
        </p:spPr>
      </p:pic>
      <p:sp>
        <p:nvSpPr>
          <p:cNvPr id="43011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585253" y="2677297"/>
            <a:ext cx="3688921" cy="3364728"/>
          </a:xfrm>
        </p:spPr>
        <p:txBody>
          <a:bodyPr/>
          <a:lstStyle/>
          <a:p>
            <a:pPr eaLnBrk="1" hangingPunct="1"/>
            <a:r>
              <a:rPr lang="pt-BR" dirty="0" smtClean="0"/>
              <a:t>Mês 1: 52</a:t>
            </a:r>
            <a:endParaRPr lang="pt-BR" dirty="0" smtClean="0"/>
          </a:p>
          <a:p>
            <a:pPr eaLnBrk="1" hangingPunct="1"/>
            <a:r>
              <a:rPr lang="pt-BR" dirty="0" smtClean="0"/>
              <a:t>Mês 2: 76</a:t>
            </a:r>
            <a:endParaRPr lang="pt-BR" dirty="0" smtClean="0"/>
          </a:p>
          <a:p>
            <a:pPr eaLnBrk="1" hangingPunct="1"/>
            <a:r>
              <a:rPr lang="pt-BR" dirty="0" smtClean="0"/>
              <a:t>Mês 3: 95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Curva ascendente</a:t>
            </a:r>
          </a:p>
          <a:p>
            <a:pPr eaLnBrk="1" hangingPunct="1"/>
            <a:r>
              <a:rPr lang="pt-BR" dirty="0" smtClean="0"/>
              <a:t>Curva de aprendizado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4: </a:t>
            </a:r>
            <a:r>
              <a:rPr lang="pt-BR" sz="1800" smtClean="0"/>
              <a:t>Melhorar os registros das informações sobre o acompanhamento de hipertensos e diabéticos na unidade de saúde.</a:t>
            </a:r>
            <a:br>
              <a:rPr lang="pt-BR" sz="1800" smtClean="0"/>
            </a:br>
            <a:r>
              <a:rPr lang="pt-BR" sz="1800" b="1" smtClean="0"/>
              <a:t>Meta 2:</a:t>
            </a:r>
            <a:r>
              <a:rPr lang="pt-BR" sz="1800" smtClean="0"/>
              <a:t> Manter ficha de acompanhamento de 100% dos diabéticos cadastrados na unidade de saúde.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14:</a:t>
            </a:r>
            <a:r>
              <a:rPr lang="pt-BR" sz="1800" smtClean="0"/>
              <a:t> Proporção de diabéticos com registro adequado na ficha de acompanhamento.                   </a:t>
            </a:r>
          </a:p>
        </p:txBody>
      </p:sp>
      <p:pic>
        <p:nvPicPr>
          <p:cNvPr id="44034" name="Espaço Reservado para Conteúdo 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5485" y="2419565"/>
            <a:ext cx="5030958" cy="3742338"/>
          </a:xfrm>
        </p:spPr>
      </p:pic>
      <p:sp>
        <p:nvSpPr>
          <p:cNvPr id="44035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527589" y="2611395"/>
            <a:ext cx="3746586" cy="3430630"/>
          </a:xfrm>
        </p:spPr>
        <p:txBody>
          <a:bodyPr/>
          <a:lstStyle/>
          <a:p>
            <a:pPr eaLnBrk="1" hangingPunct="1"/>
            <a:r>
              <a:rPr lang="pt-BR" dirty="0" smtClean="0"/>
              <a:t>Mês 1: 8</a:t>
            </a:r>
            <a:endParaRPr lang="pt-BR" dirty="0" smtClean="0"/>
          </a:p>
          <a:p>
            <a:pPr eaLnBrk="1" hangingPunct="1"/>
            <a:r>
              <a:rPr lang="pt-BR" dirty="0" smtClean="0"/>
              <a:t>Mês 2: 12</a:t>
            </a:r>
            <a:endParaRPr lang="pt-BR" dirty="0" smtClean="0"/>
          </a:p>
          <a:p>
            <a:pPr eaLnBrk="1" hangingPunct="1"/>
            <a:r>
              <a:rPr lang="pt-BR" dirty="0" smtClean="0"/>
              <a:t>Mês 3: 18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Curva ascendente</a:t>
            </a:r>
          </a:p>
          <a:p>
            <a:pPr eaLnBrk="1" hangingPunct="1"/>
            <a:r>
              <a:rPr lang="pt-BR" dirty="0" smtClean="0"/>
              <a:t>Curva de aprendizado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5: </a:t>
            </a:r>
            <a:r>
              <a:rPr lang="pt-BR" sz="1800" smtClean="0"/>
              <a:t>Realizar estratificação do risco cardiovascular em 100% dos hipertensos e diabéticos cadastrados na unidade de saúde.</a:t>
            </a:r>
            <a:br>
              <a:rPr lang="pt-BR" sz="1800" smtClean="0"/>
            </a:br>
            <a:r>
              <a:rPr lang="pt-BR" sz="1800" b="1" smtClean="0"/>
              <a:t>Meta 1:</a:t>
            </a:r>
            <a:r>
              <a:rPr lang="pt-BR" sz="1800" smtClean="0"/>
              <a:t> Realizar estratificação do risco cardiovascular em 100% dos hipertensos cadastrados na unidade de saúde.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15:</a:t>
            </a:r>
            <a:r>
              <a:rPr lang="pt-BR" sz="1800" smtClean="0"/>
              <a:t> Proporção de hipertensos com estratificação de risco cardiovascular. </a:t>
            </a:r>
          </a:p>
        </p:txBody>
      </p:sp>
      <p:pic>
        <p:nvPicPr>
          <p:cNvPr id="45058" name="Espaço Reservado para Conteúdo 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2400042"/>
            <a:ext cx="5072148" cy="3641983"/>
          </a:xfrm>
        </p:spPr>
      </p:pic>
      <p:sp>
        <p:nvSpPr>
          <p:cNvPr id="45059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642919" y="2669059"/>
            <a:ext cx="3631256" cy="3372966"/>
          </a:xfrm>
        </p:spPr>
        <p:txBody>
          <a:bodyPr/>
          <a:lstStyle/>
          <a:p>
            <a:pPr eaLnBrk="1" hangingPunct="1"/>
            <a:r>
              <a:rPr lang="pt-BR" dirty="0" smtClean="0"/>
              <a:t>Mês 1: 45</a:t>
            </a:r>
            <a:endParaRPr lang="pt-BR" dirty="0" smtClean="0"/>
          </a:p>
          <a:p>
            <a:pPr eaLnBrk="1" hangingPunct="1"/>
            <a:r>
              <a:rPr lang="pt-BR" dirty="0" smtClean="0"/>
              <a:t>Mês 2: 75</a:t>
            </a:r>
            <a:endParaRPr lang="pt-BR" dirty="0" smtClean="0"/>
          </a:p>
          <a:p>
            <a:pPr eaLnBrk="1" hangingPunct="1"/>
            <a:r>
              <a:rPr lang="pt-BR" dirty="0" smtClean="0"/>
              <a:t>Mês 3: 95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Exames necessários</a:t>
            </a:r>
          </a:p>
          <a:p>
            <a:pPr eaLnBrk="1" hangingPunct="1"/>
            <a:r>
              <a:rPr lang="pt-BR" dirty="0" smtClean="0"/>
              <a:t>Curva ascendente</a:t>
            </a:r>
          </a:p>
          <a:p>
            <a:pPr eaLnBrk="1" hangingPunct="1"/>
            <a:r>
              <a:rPr lang="pt-BR" dirty="0" smtClean="0"/>
              <a:t>Percentual alto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5: </a:t>
            </a:r>
            <a:r>
              <a:rPr lang="pt-BR" sz="1800" smtClean="0"/>
              <a:t>Realizar estratificação do risco cardiovascular em 100% dos hipertensos e diabéticos cadastrados na unidade de saúde.</a:t>
            </a:r>
            <a:br>
              <a:rPr lang="pt-BR" sz="1800" smtClean="0"/>
            </a:br>
            <a:r>
              <a:rPr lang="pt-BR" sz="1800" b="1" smtClean="0"/>
              <a:t>Meta 2:</a:t>
            </a:r>
            <a:r>
              <a:rPr lang="pt-BR" sz="1800" smtClean="0"/>
              <a:t> Realizar estratificação do risco cardiovascular em 100% dos diabéticos cadastrados na unidade de saúde.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16:</a:t>
            </a:r>
            <a:r>
              <a:rPr lang="pt-BR" sz="1800" smtClean="0"/>
              <a:t> Proporção de diabéticos com estratificação de risco cardiovascular. </a:t>
            </a:r>
            <a:endParaRPr lang="pt-BR" sz="1800" smtClean="0">
              <a:solidFill>
                <a:srgbClr val="7F0D01"/>
              </a:solidFill>
            </a:endParaRPr>
          </a:p>
        </p:txBody>
      </p:sp>
      <p:pic>
        <p:nvPicPr>
          <p:cNvPr id="46082" name="Espaço Reservado para Conteúdo 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2253349"/>
            <a:ext cx="5039196" cy="3788676"/>
          </a:xfrm>
        </p:spPr>
      </p:pic>
      <p:sp>
        <p:nvSpPr>
          <p:cNvPr id="4608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634681" y="2504303"/>
            <a:ext cx="3639494" cy="3537722"/>
          </a:xfrm>
        </p:spPr>
        <p:txBody>
          <a:bodyPr/>
          <a:lstStyle/>
          <a:p>
            <a:pPr eaLnBrk="1" hangingPunct="1"/>
            <a:r>
              <a:rPr lang="pt-BR" dirty="0" smtClean="0"/>
              <a:t>Mês 1: 8</a:t>
            </a:r>
            <a:endParaRPr lang="pt-BR" dirty="0" smtClean="0"/>
          </a:p>
          <a:p>
            <a:pPr eaLnBrk="1" hangingPunct="1"/>
            <a:r>
              <a:rPr lang="pt-BR" dirty="0" smtClean="0"/>
              <a:t>Mês 2: </a:t>
            </a:r>
            <a:r>
              <a:rPr lang="pt-BR" dirty="0" smtClean="0"/>
              <a:t>12</a:t>
            </a:r>
            <a:endParaRPr lang="pt-BR" dirty="0" smtClean="0"/>
          </a:p>
          <a:p>
            <a:pPr eaLnBrk="1" hangingPunct="1"/>
            <a:r>
              <a:rPr lang="pt-BR" dirty="0" smtClean="0"/>
              <a:t>Mês 3: 18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Exames necessários</a:t>
            </a:r>
          </a:p>
          <a:p>
            <a:pPr eaLnBrk="1" hangingPunct="1"/>
            <a:r>
              <a:rPr lang="pt-BR" dirty="0" smtClean="0"/>
              <a:t>Curva ascendente</a:t>
            </a:r>
          </a:p>
          <a:p>
            <a:pPr eaLnBrk="1" hangingPunct="1"/>
            <a:r>
              <a:rPr lang="pt-BR" dirty="0" smtClean="0"/>
              <a:t>Percentual alto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6: </a:t>
            </a:r>
            <a:r>
              <a:rPr lang="pt-BR" sz="1800" smtClean="0"/>
              <a:t>Promover a saúde dos hipertensos e diabéticos na unidade de saúde</a:t>
            </a:r>
            <a:br>
              <a:rPr lang="pt-BR" sz="1800" smtClean="0"/>
            </a:br>
            <a:r>
              <a:rPr lang="pt-BR" sz="1800" b="1" smtClean="0"/>
              <a:t>Meta 1:</a:t>
            </a:r>
            <a:r>
              <a:rPr lang="pt-BR" sz="1800" smtClean="0"/>
              <a:t> Garantir orientação nutricional sobre alimentação saudável a 100% dos hipertensos.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17:</a:t>
            </a:r>
            <a:r>
              <a:rPr lang="pt-BR" sz="1800" smtClean="0"/>
              <a:t> Proporção de hipertensos com orientação nutricional sobre alimentação saudável.</a:t>
            </a:r>
            <a:br>
              <a:rPr lang="pt-BR" sz="1800" smtClean="0"/>
            </a:br>
            <a:endParaRPr lang="pt-BR" sz="1800" smtClean="0"/>
          </a:p>
        </p:txBody>
      </p:sp>
      <p:pic>
        <p:nvPicPr>
          <p:cNvPr id="4710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2260943"/>
            <a:ext cx="5079773" cy="3604397"/>
          </a:xfrm>
        </p:spPr>
      </p:pic>
      <p:sp>
        <p:nvSpPr>
          <p:cNvPr id="47107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881815" y="2260943"/>
            <a:ext cx="3392359" cy="3781082"/>
          </a:xfrm>
        </p:spPr>
        <p:txBody>
          <a:bodyPr/>
          <a:lstStyle/>
          <a:p>
            <a:pPr eaLnBrk="1" hangingPunct="1"/>
            <a:r>
              <a:rPr lang="pt-BR" dirty="0" smtClean="0"/>
              <a:t>Mês 1: 69</a:t>
            </a:r>
            <a:endParaRPr lang="pt-BR" dirty="0" smtClean="0"/>
          </a:p>
          <a:p>
            <a:pPr eaLnBrk="1" hangingPunct="1"/>
            <a:r>
              <a:rPr lang="pt-BR" dirty="0" smtClean="0"/>
              <a:t>Mês 2: 98</a:t>
            </a:r>
            <a:endParaRPr lang="pt-BR" dirty="0" smtClean="0"/>
          </a:p>
          <a:p>
            <a:pPr eaLnBrk="1" hangingPunct="1"/>
            <a:r>
              <a:rPr lang="pt-BR" dirty="0" smtClean="0"/>
              <a:t>Mês 3: 109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Atualização</a:t>
            </a:r>
          </a:p>
          <a:p>
            <a:pPr eaLnBrk="1" hangingPunct="1"/>
            <a:r>
              <a:rPr lang="pt-BR" dirty="0" smtClean="0"/>
              <a:t>Capacitação</a:t>
            </a:r>
          </a:p>
          <a:p>
            <a:pPr eaLnBrk="1" hangingPunct="1"/>
            <a:r>
              <a:rPr lang="pt-BR" dirty="0" smtClean="0"/>
              <a:t>Registros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677863" y="304800"/>
            <a:ext cx="8596312" cy="963613"/>
          </a:xfrm>
        </p:spPr>
        <p:txBody>
          <a:bodyPr/>
          <a:lstStyle/>
          <a:p>
            <a:pPr eaLnBrk="1" hangingPunct="1"/>
            <a:r>
              <a:rPr lang="pt-BR" smtClean="0"/>
              <a:t>Monte Alverne, Santa Cruz do Sul-RS</a:t>
            </a:r>
          </a:p>
        </p:txBody>
      </p:sp>
      <p:pic>
        <p:nvPicPr>
          <p:cNvPr id="20482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1650" y="1441450"/>
            <a:ext cx="5308600" cy="5124450"/>
          </a:xfrm>
        </p:spPr>
      </p:pic>
      <p:pic>
        <p:nvPicPr>
          <p:cNvPr id="20483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138" y="1365250"/>
            <a:ext cx="5684837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000" b="1" dirty="0"/>
              <a:t>Objetivo 6: </a:t>
            </a:r>
            <a:r>
              <a:rPr lang="pt-BR" sz="2000" dirty="0"/>
              <a:t>Promover a saúde dos hipertensos e diabéticos na unidade de saúde</a:t>
            </a:r>
            <a:br>
              <a:rPr lang="pt-BR" sz="2000" dirty="0"/>
            </a:br>
            <a:r>
              <a:rPr lang="pt-BR" sz="2000" b="1" dirty="0"/>
              <a:t>Meta 2:</a:t>
            </a:r>
            <a:r>
              <a:rPr lang="pt-BR" sz="2000" dirty="0"/>
              <a:t> Garantir orientação nutricional sobre alimentação saudável a 100% dos diabéticos.</a:t>
            </a:r>
            <a:br>
              <a:rPr lang="pt-BR" sz="2000" dirty="0"/>
            </a:br>
            <a:r>
              <a:rPr lang="pt-BR" sz="2000" b="1" dirty="0"/>
              <a:t>Indicador</a:t>
            </a:r>
            <a:r>
              <a:rPr lang="pt-BR" sz="2000" dirty="0"/>
              <a:t> </a:t>
            </a:r>
            <a:r>
              <a:rPr lang="pt-BR" sz="2000" b="1" dirty="0"/>
              <a:t>18:</a:t>
            </a:r>
            <a:r>
              <a:rPr lang="pt-BR" sz="2000" dirty="0"/>
              <a:t> Proporção de diabéticos com orientação nutricional sobre alimentação saudável.               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pic>
        <p:nvPicPr>
          <p:cNvPr id="48130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2306638"/>
            <a:ext cx="4725094" cy="3501038"/>
          </a:xfrm>
        </p:spPr>
      </p:pic>
      <p:sp>
        <p:nvSpPr>
          <p:cNvPr id="48131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577015" y="2306638"/>
            <a:ext cx="3697159" cy="3735387"/>
          </a:xfrm>
        </p:spPr>
        <p:txBody>
          <a:bodyPr/>
          <a:lstStyle/>
          <a:p>
            <a:pPr eaLnBrk="1" hangingPunct="1"/>
            <a:r>
              <a:rPr lang="pt-BR" dirty="0" smtClean="0"/>
              <a:t>Mês 2: 12</a:t>
            </a:r>
            <a:endParaRPr lang="pt-BR" dirty="0" smtClean="0"/>
          </a:p>
          <a:p>
            <a:pPr eaLnBrk="1" hangingPunct="1"/>
            <a:r>
              <a:rPr lang="pt-BR" dirty="0" smtClean="0"/>
              <a:t>Mês 2: 16</a:t>
            </a:r>
            <a:endParaRPr lang="pt-BR" dirty="0" smtClean="0"/>
          </a:p>
          <a:p>
            <a:pPr eaLnBrk="1" hangingPunct="1"/>
            <a:r>
              <a:rPr lang="pt-BR" dirty="0" smtClean="0"/>
              <a:t>Mês 3: 20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Atualização</a:t>
            </a:r>
          </a:p>
          <a:p>
            <a:pPr eaLnBrk="1" hangingPunct="1"/>
            <a:r>
              <a:rPr lang="pt-BR" dirty="0" smtClean="0"/>
              <a:t>Capacitação</a:t>
            </a:r>
          </a:p>
          <a:p>
            <a:pPr eaLnBrk="1" hangingPunct="1"/>
            <a:r>
              <a:rPr lang="pt-BR" dirty="0" smtClean="0"/>
              <a:t>Registros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6: </a:t>
            </a:r>
            <a:r>
              <a:rPr lang="pt-BR" sz="1800" smtClean="0"/>
              <a:t>Promover a saúde dos hipertensos e diabéticos na unidade de saúde</a:t>
            </a:r>
            <a:br>
              <a:rPr lang="pt-BR" sz="1800" smtClean="0"/>
            </a:br>
            <a:r>
              <a:rPr lang="pt-BR" sz="1800" b="1" smtClean="0"/>
              <a:t>Meta 3:</a:t>
            </a:r>
            <a:r>
              <a:rPr lang="pt-BR" sz="1800" smtClean="0"/>
              <a:t> Garantir orientação em relação à prática regular de atividade física a 100% dos pacientes hipertensos.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19:</a:t>
            </a:r>
            <a:r>
              <a:rPr lang="pt-BR" sz="1800" smtClean="0"/>
              <a:t> Proporção de hipertensos com orientação sobre prática regular de atividade física.</a:t>
            </a:r>
          </a:p>
        </p:txBody>
      </p:sp>
      <p:pic>
        <p:nvPicPr>
          <p:cNvPr id="49154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2" y="2277162"/>
            <a:ext cx="5177935" cy="3604654"/>
          </a:xfrm>
        </p:spPr>
      </p:pic>
      <p:sp>
        <p:nvSpPr>
          <p:cNvPr id="4915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054811" y="2160588"/>
            <a:ext cx="3219364" cy="3881437"/>
          </a:xfrm>
        </p:spPr>
        <p:txBody>
          <a:bodyPr/>
          <a:lstStyle/>
          <a:p>
            <a:pPr eaLnBrk="1" hangingPunct="1"/>
            <a:r>
              <a:rPr lang="pt-BR" dirty="0" smtClean="0"/>
              <a:t>Mês 1: 69</a:t>
            </a:r>
            <a:endParaRPr lang="pt-BR" dirty="0" smtClean="0"/>
          </a:p>
          <a:p>
            <a:pPr eaLnBrk="1" hangingPunct="1"/>
            <a:r>
              <a:rPr lang="pt-BR" dirty="0" smtClean="0"/>
              <a:t>Mês 2: 98</a:t>
            </a:r>
            <a:endParaRPr lang="pt-BR" dirty="0" smtClean="0"/>
          </a:p>
          <a:p>
            <a:pPr eaLnBrk="1" hangingPunct="1"/>
            <a:r>
              <a:rPr lang="pt-BR" dirty="0" smtClean="0"/>
              <a:t>Mês 3: 109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Atualização</a:t>
            </a:r>
          </a:p>
          <a:p>
            <a:pPr eaLnBrk="1" hangingPunct="1"/>
            <a:r>
              <a:rPr lang="pt-BR" dirty="0" smtClean="0"/>
              <a:t>Capacitação</a:t>
            </a:r>
          </a:p>
          <a:p>
            <a:pPr eaLnBrk="1" hangingPunct="1"/>
            <a:r>
              <a:rPr lang="pt-BR" dirty="0" smtClean="0"/>
              <a:t>Registros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6: </a:t>
            </a:r>
            <a:r>
              <a:rPr lang="pt-BR" sz="1800" smtClean="0"/>
              <a:t>Promover a saúde dos hipertensos e diabéticos na unidade de saúde</a:t>
            </a:r>
            <a:br>
              <a:rPr lang="pt-BR" sz="1800" smtClean="0"/>
            </a:br>
            <a:r>
              <a:rPr lang="pt-BR" sz="1800" b="1" smtClean="0"/>
              <a:t>Meta 4: </a:t>
            </a:r>
            <a:r>
              <a:rPr lang="pt-BR" sz="1800" smtClean="0"/>
              <a:t>Garantir orientação em relação à prática regular de atividade física a 100% dos pacientes diabéticos.</a:t>
            </a:r>
            <a:br>
              <a:rPr lang="pt-BR" sz="1800" smtClean="0"/>
            </a:br>
            <a:r>
              <a:rPr lang="pt-BR" sz="1800" b="1" smtClean="0"/>
              <a:t>Indicador 20: </a:t>
            </a:r>
            <a:r>
              <a:rPr lang="pt-BR" sz="1800" smtClean="0"/>
              <a:t>Proporção de diabéticos com orientação sobre prática regular de atividade física. </a:t>
            </a:r>
          </a:p>
        </p:txBody>
      </p:sp>
      <p:pic>
        <p:nvPicPr>
          <p:cNvPr id="50178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2" y="2350015"/>
            <a:ext cx="5081595" cy="3787174"/>
          </a:xfrm>
        </p:spPr>
      </p:pic>
      <p:sp>
        <p:nvSpPr>
          <p:cNvPr id="50179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890053" y="2350015"/>
            <a:ext cx="3384121" cy="3692010"/>
          </a:xfrm>
        </p:spPr>
        <p:txBody>
          <a:bodyPr/>
          <a:lstStyle/>
          <a:p>
            <a:pPr eaLnBrk="1" hangingPunct="1"/>
            <a:r>
              <a:rPr lang="pt-BR" dirty="0" smtClean="0"/>
              <a:t>Mês 1: 12</a:t>
            </a:r>
            <a:endParaRPr lang="pt-BR" dirty="0" smtClean="0"/>
          </a:p>
          <a:p>
            <a:pPr eaLnBrk="1" hangingPunct="1"/>
            <a:r>
              <a:rPr lang="pt-BR" dirty="0" smtClean="0"/>
              <a:t>Mês 2: 16</a:t>
            </a:r>
            <a:endParaRPr lang="pt-BR" dirty="0" smtClean="0"/>
          </a:p>
          <a:p>
            <a:pPr eaLnBrk="1" hangingPunct="1"/>
            <a:r>
              <a:rPr lang="pt-BR" dirty="0" smtClean="0"/>
              <a:t>Mês 3: 20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Atualização</a:t>
            </a:r>
          </a:p>
          <a:p>
            <a:pPr eaLnBrk="1" hangingPunct="1"/>
            <a:r>
              <a:rPr lang="pt-BR" dirty="0" smtClean="0"/>
              <a:t>Capacitação</a:t>
            </a:r>
          </a:p>
          <a:p>
            <a:pPr eaLnBrk="1" hangingPunct="1"/>
            <a:r>
              <a:rPr lang="pt-BR" dirty="0" smtClean="0"/>
              <a:t>Registros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6: </a:t>
            </a:r>
            <a:r>
              <a:rPr lang="pt-BR" sz="1800" smtClean="0"/>
              <a:t>Promover a saúde dos hipertensos e diabéticos na unidade de saúde</a:t>
            </a:r>
            <a:br>
              <a:rPr lang="pt-BR" sz="1800" smtClean="0"/>
            </a:br>
            <a:r>
              <a:rPr lang="pt-BR" sz="1800" b="1" smtClean="0"/>
              <a:t>Meta 5:</a:t>
            </a:r>
            <a:r>
              <a:rPr lang="pt-BR" sz="1800" smtClean="0"/>
              <a:t> Garantir orientação sobre os riscos do tabagismo a 100% dos pacientes hipertensos.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21:</a:t>
            </a:r>
            <a:r>
              <a:rPr lang="pt-BR" sz="1800" smtClean="0"/>
              <a:t> Proporção de hipertensos com orientação sobre os riscos do tabagismo.     </a:t>
            </a:r>
          </a:p>
        </p:txBody>
      </p:sp>
      <p:pic>
        <p:nvPicPr>
          <p:cNvPr id="51202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2956" y="2326589"/>
            <a:ext cx="4844877" cy="3715436"/>
          </a:xfrm>
        </p:spPr>
      </p:pic>
      <p:sp>
        <p:nvSpPr>
          <p:cNvPr id="51203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824151" y="2160588"/>
            <a:ext cx="3450024" cy="3881437"/>
          </a:xfrm>
        </p:spPr>
        <p:txBody>
          <a:bodyPr/>
          <a:lstStyle/>
          <a:p>
            <a:pPr eaLnBrk="1" hangingPunct="1"/>
            <a:r>
              <a:rPr lang="pt-BR" dirty="0" smtClean="0"/>
              <a:t>Mês 1: 69</a:t>
            </a:r>
            <a:endParaRPr lang="pt-BR" dirty="0" smtClean="0"/>
          </a:p>
          <a:p>
            <a:pPr eaLnBrk="1" hangingPunct="1"/>
            <a:r>
              <a:rPr lang="pt-BR" dirty="0" smtClean="0"/>
              <a:t>Mês 2: 98</a:t>
            </a:r>
            <a:endParaRPr lang="pt-BR" dirty="0" smtClean="0"/>
          </a:p>
          <a:p>
            <a:pPr eaLnBrk="1" hangingPunct="1"/>
            <a:r>
              <a:rPr lang="pt-BR" dirty="0" smtClean="0"/>
              <a:t>Mês 3: 109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Atualização</a:t>
            </a:r>
          </a:p>
          <a:p>
            <a:pPr eaLnBrk="1" hangingPunct="1"/>
            <a:r>
              <a:rPr lang="pt-BR" dirty="0" smtClean="0"/>
              <a:t>Capacitação</a:t>
            </a:r>
          </a:p>
          <a:p>
            <a:pPr eaLnBrk="1" hangingPunct="1"/>
            <a:r>
              <a:rPr lang="pt-BR" dirty="0" smtClean="0"/>
              <a:t>Registros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6: </a:t>
            </a:r>
            <a:r>
              <a:rPr lang="pt-BR" sz="1800" smtClean="0"/>
              <a:t>Promover a saúde dos hipertensos e diabéticos na unidade de saúde</a:t>
            </a:r>
            <a:br>
              <a:rPr lang="pt-BR" sz="1800" smtClean="0"/>
            </a:br>
            <a:r>
              <a:rPr lang="pt-BR" sz="1800" b="1" smtClean="0"/>
              <a:t>Meta 6: </a:t>
            </a:r>
            <a:r>
              <a:rPr lang="pt-BR" sz="1800" smtClean="0"/>
              <a:t>Garantir orientação sobre os riscos do tabagismo a 100% dos pacientes diabéticos.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22:</a:t>
            </a:r>
            <a:r>
              <a:rPr lang="pt-BR" sz="1800" smtClean="0"/>
              <a:t> Proporção de diabéticos com orientação sobre os riscos do tabagismo.                     </a:t>
            </a:r>
            <a:br>
              <a:rPr lang="pt-BR" sz="1800" smtClean="0"/>
            </a:br>
            <a:endParaRPr lang="pt-BR" sz="1800" smtClean="0"/>
          </a:p>
        </p:txBody>
      </p:sp>
      <p:pic>
        <p:nvPicPr>
          <p:cNvPr id="5222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2" y="2282610"/>
            <a:ext cx="5094781" cy="3632157"/>
          </a:xfrm>
        </p:spPr>
      </p:pic>
      <p:sp>
        <p:nvSpPr>
          <p:cNvPr id="52227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881815" y="2160588"/>
            <a:ext cx="3392359" cy="3881437"/>
          </a:xfrm>
        </p:spPr>
        <p:txBody>
          <a:bodyPr/>
          <a:lstStyle/>
          <a:p>
            <a:pPr eaLnBrk="1" hangingPunct="1"/>
            <a:r>
              <a:rPr lang="pt-BR" dirty="0" smtClean="0"/>
              <a:t>Mês 1: 12</a:t>
            </a:r>
            <a:endParaRPr lang="pt-BR" dirty="0" smtClean="0"/>
          </a:p>
          <a:p>
            <a:pPr eaLnBrk="1" hangingPunct="1"/>
            <a:r>
              <a:rPr lang="pt-BR" dirty="0" smtClean="0"/>
              <a:t>Mês 2: 16</a:t>
            </a:r>
            <a:endParaRPr lang="pt-BR" dirty="0" smtClean="0"/>
          </a:p>
          <a:p>
            <a:pPr eaLnBrk="1" hangingPunct="1"/>
            <a:r>
              <a:rPr lang="pt-BR" dirty="0" smtClean="0"/>
              <a:t>Mês 3: 20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Atualização</a:t>
            </a:r>
          </a:p>
          <a:p>
            <a:pPr eaLnBrk="1" hangingPunct="1"/>
            <a:r>
              <a:rPr lang="pt-BR" dirty="0" smtClean="0"/>
              <a:t>Capacitação</a:t>
            </a:r>
          </a:p>
          <a:p>
            <a:pPr eaLnBrk="1" hangingPunct="1"/>
            <a:r>
              <a:rPr lang="pt-BR" dirty="0" smtClean="0"/>
              <a:t>Registros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6: </a:t>
            </a:r>
            <a:r>
              <a:rPr lang="pt-BR" sz="1800" smtClean="0"/>
              <a:t>Promover a saúde dos hipertensos e diabéticos na unidade de saúde</a:t>
            </a:r>
            <a:br>
              <a:rPr lang="pt-BR" sz="1800" smtClean="0"/>
            </a:br>
            <a:r>
              <a:rPr lang="pt-BR" sz="1800" b="1" smtClean="0"/>
              <a:t>Meta 7:</a:t>
            </a:r>
            <a:r>
              <a:rPr lang="pt-BR" sz="1800" smtClean="0"/>
              <a:t> Garantir orientação sobre higiene bucal a 100% dos pacientes hipertensos.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23:</a:t>
            </a:r>
            <a:r>
              <a:rPr lang="pt-BR" sz="1800" smtClean="0"/>
              <a:t> Proporção de hipertensos com orientação sobre higiene bucal. </a:t>
            </a:r>
          </a:p>
        </p:txBody>
      </p:sp>
      <p:pic>
        <p:nvPicPr>
          <p:cNvPr id="53250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0197" y="2160588"/>
            <a:ext cx="5072135" cy="3539996"/>
          </a:xfrm>
        </p:spPr>
      </p:pic>
      <p:sp>
        <p:nvSpPr>
          <p:cNvPr id="53251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692331" y="2160588"/>
            <a:ext cx="3581843" cy="3881437"/>
          </a:xfrm>
        </p:spPr>
        <p:txBody>
          <a:bodyPr/>
          <a:lstStyle/>
          <a:p>
            <a:pPr eaLnBrk="1" hangingPunct="1"/>
            <a:r>
              <a:rPr lang="pt-BR" dirty="0" smtClean="0"/>
              <a:t>Mês 1: 69</a:t>
            </a:r>
            <a:endParaRPr lang="pt-BR" dirty="0" smtClean="0"/>
          </a:p>
          <a:p>
            <a:pPr eaLnBrk="1" hangingPunct="1"/>
            <a:r>
              <a:rPr lang="pt-BR" dirty="0" smtClean="0"/>
              <a:t>Mês 2: 98</a:t>
            </a:r>
            <a:endParaRPr lang="pt-BR" dirty="0" smtClean="0"/>
          </a:p>
          <a:p>
            <a:pPr eaLnBrk="1" hangingPunct="1"/>
            <a:r>
              <a:rPr lang="pt-BR" dirty="0" smtClean="0"/>
              <a:t>Mês 3: 109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Atualização</a:t>
            </a:r>
          </a:p>
          <a:p>
            <a:pPr eaLnBrk="1" hangingPunct="1"/>
            <a:r>
              <a:rPr lang="pt-BR" dirty="0" smtClean="0"/>
              <a:t>Capacitação</a:t>
            </a:r>
          </a:p>
          <a:p>
            <a:pPr eaLnBrk="1" hangingPunct="1"/>
            <a:r>
              <a:rPr lang="pt-BR" dirty="0" smtClean="0"/>
              <a:t>Registros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1800" b="1" smtClean="0"/>
              <a:t>Objetivo 6: </a:t>
            </a:r>
            <a:r>
              <a:rPr lang="pt-BR" sz="1800" smtClean="0"/>
              <a:t>Promover a saúde dos hipertensos e diabéticos na unidade de saúde</a:t>
            </a:r>
            <a:br>
              <a:rPr lang="pt-BR" sz="1800" smtClean="0"/>
            </a:br>
            <a:r>
              <a:rPr lang="pt-BR" sz="1800" b="1" smtClean="0"/>
              <a:t>Meta 8:</a:t>
            </a:r>
            <a:r>
              <a:rPr lang="pt-BR" sz="1800" smtClean="0"/>
              <a:t> Garantir orientação sobre higiene bucal a 100% dos pacientes diabéticos.</a:t>
            </a:r>
            <a:br>
              <a:rPr lang="pt-BR" sz="1800" smtClean="0"/>
            </a:br>
            <a:r>
              <a:rPr lang="pt-BR" sz="1800" b="1" smtClean="0"/>
              <a:t>Indicador</a:t>
            </a:r>
            <a:r>
              <a:rPr lang="pt-BR" sz="1800" smtClean="0"/>
              <a:t> </a:t>
            </a:r>
            <a:r>
              <a:rPr lang="pt-BR" sz="1800" b="1" smtClean="0"/>
              <a:t>24:</a:t>
            </a:r>
            <a:r>
              <a:rPr lang="pt-BR" sz="1800" smtClean="0"/>
              <a:t> Proporção de diabéticos com orientação sobre higiene bucal.    </a:t>
            </a:r>
          </a:p>
        </p:txBody>
      </p:sp>
      <p:pic>
        <p:nvPicPr>
          <p:cNvPr id="54274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1930400"/>
            <a:ext cx="4846790" cy="3737232"/>
          </a:xfrm>
        </p:spPr>
      </p:pic>
      <p:sp>
        <p:nvSpPr>
          <p:cNvPr id="9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675869" y="2160588"/>
            <a:ext cx="3598305" cy="3881437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Mês 1: 12</a:t>
            </a:r>
            <a:endParaRPr lang="pt-BR" dirty="0"/>
          </a:p>
          <a:p>
            <a:pPr eaLnBrk="1" hangingPunct="1">
              <a:defRPr/>
            </a:pPr>
            <a:r>
              <a:rPr lang="pt-BR" dirty="0" smtClean="0"/>
              <a:t>Mês 2: 16</a:t>
            </a:r>
            <a:endParaRPr lang="pt-BR" dirty="0"/>
          </a:p>
          <a:p>
            <a:pPr eaLnBrk="1" hangingPunct="1">
              <a:defRPr/>
            </a:pPr>
            <a:r>
              <a:rPr lang="pt-BR" dirty="0" smtClean="0"/>
              <a:t>Mês 3: 20</a:t>
            </a:r>
            <a:endParaRPr lang="pt-BR" dirty="0"/>
          </a:p>
          <a:p>
            <a:pPr eaLnBrk="1" hangingPunct="1">
              <a:defRPr/>
            </a:pPr>
            <a:endParaRPr lang="pt-BR" dirty="0" smtClean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pt-BR" dirty="0"/>
          </a:p>
          <a:p>
            <a:pPr eaLnBrk="1" hangingPunct="1">
              <a:defRPr/>
            </a:pPr>
            <a:r>
              <a:rPr lang="pt-BR" dirty="0"/>
              <a:t>Atualização</a:t>
            </a:r>
          </a:p>
          <a:p>
            <a:pPr eaLnBrk="1" hangingPunct="1">
              <a:defRPr/>
            </a:pPr>
            <a:r>
              <a:rPr lang="pt-BR" dirty="0"/>
              <a:t>Capacitação</a:t>
            </a:r>
          </a:p>
          <a:p>
            <a:pPr eaLnBrk="1" hangingPunct="1">
              <a:defRPr/>
            </a:pPr>
            <a:r>
              <a:rPr lang="pt-BR" dirty="0"/>
              <a:t>Registros</a:t>
            </a:r>
          </a:p>
          <a:p>
            <a:pPr eaLnBrk="1" hangingPunct="1"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ítulo 1"/>
          <p:cNvSpPr>
            <a:spLocks noGrp="1"/>
          </p:cNvSpPr>
          <p:nvPr>
            <p:ph type="title"/>
          </p:nvPr>
        </p:nvSpPr>
        <p:spPr>
          <a:xfrm>
            <a:off x="677863" y="265113"/>
            <a:ext cx="8596312" cy="723900"/>
          </a:xfrm>
        </p:spPr>
        <p:txBody>
          <a:bodyPr/>
          <a:lstStyle/>
          <a:p>
            <a:pPr eaLnBrk="1" hangingPunct="1"/>
            <a:r>
              <a:rPr lang="pt-BR" smtClean="0"/>
              <a:t>Discussão</a:t>
            </a:r>
          </a:p>
        </p:txBody>
      </p:sp>
      <p:sp>
        <p:nvSpPr>
          <p:cNvPr id="55298" name="Espaço Reservado para Conteúdo 2"/>
          <p:cNvSpPr>
            <a:spLocks noGrp="1"/>
          </p:cNvSpPr>
          <p:nvPr>
            <p:ph idx="1"/>
          </p:nvPr>
        </p:nvSpPr>
        <p:spPr>
          <a:xfrm>
            <a:off x="677863" y="1511300"/>
            <a:ext cx="8596312" cy="4530725"/>
          </a:xfrm>
        </p:spPr>
        <p:txBody>
          <a:bodyPr/>
          <a:lstStyle/>
          <a:p>
            <a:pPr eaLnBrk="1" hangingPunct="1"/>
            <a:r>
              <a:rPr lang="pt-BR" sz="2400" smtClean="0">
                <a:solidFill>
                  <a:schemeClr val="tx1"/>
                </a:solidFill>
              </a:rPr>
              <a:t>Importância da intervenção para </a:t>
            </a:r>
          </a:p>
          <a:p>
            <a:pPr eaLnBrk="1" hangingPunct="1"/>
            <a:endParaRPr lang="pt-BR" sz="2400" smtClean="0">
              <a:solidFill>
                <a:schemeClr val="tx1"/>
              </a:solidFill>
            </a:endParaRPr>
          </a:p>
          <a:p>
            <a:pPr eaLnBrk="1" hangingPunct="1"/>
            <a:r>
              <a:rPr lang="pt-BR" sz="2400" smtClean="0">
                <a:solidFill>
                  <a:schemeClr val="tx1"/>
                </a:solidFill>
              </a:rPr>
              <a:t>Equipe -&gt; maior integração e aperfeiçoamento técnico</a:t>
            </a:r>
          </a:p>
          <a:p>
            <a:pPr eaLnBrk="1" hangingPunct="1"/>
            <a:r>
              <a:rPr lang="pt-BR" sz="2400" smtClean="0">
                <a:solidFill>
                  <a:schemeClr val="tx1"/>
                </a:solidFill>
              </a:rPr>
              <a:t>Serviço -&gt; aperfeiçoamento do fluxo de atendimento e inclusão à rotina da unidade</a:t>
            </a:r>
          </a:p>
          <a:p>
            <a:pPr eaLnBrk="1" hangingPunct="1"/>
            <a:r>
              <a:rPr lang="pt-BR" sz="2400" smtClean="0">
                <a:solidFill>
                  <a:schemeClr val="tx1"/>
                </a:solidFill>
              </a:rPr>
              <a:t>Comunidade -&gt; melhora da cobertura e da qualidade do atendimento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ítulo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254125"/>
          </a:xfrm>
        </p:spPr>
        <p:txBody>
          <a:bodyPr/>
          <a:lstStyle/>
          <a:p>
            <a:pPr eaLnBrk="1" hangingPunct="1"/>
            <a:r>
              <a:rPr lang="pt-BR" smtClean="0"/>
              <a:t>Reflexão crítica sobre o processo de aprendizagem</a:t>
            </a:r>
          </a:p>
        </p:txBody>
      </p:sp>
      <p:sp>
        <p:nvSpPr>
          <p:cNvPr id="5632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pt-BR" sz="2400" smtClean="0"/>
              <a:t>Atividades -&gt; aprendizagem</a:t>
            </a:r>
          </a:p>
          <a:p>
            <a:pPr eaLnBrk="1" hangingPunct="1">
              <a:lnSpc>
                <a:spcPct val="130000"/>
              </a:lnSpc>
            </a:pPr>
            <a:r>
              <a:rPr lang="pt-BR" sz="2400" smtClean="0"/>
              <a:t>Teoria -&gt; prática</a:t>
            </a:r>
          </a:p>
          <a:p>
            <a:pPr eaLnBrk="1" hangingPunct="1">
              <a:lnSpc>
                <a:spcPct val="130000"/>
              </a:lnSpc>
            </a:pPr>
            <a:r>
              <a:rPr lang="pt-BR" sz="2400" smtClean="0"/>
              <a:t>Planejamento -&gt; Fluxo de trabalho</a:t>
            </a:r>
          </a:p>
          <a:p>
            <a:pPr eaLnBrk="1" hangingPunct="1">
              <a:lnSpc>
                <a:spcPct val="130000"/>
              </a:lnSpc>
            </a:pPr>
            <a:r>
              <a:rPr lang="pt-BR" sz="2400" smtClean="0"/>
              <a:t>Atendimento mais racional e efetivo</a:t>
            </a:r>
          </a:p>
          <a:p>
            <a:pPr eaLnBrk="1" hangingPunct="1">
              <a:lnSpc>
                <a:spcPct val="130000"/>
              </a:lnSpc>
            </a:pPr>
            <a:r>
              <a:rPr lang="pt-BR" sz="2400" smtClean="0"/>
              <a:t>Aperfeiçoamento -&gt; parte humana e científica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/>
          </p:cNvSpPr>
          <p:nvPr>
            <p:ph type="body" idx="1"/>
          </p:nvPr>
        </p:nvSpPr>
        <p:spPr>
          <a:xfrm>
            <a:off x="677863" y="1166813"/>
            <a:ext cx="8596312" cy="4875212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pt-BR" sz="6000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pt-BR" sz="6000" smtClean="0"/>
              <a:t>Obrigado!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935038"/>
          </a:xfrm>
        </p:spPr>
        <p:txBody>
          <a:bodyPr/>
          <a:lstStyle/>
          <a:p>
            <a:pPr eaLnBrk="1" hangingPunct="1"/>
            <a:r>
              <a:rPr lang="pt-BR" smtClean="0"/>
              <a:t>Monte Alverne, Santa Cruz do Sul-RS</a:t>
            </a:r>
          </a:p>
        </p:txBody>
      </p:sp>
      <p:sp>
        <p:nvSpPr>
          <p:cNvPr id="21506" name="Espaço Reservado para Conteúdo 2"/>
          <p:cNvSpPr>
            <a:spLocks/>
          </p:cNvSpPr>
          <p:nvPr/>
        </p:nvSpPr>
        <p:spPr bwMode="auto">
          <a:xfrm>
            <a:off x="1073150" y="1741488"/>
            <a:ext cx="8683625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pt-BR" sz="2400">
                <a:solidFill>
                  <a:srgbClr val="404040"/>
                </a:solidFill>
                <a:latin typeface="Trebuchet MS" pitchFamily="34" charset="0"/>
              </a:rPr>
              <a:t>1600 habitantes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pt-BR" sz="2400">
                <a:solidFill>
                  <a:srgbClr val="404040"/>
                </a:solidFill>
                <a:latin typeface="Trebuchet MS" pitchFamily="34" charset="0"/>
              </a:rPr>
              <a:t>1 hospital com 26 leitos SUS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pt-BR" sz="2400">
                <a:solidFill>
                  <a:srgbClr val="404040"/>
                </a:solidFill>
                <a:latin typeface="Trebuchet MS" pitchFamily="34" charset="0"/>
              </a:rPr>
              <a:t>1 unidade de saúde construída em 1979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pt-BR" sz="2400">
                <a:solidFill>
                  <a:srgbClr val="404040"/>
                </a:solidFill>
                <a:latin typeface="Trebuchet MS" pitchFamily="34" charset="0"/>
              </a:rPr>
              <a:t>Economia baseada na agricultura - fumo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pt-BR" sz="2400">
                <a:solidFill>
                  <a:srgbClr val="404040"/>
                </a:solidFill>
                <a:latin typeface="Trebuchet MS" pitchFamily="34" charset="0"/>
              </a:rPr>
              <a:t>População idosa</a:t>
            </a:r>
          </a:p>
          <a:p>
            <a:pPr marL="342900" indent="-342900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pt-BR" sz="2400">
                <a:solidFill>
                  <a:srgbClr val="404040"/>
                </a:solidFill>
                <a:latin typeface="Trebuchet MS" pitchFamily="34" charset="0"/>
              </a:rPr>
              <a:t>Doenças crônico-degenerativas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>
          <a:xfrm>
            <a:off x="677863" y="409575"/>
            <a:ext cx="8596312" cy="1004888"/>
          </a:xfrm>
        </p:spPr>
        <p:txBody>
          <a:bodyPr/>
          <a:lstStyle/>
          <a:p>
            <a:pPr eaLnBrk="1" hangingPunct="1"/>
            <a:r>
              <a:rPr lang="pt-BR" smtClean="0"/>
              <a:t>Unidade de Saúde Monte Alverne</a:t>
            </a:r>
          </a:p>
        </p:txBody>
      </p:sp>
      <p:pic>
        <p:nvPicPr>
          <p:cNvPr id="22530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3263" y="1682750"/>
            <a:ext cx="5522912" cy="4451350"/>
          </a:xfrm>
        </p:spPr>
      </p:pic>
      <p:sp>
        <p:nvSpPr>
          <p:cNvPr id="22531" name="Espaço Reservado para Conteúdo 2"/>
          <p:cNvSpPr>
            <a:spLocks/>
          </p:cNvSpPr>
          <p:nvPr/>
        </p:nvSpPr>
        <p:spPr bwMode="auto">
          <a:xfrm>
            <a:off x="6707188" y="1747838"/>
            <a:ext cx="5086350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pt-BR" sz="2400">
                <a:solidFill>
                  <a:srgbClr val="404040"/>
                </a:solidFill>
                <a:latin typeface="Trebuchet MS" pitchFamily="34" charset="0"/>
              </a:rPr>
              <a:t>Equipe composta por médico clínico, pediatra, ginecologista, 2 técnicas de enfermagem e 5 agentes comunitários de saúde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pt-BR" sz="2400">
                <a:solidFill>
                  <a:srgbClr val="404040"/>
                </a:solidFill>
                <a:latin typeface="Trebuchet MS" pitchFamily="34" charset="0"/>
              </a:rPr>
              <a:t>Dispõe de um consultório, sala de procedimentos, sala de vacinas, banheiro para funcionários, recepção + sala de espera + dispensa de medicação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r>
              <a:rPr lang="pt-BR" sz="2400">
                <a:solidFill>
                  <a:srgbClr val="404040"/>
                </a:solidFill>
                <a:latin typeface="Trebuchet MS" pitchFamily="34" charset="0"/>
              </a:rPr>
              <a:t>Sem acessibilidade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Situação antes da intervenção</a:t>
            </a:r>
          </a:p>
        </p:txBody>
      </p:sp>
      <p:sp>
        <p:nvSpPr>
          <p:cNvPr id="23554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smtClean="0"/>
              <a:t>Atendimento baseado na demanda</a:t>
            </a:r>
          </a:p>
          <a:p>
            <a:pPr eaLnBrk="1" hangingPunct="1"/>
            <a:r>
              <a:rPr lang="pt-BR" sz="2400" smtClean="0"/>
              <a:t>Sem acolhimento</a:t>
            </a:r>
          </a:p>
          <a:p>
            <a:pPr eaLnBrk="1" hangingPunct="1"/>
            <a:r>
              <a:rPr lang="pt-BR" sz="2400" smtClean="0"/>
              <a:t>Sem registro nem coleta de dados</a:t>
            </a:r>
          </a:p>
          <a:p>
            <a:pPr eaLnBrk="1" hangingPunct="1"/>
            <a:r>
              <a:rPr lang="pt-BR" sz="2400" smtClean="0"/>
              <a:t>Sem territorialidade</a:t>
            </a:r>
          </a:p>
          <a:p>
            <a:pPr eaLnBrk="1" hangingPunct="1"/>
            <a:r>
              <a:rPr lang="pt-BR" sz="2400" smtClean="0"/>
              <a:t>Sem atividades de educação em saúde</a:t>
            </a:r>
          </a:p>
          <a:p>
            <a:pPr eaLnBrk="1" hangingPunct="1"/>
            <a:r>
              <a:rPr lang="pt-BR" sz="2400" smtClean="0"/>
              <a:t>Sem atividades de prevenção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Objetivo Geral</a:t>
            </a:r>
          </a:p>
        </p:txBody>
      </p:sp>
      <p:sp>
        <p:nvSpPr>
          <p:cNvPr id="2457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smtClean="0"/>
              <a:t>Melhoria na atenção à saúde de hipertensos e diabéticos tipo 2 na UBS Monte Alverne, em Santa Cruz Do Sul/ RS.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Metodologia</a:t>
            </a:r>
          </a:p>
        </p:txBody>
      </p:sp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677863" y="1616075"/>
            <a:ext cx="8596312" cy="4425950"/>
          </a:xfrm>
        </p:spPr>
        <p:txBody>
          <a:bodyPr/>
          <a:lstStyle/>
          <a:p>
            <a:pPr eaLnBrk="1" hangingPunct="1"/>
            <a:r>
              <a:rPr lang="pt-BR" sz="2400" smtClean="0"/>
              <a:t>Caderno de atenção básica nº 36 e 37</a:t>
            </a:r>
          </a:p>
          <a:p>
            <a:pPr eaLnBrk="1" hangingPunct="1"/>
            <a:r>
              <a:rPr lang="pt-BR" sz="2400" smtClean="0"/>
              <a:t>Diretrizes da ADA e VIII Joint</a:t>
            </a:r>
          </a:p>
          <a:p>
            <a:pPr eaLnBrk="1" hangingPunct="1"/>
            <a:r>
              <a:rPr lang="pt-BR" sz="2400" smtClean="0"/>
              <a:t>Fichas-espelho</a:t>
            </a:r>
          </a:p>
          <a:p>
            <a:pPr eaLnBrk="1" hangingPunct="1"/>
            <a:r>
              <a:rPr lang="pt-BR" sz="2400" smtClean="0"/>
              <a:t>Planilha eletrônica</a:t>
            </a:r>
          </a:p>
          <a:p>
            <a:pPr eaLnBrk="1" hangingPunct="1"/>
            <a:r>
              <a:rPr lang="pt-BR" sz="2400" smtClean="0"/>
              <a:t>Cartazes, rádio e grupos</a:t>
            </a:r>
          </a:p>
          <a:p>
            <a:pPr eaLnBrk="1" hangingPunct="1"/>
            <a:r>
              <a:rPr lang="pt-BR" sz="2400" smtClean="0"/>
              <a:t>Incorporar orientações e avaliações na rotina das consultas e atendimentos</a:t>
            </a:r>
          </a:p>
          <a:p>
            <a:pPr eaLnBrk="1" hangingPunct="1">
              <a:buFont typeface="Wingdings 3" pitchFamily="18" charset="2"/>
              <a:buNone/>
            </a:pPr>
            <a:endParaRPr lang="pt-BR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Ações</a:t>
            </a:r>
          </a:p>
        </p:txBody>
      </p:sp>
      <p:sp>
        <p:nvSpPr>
          <p:cNvPr id="26626" name="Espaço Reservado para Conteúdo 1"/>
          <p:cNvSpPr>
            <a:spLocks noGrp="1"/>
          </p:cNvSpPr>
          <p:nvPr>
            <p:ph idx="1"/>
          </p:nvPr>
        </p:nvSpPr>
        <p:spPr>
          <a:xfrm>
            <a:off x="614363" y="1906588"/>
            <a:ext cx="8596312" cy="388143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pt-BR" sz="2400" u="sng" smtClean="0"/>
              <a:t>No eixo de Monitoramento e Avaliação:</a:t>
            </a:r>
            <a:endParaRPr lang="pt-BR" sz="2400" smtClean="0"/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Fichas-espelho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Planilhas de coleta de dados</a:t>
            </a:r>
          </a:p>
          <a:p>
            <a:pPr lvl="1" eaLnBrk="1" hangingPunct="1">
              <a:lnSpc>
                <a:spcPct val="130000"/>
              </a:lnSpc>
            </a:pPr>
            <a:r>
              <a:rPr lang="pt-BR" sz="2400" smtClean="0"/>
              <a:t>Busca ativa a usuários faltosos</a:t>
            </a:r>
          </a:p>
          <a:p>
            <a:pPr eaLnBrk="1" hangingPunct="1"/>
            <a:endParaRPr lang="pt-BR" sz="2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</TotalTime>
  <Words>1232</Words>
  <Application>Microsoft Office PowerPoint</Application>
  <PresentationFormat>Widescreen</PresentationFormat>
  <Paragraphs>257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Arial</vt:lpstr>
      <vt:lpstr>Trebuchet MS</vt:lpstr>
      <vt:lpstr>Wingdings 3</vt:lpstr>
      <vt:lpstr>Facetado</vt:lpstr>
      <vt:lpstr>MELHORIA NA ATENÇÃO À SAÚDE DE HIPERTENSOS E DIABÉTICOS TIPO 2 NA UBS MONTE ALVERNE, EM SANTA CRUZ DO SUL/ RS </vt:lpstr>
      <vt:lpstr>Introdução</vt:lpstr>
      <vt:lpstr>Monte Alverne, Santa Cruz do Sul-RS</vt:lpstr>
      <vt:lpstr>Monte Alverne, Santa Cruz do Sul-RS</vt:lpstr>
      <vt:lpstr>Unidade de Saúde Monte Alverne</vt:lpstr>
      <vt:lpstr>Situação antes da intervenção</vt:lpstr>
      <vt:lpstr>Objetivo Geral</vt:lpstr>
      <vt:lpstr>Metodologia</vt:lpstr>
      <vt:lpstr>Ações</vt:lpstr>
      <vt:lpstr>Ações</vt:lpstr>
      <vt:lpstr>Ações</vt:lpstr>
      <vt:lpstr>Ações</vt:lpstr>
      <vt:lpstr>Objetivo 1: Ampliar a cobertura para 80% dos hipertensos e 85% dos diabéticos da área de abrangência com acompanhamento na unidade de saúde. Meta 1: Cadastrar 80% dos hipertensos da área de abrangência no Programa de Atenção à Hipertensão Arterial e à Diabetes Mellitus da unidade de saúde Indicador 1: Cobertura do programa de atenção ao hipertenso na unidade de saúde.</vt:lpstr>
      <vt:lpstr>Objetivo 1: Ampliar a cobertura para 80% dos hipertensos e 85% dos diabéticos da área de abrangência com acompanhamento na unidade de saúde. Meta 2: Cadastrar 85% dos diabéticos da área de abrangência no Programa de Atenção à Hipertensão Arterial e à Diabetes Mellitus da unidade de saúde. Indicador 2: Cobertura do programa de atenção ao diabético na unidade de saúde.</vt:lpstr>
      <vt:lpstr>Objetivo 2: Melhorar a qualidade do atendimento dos pacientes hipertensos e diabéticos que fazem acompanhamento na unidade de saúde. Meta 1: Realizar exame clínico apropriado em 100% dos hipertensos. Indicador 3: Proporção de hipertensos com o exame clínico em dia de acordo com o protocolo</vt:lpstr>
      <vt:lpstr>Objetivo 2: Melhorar a qualidade do atendimento dos pacientes hipertensos e diabéticos que fazem acompanhamento na unidade de saúde. Meta 2: Realizar exame clínico apropriado em 100% dos diabéticos. Indicador 4: Proporção de diabéticos com o exame clínico em dia de acordo com o protocolo.         </vt:lpstr>
      <vt:lpstr>Objetivo 2: Melhorar a qualidade do atendimento dos pacientes hipertensos e diabéticos que fazem acompanhamento na unidade de saúde. Meta 3: Garantir a 100% dos hipertensos a realização de exames complementares em dia de acordo com o protocolo.    Indicador 5: Proporção de hipertensos com os exames complementares em dia de acordo com o protocolo.   </vt:lpstr>
      <vt:lpstr>Objetivo 2: Melhorar a qualidade do atendimento dos pacientes hipertensos e diabéticos que fazem acompanhamento na unidade de saúde. Meta 4: Garantir a 100% dos diabéticos a realização de exames complementares em dia de acordo com o protocolo.    Indicador 6: Proporção de diabéticos com os exames complementares em dia de acordo com o protocolo.           </vt:lpstr>
      <vt:lpstr>Objetivo 2: Melhorar a qualidade do atendimento dos pacientes hipertensos e diabéticos que fazem acompanhamento na unidade de saúde. Meta 5: Priorizar a prescrição de medicamentos da farmácia popular para 100% dos hipertensos cadastrados na unidade de saúde. Indicador 7: Proporção de hipertensos com prescrição de medicamentos da Farmácia Popular/Hiperdia priorizada.      </vt:lpstr>
      <vt:lpstr>Objetivo 2: Melhorar a qualidade do atendimento dos pacientes hipertensos e diabéticos que fazem acompanhamento na unidade de saúde.  Meta 6: Priorizar a prescrição de medicamentos da farmácia popular para 100% dos diabéticos cadastrados na unidade de saúde. Indicador 8: Proporção de diabéticos com prescrição de medicamentos da Farmácia Popular/Hiperdia priorizada.     </vt:lpstr>
      <vt:lpstr>Objetivo 2: Melhorar a qualidade do atendimento dos pacientes hipertensos e diabéticos que fazem acompanhamento na unidade de saúde.  Meta 7: Realizar avaliação da necessidade de atendimento odontológico em 100% dos hipertensos. Indicador 9: Proporção de hipertensos com avaliação da necessidade de atendimento odontológico.               </vt:lpstr>
      <vt:lpstr>Objetivo 2: Melhorar a qualidade do atendimento dos pacientes hipertensos e diabéticos que fazem acompanhamento na unidade de saúde.  Meta 8: Realizar avaliação da necessidade de atendimento odontológico em 100% dos diabéticos. Indicador 10: Proporção de diabéticos com avaliação da necessidade de atendimento odontológico.                </vt:lpstr>
      <vt:lpstr>Objetivo 3: Melhorar a adesão dos hipertensos e diabéticos cadastrados na unidade de saúde. Meta 1: Buscar 100% dos hipertensos faltosos às consultas na unidade de saúde conforme a periodicidade recomendada. Indicador 11: Proporção de hipertensos faltosos às consultas médicas com busca ativa.  </vt:lpstr>
      <vt:lpstr>Objetivo 3: Melhorar a adesão dos hipertensos e diabéticos cadastrados na unidade de saúde. Meta 2: Buscar 100% dos diabéticos faltosos às consultas na unidade de saúde conforme a periodicidade recomendada. Indicador 12: Proporção de diabéticos faltosos às consultas médicas com busca ativa.                               </vt:lpstr>
      <vt:lpstr>Objetivo 4: Melhorar os registros das informações sobre o acompanhamento de hipertensos e diabéticos na unidade de saúde. Meta 1: Manter ficha de acompanhamento de 100% dos hipertensos cadastrados na unidade de saúde. Indicador 13: Proporção de hipertensos com registro adequado na ficha de acompanhamento.</vt:lpstr>
      <vt:lpstr>Objetivo 4: Melhorar os registros das informações sobre o acompanhamento de hipertensos e diabéticos na unidade de saúde. Meta 2: Manter ficha de acompanhamento de 100% dos diabéticos cadastrados na unidade de saúde. Indicador 14: Proporção de diabéticos com registro adequado na ficha de acompanhamento.                   </vt:lpstr>
      <vt:lpstr>Objetivo 5: Realizar estratificação do risco cardiovascular em 100% dos hipertensos e diabéticos cadastrados na unidade de saúde. Meta 1: Realizar estratificação do risco cardiovascular em 100% dos hipertensos cadastrados na unidade de saúde. Indicador 15: Proporção de hipertensos com estratificação de risco cardiovascular. </vt:lpstr>
      <vt:lpstr>Objetivo 5: Realizar estratificação do risco cardiovascular em 100% dos hipertensos e diabéticos cadastrados na unidade de saúde. Meta 2: Realizar estratificação do risco cardiovascular em 100% dos diabéticos cadastrados na unidade de saúde. Indicador 16: Proporção de diabéticos com estratificação de risco cardiovascular. </vt:lpstr>
      <vt:lpstr>Objetivo 6: Promover a saúde dos hipertensos e diabéticos na unidade de saúde Meta 1: Garantir orientação nutricional sobre alimentação saudável a 100% dos hipertensos. Indicador 17: Proporção de hipertensos com orientação nutricional sobre alimentação saudável. </vt:lpstr>
      <vt:lpstr>Objetivo 6: Promover a saúde dos hipertensos e diabéticos na unidade de saúde Meta 2: Garantir orientação nutricional sobre alimentação saudável a 100% dos diabéticos. Indicador 18: Proporção de diabéticos com orientação nutricional sobre alimentação saudável.                </vt:lpstr>
      <vt:lpstr>Objetivo 6: Promover a saúde dos hipertensos e diabéticos na unidade de saúde Meta 3: Garantir orientação em relação à prática regular de atividade física a 100% dos pacientes hipertensos. Indicador 19: Proporção de hipertensos com orientação sobre prática regular de atividade física.</vt:lpstr>
      <vt:lpstr>Objetivo 6: Promover a saúde dos hipertensos e diabéticos na unidade de saúde Meta 4: Garantir orientação em relação à prática regular de atividade física a 100% dos pacientes diabéticos. Indicador 20: Proporção de diabéticos com orientação sobre prática regular de atividade física. </vt:lpstr>
      <vt:lpstr>Objetivo 6: Promover a saúde dos hipertensos e diabéticos na unidade de saúde Meta 5: Garantir orientação sobre os riscos do tabagismo a 100% dos pacientes hipertensos. Indicador 21: Proporção de hipertensos com orientação sobre os riscos do tabagismo.     </vt:lpstr>
      <vt:lpstr>Objetivo 6: Promover a saúde dos hipertensos e diabéticos na unidade de saúde Meta 6: Garantir orientação sobre os riscos do tabagismo a 100% dos pacientes diabéticos. Indicador 22: Proporção de diabéticos com orientação sobre os riscos do tabagismo.                      </vt:lpstr>
      <vt:lpstr>Objetivo 6: Promover a saúde dos hipertensos e diabéticos na unidade de saúde Meta 7: Garantir orientação sobre higiene bucal a 100% dos pacientes hipertensos. Indicador 23: Proporção de hipertensos com orientação sobre higiene bucal. </vt:lpstr>
      <vt:lpstr>Objetivo 6: Promover a saúde dos hipertensos e diabéticos na unidade de saúde Meta 8: Garantir orientação sobre higiene bucal a 100% dos pacientes diabéticos. Indicador 24: Proporção de diabéticos com orientação sobre higiene bucal.    </vt:lpstr>
      <vt:lpstr>Discussão</vt:lpstr>
      <vt:lpstr>Reflexão crítica sobre o processo de aprendizagem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NA ATENÇÃO À SAÚDE DE HIPERTENSOS E DIABÉTICOS TIPO 2 NA UBS MONTE ALVERNE, EM SANTA CRUZ DO SUL/ RS</dc:title>
  <dc:creator>Augusto Breunig</dc:creator>
  <cp:lastModifiedBy>Augusto Breunig</cp:lastModifiedBy>
  <cp:revision>52</cp:revision>
  <dcterms:created xsi:type="dcterms:W3CDTF">2015-01-21T19:54:40Z</dcterms:created>
  <dcterms:modified xsi:type="dcterms:W3CDTF">2015-01-23T01:49:31Z</dcterms:modified>
</cp:coreProperties>
</file>