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48" r:id="rId4"/>
    <p:sldId id="377" r:id="rId5"/>
    <p:sldId id="335" r:id="rId6"/>
    <p:sldId id="336" r:id="rId7"/>
    <p:sldId id="352" r:id="rId8"/>
    <p:sldId id="353" r:id="rId9"/>
    <p:sldId id="354" r:id="rId10"/>
    <p:sldId id="337" r:id="rId11"/>
    <p:sldId id="320" r:id="rId12"/>
    <p:sldId id="376" r:id="rId13"/>
    <p:sldId id="355" r:id="rId14"/>
    <p:sldId id="375" r:id="rId15"/>
    <p:sldId id="260" r:id="rId16"/>
    <p:sldId id="329" r:id="rId17"/>
    <p:sldId id="374" r:id="rId18"/>
    <p:sldId id="325" r:id="rId19"/>
    <p:sldId id="356" r:id="rId20"/>
    <p:sldId id="323" r:id="rId21"/>
    <p:sldId id="351" r:id="rId22"/>
    <p:sldId id="347" r:id="rId23"/>
    <p:sldId id="293" r:id="rId24"/>
    <p:sldId id="295" r:id="rId25"/>
    <p:sldId id="341" r:id="rId26"/>
    <p:sldId id="367" r:id="rId27"/>
    <p:sldId id="368" r:id="rId28"/>
    <p:sldId id="373" r:id="rId29"/>
    <p:sldId id="369" r:id="rId30"/>
    <p:sldId id="370" r:id="rId31"/>
    <p:sldId id="371" r:id="rId32"/>
    <p:sldId id="372" r:id="rId33"/>
    <p:sldId id="332" r:id="rId34"/>
    <p:sldId id="327" r:id="rId35"/>
    <p:sldId id="361" r:id="rId36"/>
    <p:sldId id="362" r:id="rId37"/>
    <p:sldId id="363" r:id="rId38"/>
    <p:sldId id="364" r:id="rId39"/>
    <p:sldId id="365" r:id="rId40"/>
    <p:sldId id="366" r:id="rId41"/>
    <p:sldId id="333" r:id="rId42"/>
    <p:sldId id="319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941" y="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5485-A53A-4FB1-AD16-9D28CE3603BD}" type="datetimeFigureOut">
              <a:rPr lang="pt-BR"/>
              <a:pPr>
                <a:defRPr/>
              </a:pPr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44CE-B616-4447-83E5-90710AFA506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7134-764A-4835-B2BF-63C707868CDF}" type="datetimeFigureOut">
              <a:rPr lang="pt-BR"/>
              <a:pPr>
                <a:defRPr/>
              </a:pPr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DD28-35C6-44EF-B421-72284FA822C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D756A-E63F-4576-983E-0B15142D33A0}" type="datetimeFigureOut">
              <a:rPr lang="pt-BR"/>
              <a:pPr>
                <a:defRPr/>
              </a:pPr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871D-6DA1-42E2-9E4E-AFC83F7A067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374B-8EFC-476A-B71B-81765E585FF7}" type="datetimeFigureOut">
              <a:rPr lang="pt-BR"/>
              <a:pPr>
                <a:defRPr/>
              </a:pPr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9180A-2BEB-4871-A63E-F6F643EBE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00D8-C9C8-459F-A182-E5905138B124}" type="datetimeFigureOut">
              <a:rPr lang="pt-BR"/>
              <a:pPr>
                <a:defRPr/>
              </a:pPr>
              <a:t>20/10/2015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F833-F9AD-4EA5-B595-9A027CB7C99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1088D-C5AD-417E-9C06-C5D87A778D51}" type="datetimeFigureOut">
              <a:rPr lang="pt-BR"/>
              <a:pPr>
                <a:defRPr/>
              </a:pPr>
              <a:t>20/10/2015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3817-B3AF-49E5-91E1-DB353F6A1ED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F7DD-1A15-4BC4-BD46-066D49AD697B}" type="datetimeFigureOut">
              <a:rPr lang="pt-BR"/>
              <a:pPr>
                <a:defRPr/>
              </a:pPr>
              <a:t>20/10/2015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A005-2D42-47C7-89F7-3EF62B6547B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FBA2-7141-4A47-B9F5-5717F6C06A7F}" type="datetimeFigureOut">
              <a:rPr lang="pt-BR"/>
              <a:pPr>
                <a:defRPr/>
              </a:pPr>
              <a:t>20/10/2015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52B6-B9EA-4822-8224-20F9E2F5100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9D17-F71E-4092-A95F-B8151571E9A1}" type="datetimeFigureOut">
              <a:rPr lang="pt-BR"/>
              <a:pPr>
                <a:defRPr/>
              </a:pPr>
              <a:t>20/10/2015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ED48F-7C4C-4A3A-B15E-0E90340FBE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58C9-A3CC-4F75-B4FC-8BF8AD0081BF}" type="datetimeFigureOut">
              <a:rPr lang="pt-BR"/>
              <a:pPr>
                <a:defRPr/>
              </a:pPr>
              <a:t>20/10/2015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6E9B-E706-4FF7-A041-F85628F0FDB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331D-28C6-4F6D-924E-4A16D791F690}" type="datetimeFigureOut">
              <a:rPr lang="pt-BR"/>
              <a:pPr>
                <a:defRPr/>
              </a:pPr>
              <a:t>20/10/2015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01099-7B2A-40B7-BE78-69F92E4C6AE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BO" smtClean="0"/>
              <a:t>Haga clic para modificar el estilo de texto del patrón</a:t>
            </a:r>
          </a:p>
          <a:p>
            <a:pPr lvl="1"/>
            <a:r>
              <a:rPr lang="es-ES" altLang="es-BO" smtClean="0"/>
              <a:t>Segundo nivel</a:t>
            </a:r>
          </a:p>
          <a:p>
            <a:pPr lvl="2"/>
            <a:r>
              <a:rPr lang="es-ES" altLang="es-BO" smtClean="0"/>
              <a:t>Tercer nivel</a:t>
            </a:r>
          </a:p>
          <a:p>
            <a:pPr lvl="3"/>
            <a:r>
              <a:rPr lang="es-ES" altLang="es-BO" smtClean="0"/>
              <a:t>Cuarto nivel</a:t>
            </a:r>
          </a:p>
          <a:p>
            <a:pPr lvl="4"/>
            <a:r>
              <a:rPr lang="es-ES" altLang="es-BO" smtClean="0"/>
              <a:t>Quinto nivel</a:t>
            </a:r>
            <a:endParaRPr lang="en-US" altLang="es-B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5BE06526-B8CB-4265-8640-13DE4A39506B}" type="datetimeFigureOut">
              <a:rPr lang="pt-BR"/>
              <a:pPr>
                <a:defRPr/>
              </a:pPr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568D73F3-DF3A-49A9-BF5B-9F04111AA1A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/>
          </p:cNvSpPr>
          <p:nvPr/>
        </p:nvSpPr>
        <p:spPr bwMode="auto">
          <a:xfrm>
            <a:off x="1219200" y="36195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s-BO" sz="2400">
                <a:solidFill>
                  <a:srgbClr val="000000"/>
                </a:solidFill>
                <a:latin typeface="Arial" charset="0"/>
                <a:ea typeface="Calibri" pitchFamily="34" charset="0"/>
              </a:rPr>
              <a:t>Universidade Federal de Pelotas</a:t>
            </a:r>
          </a:p>
          <a:p>
            <a:pPr algn="ctr"/>
            <a:r>
              <a:rPr lang="pt-BR" altLang="es-BO" sz="2400">
                <a:latin typeface="Arial" charset="0"/>
                <a:ea typeface="Calibri" pitchFamily="34" charset="0"/>
              </a:rPr>
              <a:t>Departamento de Medicina social</a:t>
            </a:r>
          </a:p>
          <a:p>
            <a:pPr algn="r"/>
            <a:r>
              <a:rPr lang="pt-BR" altLang="es-BO" sz="2400">
                <a:solidFill>
                  <a:srgbClr val="000000"/>
                </a:solidFill>
                <a:latin typeface="Mistral" pitchFamily="66" charset="0"/>
                <a:ea typeface="Calibri" pitchFamily="34" charset="0"/>
              </a:rPr>
              <a:t> </a:t>
            </a:r>
            <a:endParaRPr lang="pt-BR" altLang="es-BO" sz="2400">
              <a:latin typeface="Mistral" pitchFamily="66" charset="0"/>
              <a:ea typeface="Calibri" pitchFamily="34" charset="0"/>
            </a:endParaRPr>
          </a:p>
        </p:txBody>
      </p:sp>
      <p:pic>
        <p:nvPicPr>
          <p:cNvPr id="3075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188913"/>
            <a:ext cx="1006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1006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642938" y="2214563"/>
            <a:ext cx="8072437" cy="157003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s-BO" sz="3200" b="1">
                <a:latin typeface="Arial" charset="0"/>
              </a:rPr>
              <a:t>Melhoria da Atenção ao Pré-natal e Puerpério na Unidade Básica de Saúde 24 de abril, Tarauacá, AC.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898525" y="4857750"/>
            <a:ext cx="8258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s-BO" sz="2800">
                <a:latin typeface="Arial" charset="0"/>
              </a:rPr>
              <a:t>Especializando: Aurelio Iván Sosa Ramos</a:t>
            </a:r>
            <a:r>
              <a:rPr lang="pt-BR" altLang="es-BO" sz="3200"/>
              <a:t>.</a:t>
            </a:r>
          </a:p>
          <a:p>
            <a:endParaRPr lang="en-AU" altLang="es-BO" sz="3200"/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4284663" y="5643563"/>
            <a:ext cx="4430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s-BO" sz="2400" b="1">
                <a:latin typeface="Arial" charset="0"/>
              </a:rPr>
              <a:t>Orientadora: Mabel Salas</a:t>
            </a:r>
            <a:endParaRPr lang="en-AU" altLang="es-BO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 bwMode="auto">
          <a:xfrm>
            <a:off x="539750" y="188913"/>
            <a:ext cx="8229600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t-BR" altLang="es-BO" sz="2800" b="1" smtClean="0">
                <a:effectLst/>
                <a:latin typeface="Arial" charset="0"/>
                <a:cs typeface="Arial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61657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Situação </a:t>
            </a:r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Pré-natal e Puerpério </a:t>
            </a: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antes da intervenção. </a:t>
            </a:r>
            <a:endParaRPr lang="pt-BR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Mulheres em idade fértil (10-49 anos) de uma estimativa de 1117 temos cadastradas 647, delas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Gestante: estimativa de 51 cadastramos 31 para o 61 %.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Puérperas: estimativa de 68 cadastramos 27 para o 40 %.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 bwMode="auto">
          <a:xfrm>
            <a:off x="539750" y="188913"/>
            <a:ext cx="8229600" cy="5032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t-BR" sz="2800" b="1" smtClean="0">
                <a:effectLst/>
                <a:latin typeface="Arial" charset="0"/>
                <a:cs typeface="Arial" charset="0"/>
              </a:rPr>
              <a:t>INTRODUÇÃO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620713"/>
            <a:ext cx="8856663" cy="5832475"/>
          </a:xfrm>
        </p:spPr>
        <p:txBody>
          <a:bodyPr/>
          <a:lstStyle/>
          <a:p>
            <a:pPr marL="566738" indent="-45720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buFont typeface="Wingdings" pitchFamily="2" charset="2"/>
              <a:buChar char="v"/>
              <a:defRPr/>
            </a:pPr>
            <a:r>
              <a:rPr lang="pt-BR" altLang="es-BO" sz="2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Indicadores antes da intervenção: Pré-natal.</a:t>
            </a:r>
          </a:p>
          <a:p>
            <a:pPr marL="109538" indent="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buFont typeface="Arial" charset="0"/>
              <a:buNone/>
              <a:defRPr/>
            </a:pPr>
            <a:endParaRPr lang="pt-BR" altLang="es-BO" sz="2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66738" indent="-45720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defRPr/>
            </a:pPr>
            <a:r>
              <a:rPr lang="es-BO" altLang="es-BO" sz="2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Pré-natal iniciado no 1°Trimestre 18 (58%),</a:t>
            </a:r>
          </a:p>
          <a:p>
            <a:pPr marL="109538" indent="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buFont typeface="Arial" charset="0"/>
              <a:buNone/>
              <a:defRPr/>
            </a:pPr>
            <a:endParaRPr lang="es-BO" altLang="es-BO" sz="2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66738" indent="-45720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defRPr/>
            </a:pPr>
            <a:r>
              <a:rPr lang="pt-BR" altLang="es-BO" sz="2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Consultas em dia de acordo com calendário do Ministério da Saúde 29 (94%),</a:t>
            </a:r>
          </a:p>
          <a:p>
            <a:pPr marL="109538" indent="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buFont typeface="Arial" charset="0"/>
              <a:buNone/>
              <a:defRPr/>
            </a:pPr>
            <a:endParaRPr lang="pt-BR" altLang="es-BO" sz="2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66738" indent="-45720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defRPr/>
            </a:pPr>
            <a:r>
              <a:rPr lang="es-BO" altLang="es-BO" sz="2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Avaliação de saúde bucal 6 (19%),</a:t>
            </a:r>
          </a:p>
          <a:p>
            <a:pPr marL="109538" indent="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buFont typeface="Arial" charset="0"/>
              <a:buNone/>
              <a:defRPr/>
            </a:pPr>
            <a:endParaRPr lang="es-BO" altLang="es-BO" sz="2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66738" indent="-45720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defRPr/>
            </a:pPr>
            <a:r>
              <a:rPr lang="pt-BR" altLang="es-BO" sz="2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Solicitação na 1ª consulta dos exames laboratoriais preconizados 31 (100%),</a:t>
            </a:r>
          </a:p>
          <a:p>
            <a:pPr marL="566738" indent="-45720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defRPr/>
            </a:pPr>
            <a:endParaRPr lang="pt-BR" altLang="es-BO" sz="2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71438"/>
            <a:ext cx="8002587" cy="1412875"/>
          </a:xfrm>
        </p:spPr>
        <p:txBody>
          <a:bodyPr/>
          <a:lstStyle/>
          <a:p>
            <a:pPr algn="l"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s-B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8" indent="-45720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defRPr/>
            </a:pPr>
            <a:r>
              <a:rPr lang="es-BO" altLang="es-BO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Vacina antitetânica e contra hepetite B conforme protocolo 31 (100%),</a:t>
            </a:r>
          </a:p>
          <a:p>
            <a:pPr marL="109538" indent="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buFont typeface="Arial" charset="0"/>
              <a:buNone/>
              <a:defRPr/>
            </a:pPr>
            <a:endParaRPr lang="es-BO" altLang="es-BO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66738" indent="-45720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defRPr/>
            </a:pPr>
            <a:r>
              <a:rPr lang="pt-BR" altLang="es-BO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Prescrição de suplementação de sulfato ferroso conforme protocolo 31 (100%),</a:t>
            </a:r>
          </a:p>
          <a:p>
            <a:pPr marL="109538" indent="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buFont typeface="Arial" charset="0"/>
              <a:buNone/>
              <a:defRPr/>
            </a:pPr>
            <a:endParaRPr lang="pt-BR" altLang="es-BO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66738" indent="-45720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defRPr/>
            </a:pPr>
            <a:r>
              <a:rPr lang="es-BO" altLang="es-BO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Exame ginecológico por trimestre 31 (100%),</a:t>
            </a:r>
          </a:p>
          <a:p>
            <a:pPr marL="109538" indent="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buFont typeface="Arial" charset="0"/>
              <a:buNone/>
              <a:defRPr/>
            </a:pPr>
            <a:endParaRPr lang="es-BO" altLang="es-BO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66738" indent="-457200" algn="just" eaLnBrk="1" hangingPunct="1">
              <a:spcBef>
                <a:spcPts val="400"/>
              </a:spcBef>
              <a:buClr>
                <a:srgbClr val="000000"/>
              </a:buClr>
              <a:buSzPct val="68000"/>
              <a:defRPr/>
            </a:pPr>
            <a:r>
              <a:rPr lang="es-BO" altLang="es-BO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Orientação para aleitamento exclusivo 31 (100%).</a:t>
            </a:r>
          </a:p>
          <a:p>
            <a:pPr>
              <a:defRPr/>
            </a:pPr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8651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t-BR" altLang="es-BO" sz="2800" b="1" smtClean="0">
                <a:effectLst/>
                <a:latin typeface="Arial" charset="0"/>
                <a:cs typeface="Arial" charset="0"/>
              </a:rPr>
              <a:t>INTRODUÇÃO.</a:t>
            </a:r>
            <a:endParaRPr lang="es-BO" altLang="es-BO" sz="2800" b="1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pt-BR" altLang="es-BO" sz="2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Indicadores antes da intervenção: Puerpério.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altLang="es-BO" sz="2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pt-BR" altLang="es-BO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Consultaram antes dos 42 dias de pós-parto 27 (100%),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altLang="es-BO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pt-BR" altLang="es-BO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Tiveram a sua consulta puerperal registrada 27 (100%),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altLang="es-BO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pt-BR" altLang="es-BO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Receberam orientações sobre os cuidados básicos do recém-nascido, sobre aleitamento materno e sobre planejamento familiar 27 (100%),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15888"/>
            <a:ext cx="8158162" cy="952500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s-B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s-BO" altLang="es-BO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Tiveram as mamas e abdome examinadas 27 (100%),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es-BO" altLang="es-BO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s-BO" altLang="es-BO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Realizaram exame ginecológico e avaliação do estado psíquico 27 (100%),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es-BO" altLang="es-BO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pt-BR" altLang="es-BO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Foram avaliadas quanto a intercorrências 26 (96%).</a:t>
            </a:r>
          </a:p>
          <a:p>
            <a:pPr eaLnBrk="1" hangingPunct="1">
              <a:defRPr/>
            </a:pPr>
            <a:endParaRPr lang="es-BO" altLang="es-BO" sz="28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s-B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8313" y="2420938"/>
            <a:ext cx="8496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es-BO" sz="2800">
                <a:latin typeface="Arial" charset="0"/>
              </a:rPr>
              <a:t>Melhorar a atenção à saúde ao Pré-Natal e Puerpério na UBS 24 de abril no município Tarauacá, estado do Acre.</a:t>
            </a:r>
            <a:br>
              <a:rPr lang="pt-BR" altLang="es-BO" sz="2800">
                <a:latin typeface="Arial" charset="0"/>
              </a:rPr>
            </a:br>
            <a:endParaRPr lang="en-US" altLang="es-BO" sz="2800">
              <a:latin typeface="Arial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4213" y="1196975"/>
            <a:ext cx="6767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s-BO" sz="2800" b="1">
                <a:solidFill>
                  <a:schemeClr val="tx2"/>
                </a:solidFill>
                <a:latin typeface="Arial" charset="0"/>
              </a:rPr>
              <a:t>OBJETIVO GERAL </a:t>
            </a:r>
            <a:endParaRPr lang="en-US" altLang="es-BO" sz="28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76263" y="620713"/>
            <a:ext cx="7991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pt-BR" altLang="es-BO" sz="3200" b="1">
                <a:solidFill>
                  <a:schemeClr val="tx2"/>
                </a:solidFill>
                <a:latin typeface="Arial" charset="0"/>
              </a:rPr>
              <a:t>OBJETIVOS ESPECÍFICOS</a:t>
            </a:r>
            <a:endParaRPr lang="en-US" altLang="es-BO" sz="3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55650" y="1700213"/>
            <a:ext cx="76327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altLang="es-BO" sz="2800">
                <a:latin typeface="Arial" charset="0"/>
              </a:rPr>
              <a:t>1. Ampliar a cobertura do pré-natal e do puerpério. 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altLang="es-BO" sz="2800">
                <a:latin typeface="Arial" charset="0"/>
              </a:rPr>
              <a:t>2. Melhorar a qualidade da atenção ao pré-natal e ao puerpério realizado na Unidade.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altLang="es-BO" sz="2800">
                <a:latin typeface="Arial" charset="0"/>
              </a:rPr>
              <a:t>3. Melhorar a adesão ao pré-natal e ao puerpério.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altLang="es-BO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115888"/>
            <a:ext cx="8002587" cy="1196975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es-B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pt-BR" altLang="es-BO" sz="2800" smtClean="0">
                <a:solidFill>
                  <a:schemeClr val="tx1"/>
                </a:solidFill>
                <a:latin typeface="Arial" charset="0"/>
              </a:rPr>
              <a:t>4. Melhorar o registro do programa de pré-natal e do puerpério.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pt-BR" altLang="es-BO" sz="2800" smtClean="0">
                <a:solidFill>
                  <a:schemeClr val="tx1"/>
                </a:solidFill>
                <a:latin typeface="Arial" charset="0"/>
              </a:rPr>
              <a:t>5. Realizar avaliação de risco das gestantes.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pt-BR" altLang="es-BO" sz="2800" smtClean="0">
                <a:solidFill>
                  <a:schemeClr val="tx1"/>
                </a:solidFill>
                <a:latin typeface="Arial" charset="0"/>
              </a:rPr>
              <a:t> 6. Promover a saúde no pré-natal e no puerpério.</a:t>
            </a:r>
          </a:p>
          <a:p>
            <a:endParaRPr lang="es-BO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341438"/>
            <a:ext cx="8424863" cy="5040312"/>
          </a:xfrm>
        </p:spPr>
        <p:txBody>
          <a:bodyPr rtlCol="0">
            <a:normAutofit/>
          </a:bodyPr>
          <a:lstStyle/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v"/>
              <a:defRPr/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Desenvolvido em 12 semanas na Unidade de Saúde da Família (USF)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“24 de Abril",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Município de Tarauacá, estado Acre. </a:t>
            </a: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  <a:defRPr/>
            </a:pP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v"/>
              <a:defRPr/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População alvo: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Mulheres em idade fértil de 10 a 49 anos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residentes na área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abrangência. 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BO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BO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t-BR" altLang="es-BO" sz="2800" b="1" smtClean="0">
                <a:effectLst/>
                <a:latin typeface="Arial" charset="0"/>
                <a:cs typeface="Arial" charset="0"/>
              </a:rPr>
              <a:t>METODOLOGIA</a:t>
            </a:r>
            <a:endParaRPr lang="es-BO" altLang="es-BO" sz="2800" b="1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marL="566738" indent="-457200" algn="just" eaLnBrk="1" hangingPunct="1">
              <a:spcBef>
                <a:spcPts val="400"/>
              </a:spcBef>
              <a:buSzPct val="68000"/>
              <a:buFont typeface="Wingdings" pitchFamily="2" charset="2"/>
              <a:buChar char="v"/>
            </a:pPr>
            <a:r>
              <a:rPr lang="pt-BR" altLang="es-BO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LOGÍSTICA.</a:t>
            </a:r>
          </a:p>
          <a:p>
            <a:pPr marL="566738" indent="-457200" algn="just" eaLnBrk="1" hangingPunct="1">
              <a:spcBef>
                <a:spcPts val="400"/>
              </a:spcBef>
              <a:buSzPct val="68000"/>
            </a:pPr>
            <a:r>
              <a:rPr lang="pt-BR" altLang="es-BO" sz="280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Manual Técnico do Pré-natal e Puerpério do Ministério de Saúde (BRASIL, 2012),</a:t>
            </a:r>
            <a:r>
              <a:rPr lang="pt-BR" altLang="es-BO" sz="280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marL="566738" indent="-457200" algn="just" eaLnBrk="1" hangingPunct="1">
              <a:spcBef>
                <a:spcPts val="400"/>
              </a:spcBef>
              <a:buSzPct val="68000"/>
            </a:pPr>
            <a:r>
              <a:rPr lang="pt-BR" altLang="es-BO" sz="280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Fichas de acompanhamento de  gestantes e puérperas, fichas complementares e as fichas espelho,</a:t>
            </a:r>
          </a:p>
          <a:p>
            <a:pPr marL="566738" indent="-457200" algn="just" eaLnBrk="1" hangingPunct="1">
              <a:spcBef>
                <a:spcPts val="400"/>
              </a:spcBef>
              <a:buSzPct val="68000"/>
            </a:pPr>
            <a:r>
              <a:rPr lang="pt-BR" altLang="es-BO" sz="280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Livros de registro do pré-natal e puerpério,</a:t>
            </a:r>
          </a:p>
          <a:p>
            <a:pPr marL="566738" indent="-457200" algn="just" eaLnBrk="1" hangingPunct="1">
              <a:spcBef>
                <a:spcPts val="400"/>
              </a:spcBef>
              <a:buSzPct val="68000"/>
            </a:pPr>
            <a:r>
              <a:rPr lang="pt-BR" altLang="es-BO" sz="280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altLang="es-BO" sz="2800" smtClean="0">
                <a:solidFill>
                  <a:srgbClr val="000000"/>
                </a:solidFill>
                <a:latin typeface="Arial" charset="0"/>
                <a:cs typeface="Arial" charset="0"/>
              </a:rPr>
              <a:t>Reunião com gestores, lideranças da comunidade e equipe de saúde para apresentar o projeto.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 bwMode="auto">
          <a:xfrm>
            <a:off x="395288" y="260350"/>
            <a:ext cx="8229600" cy="360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t-BR" altLang="es-BO" sz="2800" b="1" smtClean="0">
                <a:effectLst/>
                <a:latin typeface="Arial" charset="0"/>
                <a:cs typeface="Arial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7499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Pré-natal: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a assistência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prestada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gestante durante os nove meses de gravidez, visando evitar problemas para a mãe e a criança nesse período e no momento do parto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risco.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Características individuais e condições sócio-econômicas desfavoráveis.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reprodutiva anterior.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da gestação atual.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Intercorrências clínicas crônicas.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 bwMode="auto">
          <a:xfrm>
            <a:off x="611188" y="260350"/>
            <a:ext cx="8229600" cy="504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t-BR" sz="2800" b="1" smtClean="0">
                <a:effectLst/>
                <a:latin typeface="Arial" charset="0"/>
                <a:cs typeface="Arial" charset="0"/>
              </a:rPr>
              <a:t>METODOLOGIA</a:t>
            </a:r>
          </a:p>
        </p:txBody>
      </p:sp>
      <p:pic>
        <p:nvPicPr>
          <p:cNvPr id="22531" name="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85800"/>
            <a:ext cx="42481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3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45720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89363"/>
            <a:ext cx="4572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6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789363"/>
            <a:ext cx="41767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2F58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es-B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4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692150"/>
            <a:ext cx="4537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5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73463"/>
            <a:ext cx="41052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6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573463"/>
            <a:ext cx="471646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8 Marcador de contenido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09550" y="692150"/>
            <a:ext cx="4075113" cy="2736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357188" y="1139825"/>
            <a:ext cx="81375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es-BO" sz="2400" b="1">
                <a:latin typeface="Arial" charset="0"/>
              </a:rPr>
              <a:t>Objetivo 1. </a:t>
            </a:r>
            <a:r>
              <a:rPr lang="pt-BR" altLang="es-BO" sz="2400">
                <a:latin typeface="Arial" charset="0"/>
              </a:rPr>
              <a:t>Ampliar a cobertura de pré-natal.</a:t>
            </a:r>
          </a:p>
          <a:p>
            <a:pPr algn="just"/>
            <a:r>
              <a:rPr lang="pt-BR" altLang="es-BO" sz="2400" b="1">
                <a:latin typeface="Arial" charset="0"/>
              </a:rPr>
              <a:t>Meta 1.1. </a:t>
            </a:r>
            <a:r>
              <a:rPr lang="pt-BR" altLang="es-BO" sz="2400">
                <a:latin typeface="Arial" charset="0"/>
              </a:rPr>
              <a:t>Alcançar 100% de cobertura das gestantes cadastradas no Programa de Pré-natal da unidade de saúde.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30188" y="115888"/>
            <a:ext cx="8229600" cy="5762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179388" y="2738438"/>
            <a:ext cx="8713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altLang="es-BO" sz="1200" b="1">
                <a:latin typeface="Arial" charset="0"/>
                <a:ea typeface="Calibri" pitchFamily="34" charset="0"/>
              </a:rPr>
              <a:t>Figura 1 - Gráfico da cobertura da proporção de gestantes cadastradas no programa de pré-natal, UBS 24 de Abril, Tarauacá, Acre</a:t>
            </a:r>
            <a:r>
              <a:rPr lang="pt-BR" altLang="es-BO" sz="1200">
                <a:latin typeface="Arial" charset="0"/>
                <a:ea typeface="Calibri" pitchFamily="34" charset="0"/>
              </a:rPr>
              <a:t>. </a:t>
            </a:r>
          </a:p>
        </p:txBody>
      </p:sp>
      <p:pic>
        <p:nvPicPr>
          <p:cNvPr id="8" name="7 Gráfic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3200400"/>
            <a:ext cx="7138987" cy="3028950"/>
          </a:xfrm>
          <a:prstGeom prst="rect">
            <a:avLst/>
          </a:prstGeom>
          <a:noFill/>
        </p:spPr>
      </p:pic>
      <p:sp>
        <p:nvSpPr>
          <p:cNvPr id="24582" name="1 Rectángulo"/>
          <p:cNvSpPr>
            <a:spLocks noChangeArrowheads="1"/>
          </p:cNvSpPr>
          <p:nvPr/>
        </p:nvSpPr>
        <p:spPr bwMode="auto">
          <a:xfrm>
            <a:off x="539750" y="592138"/>
            <a:ext cx="7561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BO" altLang="es-BO" sz="2800" b="1">
                <a:latin typeface="Arial" charset="0"/>
              </a:rPr>
              <a:t>Resultados referentes ao Pré-natal</a:t>
            </a:r>
            <a:r>
              <a:rPr lang="es-BO" altLang="es-BO" sz="32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30188" y="115888"/>
            <a:ext cx="8229600" cy="5762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1 Rectángulo"/>
          <p:cNvSpPr>
            <a:spLocks noChangeArrowheads="1"/>
          </p:cNvSpPr>
          <p:nvPr/>
        </p:nvSpPr>
        <p:spPr bwMode="auto">
          <a:xfrm>
            <a:off x="179388" y="620713"/>
            <a:ext cx="88566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es-BO" sz="2400" b="1">
                <a:latin typeface="Arial" charset="0"/>
              </a:rPr>
              <a:t>Objetivo 2. </a:t>
            </a:r>
            <a:r>
              <a:rPr lang="pt-BR" altLang="es-BO" sz="2400">
                <a:latin typeface="Arial" charset="0"/>
              </a:rPr>
              <a:t>Melhorar a qualidade da atenção ao pré-natal realizado na Unidade de Saúde.</a:t>
            </a:r>
          </a:p>
          <a:p>
            <a:pPr algn="just"/>
            <a:r>
              <a:rPr lang="pt-BR" altLang="es-BO" sz="2400" b="1">
                <a:latin typeface="Arial" charset="0"/>
              </a:rPr>
              <a:t>Meta 2.1. </a:t>
            </a:r>
            <a:r>
              <a:rPr lang="pt-BR" altLang="es-BO" sz="2400">
                <a:latin typeface="Arial" charset="0"/>
              </a:rPr>
              <a:t>Garantir a 100% das gestantes o ingresso no Programa de Pré-Natal no primeiro trimestre de gestação.</a:t>
            </a:r>
          </a:p>
        </p:txBody>
      </p:sp>
      <p:sp>
        <p:nvSpPr>
          <p:cNvPr id="25604" name="2 Rectángulo"/>
          <p:cNvSpPr>
            <a:spLocks noChangeArrowheads="1"/>
          </p:cNvSpPr>
          <p:nvPr/>
        </p:nvSpPr>
        <p:spPr bwMode="auto">
          <a:xfrm>
            <a:off x="511175" y="2201863"/>
            <a:ext cx="8496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s-BO" sz="1200" b="1">
                <a:latin typeface="Arial" charset="0"/>
              </a:rPr>
              <a:t>Figura 2 - Gráfico da cobertura da proporção de gestantes com ingresso no primeiro trimestre de gestação no programa do pré-natal, UBS 24 de Abril, Tarauacá, Acre. </a:t>
            </a:r>
            <a:endParaRPr lang="es-BO" altLang="es-BO" sz="1200" b="1">
              <a:latin typeface="Arial" charset="0"/>
            </a:endParaRPr>
          </a:p>
        </p:txBody>
      </p:sp>
      <p:pic>
        <p:nvPicPr>
          <p:cNvPr id="6" name="5 Gráfic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2779713"/>
            <a:ext cx="7351713" cy="3535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79388" y="193675"/>
            <a:ext cx="8424862" cy="7921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METAS E RESULTADOS</a:t>
            </a: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250825" y="868363"/>
            <a:ext cx="84978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es-BO" sz="2400" b="1">
                <a:latin typeface="Arial" charset="0"/>
              </a:rPr>
              <a:t>Objetivo 2. </a:t>
            </a:r>
            <a:r>
              <a:rPr lang="pt-BR" altLang="es-BO" sz="2400">
                <a:latin typeface="Arial" charset="0"/>
              </a:rPr>
              <a:t>Melhorar a qualidade da atenção ao pré-natal realizado na Unidade	de Saúde.</a:t>
            </a:r>
          </a:p>
          <a:p>
            <a:pPr algn="just"/>
            <a:r>
              <a:rPr lang="pt-BR" altLang="es-BO" sz="2400" b="1">
                <a:latin typeface="Arial" charset="0"/>
              </a:rPr>
              <a:t>Meta 2.7. </a:t>
            </a:r>
            <a:r>
              <a:rPr lang="pt-BR" altLang="es-BO" sz="2400">
                <a:latin typeface="Arial" charset="0"/>
              </a:rPr>
              <a:t>Garantir que 100% das gestantes estejam com vacina contra hepatite B em dia.</a:t>
            </a:r>
          </a:p>
        </p:txBody>
      </p:sp>
      <p:sp>
        <p:nvSpPr>
          <p:cNvPr id="26628" name="1 Rectángulo"/>
          <p:cNvSpPr>
            <a:spLocks noChangeArrowheads="1"/>
          </p:cNvSpPr>
          <p:nvPr/>
        </p:nvSpPr>
        <p:spPr bwMode="auto">
          <a:xfrm>
            <a:off x="179388" y="2447925"/>
            <a:ext cx="87137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15000"/>
              </a:lnSpc>
            </a:pPr>
            <a:r>
              <a:rPr lang="pt-BR" altLang="es-BO" sz="1200" b="1">
                <a:latin typeface="Arial" charset="0"/>
                <a:ea typeface="Calibri" pitchFamily="34" charset="0"/>
                <a:cs typeface="Times New Roman" pitchFamily="18" charset="0"/>
              </a:rPr>
              <a:t>Figura 3- Gráfico da cobertura de proporção de gestantes com vacina contra hepatite B em dia no programa de pré-natal, UBS 24 de Abril, Tarauacá. Acre. </a:t>
            </a:r>
            <a:endParaRPr lang="es-BO" altLang="es-BO" sz="1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4 Gráfic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140075"/>
            <a:ext cx="7265988" cy="332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115888"/>
            <a:ext cx="8229600" cy="6492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METAS E RESULTADOS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395288" y="620713"/>
            <a:ext cx="81375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es-BO" sz="2400" b="1">
                <a:latin typeface="Arial" charset="0"/>
              </a:rPr>
              <a:t>Objetivo 2.</a:t>
            </a:r>
            <a:r>
              <a:rPr lang="pt-BR" altLang="es-BO" sz="2400">
                <a:latin typeface="Arial" charset="0"/>
              </a:rPr>
              <a:t> Melhorar a qualidade da atenção ao pré-natal realizado na Unidade de Saúde.</a:t>
            </a:r>
          </a:p>
          <a:p>
            <a:pPr algn="just"/>
            <a:r>
              <a:rPr lang="pt-BR" altLang="es-BO" sz="2400" b="1">
                <a:latin typeface="Arial" charset="0"/>
              </a:rPr>
              <a:t>Meta 2.9.</a:t>
            </a:r>
            <a:r>
              <a:rPr lang="pt-BR" altLang="es-BO" sz="2400">
                <a:latin typeface="Arial" charset="0"/>
              </a:rPr>
              <a:t> Garantir a primeira consulta odontológica programática para 100% das gestantes cadastradas.</a:t>
            </a:r>
          </a:p>
          <a:p>
            <a:endParaRPr lang="pt-BR" altLang="es-BO" sz="2400">
              <a:latin typeface="Arial" charset="0"/>
            </a:endParaRPr>
          </a:p>
        </p:txBody>
      </p:sp>
      <p:sp>
        <p:nvSpPr>
          <p:cNvPr id="27652" name="1 Rectángulo"/>
          <p:cNvSpPr>
            <a:spLocks noChangeArrowheads="1"/>
          </p:cNvSpPr>
          <p:nvPr/>
        </p:nvSpPr>
        <p:spPr bwMode="auto">
          <a:xfrm>
            <a:off x="250825" y="2087563"/>
            <a:ext cx="8713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es-BO" sz="1200" b="1">
              <a:latin typeface="Arial" charset="0"/>
            </a:endParaRPr>
          </a:p>
          <a:p>
            <a:r>
              <a:rPr lang="pt-BR" altLang="es-BO" sz="1200" b="1">
                <a:latin typeface="Arial" charset="0"/>
              </a:rPr>
              <a:t>Figura 4 - Gráfico da cobertura da proporção de gestantes com primeira consulta odontológica programática no programa de pré-natal, UBS 24 de Abril, Tarauacá. Acre. </a:t>
            </a:r>
            <a:endParaRPr lang="es-BO" altLang="es-BO" sz="1200" b="1">
              <a:latin typeface="Arial" charset="0"/>
            </a:endParaRPr>
          </a:p>
        </p:txBody>
      </p:sp>
      <p:pic>
        <p:nvPicPr>
          <p:cNvPr id="5" name="4 Gráfic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38" y="2925763"/>
            <a:ext cx="7194550" cy="346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800" b="1" dirty="0">
                <a:solidFill>
                  <a:srgbClr val="2F589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METAS E RESULTADOS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457200" y="1420813"/>
            <a:ext cx="8229600" cy="4887912"/>
          </a:xfrm>
        </p:spPr>
        <p:txBody>
          <a:bodyPr/>
          <a:lstStyle/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altLang="es-BO" sz="28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Calibri" pitchFamily="34" charset="0"/>
              </a:rPr>
              <a:t>Realizamos pelo menos um exame ginecológico por trimestre em 100% das gestantes</a:t>
            </a:r>
            <a:r>
              <a:rPr lang="pt-BR" altLang="es-BO" sz="2800" b="1" smtClean="0">
                <a:latin typeface="Arial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altLang="es-BO" sz="28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Calibri" pitchFamily="34" charset="0"/>
              </a:rPr>
              <a:t>Realizamos pelo menos um exame de mamas em 100% das gestantes. </a:t>
            </a:r>
            <a:endParaRPr lang="es-BO" altLang="es-BO" sz="2800" smtClean="0">
              <a:solidFill>
                <a:schemeClr val="tx1"/>
              </a:solidFill>
            </a:endParaRPr>
          </a:p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altLang="es-BO" sz="28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Calibri" pitchFamily="34" charset="0"/>
              </a:rPr>
              <a:t>Garantimos a 100% das gestantes a solicitação de exames laboratoriais de acordo com protocolo.</a:t>
            </a:r>
          </a:p>
          <a:p>
            <a:pPr marL="685800" eaLnBrk="1" hangingPunct="1">
              <a:lnSpc>
                <a:spcPct val="150000"/>
              </a:lnSpc>
              <a:buFont typeface="Wingdings" pitchFamily="2" charset="2"/>
              <a:buChar char="v"/>
            </a:pPr>
            <a:endParaRPr lang="es-BO" altLang="es-BO" sz="2800" smtClean="0">
              <a:solidFill>
                <a:schemeClr val="tx1"/>
              </a:solidFill>
            </a:endParaRPr>
          </a:p>
        </p:txBody>
      </p:sp>
      <p:sp>
        <p:nvSpPr>
          <p:cNvPr id="28676" name="3 Rectángulo"/>
          <p:cNvSpPr>
            <a:spLocks noChangeArrowheads="1"/>
          </p:cNvSpPr>
          <p:nvPr/>
        </p:nvSpPr>
        <p:spPr bwMode="auto">
          <a:xfrm>
            <a:off x="468313" y="836613"/>
            <a:ext cx="820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BO" altLang="es-BO" sz="2800" b="1">
                <a:latin typeface="Arial" charset="0"/>
              </a:rPr>
              <a:t>Resultados referentes ao Pré-natal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2800" b="1" dirty="0">
                <a:solidFill>
                  <a:srgbClr val="2F58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METAS E RESULTADO</a:t>
            </a:r>
            <a:endParaRPr lang="es-BO" sz="2800" dirty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616575"/>
          </a:xfrm>
        </p:spPr>
        <p:txBody>
          <a:bodyPr/>
          <a:lstStyle/>
          <a:p>
            <a:pPr marL="685800"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altLang="es-BO" sz="28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Garantimos a 100% das gestantes a prescrição de sulfato ferroso e ácido fólico conforme protocolo.</a:t>
            </a:r>
            <a:endParaRPr lang="es-BO" altLang="es-BO" sz="2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altLang="es-BO" sz="28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Garantimos que 100% das gestantes estejam com vacina antitetânica em dia.</a:t>
            </a:r>
          </a:p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altLang="es-BO" sz="28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Realizamos avaliação da necessidade de atendimento odontológico em 100% das gestantes durante o pré-natal e  do risco gestacional.</a:t>
            </a:r>
          </a:p>
          <a:p>
            <a:pPr indent="0"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s-BO" altLang="es-BO" dirty="0" smtClean="0">
              <a:solidFill>
                <a:schemeClr val="tx1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es-BO" altLang="es-BO" sz="20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es-BO" altLang="es-BO" dirty="0" smtClean="0">
              <a:solidFill>
                <a:schemeClr val="tx1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es-BO" altLang="es-BO" dirty="0" smtClean="0">
              <a:solidFill>
                <a:schemeClr val="tx1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 bwMode="auto">
          <a:xfrm>
            <a:off x="611188" y="404813"/>
            <a:ext cx="8229600" cy="5762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800" b="1" smtClean="0">
                <a:effectLst/>
                <a:latin typeface="Arial" charset="0"/>
                <a:cs typeface="Arial" charset="0"/>
              </a:rPr>
              <a:t>METAS E RESULTADOS</a:t>
            </a:r>
            <a:endParaRPr lang="es-BO" sz="2800" b="1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altLang="es-BO" sz="28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Realizamos busca ativa de 100% das gestantes faltosas às consultas de pré-natal.</a:t>
            </a:r>
          </a:p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altLang="es-BO" sz="28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Mantemos registro na ficha de acompanhamento/espelho de pré-natal em 100% das gestantes</a:t>
            </a:r>
            <a:endParaRPr lang="es-BO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2800" b="1" dirty="0">
                <a:solidFill>
                  <a:srgbClr val="2F58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METAS E RESULTADO</a:t>
            </a:r>
            <a:endParaRPr lang="es-B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Garantimos a 100% das gestantes orientações nutricional durante a gestação.</a:t>
            </a:r>
          </a:p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Promovemos o aleitamento materno junto a 100% das gestantes.</a:t>
            </a:r>
          </a:p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Orientamos 100% das gestantes sobre os cuidados com o recém-nascido, anticoncepção após o parto, os riscos do tabagismo e do uso de álcool e drogas na gestação e</a:t>
            </a:r>
            <a:r>
              <a:rPr lang="pt-BR" altLang="es-BO" sz="2800" smtClean="0">
                <a:latin typeface="Arial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pt-BR" altLang="es-BO" sz="28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sobre</a:t>
            </a:r>
            <a:r>
              <a:rPr lang="pt-BR" altLang="es-BO" sz="280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altLang="es-BO" sz="28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higiene bucal</a:t>
            </a:r>
            <a:r>
              <a:rPr lang="pt-BR" altLang="es-BO" sz="2800" smtClean="0">
                <a:latin typeface="Arial" charset="0"/>
                <a:ea typeface="Calibri" pitchFamily="34" charset="0"/>
                <a:cs typeface="Times New Roman" pitchFamily="18" charset="0"/>
              </a:rPr>
              <a:t>.</a:t>
            </a:r>
            <a:endParaRPr lang="es-BO" altLang="es-BO" sz="2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85800" algn="just" eaLnBrk="1" hangingPunct="1">
              <a:lnSpc>
                <a:spcPct val="150000"/>
              </a:lnSpc>
              <a:buFont typeface="Arial" charset="0"/>
              <a:buNone/>
            </a:pPr>
            <a:endParaRPr lang="es-BO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endParaRPr lang="es-BO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endParaRPr lang="es-BO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6858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endParaRPr lang="es-BO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685800" eaLnBrk="1" hangingPunct="1">
              <a:buFont typeface="Wingdings" pitchFamily="2" charset="2"/>
              <a:buChar char="v"/>
            </a:pPr>
            <a:endParaRPr lang="es-B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56197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s-B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323850" y="1916113"/>
            <a:ext cx="8640763" cy="35290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t-BR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Puerpério: </a:t>
            </a:r>
            <a:r>
              <a:rPr lang="pt-BR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fase pós-parto em que a mulher experimenta modificações físicas e psíquicas. Este é o período de tempo que decorre desde a dequitadura até que os órgãos reprodutores da mãe retornem ao seu estado pré-gravídico.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2800" b="1" dirty="0">
                <a:solidFill>
                  <a:srgbClr val="2F58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METAS E </a:t>
            </a:r>
            <a:r>
              <a:rPr lang="pt-BR" sz="2800" b="1" dirty="0" smtClean="0">
                <a:solidFill>
                  <a:srgbClr val="2F58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endParaRPr lang="es-B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5600"/>
            <a:ext cx="9090025" cy="4899025"/>
          </a:xfrm>
        </p:spPr>
        <p:txBody>
          <a:bodyPr/>
          <a:lstStyle/>
          <a:p>
            <a:pPr marL="685800" algn="just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Garantimos a </a:t>
            </a:r>
            <a:r>
              <a:rPr lang="pt-BR" sz="2800" b="1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100% das puérperas cadastradas no programa de Pré-Natal e Puerpério da Unidade </a:t>
            </a:r>
            <a:r>
              <a:rPr lang="pt-BR" sz="2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de Saúde, consulta puerperal antes dos 42 dias após o parto.</a:t>
            </a:r>
          </a:p>
          <a:p>
            <a:pPr marL="685800" algn="just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Examinamos as mamas, abdome e realizamos exame ginecológico nos 100% das puérperas cadastradas no Programa.</a:t>
            </a:r>
          </a:p>
          <a:p>
            <a:pPr indent="0" algn="just" eaLnBrk="1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85800" algn="just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BO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85800" algn="just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BO" sz="20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eaLnBrk="1" hangingPunct="1">
              <a:defRPr/>
            </a:pPr>
            <a:endParaRPr lang="es-BO" dirty="0"/>
          </a:p>
        </p:txBody>
      </p:sp>
      <p:sp>
        <p:nvSpPr>
          <p:cNvPr id="32772" name="4 Rectángulo"/>
          <p:cNvSpPr>
            <a:spLocks noChangeArrowheads="1"/>
          </p:cNvSpPr>
          <p:nvPr/>
        </p:nvSpPr>
        <p:spPr bwMode="auto">
          <a:xfrm>
            <a:off x="142875" y="793750"/>
            <a:ext cx="8785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es-BO" sz="3200" b="1">
                <a:latin typeface="Arial" charset="0"/>
                <a:ea typeface="Calibri" pitchFamily="34" charset="0"/>
                <a:cs typeface="Times New Roman" pitchFamily="18" charset="0"/>
              </a:rPr>
              <a:t>Resultados referentes ao Puerpério:</a:t>
            </a:r>
            <a:endParaRPr lang="es-BO" altLang="es-BO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2800" b="1" dirty="0">
                <a:solidFill>
                  <a:srgbClr val="2F58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METAS E RESULTADO</a:t>
            </a:r>
            <a:endParaRPr lang="es-B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pt-BR" altLang="es-BO" sz="28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Avaliamos o estado psíquico e intercorrências em 100% das puérperas cadastradas no Programa.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es-BO" altLang="es-BO" sz="2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pt-BR" altLang="es-BO" sz="28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Calibri" pitchFamily="34" charset="0"/>
              </a:rPr>
              <a:t>Prescrevemos 100% das puérperas um dos métodos de anticoncepção.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altLang="es-BO" sz="28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pt-BR" altLang="es-BO" sz="28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Calibri" pitchFamily="34" charset="0"/>
              </a:rPr>
              <a:t>Realizamos busca ativa em 100% das puérperas que não realizaram a consulta de puerpério até 30 dias após o parto.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s-BO" altLang="es-BO" sz="28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es-BO" altLang="es-BO" sz="20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altLang="es-BO" dirty="0" smtClean="0">
              <a:solidFill>
                <a:schemeClr val="tx1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es-BO" altLang="es-BO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2800" b="1" dirty="0">
                <a:solidFill>
                  <a:srgbClr val="2F58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METAS E RESULTADO</a:t>
            </a:r>
            <a:endParaRPr lang="es-B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97036"/>
            <a:ext cx="8229600" cy="5289550"/>
          </a:xfrm>
        </p:spPr>
        <p:txBody>
          <a:bodyPr/>
          <a:lstStyle/>
          <a:p>
            <a:pPr marL="685800" algn="just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es-BO" sz="2800" dirty="0">
                <a:solidFill>
                  <a:schemeClr val="tx1"/>
                </a:solidFill>
                <a:latin typeface="Arial" charset="0"/>
                <a:ea typeface="Calibri" pitchFamily="34" charset="0"/>
                <a:cs typeface="Calibri" pitchFamily="34" charset="0"/>
              </a:rPr>
              <a:t>Mantemos registro na ficha de acompanhamento do Programa 100% das puérperas.</a:t>
            </a:r>
            <a:endParaRPr lang="es-BO" altLang="es-BO" sz="2800" dirty="0">
              <a:solidFill>
                <a:schemeClr val="tx1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marL="685800" algn="just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Orientamos 100% das puérperas cadastradas no Programa sobre os cuidados do recém-nascido,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aleitamento materno exclusivo assim como sobre planejamento familiar.</a:t>
            </a:r>
            <a:endParaRPr lang="es-BO" sz="28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85800" algn="just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BO" sz="28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85800" algn="just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BO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eaLnBrk="1" hangingPunct="1">
              <a:defRPr/>
            </a:pPr>
            <a:endParaRPr lang="es-B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643578"/>
          </a:xfrm>
        </p:spPr>
        <p:txBody>
          <a:bodyPr rtlCol="0">
            <a:normAutofit fontScale="92500" lnSpcReduction="20000"/>
          </a:bodyPr>
          <a:lstStyle/>
          <a:p>
            <a:pPr marL="452437" algn="just" eaLnBrk="1" fontAlgn="auto" hangingPunct="1">
              <a:spcBef>
                <a:spcPts val="1200"/>
              </a:spcBef>
              <a:spcAft>
                <a:spcPts val="120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intervenção foi incorporada na rotina.</a:t>
            </a:r>
          </a:p>
          <a:p>
            <a:pPr marL="452437" algn="just" eaLnBrk="1" fontAlgn="auto" hangingPunct="1">
              <a:spcBef>
                <a:spcPts val="1200"/>
              </a:spcBef>
              <a:spcAft>
                <a:spcPts val="120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Foram cadastradas </a:t>
            </a:r>
            <a:r>
              <a:rPr lang="pt-BR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pt-BR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(97,2%) gestantes </a:t>
            </a:r>
            <a:r>
              <a:rPr lang="pt-BR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das 36 residentes na área </a:t>
            </a:r>
            <a:r>
              <a:rPr lang="pt-BR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as 23 (100%) </a:t>
            </a:r>
            <a:r>
              <a:rPr lang="pt-BR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puérperas </a:t>
            </a:r>
            <a:r>
              <a:rPr lang="pt-BR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residentes </a:t>
            </a:r>
            <a:r>
              <a:rPr lang="pt-BR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BR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UBS.</a:t>
            </a:r>
          </a:p>
          <a:p>
            <a:pPr marL="566737" indent="-457200"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maioria dos indicadores alcançaram 100%. </a:t>
            </a:r>
          </a:p>
          <a:p>
            <a:pPr marL="566737" indent="-457200"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Poucos(4) foram os indicadores que </a:t>
            </a:r>
            <a:r>
              <a:rPr lang="pt-BR" sz="3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não foram realizadas em todas as mulheres</a:t>
            </a:r>
            <a:r>
              <a:rPr lang="pt-BR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todos em relação ao Pré-Natal como: </a:t>
            </a:r>
            <a:r>
              <a:rPr lang="pt-BR" sz="26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gestantes </a:t>
            </a:r>
            <a:r>
              <a:rPr lang="pt-BR" sz="26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 ingresso no Programa de Pré-Natal no primeiro trimestre de </a:t>
            </a:r>
            <a:r>
              <a:rPr lang="pt-BR" sz="26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gestação, gestantes </a:t>
            </a:r>
            <a:r>
              <a:rPr lang="pt-BR" sz="26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 vacina antitetânica e contra hepatite B em </a:t>
            </a:r>
            <a:r>
              <a:rPr lang="pt-BR" sz="26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dia, gestantes </a:t>
            </a:r>
            <a:r>
              <a:rPr lang="pt-BR" sz="26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 primeira consulta odontológica </a:t>
            </a:r>
            <a:r>
              <a:rPr lang="pt-BR" sz="26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programática</a:t>
            </a:r>
            <a:endParaRPr lang="pt-BR" sz="2600" i="1" dirty="0" smtClean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DISCUSSÃO</a:t>
            </a:r>
            <a:endParaRPr lang="pt-BR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576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t-BR" sz="2800" b="1" smtClean="0">
                <a:effectLst/>
                <a:latin typeface="Arial" charset="0"/>
                <a:cs typeface="Arial" charset="0"/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256212"/>
          </a:xfrm>
        </p:spPr>
        <p:txBody>
          <a:bodyPr rtlCol="0">
            <a:normAutofit lnSpcReduction="10000"/>
          </a:bodyPr>
          <a:lstStyle/>
          <a:p>
            <a:pPr marL="56673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v"/>
              <a:defRPr/>
            </a:pP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impacto da intervenção na comunidade</a:t>
            </a:r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BR" dirty="0" smtClean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Bem </a:t>
            </a:r>
            <a:r>
              <a:rPr lang="pt-BR" sz="2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percebido pela comunidade manifestado pelo nível de satisfação e os comentários positivos de lideres da comunidade, de membros da associação de moradores, dos gestores municipais, de familiares das gestantes e puérperas e pelas gestantes e puérperas que estão sentindo-se melhor atendidas pela equipe de saúde e inclusive pela gestão municipal.</a:t>
            </a:r>
            <a:endParaRPr lang="es-BO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B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688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Benefícios obtidos a partir da intervenção para a </a:t>
            </a:r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equipe: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Capacitada no programa de Atenção ao Pré-natal e puerpério.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Maior integração da equipe de saúde.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Estabelecimento das atribuições no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protocolo de atenção ao Pré-natal e o Puerpério do Ministério de Saúde.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B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636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B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Autofit/>
          </a:bodyPr>
          <a:lstStyle/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v"/>
              <a:defRPr/>
            </a:pP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Benefícios obtidos a partir da intervenção para o </a:t>
            </a:r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serviço:</a:t>
            </a:r>
          </a:p>
          <a:p>
            <a:pPr marL="452628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Organização do trabalho com agendamentos das consultas.</a:t>
            </a:r>
          </a:p>
          <a:p>
            <a:pPr marL="452628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Estabeleceu-se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livro de registro de gestantes e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puérperas.</a:t>
            </a:r>
          </a:p>
          <a:p>
            <a:pPr marL="452628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Estabeleceu-se a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primeira consulta odontológica e a continuidade do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tratamento.</a:t>
            </a:r>
          </a:p>
          <a:p>
            <a:pPr marL="452628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Estabeleceu-se na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agenda de trabalho a realização de atividades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educativas.</a:t>
            </a:r>
          </a:p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itchFamily="34" charset="0"/>
              <a:buChar char="•"/>
              <a:defRPr/>
            </a:pPr>
            <a:endParaRPr lang="pt-BR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BO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921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2F58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Reflexão critica do processo de aprendizado</a:t>
            </a:r>
            <a:endParaRPr lang="es-B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27250"/>
            <a:ext cx="8229600" cy="5145088"/>
          </a:xfrm>
        </p:spPr>
        <p:txBody>
          <a:bodyPr rtlCol="0">
            <a:normAutofit/>
          </a:bodyPr>
          <a:lstStyle/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v"/>
              <a:defRPr/>
            </a:pP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Desenvolvimento do curso em Relação às expectativas iniciais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None/>
              <a:defRPr/>
            </a:pP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Aumentar nível de conhecimento e nível científico sobre o trabalho com a família a fim de ajudar a melhorar os indicadores de saúde da população.</a:t>
            </a:r>
          </a:p>
          <a:p>
            <a:pPr marL="109728" indent="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Interagir com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outros profissionais e aprender das experiências,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25963"/>
          </a:xfrm>
        </p:spPr>
        <p:txBody>
          <a:bodyPr rtlCol="0">
            <a:normAutofit/>
          </a:bodyPr>
          <a:lstStyle/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Adquirir novas formas de pensar e de agir ante diferentes situações novas para nós.</a:t>
            </a:r>
          </a:p>
          <a:p>
            <a:pPr marL="109728" indent="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None/>
              <a:defRPr/>
            </a:pPr>
            <a:endParaRPr lang="pt-B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Contribuir com o bom funcionamento da  ESF com o objetivo de promover mudanças na população, e no pessoal de saúde.</a:t>
            </a:r>
            <a:endParaRPr lang="pt-BR" sz="2800" dirty="0">
              <a:solidFill>
                <a:prstClr val="black"/>
              </a:solidFill>
              <a:latin typeface="Lucida Sans Unicode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2F58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Reflexão critica do processo de </a:t>
            </a:r>
            <a:r>
              <a:rPr lang="pt-BR" sz="2800" b="1" dirty="0" smtClean="0">
                <a:solidFill>
                  <a:srgbClr val="2F58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aprendizado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significado do curso para a prática </a:t>
            </a:r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profissional</a:t>
            </a:r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pt-BR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Promoveu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melhora do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conhecimento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científico e de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pesquisa. </a:t>
            </a:r>
            <a:r>
              <a:rPr lang="pt-BR" sz="28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pt-BR" sz="2800" i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flexibilidade de </a:t>
            </a:r>
            <a:r>
              <a:rPr lang="pt-BR" sz="28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horário</a:t>
            </a:r>
            <a:endParaRPr lang="pt-BR" sz="2800" i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Facilitou o aprimoramento da prática clinica</a:t>
            </a:r>
            <a:endParaRPr lang="pt-BR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Intercambio de experiências com os colegas</a:t>
            </a:r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metodologia de ensino a distância permitiu inserir um curso na rotina diária.</a:t>
            </a:r>
            <a:endParaRPr lang="pt-BR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BO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603250"/>
            <a:ext cx="8229600" cy="1600200"/>
          </a:xfrm>
        </p:spPr>
        <p:txBody>
          <a:bodyPr/>
          <a:lstStyle/>
          <a:p>
            <a:pPr algn="l"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s-B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Intercorrências que se caracterizam como sinais de alerta no puerpério: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Hemorragia pós-parto.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Infecção.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Cefaléia pós-punção de dura-máter.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Pré-eclâmpsia/eclampsia.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Tromboembolismo.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Depressão puerperal.</a:t>
            </a:r>
          </a:p>
          <a:p>
            <a:pPr>
              <a:defRPr/>
            </a:pPr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2F58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Reflexão critica do processo de </a:t>
            </a:r>
            <a:r>
              <a:rPr lang="pt-BR" sz="2800" b="1" dirty="0" smtClean="0">
                <a:solidFill>
                  <a:srgbClr val="2F58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aprendizado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73700"/>
          </a:xfrm>
        </p:spPr>
        <p:txBody>
          <a:bodyPr rtlCol="0">
            <a:normAutofit fontScale="92500" lnSpcReduction="10000"/>
          </a:bodyPr>
          <a:lstStyle/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v"/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Aprendizados</a:t>
            </a: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None/>
              <a:defRPr/>
            </a:pP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Aprimorou o conhecimento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sobre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SUS e os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indicadores de saúde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prioritários.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None/>
              <a:defRPr/>
            </a:pP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Promoveu melhora no trabalho diário, devido a organização do serviço (agendamento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consultas), melhora do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acolhimento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informação ao </a:t>
            </a:r>
            <a:r>
              <a:rPr lang="pt-BR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usuario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(carta dos direitos do usuário). 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None/>
              <a:defRPr/>
            </a:pP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Promoveu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engajamento público através de ações de promoção e educação da comunidade, o trabalho com grupos específicos e seus familiares.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561963"/>
            <a:ext cx="7772400" cy="11525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atin typeface="Century Gothic" pitchFamily="34" charset="0"/>
              </a:rPr>
              <a:t>Conclusão </a:t>
            </a:r>
            <a:r>
              <a:rPr lang="pt-BR" sz="4000" dirty="0" smtClean="0">
                <a:latin typeface="Century Gothic" pitchFamily="34" charset="0"/>
              </a:rPr>
              <a:t/>
            </a:r>
            <a:br>
              <a:rPr lang="pt-BR" sz="4000" dirty="0" smtClean="0">
                <a:latin typeface="Century Gothic" pitchFamily="34" charset="0"/>
              </a:rPr>
            </a:br>
            <a:endParaRPr lang="pt-BR" sz="4000" dirty="0"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8313" y="1824055"/>
            <a:ext cx="8280400" cy="4176713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Houve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melhora da cobertura e da qualidade de atenção às gestantes e puérperas da área de abrangência assim como mudanças positivas no estilo de vida mais saudáveis nas pessoas, com um adequado controle.</a:t>
            </a:r>
            <a:endParaRPr lang="es-BO" sz="28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2924175"/>
            <a:ext cx="8229600" cy="11525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altLang="es-BO" sz="6000" b="1" smtClean="0">
                <a:solidFill>
                  <a:schemeClr val="tx1"/>
                </a:solidFill>
              </a:rPr>
              <a:t>Obrigado!</a:t>
            </a:r>
          </a:p>
          <a:p>
            <a:pPr algn="ctr" eaLnBrk="1" hangingPunct="1">
              <a:buFont typeface="Arial" charset="0"/>
              <a:buNone/>
            </a:pPr>
            <a:endParaRPr lang="pt-BR" altLang="es-BO" sz="6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 bwMode="auto">
          <a:xfrm>
            <a:off x="539750" y="188913"/>
            <a:ext cx="8229600" cy="13684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t-BR" altLang="es-BO" sz="2800" b="1" smtClean="0">
                <a:effectLst/>
                <a:latin typeface="Arial" charset="0"/>
                <a:cs typeface="Arial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345598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país reduziu a mortalidade materna desde o ano 1990-2013 num 43% e a infantil o número caiu de 18,6 mortes por cada mil crianças nascidas vivas em 2010 para 16,9 óbitos por mil nascidos vivos em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2012. (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Secretaria de políticas das mulheres e ONU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Brasil 2013.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Página web).</a:t>
            </a:r>
            <a:endParaRPr lang="es-BO" sz="28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19137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836613"/>
            <a:ext cx="8229600" cy="5472112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Tarauacá: </a:t>
            </a: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Localizado no noroeste do estado do acre, estando a 400 km da capital do estado, Rio Branco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População: 31.857 habitantes. O município possui uma proporção de 51,6% de população em área urbana e cerca 48,4% de população em áreas rurais.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3985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s-B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024187"/>
          </a:xfrm>
        </p:spPr>
        <p:txBody>
          <a:bodyPr/>
          <a:lstStyle/>
          <a:p>
            <a:pPr algn="just" eaLnBrk="1" hangingPunct="1"/>
            <a:r>
              <a:rPr lang="pt-BR" altLang="es-BO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Conta com sete equipes de saúde da família e um centro de saúde chamado João Wanderley onde trabalham três equipes de saúde: balsa, BR 364 e rio Tarauacá que realizam atendimentos nas áreas rurais.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s-B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365125" indent="-255588" algn="just" eaLnBrk="1" hangingPunct="1">
              <a:spcBef>
                <a:spcPts val="400"/>
              </a:spcBef>
              <a:buSzPct val="68000"/>
              <a:buFont typeface="Arial" charset="0"/>
              <a:buNone/>
            </a:pPr>
            <a:r>
              <a:rPr lang="pt-BR" altLang="es-BO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A UBS “24 de Abril”.</a:t>
            </a:r>
          </a:p>
          <a:p>
            <a:pPr marL="365125" indent="-255588" algn="just" eaLnBrk="1" hangingPunct="1">
              <a:spcBef>
                <a:spcPts val="400"/>
              </a:spcBef>
              <a:buSzPct val="68000"/>
              <a:buFont typeface="Arial" charset="0"/>
              <a:buNone/>
            </a:pPr>
            <a:endParaRPr lang="pt-BR" altLang="es-BO" sz="2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5125" indent="-255588" algn="just" eaLnBrk="1" hangingPunct="1">
              <a:spcBef>
                <a:spcPts val="400"/>
              </a:spcBef>
              <a:buSzPct val="68000"/>
            </a:pPr>
            <a:r>
              <a:rPr lang="pt-BR" altLang="es-BO" sz="2800" smtClean="0">
                <a:solidFill>
                  <a:srgbClr val="000000"/>
                </a:solidFill>
                <a:latin typeface="Arial" charset="0"/>
                <a:cs typeface="Arial" charset="0"/>
              </a:rPr>
              <a:t>Está localizada em zona urbana, na periferia da cidade, no bairro Ipepaconha, com uma população de 3407 pessoas com 771 famílias. Com uma estrutura física confortável e um ambiente agradável.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t-BR" altLang="es-BO" sz="2800" b="1" smtClean="0">
                <a:effectLst/>
                <a:latin typeface="Arial" charset="0"/>
                <a:cs typeface="Arial" charset="0"/>
              </a:rPr>
              <a:t>INTRODUÇÃO</a:t>
            </a:r>
            <a:endParaRPr lang="es-BO" altLang="es-BO" sz="2800" b="1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 rtlCol="0">
            <a:noAutofit/>
          </a:bodyPr>
          <a:lstStyle/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v"/>
              <a:defRPr/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 população está distribuída em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seis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micro áreas atendida por uma equipe de saúde constituída por:</a:t>
            </a:r>
          </a:p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Seis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ACS, </a:t>
            </a:r>
          </a:p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Duas técnicas de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enfermagem,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Um médico geral do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 "mais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médicos“, 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Uma licenciada em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enfermagem,</a:t>
            </a:r>
          </a:p>
          <a:p>
            <a:pPr marL="566928" indent="-457200" algn="just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Um odontólogo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uma técnica em saúde bucal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Arial" charset="0"/>
              <a:buNone/>
              <a:defRPr/>
            </a:pPr>
            <a:endParaRPr lang="pt-BR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2059</TotalTime>
  <Words>1932</Words>
  <Application>Microsoft Office PowerPoint</Application>
  <PresentationFormat>On-screen Show (4:3)</PresentationFormat>
  <Paragraphs>220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Palatino Linotype</vt:lpstr>
      <vt:lpstr>Arial</vt:lpstr>
      <vt:lpstr>Century Gothic</vt:lpstr>
      <vt:lpstr>Courier New</vt:lpstr>
      <vt:lpstr>Calibri</vt:lpstr>
      <vt:lpstr>Mistral</vt:lpstr>
      <vt:lpstr>Wingdings</vt:lpstr>
      <vt:lpstr>Times New Roman</vt:lpstr>
      <vt:lpstr>Lucida Sans Unicode</vt:lpstr>
      <vt:lpstr>Ejecutivo</vt:lpstr>
      <vt:lpstr>Slide 1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INTRODUÇÃO.</vt:lpstr>
      <vt:lpstr>INTRODUÇÃO</vt:lpstr>
      <vt:lpstr>Slide 15</vt:lpstr>
      <vt:lpstr>Slide 16</vt:lpstr>
      <vt:lpstr>OBJETIVOS ESPECÍFICOS</vt:lpstr>
      <vt:lpstr>METODOLOGIA</vt:lpstr>
      <vt:lpstr>METODOLOGIA</vt:lpstr>
      <vt:lpstr>METODOLOGIA</vt:lpstr>
      <vt:lpstr>METODOLOGIA</vt:lpstr>
      <vt:lpstr>METAS E RESULTADOS</vt:lpstr>
      <vt:lpstr>METAS E RESULTADOS</vt:lpstr>
      <vt:lpstr>Slide 24</vt:lpstr>
      <vt:lpstr>Slide 25</vt:lpstr>
      <vt:lpstr>METAS E RESULTADOS</vt:lpstr>
      <vt:lpstr>METAS E RESULTADO</vt:lpstr>
      <vt:lpstr>METAS E RESULTADOS</vt:lpstr>
      <vt:lpstr>METAS E RESULTADO</vt:lpstr>
      <vt:lpstr>METAS E RESULTADO</vt:lpstr>
      <vt:lpstr>METAS E RESULTADO</vt:lpstr>
      <vt:lpstr>METAS E RESULTADO</vt:lpstr>
      <vt:lpstr>Slide 33</vt:lpstr>
      <vt:lpstr>DISCUSSÃO</vt:lpstr>
      <vt:lpstr>DISCUSSÃO</vt:lpstr>
      <vt:lpstr>DISCUSSÃO</vt:lpstr>
      <vt:lpstr>Reflexão critica do processo de aprendizado</vt:lpstr>
      <vt:lpstr>Slide 38</vt:lpstr>
      <vt:lpstr>Reflexão critica do processo de aprendizado</vt:lpstr>
      <vt:lpstr>Reflexão critica do processo de aprendizado</vt:lpstr>
      <vt:lpstr>Conclusão  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MELHORA DA QUALIDADE DE ATENÇÃO DE PACIENTES HIPERTENSOS E DIABETICOS DO ESF II NO MUNICÍPIO DE SEBERI- RS</dc:title>
  <dc:creator>not</dc:creator>
  <cp:lastModifiedBy>Mabel Suca Salas</cp:lastModifiedBy>
  <cp:revision>157</cp:revision>
  <dcterms:created xsi:type="dcterms:W3CDTF">2014-02-17T16:29:49Z</dcterms:created>
  <dcterms:modified xsi:type="dcterms:W3CDTF">2015-10-20T10:30:40Z</dcterms:modified>
</cp:coreProperties>
</file>