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9" r:id="rId9"/>
    <p:sldId id="312" r:id="rId10"/>
    <p:sldId id="270" r:id="rId11"/>
    <p:sldId id="313" r:id="rId12"/>
    <p:sldId id="271" r:id="rId13"/>
    <p:sldId id="314" r:id="rId14"/>
    <p:sldId id="272" r:id="rId15"/>
    <p:sldId id="273" r:id="rId16"/>
    <p:sldId id="315" r:id="rId17"/>
    <p:sldId id="274" r:id="rId18"/>
    <p:sldId id="275" r:id="rId19"/>
    <p:sldId id="316" r:id="rId20"/>
    <p:sldId id="276" r:id="rId21"/>
    <p:sldId id="277" r:id="rId22"/>
    <p:sldId id="290" r:id="rId23"/>
    <p:sldId id="291" r:id="rId24"/>
    <p:sldId id="292" r:id="rId25"/>
    <p:sldId id="293" r:id="rId26"/>
    <p:sldId id="301" r:id="rId27"/>
    <p:sldId id="297" r:id="rId28"/>
    <p:sldId id="296" r:id="rId29"/>
    <p:sldId id="298" r:id="rId30"/>
    <p:sldId id="299" r:id="rId31"/>
    <p:sldId id="300" r:id="rId32"/>
    <p:sldId id="294" r:id="rId33"/>
    <p:sldId id="303" r:id="rId34"/>
    <p:sldId id="302" r:id="rId35"/>
    <p:sldId id="304" r:id="rId36"/>
    <p:sldId id="305" r:id="rId37"/>
    <p:sldId id="306" r:id="rId38"/>
    <p:sldId id="307" r:id="rId39"/>
    <p:sldId id="295" r:id="rId40"/>
    <p:sldId id="308" r:id="rId41"/>
    <p:sldId id="309" r:id="rId42"/>
    <p:sldId id="310" r:id="rId43"/>
    <p:sldId id="311" r:id="rId44"/>
    <p:sldId id="285" r:id="rId45"/>
    <p:sldId id="286" r:id="rId46"/>
    <p:sldId id="287" r:id="rId47"/>
    <p:sldId id="288" r:id="rId48"/>
    <p:sldId id="289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B16AEC-A7E9-43D2-8C71-B9B73B8F3D3C}" type="datetimeFigureOut">
              <a:rPr lang="pt-BR" smtClean="0"/>
              <a:pPr/>
              <a:t>30/01/2015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4F0F59-13D1-478E-AC84-C5620D44A1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772400" cy="1584177"/>
          </a:xfrm>
        </p:spPr>
        <p:txBody>
          <a:bodyPr/>
          <a:lstStyle/>
          <a:p>
            <a:r>
              <a:rPr lang="pt-BR" sz="2400" b="1" dirty="0">
                <a:effectLst/>
              </a:rPr>
              <a:t>Melhoria da assistência ao pré-natal e puerpério na UBS </a:t>
            </a:r>
            <a:r>
              <a:rPr lang="pt-BR" sz="2400" b="1" dirty="0" err="1">
                <a:effectLst/>
              </a:rPr>
              <a:t>Otaciana</a:t>
            </a:r>
            <a:r>
              <a:rPr lang="pt-BR" sz="2400" b="1" dirty="0">
                <a:effectLst/>
              </a:rPr>
              <a:t> Maria do Nascimento na cidade de Água </a:t>
            </a:r>
            <a:r>
              <a:rPr lang="pt-BR" sz="2400" b="1" dirty="0" smtClean="0">
                <a:effectLst/>
              </a:rPr>
              <a:t>Branca-PI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5000636"/>
            <a:ext cx="6400800" cy="1618456"/>
          </a:xfrm>
        </p:spPr>
        <p:txBody>
          <a:bodyPr>
            <a:normAutofit fontScale="92500" lnSpcReduction="20000"/>
          </a:bodyPr>
          <a:lstStyle/>
          <a:p>
            <a:r>
              <a:rPr lang="pt-BR" sz="1800" b="1" dirty="0" err="1" smtClean="0">
                <a:solidFill>
                  <a:schemeClr val="tx1"/>
                </a:solidFill>
                <a:latin typeface="+mn-lt"/>
              </a:rPr>
              <a:t>Aymée</a:t>
            </a: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 Lustosa Nogueira e Torres</a:t>
            </a:r>
            <a:endParaRPr lang="pt-BR" sz="1800" b="1" dirty="0">
              <a:solidFill>
                <a:schemeClr val="tx1"/>
              </a:solidFill>
              <a:latin typeface="+mn-lt"/>
            </a:endParaRPr>
          </a:p>
          <a:p>
            <a:endParaRPr lang="pt-BR" sz="1800" b="1" dirty="0">
              <a:solidFill>
                <a:schemeClr val="tx1"/>
              </a:solidFill>
              <a:latin typeface="+mn-lt"/>
            </a:endParaRPr>
          </a:p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Orientadora: </a:t>
            </a:r>
            <a:r>
              <a:rPr lang="pt-BR" sz="1800" b="1" dirty="0" err="1">
                <a:solidFill>
                  <a:schemeClr val="tx1"/>
                </a:solidFill>
                <a:latin typeface="+mn-lt"/>
              </a:rPr>
              <a:t>Msc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pt-BR" sz="1800" b="1" dirty="0" err="1">
                <a:solidFill>
                  <a:schemeClr val="tx1"/>
                </a:solidFill>
                <a:latin typeface="+mn-lt"/>
              </a:rPr>
              <a:t>Enfª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pt-BR" sz="1800" b="1" dirty="0" err="1">
                <a:solidFill>
                  <a:schemeClr val="tx1"/>
                </a:solidFill>
                <a:latin typeface="+mn-lt"/>
              </a:rPr>
              <a:t>Elitiele</a:t>
            </a:r>
            <a:r>
              <a:rPr lang="pt-BR" sz="1800" b="1" dirty="0">
                <a:solidFill>
                  <a:schemeClr val="tx1"/>
                </a:solidFill>
                <a:latin typeface="+mn-lt"/>
              </a:rPr>
              <a:t> Ortiz Dos Santos</a:t>
            </a:r>
          </a:p>
          <a:p>
            <a:endParaRPr lang="pt-BR" sz="1800" b="1" dirty="0">
              <a:solidFill>
                <a:schemeClr val="tx1"/>
              </a:solidFill>
              <a:latin typeface="+mn-lt"/>
            </a:endParaRPr>
          </a:p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pt-BR" sz="1800" b="1" dirty="0">
                <a:solidFill>
                  <a:schemeClr val="tx1"/>
                </a:solidFill>
                <a:latin typeface="+mn-lt"/>
              </a:rPr>
              <a:t>Teresina, 2015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476672"/>
            <a:ext cx="67687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Turma VI</a:t>
            </a:r>
            <a:endParaRPr lang="pt-BR" sz="1600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49" y="2077110"/>
            <a:ext cx="110911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07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monitoramento e avaliação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Realizamos a avaliação do número de puérperas que tiveram as mamas, abdome, estado psíquico e intercorrências avaliadas durante a consulta de puerpério, além de termos avaliado se as puérperas tiveram prescrição de anticoncepcionais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Monitoramos </a:t>
            </a:r>
            <a:r>
              <a:rPr lang="pt-BR" dirty="0">
                <a:solidFill>
                  <a:schemeClr val="tx1"/>
                </a:solidFill>
              </a:rPr>
              <a:t>o cumprimento da periodicidade das consultas previstas de acordo com protocolo </a:t>
            </a:r>
            <a:r>
              <a:rPr lang="pt-BR" dirty="0" smtClean="0">
                <a:solidFill>
                  <a:schemeClr val="tx1"/>
                </a:solidFill>
              </a:rPr>
              <a:t>adotado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4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monitoramento e avaliação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Monitoramos </a:t>
            </a:r>
            <a:r>
              <a:rPr lang="pt-BR" dirty="0">
                <a:solidFill>
                  <a:schemeClr val="tx1"/>
                </a:solidFill>
              </a:rPr>
              <a:t>o registro de todas as gestantes e puérperas cadastradas e avaliamos o número destas com ficha espelho atualizada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Monitoramos o registro da ficha-espelho do risco gestacional por trimestre e o número de gestantes encaminhadas ao alto risco.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8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da organização e gestão 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Garantimos o acolhimento às gestantes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Garantimos o acolhimento das puérperas e cadastramos todas as mulheres que tiveram parto no último mês.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Organizamos uma lista com o nome e endereço das gestantes inscritas no programa de pré-natal e fizemos o agendamento das consultas odontológicas programáticas, garantindo realização das mesmas através de visitas frequentes dos ACS e reuniões de equipe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1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da organização e gestão 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Estabelecemos </a:t>
            </a:r>
            <a:r>
              <a:rPr lang="pt-BR" dirty="0">
                <a:solidFill>
                  <a:schemeClr val="tx1"/>
                </a:solidFill>
              </a:rPr>
              <a:t>sistemas de alerta para fazer exame ginecológico, das mamas e da solicitação dos exames de acordo com protocolo e da vacinação (controle do estoque de vacina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Garantimos o acesso facilitado ao sulfato ferroso/ácido fólico e do atendimento odontológico (garantia de serviços de diagnóstico e conclusão do tratamento).</a:t>
            </a:r>
          </a:p>
        </p:txBody>
      </p:sp>
    </p:spTree>
    <p:extLst>
      <p:ext uri="{BB962C8B-B14F-4D97-AF65-F5344CB8AC3E}">
        <p14:creationId xmlns:p14="http://schemas.microsoft.com/office/powerpoint/2010/main" val="224358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da organização e gestão 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Organizamos a agenda para acolhimento e consultas, além do cronograma de visitas domiciliares de rotina e extraordinárias para as faltosas.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Fizemos </a:t>
            </a:r>
            <a:r>
              <a:rPr lang="pt-BR" dirty="0">
                <a:solidFill>
                  <a:schemeClr val="tx1"/>
                </a:solidFill>
              </a:rPr>
              <a:t>o preenchimento do SISPRENATAL e ficha de acompanhamento, organizando registro específico para a ficha-espelho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Identificamos </a:t>
            </a:r>
            <a:r>
              <a:rPr lang="pt-BR" dirty="0">
                <a:solidFill>
                  <a:schemeClr val="tx1"/>
                </a:solidFill>
              </a:rPr>
              <a:t>na ficha-espelho as gestantes de alto risco e encaminhamos para serviços especializados, garantindo vínculo e acesso à unidade de referência para atendimento ambulatorial e/ou hospitalar.</a:t>
            </a:r>
          </a:p>
        </p:txBody>
      </p:sp>
    </p:spTree>
    <p:extLst>
      <p:ext uri="{BB962C8B-B14F-4D97-AF65-F5344CB8AC3E}">
        <p14:creationId xmlns:p14="http://schemas.microsoft.com/office/powerpoint/2010/main" val="546468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engajamento público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Esclarecemos à comunidade sobre a importância da realização do pré-natal (relatando as facilidades de realizá-lo na unidade de saúde), da consulta puerperal ( relatando importância de realizar consultas nos primeiros 30 dias após o parto) e das consultas e tratamento odontológico, informando sobre o sistema de </a:t>
            </a:r>
            <a:r>
              <a:rPr lang="pt-BR" dirty="0" smtClean="0">
                <a:solidFill>
                  <a:schemeClr val="tx1"/>
                </a:solidFill>
              </a:rPr>
              <a:t>agendamento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1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engajamento público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Esclarecemos </a:t>
            </a:r>
            <a:r>
              <a:rPr lang="pt-BR" dirty="0">
                <a:solidFill>
                  <a:schemeClr val="tx1"/>
                </a:solidFill>
              </a:rPr>
              <a:t>à população sobre a necessidade de realização e atenção às ações de pré-natal, puerpério e saúde bucal, através de palestras à comunidade e visitas dos ACS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Realizamos palestras abertas ao público, explicando os temas abordados no puerpério e avaliados durante as consultas clínicas.</a:t>
            </a:r>
          </a:p>
        </p:txBody>
      </p:sp>
    </p:spTree>
    <p:extLst>
      <p:ext uri="{BB962C8B-B14F-4D97-AF65-F5344CB8AC3E}">
        <p14:creationId xmlns:p14="http://schemas.microsoft.com/office/powerpoint/2010/main" val="21599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engajamento público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Informamos à comunidade sobre seus direitos em relação à manutenção de seus registros de saúde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Mobilizamos </a:t>
            </a:r>
            <a:r>
              <a:rPr lang="pt-BR" dirty="0">
                <a:solidFill>
                  <a:schemeClr val="tx1"/>
                </a:solidFill>
              </a:rPr>
              <a:t>a comunidade para demandar junto aos gestores municipais, adequado </a:t>
            </a:r>
            <a:r>
              <a:rPr lang="pt-BR" dirty="0" err="1">
                <a:solidFill>
                  <a:schemeClr val="tx1"/>
                </a:solidFill>
              </a:rPr>
              <a:t>referenciamento</a:t>
            </a:r>
            <a:r>
              <a:rPr lang="pt-BR" dirty="0">
                <a:solidFill>
                  <a:schemeClr val="tx1"/>
                </a:solidFill>
              </a:rPr>
              <a:t> das gestantes de risco gestacional.</a:t>
            </a:r>
          </a:p>
        </p:txBody>
      </p:sp>
    </p:spTree>
    <p:extLst>
      <p:ext uri="{BB962C8B-B14F-4D97-AF65-F5344CB8AC3E}">
        <p14:creationId xmlns:p14="http://schemas.microsoft.com/office/powerpoint/2010/main" val="368591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qualificação da prática clínica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Capacitamos a equipe no acolhimento às gestantes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Capacitamos equipe quanto a lista básica de exames complementares que precisam ser solicitados no pré-natal, além dos pontos de destaque no exame físico e identificação de sinais de alerta, vacinação, uso de medicações durante a </a:t>
            </a:r>
            <a:r>
              <a:rPr lang="pt-BR" dirty="0" smtClean="0">
                <a:solidFill>
                  <a:schemeClr val="tx1"/>
                </a:solidFill>
              </a:rPr>
              <a:t>gestação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Ampliamos </a:t>
            </a:r>
            <a:r>
              <a:rPr lang="pt-BR" dirty="0">
                <a:solidFill>
                  <a:schemeClr val="tx1"/>
                </a:solidFill>
              </a:rPr>
              <a:t>o conhecimento da equipe sobre o Programa de Humanização ao Pré-natal e nascimento (PHPN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88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qualificação da prática clínica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Capacitamos </a:t>
            </a:r>
            <a:r>
              <a:rPr lang="pt-BR" dirty="0">
                <a:solidFill>
                  <a:schemeClr val="tx1"/>
                </a:solidFill>
              </a:rPr>
              <a:t>a equipe para avaliação e identificação de sinais de alerta durante o período puerperal, por meio do protocolo do Ministério da Saúde.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Treinamos a equipe para o preenchimento do SISPRENATAL e ficha-espelho, mantendo os registros adequadamente estocados e atualizados.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Capacitamos os profissionais que realizam o pré-natal para classificação do risco gestacional em cada trimestre e manejo de intercorrências.</a:t>
            </a:r>
          </a:p>
        </p:txBody>
      </p:sp>
    </p:spTree>
    <p:extLst>
      <p:ext uri="{BB962C8B-B14F-4D97-AF65-F5344CB8AC3E}">
        <p14:creationId xmlns:p14="http://schemas.microsoft.com/office/powerpoint/2010/main" val="238856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 smtClean="0">
                <a:solidFill>
                  <a:schemeClr val="tx1"/>
                </a:solidFill>
              </a:rPr>
              <a:t>ssistência  pré-natal → assegurar a evolução da gestação com o mínimo de risco para a mãe, permitindo o nascimento de uma criança saudável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Assistência puerperal → garantir a saúde materna e neonatal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Saúde do binômio mãe-bebê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8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Logística: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- Caderno </a:t>
            </a:r>
            <a:r>
              <a:rPr lang="pt-BR" dirty="0">
                <a:solidFill>
                  <a:schemeClr val="tx1"/>
                </a:solidFill>
              </a:rPr>
              <a:t>de Atenção Básica n. 32 do Ministério da Saúde (2012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- </a:t>
            </a:r>
            <a:r>
              <a:rPr lang="pt-BR" dirty="0">
                <a:solidFill>
                  <a:schemeClr val="tx1"/>
                </a:solidFill>
              </a:rPr>
              <a:t>Manual Técnico do Pré-Natal e Puerpério do SUS-SP (2010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- Ficha espelho: pré-natal, puerpério, saúde bucal e classificação de risco gestacional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- Disponibilização de instrumentos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- Livro de registro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66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1: </a:t>
            </a:r>
            <a:r>
              <a:rPr lang="pt-BR" sz="2000" dirty="0" smtClean="0">
                <a:solidFill>
                  <a:schemeClr val="tx1"/>
                </a:solidFill>
              </a:rPr>
              <a:t>Ampliar </a:t>
            </a:r>
            <a:r>
              <a:rPr lang="pt-BR" sz="2000" dirty="0">
                <a:solidFill>
                  <a:schemeClr val="tx1"/>
                </a:solidFill>
              </a:rPr>
              <a:t>a cobertura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</a:t>
            </a:r>
            <a:r>
              <a:rPr lang="pt-BR" sz="2000" b="1" dirty="0" smtClean="0">
                <a:solidFill>
                  <a:schemeClr val="tx1"/>
                </a:solidFill>
              </a:rPr>
              <a:t>1: </a:t>
            </a:r>
            <a:r>
              <a:rPr lang="pt-BR" sz="2000" dirty="0">
                <a:solidFill>
                  <a:schemeClr val="tx1"/>
                </a:solidFill>
              </a:rPr>
              <a:t>Alcançar 100% de cobertura do programa de pré-natal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68960"/>
            <a:ext cx="5688632" cy="331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35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1: </a:t>
            </a:r>
            <a:r>
              <a:rPr lang="pt-BR" sz="2000" dirty="0" smtClean="0">
                <a:solidFill>
                  <a:schemeClr val="tx1"/>
                </a:solidFill>
              </a:rPr>
              <a:t>Ampliar </a:t>
            </a:r>
            <a:r>
              <a:rPr lang="pt-BR" sz="2000" dirty="0">
                <a:solidFill>
                  <a:schemeClr val="tx1"/>
                </a:solidFill>
              </a:rPr>
              <a:t>a cobertura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</a:t>
            </a:r>
            <a:r>
              <a:rPr lang="pt-BR" sz="2000" b="1" dirty="0" smtClean="0">
                <a:solidFill>
                  <a:schemeClr val="tx1"/>
                </a:solidFill>
              </a:rPr>
              <a:t>2: </a:t>
            </a:r>
            <a:r>
              <a:rPr lang="pt-BR" sz="2000" dirty="0" smtClean="0">
                <a:solidFill>
                  <a:schemeClr val="tx1"/>
                </a:solidFill>
              </a:rPr>
              <a:t>Garantir </a:t>
            </a:r>
            <a:r>
              <a:rPr lang="pt-BR" sz="2000" dirty="0">
                <a:solidFill>
                  <a:schemeClr val="tx1"/>
                </a:solidFill>
              </a:rPr>
              <a:t>a 100% das puérperas cadastradas no programa de pré-natal e puerpério da Unidade de Saúde consulta puerperal antes dos 42 dias após o parto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416422"/>
            <a:ext cx="5957503" cy="318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0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1: </a:t>
            </a:r>
            <a:r>
              <a:rPr lang="pt-BR" sz="2000" dirty="0" smtClean="0">
                <a:solidFill>
                  <a:schemeClr val="tx1"/>
                </a:solidFill>
              </a:rPr>
              <a:t>Ampliar </a:t>
            </a:r>
            <a:r>
              <a:rPr lang="pt-BR" sz="2000" dirty="0">
                <a:solidFill>
                  <a:schemeClr val="tx1"/>
                </a:solidFill>
              </a:rPr>
              <a:t>a cobertura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</a:t>
            </a:r>
            <a:r>
              <a:rPr lang="pt-BR" sz="2000" b="1" dirty="0" smtClean="0">
                <a:solidFill>
                  <a:schemeClr val="tx1"/>
                </a:solidFill>
              </a:rPr>
              <a:t>3: </a:t>
            </a:r>
            <a:r>
              <a:rPr lang="pt-BR" sz="2000" dirty="0">
                <a:solidFill>
                  <a:schemeClr val="tx1"/>
                </a:solidFill>
              </a:rPr>
              <a:t>Ampliar a cobertura de primeira consulta odontológica programática para 100% das gestantes  cadastradas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12976"/>
            <a:ext cx="5760640" cy="34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63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1</a:t>
            </a:r>
            <a:r>
              <a:rPr lang="pt-BR" sz="2000" b="1" dirty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Garantir a 100% das gestantes o ingresso no primeiro trimestre de gestação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73" y="3068960"/>
            <a:ext cx="6028195" cy="354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73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2: </a:t>
            </a:r>
            <a:r>
              <a:rPr lang="pt-BR" sz="2000" dirty="0" smtClean="0">
                <a:solidFill>
                  <a:schemeClr val="tx1"/>
                </a:solidFill>
              </a:rPr>
              <a:t>Realizar </a:t>
            </a:r>
            <a:r>
              <a:rPr lang="pt-BR" sz="2000" dirty="0">
                <a:solidFill>
                  <a:schemeClr val="tx1"/>
                </a:solidFill>
              </a:rPr>
              <a:t>pelo menos um exame ginecológico por trimestre em 100% das </a:t>
            </a:r>
            <a:r>
              <a:rPr lang="pt-BR" sz="2000" dirty="0" smtClean="0">
                <a:solidFill>
                  <a:schemeClr val="tx1"/>
                </a:solidFill>
              </a:rPr>
              <a:t>gestantes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96952"/>
            <a:ext cx="5648482" cy="365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0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>
                <a:solidFill>
                  <a:schemeClr val="tx1"/>
                </a:solidFill>
              </a:rPr>
              <a:t>3: </a:t>
            </a:r>
            <a:r>
              <a:rPr lang="pt-BR" sz="2000" dirty="0">
                <a:solidFill>
                  <a:schemeClr val="tx1"/>
                </a:solidFill>
              </a:rPr>
              <a:t>Realizar pelo menos um exame de mamas em 100% das gestantes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4: </a:t>
            </a:r>
            <a:r>
              <a:rPr lang="pt-BR" sz="2000" dirty="0">
                <a:solidFill>
                  <a:schemeClr val="tx1"/>
                </a:solidFill>
              </a:rPr>
              <a:t>Garantir a 100% das gestantes a solicitação de exames laboratoriais de acordo com protocolo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61048"/>
            <a:ext cx="4392488" cy="240557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61048"/>
            <a:ext cx="4358996" cy="240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5: </a:t>
            </a:r>
            <a:r>
              <a:rPr lang="pt-BR" sz="2000" dirty="0">
                <a:solidFill>
                  <a:schemeClr val="tx1"/>
                </a:solidFill>
              </a:rPr>
              <a:t>Garantir a 100% das gestantes a prescrição de sulfato ferroso e ácido fólico conforme protocolo.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6: </a:t>
            </a:r>
            <a:r>
              <a:rPr lang="pt-BR" sz="2000" dirty="0">
                <a:solidFill>
                  <a:schemeClr val="tx1"/>
                </a:solidFill>
              </a:rPr>
              <a:t>Garantir que 100% das gestantes com vacina antitetânica em dia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7: </a:t>
            </a:r>
            <a:r>
              <a:rPr lang="pt-BR" sz="2000" dirty="0">
                <a:solidFill>
                  <a:schemeClr val="tx1"/>
                </a:solidFill>
              </a:rPr>
              <a:t>Garantir que 100% das gestantes com vacina contra hepatite B em dia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3572"/>
            <a:ext cx="2983705" cy="2200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5" y="4283569"/>
            <a:ext cx="3167305" cy="220000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621" y="4283571"/>
            <a:ext cx="2983705" cy="21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8: </a:t>
            </a:r>
            <a:r>
              <a:rPr lang="pt-BR" sz="2000" dirty="0">
                <a:solidFill>
                  <a:schemeClr val="tx1"/>
                </a:solidFill>
              </a:rPr>
              <a:t>Realizar avaliação da necessidade de atendimento odontológico em 100% das gestantes durante o </a:t>
            </a:r>
            <a:r>
              <a:rPr lang="pt-BR" sz="2000" dirty="0" smtClean="0">
                <a:solidFill>
                  <a:schemeClr val="tx1"/>
                </a:solidFill>
              </a:rPr>
              <a:t>pré-natal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147183"/>
            <a:ext cx="558501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9: </a:t>
            </a:r>
            <a:r>
              <a:rPr lang="pt-BR" sz="2000" dirty="0">
                <a:solidFill>
                  <a:schemeClr val="tx1"/>
                </a:solidFill>
              </a:rPr>
              <a:t>Garantir a primeira consulta odontológica programática para 100% das gestantes cadastradas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41277"/>
            <a:ext cx="6048672" cy="3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Caracterização do município: Água Branca (PI)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- 97km da capital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- 16.518 habitantes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- 97.039 km²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- 7 UBS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             - CAPS/NASF/CEO 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5217"/>
            <a:ext cx="4054836" cy="367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257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10: </a:t>
            </a:r>
            <a:r>
              <a:rPr lang="pt-BR" sz="2000" dirty="0">
                <a:solidFill>
                  <a:schemeClr val="tx1"/>
                </a:solidFill>
              </a:rPr>
              <a:t>Examinar as mamas em 100% das puérperas cadastradas no Programa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11: </a:t>
            </a:r>
            <a:r>
              <a:rPr lang="pt-BR" sz="2000" dirty="0">
                <a:solidFill>
                  <a:schemeClr val="tx1"/>
                </a:solidFill>
              </a:rPr>
              <a:t>Examinar o abdome em 100% das puérperas cadastradas no Programa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12: </a:t>
            </a:r>
            <a:r>
              <a:rPr lang="pt-BR" sz="2000" dirty="0">
                <a:solidFill>
                  <a:schemeClr val="tx1"/>
                </a:solidFill>
              </a:rPr>
              <a:t>Realizar exame ginecológico em 100 % das puérperas cadastradas no Programa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13: </a:t>
            </a:r>
            <a:r>
              <a:rPr lang="pt-BR" sz="2000" dirty="0">
                <a:solidFill>
                  <a:schemeClr val="tx1"/>
                </a:solidFill>
              </a:rPr>
              <a:t>Avaliar o estado psíquico em 100% das puérperas cadastradas no Programa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14: </a:t>
            </a:r>
            <a:r>
              <a:rPr lang="pt-BR" sz="2000" dirty="0">
                <a:solidFill>
                  <a:schemeClr val="tx1"/>
                </a:solidFill>
              </a:rPr>
              <a:t>Avaliar intercorrências em 100% das puérperas cadastradas no Programa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15: </a:t>
            </a:r>
            <a:r>
              <a:rPr lang="pt-BR" sz="2000" dirty="0">
                <a:solidFill>
                  <a:schemeClr val="tx1"/>
                </a:solidFill>
              </a:rPr>
              <a:t>Prescrever a 100% das puérperas um dos métodos de </a:t>
            </a:r>
            <a:r>
              <a:rPr lang="pt-BR" sz="2000" dirty="0" smtClean="0">
                <a:solidFill>
                  <a:schemeClr val="tx1"/>
                </a:solidFill>
              </a:rPr>
              <a:t>anticoncepção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Calibri"/>
              </a:rPr>
              <a:t>           </a:t>
            </a:r>
            <a:r>
              <a:rPr lang="pt-BR" sz="2000" u="sng" dirty="0" smtClean="0">
                <a:solidFill>
                  <a:schemeClr val="tx1"/>
                </a:solidFill>
                <a:latin typeface="Calibri"/>
              </a:rPr>
              <a:t>→ Estas ações já eram realizadas na UBS</a:t>
            </a:r>
            <a:endParaRPr lang="pt-BR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80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2: </a:t>
            </a:r>
            <a:r>
              <a:rPr lang="pt-BR" sz="2000" dirty="0">
                <a:solidFill>
                  <a:schemeClr val="tx1"/>
                </a:solidFill>
              </a:rPr>
              <a:t>Melhorar qualidade do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16: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Concluir </a:t>
            </a:r>
            <a:r>
              <a:rPr lang="pt-BR" sz="2000" dirty="0">
                <a:solidFill>
                  <a:schemeClr val="tx1"/>
                </a:solidFill>
              </a:rPr>
              <a:t>o tratamento dentário em 100% das gestantes com primeira consulta </a:t>
            </a:r>
            <a:r>
              <a:rPr lang="pt-BR" sz="2000" dirty="0" smtClean="0">
                <a:solidFill>
                  <a:schemeClr val="tx1"/>
                </a:solidFill>
              </a:rPr>
              <a:t>odontológica</a:t>
            </a:r>
          </a:p>
          <a:p>
            <a:pPr marL="0" indent="0">
              <a:buNone/>
            </a:pPr>
            <a:endParaRPr lang="pt-BR" sz="20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2996952"/>
            <a:ext cx="6317431" cy="35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60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3: </a:t>
            </a:r>
            <a:r>
              <a:rPr lang="pt-BR" sz="2000" dirty="0">
                <a:solidFill>
                  <a:schemeClr val="tx1"/>
                </a:solidFill>
              </a:rPr>
              <a:t>Melhorar adesão ao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1: </a:t>
            </a:r>
            <a:r>
              <a:rPr lang="pt-BR" sz="2000" dirty="0">
                <a:solidFill>
                  <a:schemeClr val="tx1"/>
                </a:solidFill>
              </a:rPr>
              <a:t>Realizar busca ativa de 100% das gestantes faltosas às consultas de pré-natal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40968"/>
            <a:ext cx="6048672" cy="336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28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3: </a:t>
            </a:r>
            <a:r>
              <a:rPr lang="pt-BR" sz="2000" dirty="0">
                <a:solidFill>
                  <a:schemeClr val="tx1"/>
                </a:solidFill>
              </a:rPr>
              <a:t>Melhorar adesão ao pré-natal, puerpério e saúde bucal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>
                <a:solidFill>
                  <a:schemeClr val="tx1"/>
                </a:solidFill>
              </a:rPr>
              <a:t>2: </a:t>
            </a:r>
            <a:r>
              <a:rPr lang="pt-BR" sz="2000" dirty="0">
                <a:solidFill>
                  <a:schemeClr val="tx1"/>
                </a:solidFill>
              </a:rPr>
              <a:t>Realizar busca ativa em 100% das puérperas que não realizaram a consulta de puerpério até 30 dias após o parto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40968"/>
            <a:ext cx="5907767" cy="333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6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3: </a:t>
            </a:r>
            <a:r>
              <a:rPr lang="pt-BR" sz="2000" dirty="0">
                <a:solidFill>
                  <a:schemeClr val="tx1"/>
                </a:solidFill>
              </a:rPr>
              <a:t>Melhorar adesão ao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3: </a:t>
            </a:r>
            <a:r>
              <a:rPr lang="pt-BR" sz="2000" dirty="0">
                <a:solidFill>
                  <a:schemeClr val="tx1"/>
                </a:solidFill>
              </a:rPr>
              <a:t>Realizar busca ativa de 100% das gestantes que necessitavam realizar a primeira consulta odontológica programática e faltaram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3363684"/>
            <a:ext cx="5544616" cy="32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88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3: </a:t>
            </a:r>
            <a:r>
              <a:rPr lang="pt-BR" sz="2000" dirty="0">
                <a:solidFill>
                  <a:schemeClr val="tx1"/>
                </a:solidFill>
              </a:rPr>
              <a:t>Melhorar adesão ao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4: </a:t>
            </a:r>
            <a:r>
              <a:rPr lang="pt-BR" sz="2000" dirty="0">
                <a:solidFill>
                  <a:schemeClr val="tx1"/>
                </a:solidFill>
              </a:rPr>
              <a:t>Realizar busca ativa de 100% das gestantes, com primeira consulta odontológica programática, faltosas às consultas </a:t>
            </a:r>
            <a:r>
              <a:rPr lang="pt-BR" sz="2000" dirty="0" smtClean="0">
                <a:solidFill>
                  <a:schemeClr val="tx1"/>
                </a:solidFill>
              </a:rPr>
              <a:t>subsequentes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u="sng" dirty="0" smtClean="0">
                <a:solidFill>
                  <a:schemeClr val="tx1"/>
                </a:solidFill>
                <a:latin typeface="Calibri"/>
              </a:rPr>
              <a:t>→Não houve faltosas</a:t>
            </a:r>
            <a:endParaRPr lang="pt-BR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77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4 : </a:t>
            </a:r>
            <a:r>
              <a:rPr lang="pt-BR" sz="2000" dirty="0">
                <a:solidFill>
                  <a:schemeClr val="tx1"/>
                </a:solidFill>
              </a:rPr>
              <a:t>Garantir registro adequado das consultas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1: </a:t>
            </a:r>
            <a:r>
              <a:rPr lang="pt-BR" sz="2000" dirty="0">
                <a:solidFill>
                  <a:schemeClr val="tx1"/>
                </a:solidFill>
              </a:rPr>
              <a:t>Manter registro na ficha espelho de pré-natal/vacinação em 100% das gestantes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360334" cy="319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392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4 : </a:t>
            </a:r>
            <a:r>
              <a:rPr lang="pt-BR" sz="2000" dirty="0">
                <a:solidFill>
                  <a:schemeClr val="tx1"/>
                </a:solidFill>
              </a:rPr>
              <a:t>Garantir registro adequado das consultas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</a:t>
            </a:r>
            <a:r>
              <a:rPr lang="pt-BR" sz="2000" b="1" dirty="0" smtClean="0">
                <a:solidFill>
                  <a:schemeClr val="tx1"/>
                </a:solidFill>
              </a:rPr>
              <a:t>2: </a:t>
            </a:r>
            <a:r>
              <a:rPr lang="pt-BR" sz="2000" dirty="0">
                <a:solidFill>
                  <a:schemeClr val="tx1"/>
                </a:solidFill>
              </a:rPr>
              <a:t>Manter registro na ficha de acompanhamento do Programa 100% das puérperas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3140968"/>
            <a:ext cx="6347963" cy="313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33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4 : </a:t>
            </a:r>
            <a:r>
              <a:rPr lang="pt-BR" sz="2000" dirty="0">
                <a:solidFill>
                  <a:schemeClr val="tx1"/>
                </a:solidFill>
              </a:rPr>
              <a:t>Garantir registro adequado das consultas de pré-natal, puerpério e saúde bucal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3</a:t>
            </a:r>
            <a:r>
              <a:rPr lang="pt-BR" sz="2000" b="1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Manter registro atualizado em planilha/prontuário/ficha de 100% das gestantes com primeira consulta odontológica </a:t>
            </a:r>
            <a:r>
              <a:rPr lang="pt-BR" sz="2000" dirty="0" smtClean="0">
                <a:solidFill>
                  <a:schemeClr val="tx1"/>
                </a:solidFill>
              </a:rPr>
              <a:t>programática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000" dirty="0">
                <a:solidFill>
                  <a:schemeClr val="tx1"/>
                </a:solidFill>
                <a:latin typeface="Calibri"/>
              </a:rPr>
              <a:t> </a:t>
            </a:r>
            <a:r>
              <a:rPr lang="pt-BR" sz="2000" u="sng" dirty="0">
                <a:solidFill>
                  <a:schemeClr val="tx1"/>
                </a:solidFill>
                <a:latin typeface="Calibri"/>
              </a:rPr>
              <a:t>→ Estas ações já eram realizadas na UBS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06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5: </a:t>
            </a:r>
            <a:r>
              <a:rPr lang="pt-BR" sz="2000" dirty="0">
                <a:solidFill>
                  <a:schemeClr val="tx1"/>
                </a:solidFill>
              </a:rPr>
              <a:t>Promover avaliação de risco gestacional no pré-natal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1: </a:t>
            </a:r>
            <a:r>
              <a:rPr lang="pt-BR" sz="2000" dirty="0">
                <a:solidFill>
                  <a:schemeClr val="tx1"/>
                </a:solidFill>
              </a:rPr>
              <a:t>Avaliar risco gestacional em 100% das gestantes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68960"/>
            <a:ext cx="5904656" cy="333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Caracterização da UBS </a:t>
            </a:r>
            <a:r>
              <a:rPr lang="pt-BR" dirty="0" err="1" smtClean="0">
                <a:solidFill>
                  <a:schemeClr val="tx1"/>
                </a:solidFill>
              </a:rPr>
              <a:t>Otaciana</a:t>
            </a:r>
            <a:r>
              <a:rPr lang="pt-BR" dirty="0" smtClean="0">
                <a:solidFill>
                  <a:schemeClr val="tx1"/>
                </a:solidFill>
              </a:rPr>
              <a:t> Maria do Nascimento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sz="2200" dirty="0" smtClean="0">
                <a:solidFill>
                  <a:schemeClr val="tx1"/>
                </a:solidFill>
              </a:rPr>
              <a:t>- Equipe completa: médica, enfermeira, técnica de enfermagem, dentista, auxiliar do dentista, 6 agentes comunitários de saúde  </a:t>
            </a:r>
          </a:p>
          <a:p>
            <a:pPr marL="0" indent="0" algn="just">
              <a:buNone/>
            </a:pPr>
            <a:r>
              <a:rPr lang="pt-BR" sz="2200" dirty="0" smtClean="0">
                <a:solidFill>
                  <a:schemeClr val="tx1"/>
                </a:solidFill>
              </a:rPr>
              <a:t> - Estrutura física nova e adequada: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58951" y="3441680"/>
            <a:ext cx="7704856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dirty="0" smtClean="0">
                <a:latin typeface="+mj-lt"/>
              </a:rPr>
              <a:t>recepção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sala de espera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banheiros para os usuários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banheiro para funcionários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inalação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curativo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vacina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farmácia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expurgo</a:t>
            </a:r>
          </a:p>
          <a:p>
            <a:pPr>
              <a:buFont typeface="Wingdings" pitchFamily="2" charset="2"/>
              <a:buChar char="Ø"/>
            </a:pPr>
            <a:endParaRPr lang="pt-BR" dirty="0" smtClean="0">
              <a:latin typeface="+mj-lt"/>
            </a:endParaRPr>
          </a:p>
          <a:p>
            <a:endParaRPr lang="pt-BR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pt-BR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reuniões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armazenamento de material de limpeza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consultório odontológico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consultório médico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consultório de enfermagem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sala de procedimentos </a:t>
            </a:r>
          </a:p>
          <a:p>
            <a:pPr>
              <a:buFont typeface="Wingdings" pitchFamily="2" charset="2"/>
              <a:buChar char="Ø"/>
            </a:pPr>
            <a:r>
              <a:rPr lang="pt-BR" dirty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auditório</a:t>
            </a:r>
            <a:endParaRPr lang="pt-BR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+mj-lt"/>
              </a:rPr>
              <a:t> copa/cozinha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446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6: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Realizar atividades de promoção em saúde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1: </a:t>
            </a:r>
            <a:r>
              <a:rPr lang="pt-BR" sz="2000" dirty="0">
                <a:solidFill>
                  <a:schemeClr val="tx1"/>
                </a:solidFill>
              </a:rPr>
              <a:t>Garantir a 100% das gestantes orientação nutricional durante a gestação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2: </a:t>
            </a:r>
            <a:r>
              <a:rPr lang="pt-BR" sz="2000" dirty="0">
                <a:solidFill>
                  <a:schemeClr val="tx1"/>
                </a:solidFill>
              </a:rPr>
              <a:t>Promover o aleitamento materno junto a 100% das gestantes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3: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os cuidados com o recém-nascido (teste do pezinho, decúbito dorsal para dormir</a:t>
            </a:r>
            <a:r>
              <a:rPr lang="pt-BR" sz="2000" dirty="0" smtClean="0">
                <a:solidFill>
                  <a:schemeClr val="tx1"/>
                </a:solidFill>
              </a:rPr>
              <a:t>)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88" y="4229089"/>
            <a:ext cx="3105629" cy="228571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741" y="4221086"/>
            <a:ext cx="3054753" cy="22571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388" y="4221087"/>
            <a:ext cx="3054753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6: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Realizar atividades de promoção em saúde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>
                <a:solidFill>
                  <a:schemeClr val="tx1"/>
                </a:solidFill>
              </a:rPr>
              <a:t>4: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anticoncepção após o parto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5: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os riscos do tabagismo e do uso de álcool e drogas na gestação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6: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higiene bucal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056"/>
            <a:ext cx="2987824" cy="239047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926678"/>
            <a:ext cx="3063213" cy="237142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037" y="3933056"/>
            <a:ext cx="3092963" cy="2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6: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Realizar atividades de promoção em saúde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7: </a:t>
            </a:r>
            <a:r>
              <a:rPr lang="pt-BR" sz="2000" dirty="0">
                <a:solidFill>
                  <a:schemeClr val="tx1"/>
                </a:solidFill>
              </a:rPr>
              <a:t>Orientar 100% das puérperas cadastradas no Programa sobre os cuidado do recém-nascido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8: </a:t>
            </a:r>
            <a:r>
              <a:rPr lang="pt-BR" sz="2000" dirty="0">
                <a:solidFill>
                  <a:schemeClr val="tx1"/>
                </a:solidFill>
              </a:rPr>
              <a:t>Orientar 100% das puérperas cadastradas no Programa  sobre aleitamento materno exclusivo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9: </a:t>
            </a:r>
            <a:r>
              <a:rPr lang="pt-BR" sz="2000" dirty="0">
                <a:solidFill>
                  <a:schemeClr val="tx1"/>
                </a:solidFill>
              </a:rPr>
              <a:t>Orientar 100% das puérperas cadastradas no Programa de Pré-Natal e Puerpério sobre planejamento </a:t>
            </a:r>
            <a:r>
              <a:rPr lang="pt-BR" sz="2000" dirty="0" smtClean="0">
                <a:solidFill>
                  <a:schemeClr val="tx1"/>
                </a:solidFill>
              </a:rPr>
              <a:t>familiar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u="sng" dirty="0" smtClean="0">
                <a:solidFill>
                  <a:schemeClr val="tx1"/>
                </a:solidFill>
                <a:latin typeface="Calibri"/>
              </a:rPr>
              <a:t>→Ações iniciadas durante a intervenção</a:t>
            </a:r>
            <a:endParaRPr lang="pt-BR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Objetivo 6: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Realizar atividades de promoção em </a:t>
            </a:r>
            <a:r>
              <a:rPr lang="pt-BR" sz="2000" dirty="0" smtClean="0">
                <a:solidFill>
                  <a:schemeClr val="tx1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Meta </a:t>
            </a:r>
            <a:r>
              <a:rPr lang="pt-BR" sz="2000" b="1" dirty="0">
                <a:solidFill>
                  <a:schemeClr val="tx1"/>
                </a:solidFill>
              </a:rPr>
              <a:t>10: </a:t>
            </a:r>
            <a:r>
              <a:rPr lang="pt-BR" sz="2000" dirty="0">
                <a:solidFill>
                  <a:schemeClr val="tx1"/>
                </a:solidFill>
              </a:rPr>
              <a:t>Garantir a 100% das gestantes orientação sobre dieta durante a gestação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11: </a:t>
            </a:r>
            <a:r>
              <a:rPr lang="pt-BR" sz="2000" dirty="0">
                <a:solidFill>
                  <a:schemeClr val="tx1"/>
                </a:solidFill>
              </a:rPr>
              <a:t>Promover aleitamento materno junto a 100% das gestantes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12: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os cuidados com a higiene bucal do recém-nascido 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13: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os riscos do tabagismo e do uso de álcool e drogas na gestação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Meta 14: </a:t>
            </a:r>
            <a:r>
              <a:rPr lang="pt-BR" sz="2000" dirty="0">
                <a:solidFill>
                  <a:schemeClr val="tx1"/>
                </a:solidFill>
              </a:rPr>
              <a:t>Orientar 100% das gestantes sobre higiene </a:t>
            </a:r>
            <a:r>
              <a:rPr lang="pt-BR" sz="2000" dirty="0" smtClean="0">
                <a:solidFill>
                  <a:schemeClr val="tx1"/>
                </a:solidFill>
              </a:rPr>
              <a:t>bucal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u="sng" dirty="0">
                <a:solidFill>
                  <a:schemeClr val="tx1"/>
                </a:solidFill>
                <a:latin typeface="Calibri"/>
              </a:rPr>
              <a:t>→Ações iniciadas durante a intervenção</a:t>
            </a:r>
            <a:endParaRPr lang="pt-BR" sz="2000" u="sng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u="sng" dirty="0"/>
          </a:p>
        </p:txBody>
      </p:sp>
    </p:spTree>
    <p:extLst>
      <p:ext uri="{BB962C8B-B14F-4D97-AF65-F5344CB8AC3E}">
        <p14:creationId xmlns:p14="http://schemas.microsoft.com/office/powerpoint/2010/main" val="10548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P</a:t>
            </a:r>
            <a:r>
              <a:rPr lang="pt-BR" dirty="0" smtClean="0">
                <a:solidFill>
                  <a:schemeClr val="tx1"/>
                </a:solidFill>
              </a:rPr>
              <a:t>adronização </a:t>
            </a:r>
            <a:r>
              <a:rPr lang="pt-BR" dirty="0">
                <a:solidFill>
                  <a:schemeClr val="tx1"/>
                </a:solidFill>
              </a:rPr>
              <a:t>da assistência 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ampliação da cobertura e </a:t>
            </a:r>
            <a:r>
              <a:rPr lang="pt-BR" dirty="0" smtClean="0">
                <a:solidFill>
                  <a:schemeClr val="tx1"/>
                </a:solidFill>
              </a:rPr>
              <a:t>qualidade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União </a:t>
            </a:r>
            <a:r>
              <a:rPr lang="pt-BR" dirty="0">
                <a:solidFill>
                  <a:schemeClr val="tx1"/>
                </a:solidFill>
              </a:rPr>
              <a:t>e trabalho integrado da </a:t>
            </a:r>
            <a:r>
              <a:rPr lang="pt-BR" dirty="0" smtClean="0">
                <a:solidFill>
                  <a:schemeClr val="tx1"/>
                </a:solidFill>
              </a:rPr>
              <a:t>equipe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Problemas superados com a intervenção: </a:t>
            </a:r>
            <a:r>
              <a:rPr lang="pt-BR" dirty="0">
                <a:solidFill>
                  <a:schemeClr val="tx1"/>
                </a:solidFill>
              </a:rPr>
              <a:t>desorganização, </a:t>
            </a:r>
            <a:r>
              <a:rPr lang="pt-BR" dirty="0" smtClean="0">
                <a:solidFill>
                  <a:schemeClr val="tx1"/>
                </a:solidFill>
              </a:rPr>
              <a:t>ausência </a:t>
            </a:r>
            <a:r>
              <a:rPr lang="pt-BR" dirty="0">
                <a:solidFill>
                  <a:schemeClr val="tx1"/>
                </a:solidFill>
              </a:rPr>
              <a:t>de </a:t>
            </a:r>
            <a:r>
              <a:rPr lang="pt-BR" dirty="0" smtClean="0">
                <a:solidFill>
                  <a:schemeClr val="tx1"/>
                </a:solidFill>
              </a:rPr>
              <a:t>registros adequados puerperais e </a:t>
            </a:r>
            <a:r>
              <a:rPr lang="pt-BR" dirty="0">
                <a:solidFill>
                  <a:schemeClr val="tx1"/>
                </a:solidFill>
              </a:rPr>
              <a:t>a falta de interação entre saúde bucal e o acompanhamento clínico geral. </a:t>
            </a:r>
          </a:p>
        </p:txBody>
      </p:sp>
    </p:spTree>
    <p:extLst>
      <p:ext uri="{BB962C8B-B14F-4D97-AF65-F5344CB8AC3E}">
        <p14:creationId xmlns:p14="http://schemas.microsoft.com/office/powerpoint/2010/main" val="30798838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Capacitação da equipe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Reconhecimento da comunidade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Incorporação à rotina da UBS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Próximos passos: organizar e padronizar outros programas de saúde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174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O curso garantiu a qualificação e melhoria a assistência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Olhar epidemiológico da saúde – transformação das práticas de saúde, orientadas pelos princípios do SUS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Amadurecimento profissional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19942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BRASIL, Ministério da Saúde. Secretaria de Atenção à Saúde. Departamento de Atenção Básica. </a:t>
            </a:r>
            <a:r>
              <a:rPr lang="pt-BR" b="1" dirty="0">
                <a:solidFill>
                  <a:schemeClr val="tx1"/>
                </a:solidFill>
              </a:rPr>
              <a:t>Cadernos de Atenção Básica: Atenção ao Pré-Natal de Baixo Risco. </a:t>
            </a:r>
            <a:r>
              <a:rPr lang="pt-BR" dirty="0">
                <a:solidFill>
                  <a:schemeClr val="tx1"/>
                </a:solidFill>
              </a:rPr>
              <a:t>Brasília, DF: Ministério da Saúde, 2012. 318p.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 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CARVALHO, M.H.B.; FRANCISCO, R.P.V.; BRIZOT, M.L. Assistência Pré-Natal. In: ZUGAIB, M., Editor. </a:t>
            </a:r>
            <a:r>
              <a:rPr lang="pt-BR" b="1" dirty="0">
                <a:solidFill>
                  <a:schemeClr val="tx1"/>
                </a:solidFill>
              </a:rPr>
              <a:t>ZUGAIB OBSTETRÍCIA</a:t>
            </a:r>
            <a:r>
              <a:rPr lang="pt-BR" dirty="0">
                <a:solidFill>
                  <a:schemeClr val="tx1"/>
                </a:solidFill>
              </a:rPr>
              <a:t>. Barueri, SP: Manole, 2008. p. 195-212.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 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LEITE, A C N; PAES N. A.. Direitos femininos no Brasil: um enfoque na saúde materna. </a:t>
            </a:r>
            <a:r>
              <a:rPr lang="pt-BR" b="1" dirty="0">
                <a:solidFill>
                  <a:schemeClr val="tx1"/>
                </a:solidFill>
              </a:rPr>
              <a:t>História, Ciências, Saúde – Manguinhos</a:t>
            </a:r>
            <a:r>
              <a:rPr lang="pt-BR" dirty="0">
                <a:solidFill>
                  <a:schemeClr val="tx1"/>
                </a:solidFill>
              </a:rPr>
              <a:t>. Rio de Janeiro, v. 16, n.13, p. 705-714, </a:t>
            </a:r>
            <a:r>
              <a:rPr lang="pt-BR" dirty="0" err="1">
                <a:solidFill>
                  <a:schemeClr val="tx1"/>
                </a:solidFill>
              </a:rPr>
              <a:t>Jul</a:t>
            </a:r>
            <a:r>
              <a:rPr lang="pt-BR" dirty="0">
                <a:solidFill>
                  <a:schemeClr val="tx1"/>
                </a:solidFill>
              </a:rPr>
              <a:t>-Set, 2009. 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NETO, E.T.S. et al. Políticas de Saúde Materna no Brasil: os nexos com indicadores de saúde materno-infantil. </a:t>
            </a:r>
            <a:r>
              <a:rPr lang="pt-BR" b="1" dirty="0">
                <a:solidFill>
                  <a:schemeClr val="tx1"/>
                </a:solidFill>
              </a:rPr>
              <a:t>Saúde Soc. </a:t>
            </a:r>
            <a:r>
              <a:rPr lang="pt-BR" dirty="0">
                <a:solidFill>
                  <a:schemeClr val="tx1"/>
                </a:solidFill>
              </a:rPr>
              <a:t>São Paulo, v.17, n.2, p.107-119, 2008.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 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SÃO PAULO (Estado). Secretaria de Saúde. Coordenadoria de Planejamento em Saúde. Assessoria Técnica em Saúde da Mulher. </a:t>
            </a:r>
            <a:r>
              <a:rPr lang="pt-BR" b="1" dirty="0">
                <a:solidFill>
                  <a:schemeClr val="tx1"/>
                </a:solidFill>
              </a:rPr>
              <a:t>Atenção à Gestante e à Puérpera no SUS-SP: Manual Técnico do Pré-Natal e Puerpério. </a:t>
            </a:r>
            <a:r>
              <a:rPr lang="pt-BR" dirty="0">
                <a:solidFill>
                  <a:schemeClr val="tx1"/>
                </a:solidFill>
              </a:rPr>
              <a:t>São Paulo, SP: SES/SP, 2010. 334p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103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endParaRPr lang="pt-BR" sz="2800" b="1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06" y="1844824"/>
            <a:ext cx="9144000" cy="514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2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Situação da Ação Programática antes da intervenção: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- 10 gestantes cadastradas no programa de pré-natal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Ausência de registros adequados da consulta puerperal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Não eram realizadas atividades de educação em saúde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Ausência de protocolo – avaliação puerperal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9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Melhorar </a:t>
            </a:r>
            <a:r>
              <a:rPr lang="pt-BR" dirty="0">
                <a:solidFill>
                  <a:schemeClr val="tx1"/>
                </a:solidFill>
              </a:rPr>
              <a:t>a atenção ao pré-natal e puerpério na Unidade Básica de Saúde </a:t>
            </a:r>
            <a:r>
              <a:rPr lang="pt-BR" dirty="0" err="1">
                <a:solidFill>
                  <a:schemeClr val="tx1"/>
                </a:solidFill>
              </a:rPr>
              <a:t>Otaciana</a:t>
            </a:r>
            <a:r>
              <a:rPr lang="pt-BR" dirty="0">
                <a:solidFill>
                  <a:schemeClr val="tx1"/>
                </a:solidFill>
              </a:rPr>
              <a:t> Maria do Nascimento em Água Branca (PI).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438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Detalhamento das ações: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Eixo do monitoramento e avaliação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Eixo da organização e gestão do serviço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Eixo de engajamento público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Eixo de qualificação da prática clínica</a:t>
            </a:r>
          </a:p>
        </p:txBody>
      </p:sp>
    </p:spTree>
    <p:extLst>
      <p:ext uri="{BB962C8B-B14F-4D97-AF65-F5344CB8AC3E}">
        <p14:creationId xmlns:p14="http://schemas.microsoft.com/office/powerpoint/2010/main" val="120105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monitoramento e avaliação</a:t>
            </a:r>
          </a:p>
          <a:p>
            <a:pPr marL="0" indent="0" algn="just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Monitoramos </a:t>
            </a:r>
            <a:r>
              <a:rPr lang="pt-BR" dirty="0">
                <a:solidFill>
                  <a:schemeClr val="tx1"/>
                </a:solidFill>
              </a:rPr>
              <a:t>e avaliamos a cobertura do pré-natal periodicamente, através de reuniões semanais com a equipe.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Monitoramos e avaliamos a cobertura do puerpério e o número de gestantes inscritas no pré-natal da UBS com primeira consulta odontológica programática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5628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</a:t>
            </a:r>
            <a:r>
              <a:rPr lang="pt-BR" b="1" u="sng" dirty="0" smtClean="0">
                <a:solidFill>
                  <a:schemeClr val="tx1"/>
                </a:solidFill>
              </a:rPr>
              <a:t>Eixo do monitoramento e avaliação</a:t>
            </a:r>
          </a:p>
          <a:p>
            <a:pPr marL="0" indent="0">
              <a:buNone/>
            </a:pPr>
            <a:endParaRPr lang="pt-BR" b="1" u="sng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Monitoramos </a:t>
            </a:r>
            <a:r>
              <a:rPr lang="pt-BR" dirty="0">
                <a:solidFill>
                  <a:schemeClr val="tx1"/>
                </a:solidFill>
              </a:rPr>
              <a:t>a realização de pelo menos um exame ginecológico, um exame de mamas, da solicitação dos exames laboratoriais previstos no protocolo para gestantes, da prescrição de sulfato ferroso/ácido fólico, da vacinação (</a:t>
            </a:r>
            <a:r>
              <a:rPr lang="pt-BR" dirty="0" err="1">
                <a:solidFill>
                  <a:schemeClr val="tx1"/>
                </a:solidFill>
              </a:rPr>
              <a:t>anti-tetânica</a:t>
            </a:r>
            <a:r>
              <a:rPr lang="pt-BR" dirty="0">
                <a:solidFill>
                  <a:schemeClr val="tx1"/>
                </a:solidFill>
              </a:rPr>
              <a:t> e hepatite b), da avaliação de necessidade de tratamento odontológico para gestantes e de conclusão do tratamento dentário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76820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381</TotalTime>
  <Words>2236</Words>
  <Application>Microsoft Office PowerPoint</Application>
  <PresentationFormat>Apresentação na tela (4:3)</PresentationFormat>
  <Paragraphs>278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Executivo</vt:lpstr>
      <vt:lpstr>Melhoria da assistência ao pré-natal e puerpério na UBS Otaciana Maria do Nascimento na cidade de Água Branca-PI</vt:lpstr>
      <vt:lpstr>Introdução</vt:lpstr>
      <vt:lpstr>Introdução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Crítica</vt:lpstr>
      <vt:lpstr>Referências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assistência ao pré-natal e puerpério na UBS Otaciana Maria do Nascimento na cidade de Água Branca-PI</dc:title>
  <dc:creator>cliente</dc:creator>
  <cp:lastModifiedBy>cliente</cp:lastModifiedBy>
  <cp:revision>19</cp:revision>
  <dcterms:created xsi:type="dcterms:W3CDTF">2015-01-27T00:25:03Z</dcterms:created>
  <dcterms:modified xsi:type="dcterms:W3CDTF">2015-01-30T18:18:08Z</dcterms:modified>
</cp:coreProperties>
</file>