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310" r:id="rId13"/>
    <p:sldId id="271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7" r:id="rId29"/>
    <p:sldId id="305" r:id="rId30"/>
    <p:sldId id="304" r:id="rId31"/>
    <p:sldId id="308" r:id="rId32"/>
    <p:sldId id="306" r:id="rId33"/>
    <p:sldId id="30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ca%20de%20mama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ca%20de%20mama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ca%20de%20mama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de%20ca%20de%20ute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cc%20p&#243;s\planilha%20ca%20de%20mam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Cobertura do programa de prevenção ao CA de colo uterino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0.10045662100456619</c:v>
                </c:pt>
                <c:pt idx="1">
                  <c:v>0.18721461187214616</c:v>
                </c:pt>
                <c:pt idx="2">
                  <c:v>0.33333333333333331</c:v>
                </c:pt>
                <c:pt idx="3">
                  <c:v>0.37899543378995437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94880"/>
        <c:axId val="71717952"/>
      </c:barChart>
      <c:catAx>
        <c:axId val="1247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1717952"/>
        <c:crosses val="autoZero"/>
        <c:auto val="1"/>
        <c:lblAlgn val="ctr"/>
        <c:lblOffset val="100"/>
        <c:noMultiLvlLbl val="0"/>
      </c:catAx>
      <c:valAx>
        <c:axId val="717179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24794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0.95121951219512202</c:v>
                </c:pt>
                <c:pt idx="2">
                  <c:v>0.95890410958904104</c:v>
                </c:pt>
                <c:pt idx="3">
                  <c:v>0.97590361445783158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15168"/>
        <c:axId val="132752512"/>
      </c:barChart>
      <c:catAx>
        <c:axId val="1326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752512"/>
        <c:crosses val="autoZero"/>
        <c:auto val="1"/>
        <c:lblAlgn val="ctr"/>
        <c:lblOffset val="100"/>
        <c:noMultiLvlLbl val="0"/>
      </c:catAx>
      <c:valAx>
        <c:axId val="1327525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615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mulheres entre 50 e 69 anos que receberam orientação sobre DSTs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0.77272727272727282</c:v>
                </c:pt>
                <c:pt idx="1">
                  <c:v>0.87804878048780499</c:v>
                </c:pt>
                <c:pt idx="2">
                  <c:v>0.93150684931506833</c:v>
                </c:pt>
                <c:pt idx="3">
                  <c:v>0.93975903614457867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18720"/>
        <c:axId val="132754816"/>
      </c:barChart>
      <c:catAx>
        <c:axId val="1323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754816"/>
        <c:crosses val="autoZero"/>
        <c:auto val="1"/>
        <c:lblAlgn val="ctr"/>
        <c:lblOffset val="100"/>
        <c:noMultiLvlLbl val="0"/>
      </c:catAx>
      <c:valAx>
        <c:axId val="132754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318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mulheres entre 25 e 64 anos moradoras no território com exame citopatológico para câncer de colo uterino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0.40909090909090917</c:v>
                </c:pt>
                <c:pt idx="1">
                  <c:v>0.26829268292682928</c:v>
                </c:pt>
                <c:pt idx="2">
                  <c:v>0.27397260273972607</c:v>
                </c:pt>
                <c:pt idx="3">
                  <c:v>0.28915662650602403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96416"/>
        <c:axId val="71719680"/>
      </c:barChart>
      <c:catAx>
        <c:axId val="1247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19680"/>
        <c:crosses val="autoZero"/>
        <c:auto val="1"/>
        <c:lblAlgn val="ctr"/>
        <c:lblOffset val="100"/>
        <c:noMultiLvlLbl val="0"/>
      </c:catAx>
      <c:valAx>
        <c:axId val="71719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96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entre 50 e 69 anos residentes na área com mamografia em dia.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0.22727272727272727</c:v>
                </c:pt>
                <c:pt idx="1">
                  <c:v>0.19512195121951215</c:v>
                </c:pt>
                <c:pt idx="2">
                  <c:v>0.15068493150684933</c:v>
                </c:pt>
                <c:pt idx="3">
                  <c:v>0.13253012048192775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53824"/>
        <c:axId val="120915072"/>
      </c:barChart>
      <c:catAx>
        <c:axId val="1254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15072"/>
        <c:crosses val="autoZero"/>
        <c:auto val="1"/>
        <c:lblAlgn val="ctr"/>
        <c:lblOffset val="100"/>
        <c:noMultiLvlLbl val="0"/>
      </c:catAx>
      <c:valAx>
        <c:axId val="1209150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453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135805604944544E-2"/>
          <c:y val="2.930402930402930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mulheres com encaminhamento conforme fluxograma de resultados de CP do MS de acordo com o protocolo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55360"/>
        <c:axId val="120917952"/>
      </c:barChart>
      <c:catAx>
        <c:axId val="12545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17952"/>
        <c:crosses val="autoZero"/>
        <c:auto val="1"/>
        <c:lblAlgn val="ctr"/>
        <c:lblOffset val="100"/>
        <c:noMultiLvlLbl val="0"/>
      </c:catAx>
      <c:valAx>
        <c:axId val="120917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455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Indicadores!$C$23</c:f>
              <c:strCache>
                <c:ptCount val="1"/>
                <c:pt idx="0">
                  <c:v>Proporção de mulheres com resultados de CP com amostras satisfatórias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55872"/>
        <c:axId val="120919680"/>
      </c:barChart>
      <c:catAx>
        <c:axId val="12545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19680"/>
        <c:crosses val="autoZero"/>
        <c:auto val="1"/>
        <c:lblAlgn val="ctr"/>
        <c:lblOffset val="100"/>
        <c:noMultiLvlLbl val="0"/>
      </c:catAx>
      <c:valAx>
        <c:axId val="1209196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455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mulheres entre 25 e 64 com registro do resultado do último CP na ficha-espelho ou prontuário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0.31818181818181823</c:v>
                </c:pt>
                <c:pt idx="1">
                  <c:v>0.24390243902439029</c:v>
                </c:pt>
                <c:pt idx="2">
                  <c:v>0.26027397260273971</c:v>
                </c:pt>
                <c:pt idx="3">
                  <c:v>0.27710843373493982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49792"/>
        <c:axId val="124706816"/>
      </c:barChart>
      <c:catAx>
        <c:axId val="1324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06816"/>
        <c:crosses val="autoZero"/>
        <c:auto val="1"/>
        <c:lblAlgn val="ctr"/>
        <c:lblOffset val="100"/>
        <c:noMultiLvlLbl val="0"/>
      </c:catAx>
      <c:valAx>
        <c:axId val="124706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449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mulheres entre 50 e 69 com registro do resultado da(s) mamografia(s) na ficha-espelho ou prontuário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9.0909090909090939E-2</c:v>
                </c:pt>
                <c:pt idx="1">
                  <c:v>0.12195121951219511</c:v>
                </c:pt>
                <c:pt idx="2">
                  <c:v>9.5890410958904118E-2</c:v>
                </c:pt>
                <c:pt idx="3">
                  <c:v>9.6385542168674718E-2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51328"/>
        <c:axId val="124709120"/>
      </c:barChart>
      <c:catAx>
        <c:axId val="1324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09120"/>
        <c:crosses val="autoZero"/>
        <c:auto val="1"/>
        <c:lblAlgn val="ctr"/>
        <c:lblOffset val="100"/>
        <c:noMultiLvlLbl val="0"/>
      </c:catAx>
      <c:valAx>
        <c:axId val="1247091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451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mulheres na faixa etária com avaliação de risco para câncer de colo uterino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0.98630136986301342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51840"/>
        <c:axId val="124712000"/>
      </c:barChart>
      <c:catAx>
        <c:axId val="13245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12000"/>
        <c:crosses val="autoZero"/>
        <c:auto val="1"/>
        <c:lblAlgn val="ctr"/>
        <c:lblOffset val="100"/>
        <c:noMultiLvlLbl val="0"/>
      </c:catAx>
      <c:valAx>
        <c:axId val="1247120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451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0.81818181818181834</c:v>
                </c:pt>
                <c:pt idx="1">
                  <c:v>0.90243902439024382</c:v>
                </c:pt>
                <c:pt idx="2">
                  <c:v>0.9452054794520548</c:v>
                </c:pt>
                <c:pt idx="3">
                  <c:v>0.9518072289156625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13632"/>
        <c:axId val="124713728"/>
      </c:barChart>
      <c:catAx>
        <c:axId val="1326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24713728"/>
        <c:crosses val="autoZero"/>
        <c:auto val="1"/>
        <c:lblAlgn val="ctr"/>
        <c:lblOffset val="100"/>
        <c:noMultiLvlLbl val="0"/>
      </c:catAx>
      <c:valAx>
        <c:axId val="1247137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32613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E1DBC-F877-4117-8CB3-48882A52FA2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D9D9E7-CA82-44E3-9543-82AE60C9A9C7}">
      <dgm:prSet phldrT="[Texto]" custT="1"/>
      <dgm:spPr/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Intervenção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678B60BC-F549-49EB-9B0B-D3A17D129A27}" type="parTrans" cxnId="{CAFC1D46-0DF0-45F8-A0B9-91F21998BD5D}">
      <dgm:prSet/>
      <dgm:spPr/>
      <dgm:t>
        <a:bodyPr/>
        <a:lstStyle/>
        <a:p>
          <a:endParaRPr lang="pt-BR"/>
        </a:p>
      </dgm:t>
    </dgm:pt>
    <dgm:pt modelId="{486522CE-2EC3-48EC-86D4-7E114879C8EE}" type="sibTrans" cxnId="{CAFC1D46-0DF0-45F8-A0B9-91F21998BD5D}">
      <dgm:prSet/>
      <dgm:spPr/>
      <dgm:t>
        <a:bodyPr/>
        <a:lstStyle/>
        <a:p>
          <a:endParaRPr lang="pt-BR"/>
        </a:p>
      </dgm:t>
    </dgm:pt>
    <dgm:pt modelId="{78A0D213-617F-43EC-9C03-EC326AA29E3B}">
      <dgm:prSet phldrT="[Texto]" custT="1"/>
      <dgm:spPr/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Prevenção / Promoção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86A3DAC7-AFFD-48AD-8042-44EB545778DC}" type="parTrans" cxnId="{FD7002FA-89D9-45D9-943B-884582024FDE}">
      <dgm:prSet/>
      <dgm:spPr/>
      <dgm:t>
        <a:bodyPr/>
        <a:lstStyle/>
        <a:p>
          <a:endParaRPr lang="pt-BR"/>
        </a:p>
      </dgm:t>
    </dgm:pt>
    <dgm:pt modelId="{89B377AD-D5F0-4AF7-93A4-38BBAD839D78}" type="sibTrans" cxnId="{FD7002FA-89D9-45D9-943B-884582024FDE}">
      <dgm:prSet/>
      <dgm:spPr/>
      <dgm:t>
        <a:bodyPr/>
        <a:lstStyle/>
        <a:p>
          <a:endParaRPr lang="pt-BR"/>
        </a:p>
      </dgm:t>
    </dgm:pt>
    <dgm:pt modelId="{212E4C19-882D-4D69-B4D1-0B19DA4291C8}">
      <dgm:prSet phldrT="[Texto]" custT="1"/>
      <dgm:spPr/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Agilidade/marcação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3F682100-D507-4098-9FF8-4C4EF6C5F6BC}" type="parTrans" cxnId="{AF24A702-33A3-4C8D-9005-459E6B1870D8}">
      <dgm:prSet/>
      <dgm:spPr/>
      <dgm:t>
        <a:bodyPr/>
        <a:lstStyle/>
        <a:p>
          <a:endParaRPr lang="pt-BR"/>
        </a:p>
      </dgm:t>
    </dgm:pt>
    <dgm:pt modelId="{C5ECBDA4-8418-4B83-A6A2-9517C53EBF69}" type="sibTrans" cxnId="{AF24A702-33A3-4C8D-9005-459E6B1870D8}">
      <dgm:prSet/>
      <dgm:spPr/>
      <dgm:t>
        <a:bodyPr/>
        <a:lstStyle/>
        <a:p>
          <a:endParaRPr lang="pt-BR"/>
        </a:p>
      </dgm:t>
    </dgm:pt>
    <dgm:pt modelId="{64AC0C69-C61D-4D8A-8DD9-1C86FCD94DFC}">
      <dgm:prSet phldrT="[Texto]" custT="1"/>
      <dgm:spPr/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Educação/saúde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44CC4830-59E3-4E64-87FA-FC68FB4F483B}" type="parTrans" cxnId="{14165994-B6FE-4241-8D4C-B857BEC61C54}">
      <dgm:prSet/>
      <dgm:spPr/>
      <dgm:t>
        <a:bodyPr/>
        <a:lstStyle/>
        <a:p>
          <a:endParaRPr lang="pt-BR"/>
        </a:p>
      </dgm:t>
    </dgm:pt>
    <dgm:pt modelId="{2B452323-9D97-4B7B-9683-7D48DDD8B1AF}" type="sibTrans" cxnId="{14165994-B6FE-4241-8D4C-B857BEC61C54}">
      <dgm:prSet/>
      <dgm:spPr/>
      <dgm:t>
        <a:bodyPr/>
        <a:lstStyle/>
        <a:p>
          <a:endParaRPr lang="pt-BR"/>
        </a:p>
      </dgm:t>
    </dgm:pt>
    <dgm:pt modelId="{A870E219-3A5C-4FBA-8101-40AC3E9C970C}">
      <dgm:prSet phldrT="[Texto]" custT="1"/>
      <dgm:spPr/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Atendimento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AAA99D54-425D-4BEE-BFAB-98D1FE970CC4}" type="parTrans" cxnId="{4E1E1D76-D141-4C00-865F-4A5423E6BBE8}">
      <dgm:prSet/>
      <dgm:spPr/>
      <dgm:t>
        <a:bodyPr/>
        <a:lstStyle/>
        <a:p>
          <a:endParaRPr lang="pt-BR"/>
        </a:p>
      </dgm:t>
    </dgm:pt>
    <dgm:pt modelId="{E4DA33FC-7B2B-4AEB-9564-3C5EFB96654B}" type="sibTrans" cxnId="{4E1E1D76-D141-4C00-865F-4A5423E6BBE8}">
      <dgm:prSet/>
      <dgm:spPr/>
      <dgm:t>
        <a:bodyPr/>
        <a:lstStyle/>
        <a:p>
          <a:endParaRPr lang="pt-BR"/>
        </a:p>
      </dgm:t>
    </dgm:pt>
    <dgm:pt modelId="{3AC6FA4E-3F8F-4034-9845-C4321AD5C5E7}" type="pres">
      <dgm:prSet presAssocID="{C3FE1DBC-F877-4117-8CB3-48882A52FA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DF1794-44E9-4BDC-AE1F-6AA2A3651AD3}" type="pres">
      <dgm:prSet presAssocID="{2ED9D9E7-CA82-44E3-9543-82AE60C9A9C7}" presName="centerShape" presStyleLbl="node0" presStyleIdx="0" presStyleCnt="1"/>
      <dgm:spPr/>
      <dgm:t>
        <a:bodyPr/>
        <a:lstStyle/>
        <a:p>
          <a:endParaRPr lang="pt-BR"/>
        </a:p>
      </dgm:t>
    </dgm:pt>
    <dgm:pt modelId="{E4768B4B-F229-4E2D-83C5-C18521E85590}" type="pres">
      <dgm:prSet presAssocID="{78A0D213-617F-43EC-9C03-EC326AA29E3B}" presName="node" presStyleLbl="node1" presStyleIdx="0" presStyleCnt="4" custScaleX="1234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5B1785-CD86-4F58-8CD4-816686892D51}" type="pres">
      <dgm:prSet presAssocID="{78A0D213-617F-43EC-9C03-EC326AA29E3B}" presName="dummy" presStyleCnt="0"/>
      <dgm:spPr/>
    </dgm:pt>
    <dgm:pt modelId="{6BEC9FF4-D084-4172-B460-1523D1142515}" type="pres">
      <dgm:prSet presAssocID="{89B377AD-D5F0-4AF7-93A4-38BBAD839D78}" presName="sibTrans" presStyleLbl="sibTrans2D1" presStyleIdx="0" presStyleCnt="4"/>
      <dgm:spPr/>
      <dgm:t>
        <a:bodyPr/>
        <a:lstStyle/>
        <a:p>
          <a:endParaRPr lang="pt-BR"/>
        </a:p>
      </dgm:t>
    </dgm:pt>
    <dgm:pt modelId="{2063065F-0691-4654-9D38-97EA505861F4}" type="pres">
      <dgm:prSet presAssocID="{212E4C19-882D-4D69-B4D1-0B19DA4291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A78C9F-B674-443C-8BD0-3BC889DBF990}" type="pres">
      <dgm:prSet presAssocID="{212E4C19-882D-4D69-B4D1-0B19DA4291C8}" presName="dummy" presStyleCnt="0"/>
      <dgm:spPr/>
    </dgm:pt>
    <dgm:pt modelId="{148EE12D-362C-4BB3-8D51-00689732CBEF}" type="pres">
      <dgm:prSet presAssocID="{C5ECBDA4-8418-4B83-A6A2-9517C53EBF69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7CBE9D6-0F32-41CD-AFB8-55BE97A6B0DE}" type="pres">
      <dgm:prSet presAssocID="{64AC0C69-C61D-4D8A-8DD9-1C86FCD94DFC}" presName="node" presStyleLbl="node1" presStyleIdx="2" presStyleCnt="4" custScaleX="110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60DA17-8AED-43E0-B351-86B67041E686}" type="pres">
      <dgm:prSet presAssocID="{64AC0C69-C61D-4D8A-8DD9-1C86FCD94DFC}" presName="dummy" presStyleCnt="0"/>
      <dgm:spPr/>
    </dgm:pt>
    <dgm:pt modelId="{76A1B6DD-CE5B-4EB7-9637-9CDBC07BA9F9}" type="pres">
      <dgm:prSet presAssocID="{2B452323-9D97-4B7B-9683-7D48DDD8B1AF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2C4BA2E-AB9D-4E9B-A8CA-A40625AA06CA}" type="pres">
      <dgm:prSet presAssocID="{A870E219-3A5C-4FBA-8101-40AC3E9C970C}" presName="node" presStyleLbl="node1" presStyleIdx="3" presStyleCnt="4" custScaleX="1316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19282-C14D-491E-A4E8-8EE00944A616}" type="pres">
      <dgm:prSet presAssocID="{A870E219-3A5C-4FBA-8101-40AC3E9C970C}" presName="dummy" presStyleCnt="0"/>
      <dgm:spPr/>
    </dgm:pt>
    <dgm:pt modelId="{918108F2-4063-4094-9EAB-3880DD64451C}" type="pres">
      <dgm:prSet presAssocID="{E4DA33FC-7B2B-4AEB-9564-3C5EFB96654B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AF24A702-33A3-4C8D-9005-459E6B1870D8}" srcId="{2ED9D9E7-CA82-44E3-9543-82AE60C9A9C7}" destId="{212E4C19-882D-4D69-B4D1-0B19DA4291C8}" srcOrd="1" destOrd="0" parTransId="{3F682100-D507-4098-9FF8-4C4EF6C5F6BC}" sibTransId="{C5ECBDA4-8418-4B83-A6A2-9517C53EBF69}"/>
    <dgm:cxn modelId="{FD7002FA-89D9-45D9-943B-884582024FDE}" srcId="{2ED9D9E7-CA82-44E3-9543-82AE60C9A9C7}" destId="{78A0D213-617F-43EC-9C03-EC326AA29E3B}" srcOrd="0" destOrd="0" parTransId="{86A3DAC7-AFFD-48AD-8042-44EB545778DC}" sibTransId="{89B377AD-D5F0-4AF7-93A4-38BBAD839D78}"/>
    <dgm:cxn modelId="{0776B2A1-B805-43DF-8AEF-04A50D934564}" type="presOf" srcId="{89B377AD-D5F0-4AF7-93A4-38BBAD839D78}" destId="{6BEC9FF4-D084-4172-B460-1523D1142515}" srcOrd="0" destOrd="0" presId="urn:microsoft.com/office/officeart/2005/8/layout/radial6"/>
    <dgm:cxn modelId="{CAFC1D46-0DF0-45F8-A0B9-91F21998BD5D}" srcId="{C3FE1DBC-F877-4117-8CB3-48882A52FA2C}" destId="{2ED9D9E7-CA82-44E3-9543-82AE60C9A9C7}" srcOrd="0" destOrd="0" parTransId="{678B60BC-F549-49EB-9B0B-D3A17D129A27}" sibTransId="{486522CE-2EC3-48EC-86D4-7E114879C8EE}"/>
    <dgm:cxn modelId="{990BAE57-E0E0-4DAE-A6F1-3AE735D6FE3E}" type="presOf" srcId="{2ED9D9E7-CA82-44E3-9543-82AE60C9A9C7}" destId="{07DF1794-44E9-4BDC-AE1F-6AA2A3651AD3}" srcOrd="0" destOrd="0" presId="urn:microsoft.com/office/officeart/2005/8/layout/radial6"/>
    <dgm:cxn modelId="{62F06300-9BD7-46D9-8038-D95B455D72A4}" type="presOf" srcId="{2B452323-9D97-4B7B-9683-7D48DDD8B1AF}" destId="{76A1B6DD-CE5B-4EB7-9637-9CDBC07BA9F9}" srcOrd="0" destOrd="0" presId="urn:microsoft.com/office/officeart/2005/8/layout/radial6"/>
    <dgm:cxn modelId="{38C24FC7-B4C5-4033-B8B7-C9A89D97F782}" type="presOf" srcId="{64AC0C69-C61D-4D8A-8DD9-1C86FCD94DFC}" destId="{67CBE9D6-0F32-41CD-AFB8-55BE97A6B0DE}" srcOrd="0" destOrd="0" presId="urn:microsoft.com/office/officeart/2005/8/layout/radial6"/>
    <dgm:cxn modelId="{14165994-B6FE-4241-8D4C-B857BEC61C54}" srcId="{2ED9D9E7-CA82-44E3-9543-82AE60C9A9C7}" destId="{64AC0C69-C61D-4D8A-8DD9-1C86FCD94DFC}" srcOrd="2" destOrd="0" parTransId="{44CC4830-59E3-4E64-87FA-FC68FB4F483B}" sibTransId="{2B452323-9D97-4B7B-9683-7D48DDD8B1AF}"/>
    <dgm:cxn modelId="{4E1E1D76-D141-4C00-865F-4A5423E6BBE8}" srcId="{2ED9D9E7-CA82-44E3-9543-82AE60C9A9C7}" destId="{A870E219-3A5C-4FBA-8101-40AC3E9C970C}" srcOrd="3" destOrd="0" parTransId="{AAA99D54-425D-4BEE-BFAB-98D1FE970CC4}" sibTransId="{E4DA33FC-7B2B-4AEB-9564-3C5EFB96654B}"/>
    <dgm:cxn modelId="{DAA0FD05-2B2F-4223-8809-02A9E3BBF9EE}" type="presOf" srcId="{212E4C19-882D-4D69-B4D1-0B19DA4291C8}" destId="{2063065F-0691-4654-9D38-97EA505861F4}" srcOrd="0" destOrd="0" presId="urn:microsoft.com/office/officeart/2005/8/layout/radial6"/>
    <dgm:cxn modelId="{C143D1DF-0A1F-4A59-B94C-A86E449627D2}" type="presOf" srcId="{78A0D213-617F-43EC-9C03-EC326AA29E3B}" destId="{E4768B4B-F229-4E2D-83C5-C18521E85590}" srcOrd="0" destOrd="0" presId="urn:microsoft.com/office/officeart/2005/8/layout/radial6"/>
    <dgm:cxn modelId="{32BE3D0C-9641-4833-A51C-F9FD4DA15563}" type="presOf" srcId="{C3FE1DBC-F877-4117-8CB3-48882A52FA2C}" destId="{3AC6FA4E-3F8F-4034-9845-C4321AD5C5E7}" srcOrd="0" destOrd="0" presId="urn:microsoft.com/office/officeart/2005/8/layout/radial6"/>
    <dgm:cxn modelId="{990F5B31-73C3-4315-8763-40A5498DF3CC}" type="presOf" srcId="{C5ECBDA4-8418-4B83-A6A2-9517C53EBF69}" destId="{148EE12D-362C-4BB3-8D51-00689732CBEF}" srcOrd="0" destOrd="0" presId="urn:microsoft.com/office/officeart/2005/8/layout/radial6"/>
    <dgm:cxn modelId="{ADC2947D-EB91-4416-A381-2B7DED7A3D7B}" type="presOf" srcId="{A870E219-3A5C-4FBA-8101-40AC3E9C970C}" destId="{12C4BA2E-AB9D-4E9B-A8CA-A40625AA06CA}" srcOrd="0" destOrd="0" presId="urn:microsoft.com/office/officeart/2005/8/layout/radial6"/>
    <dgm:cxn modelId="{E92B01E7-9E15-42B4-9031-08AF6499A084}" type="presOf" srcId="{E4DA33FC-7B2B-4AEB-9564-3C5EFB96654B}" destId="{918108F2-4063-4094-9EAB-3880DD64451C}" srcOrd="0" destOrd="0" presId="urn:microsoft.com/office/officeart/2005/8/layout/radial6"/>
    <dgm:cxn modelId="{D4C2FFC2-FE77-4BEC-87CC-80F8E13DE9F4}" type="presParOf" srcId="{3AC6FA4E-3F8F-4034-9845-C4321AD5C5E7}" destId="{07DF1794-44E9-4BDC-AE1F-6AA2A3651AD3}" srcOrd="0" destOrd="0" presId="urn:microsoft.com/office/officeart/2005/8/layout/radial6"/>
    <dgm:cxn modelId="{CBCEA806-DA53-4C4E-B894-6B7A15A92F04}" type="presParOf" srcId="{3AC6FA4E-3F8F-4034-9845-C4321AD5C5E7}" destId="{E4768B4B-F229-4E2D-83C5-C18521E85590}" srcOrd="1" destOrd="0" presId="urn:microsoft.com/office/officeart/2005/8/layout/radial6"/>
    <dgm:cxn modelId="{A3452EA7-EFE4-4C62-9AF2-1C2E1C4CD824}" type="presParOf" srcId="{3AC6FA4E-3F8F-4034-9845-C4321AD5C5E7}" destId="{965B1785-CD86-4F58-8CD4-816686892D51}" srcOrd="2" destOrd="0" presId="urn:microsoft.com/office/officeart/2005/8/layout/radial6"/>
    <dgm:cxn modelId="{35258EC5-DC6F-432A-9416-7E8513FAE012}" type="presParOf" srcId="{3AC6FA4E-3F8F-4034-9845-C4321AD5C5E7}" destId="{6BEC9FF4-D084-4172-B460-1523D1142515}" srcOrd="3" destOrd="0" presId="urn:microsoft.com/office/officeart/2005/8/layout/radial6"/>
    <dgm:cxn modelId="{6E5E9B9E-622F-4A9D-B66B-651962A24452}" type="presParOf" srcId="{3AC6FA4E-3F8F-4034-9845-C4321AD5C5E7}" destId="{2063065F-0691-4654-9D38-97EA505861F4}" srcOrd="4" destOrd="0" presId="urn:microsoft.com/office/officeart/2005/8/layout/radial6"/>
    <dgm:cxn modelId="{1F2DBF8C-0079-4054-ACC8-935286EC1C33}" type="presParOf" srcId="{3AC6FA4E-3F8F-4034-9845-C4321AD5C5E7}" destId="{E7A78C9F-B674-443C-8BD0-3BC889DBF990}" srcOrd="5" destOrd="0" presId="urn:microsoft.com/office/officeart/2005/8/layout/radial6"/>
    <dgm:cxn modelId="{5E14A100-02C4-4291-A1F1-F104B68996C2}" type="presParOf" srcId="{3AC6FA4E-3F8F-4034-9845-C4321AD5C5E7}" destId="{148EE12D-362C-4BB3-8D51-00689732CBEF}" srcOrd="6" destOrd="0" presId="urn:microsoft.com/office/officeart/2005/8/layout/radial6"/>
    <dgm:cxn modelId="{9FA929C0-72F9-4FB2-AFEE-A4FA14D16B5B}" type="presParOf" srcId="{3AC6FA4E-3F8F-4034-9845-C4321AD5C5E7}" destId="{67CBE9D6-0F32-41CD-AFB8-55BE97A6B0DE}" srcOrd="7" destOrd="0" presId="urn:microsoft.com/office/officeart/2005/8/layout/radial6"/>
    <dgm:cxn modelId="{D2E05B62-8D6B-4EE2-AE29-1CF2C310043E}" type="presParOf" srcId="{3AC6FA4E-3F8F-4034-9845-C4321AD5C5E7}" destId="{D060DA17-8AED-43E0-B351-86B67041E686}" srcOrd="8" destOrd="0" presId="urn:microsoft.com/office/officeart/2005/8/layout/radial6"/>
    <dgm:cxn modelId="{6E101259-C6D3-4D94-AFF7-1AC50F2C564C}" type="presParOf" srcId="{3AC6FA4E-3F8F-4034-9845-C4321AD5C5E7}" destId="{76A1B6DD-CE5B-4EB7-9637-9CDBC07BA9F9}" srcOrd="9" destOrd="0" presId="urn:microsoft.com/office/officeart/2005/8/layout/radial6"/>
    <dgm:cxn modelId="{4C97EA84-BA7C-402E-9739-23B66CED725A}" type="presParOf" srcId="{3AC6FA4E-3F8F-4034-9845-C4321AD5C5E7}" destId="{12C4BA2E-AB9D-4E9B-A8CA-A40625AA06CA}" srcOrd="10" destOrd="0" presId="urn:microsoft.com/office/officeart/2005/8/layout/radial6"/>
    <dgm:cxn modelId="{01DE0E96-EB6E-4354-9179-8CC31F6B3FE8}" type="presParOf" srcId="{3AC6FA4E-3F8F-4034-9845-C4321AD5C5E7}" destId="{C5919282-C14D-491E-A4E8-8EE00944A616}" srcOrd="11" destOrd="0" presId="urn:microsoft.com/office/officeart/2005/8/layout/radial6"/>
    <dgm:cxn modelId="{723A7A16-B3B0-4225-9C02-D043A1F66112}" type="presParOf" srcId="{3AC6FA4E-3F8F-4034-9845-C4321AD5C5E7}" destId="{918108F2-4063-4094-9EAB-3880DD64451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1E751F-491F-45C4-9815-EB850E166DBE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8B1E8A-FBE6-465D-B9E6-206F8AF074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controle_cancer" TargetMode="External"/><Relationship Id="rId2" Type="http://schemas.openxmlformats.org/officeDocument/2006/relationships/hyperlink" Target="http://bvsms.saude.gov.br/bvs/publicacoes/controle_canceres_colo_utero_mam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lo.br/scielo.php?pid=S0100-72032005000800009&amp;script=sci_arttex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760640"/>
          </a:xfrm>
        </p:spPr>
        <p:txBody>
          <a:bodyPr>
            <a:normAutofit fontScale="90000"/>
          </a:bodyPr>
          <a:lstStyle/>
          <a:p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Universidade Aberta do SUS – UNASUS</a:t>
            </a:r>
            <a:br>
              <a:rPr lang="pt-BR" sz="16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6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6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6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Turma </a:t>
            </a:r>
            <a:r>
              <a:rPr lang="pt-BR" sz="1600" dirty="0" smtClean="0"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effectLst/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700" dirty="0">
                <a:effectLst/>
                <a:latin typeface="Arial" pitchFamily="34" charset="0"/>
                <a:cs typeface="Arial" pitchFamily="34" charset="0"/>
              </a:rPr>
              <a:t>DA </a:t>
            </a:r>
            <a:r>
              <a:rPr lang="pt-BR" sz="2700" dirty="0" smtClean="0">
                <a:effectLst/>
                <a:latin typeface="Arial" pitchFamily="34" charset="0"/>
                <a:cs typeface="Arial" pitchFamily="34" charset="0"/>
              </a:rPr>
              <a:t> ATENÇÃO </a:t>
            </a:r>
            <a:r>
              <a:rPr lang="pt-BR" sz="2700" dirty="0">
                <a:effectLst/>
                <a:latin typeface="Arial" pitchFamily="34" charset="0"/>
                <a:cs typeface="Arial" pitchFamily="34" charset="0"/>
              </a:rPr>
              <a:t>E PREVENÇÃO DO CÂNCER DE COLO UTERINO E MAMA NA UNIDADE BÁSICA DE SAÚDE ARROIO GRANDE DO MUNICÍPIO DE SANTA CRUZ DO </a:t>
            </a:r>
            <a:r>
              <a:rPr lang="pt-BR" sz="2700" dirty="0" smtClean="0">
                <a:effectLst/>
                <a:latin typeface="Arial" pitchFamily="34" charset="0"/>
                <a:cs typeface="Arial" pitchFamily="34" charset="0"/>
              </a:rPr>
              <a:t>SUL-RS</a:t>
            </a:r>
            <a:r>
              <a:rPr lang="pt-BR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err="1" smtClean="0">
                <a:effectLst/>
                <a:latin typeface="Arial" pitchFamily="34" charset="0"/>
                <a:cs typeface="Arial" pitchFamily="34" charset="0"/>
              </a:rPr>
              <a:t>Especializanda</a:t>
            </a: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>: Barbara </a:t>
            </a:r>
            <a:r>
              <a:rPr lang="pt-BR" sz="2000" dirty="0" err="1" smtClean="0">
                <a:effectLst/>
                <a:latin typeface="Arial" pitchFamily="34" charset="0"/>
                <a:cs typeface="Arial" pitchFamily="34" charset="0"/>
              </a:rPr>
              <a:t>Kreibich</a:t>
            </a: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> Müller Haas</a:t>
            </a:r>
            <a:r>
              <a:rPr lang="pt-BR" sz="20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> Patrícia Guerreiro</a:t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>	     Simone </a:t>
            </a:r>
            <a:r>
              <a:rPr lang="pt-BR" sz="2000" dirty="0" err="1">
                <a:effectLst/>
                <a:latin typeface="Arial" pitchFamily="34" charset="0"/>
                <a:cs typeface="Arial" pitchFamily="34" charset="0"/>
              </a:rPr>
              <a:t>Amestoy</a:t>
            </a:r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r>
              <a:rPr lang="pt-BR" sz="1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effectLst/>
                <a:latin typeface="Arial" pitchFamily="34" charset="0"/>
                <a:cs typeface="Arial" pitchFamily="34" charset="0"/>
              </a:rPr>
            </a:b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Ficha Espelho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32500" lnSpcReduction="20000"/>
          </a:bodyPr>
          <a:lstStyle/>
          <a:p>
            <a:r>
              <a:rPr lang="pt-BR" sz="2800" b="1" dirty="0"/>
              <a:t>Ficha Espelho Saúde da Mulher</a:t>
            </a:r>
            <a:endParaRPr lang="pt-BR" sz="2800" dirty="0"/>
          </a:p>
          <a:p>
            <a:r>
              <a:rPr lang="pt-BR" sz="2800" dirty="0"/>
              <a:t> </a:t>
            </a:r>
          </a:p>
          <a:p>
            <a:r>
              <a:rPr lang="pt-BR" sz="2800" u="sng" dirty="0"/>
              <a:t>Dados pessoais:</a:t>
            </a:r>
            <a:endParaRPr lang="pt-BR" sz="2800" dirty="0"/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Nome: ............................................................................................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DN: ......./......../..................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Endereço: ......................................................................................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Bairro: ...........................................................................................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UF:  ...........  Telefone: 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 </a:t>
            </a:r>
          </a:p>
          <a:p>
            <a:r>
              <a:rPr lang="pt-BR" sz="2800" u="sng" dirty="0"/>
              <a:t>Antecedentes Ginecológicos:</a:t>
            </a:r>
            <a:endParaRPr lang="pt-BR" sz="2800" dirty="0"/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Menarca:  ......................................................................................                                            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Gesta: ...................... Para: .....................  Abortos: 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Tipo de Parto:.................................................................................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Aleitamento: ............................... Duração:  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DST: ..............................................................................................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Tratamento Realizado:  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.......................................................................................................</a:t>
            </a:r>
          </a:p>
          <a:p>
            <a:r>
              <a:rPr lang="pt-BR" sz="2800" dirty="0"/>
              <a:t> 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22356"/>
              </p:ext>
            </p:extLst>
          </p:nvPr>
        </p:nvGraphicFramePr>
        <p:xfrm>
          <a:off x="4716016" y="1556792"/>
          <a:ext cx="2088231" cy="456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899"/>
                <a:gridCol w="208823"/>
                <a:gridCol w="208823"/>
                <a:gridCol w="208823"/>
                <a:gridCol w="208823"/>
                <a:gridCol w="208823"/>
                <a:gridCol w="208823"/>
                <a:gridCol w="208823"/>
                <a:gridCol w="207571"/>
              </a:tblGrid>
              <a:tr h="114234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Repetir MMG em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0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200" kern="50" dirty="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</a:tr>
              <a:tr h="114234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900" kern="50">
                          <a:effectLst/>
                        </a:rPr>
                        <a:t>Conduta/ encaminhamento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</a:tr>
              <a:tr h="114234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Resultado da Mamografia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</a:tr>
              <a:tr h="114234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Data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200" kern="50" dirty="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8345" marR="68345" marT="0" marB="0" vert="vert27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74759"/>
              </p:ext>
            </p:extLst>
          </p:nvPr>
        </p:nvGraphicFramePr>
        <p:xfrm>
          <a:off x="7164288" y="1556792"/>
          <a:ext cx="1441741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45"/>
                <a:gridCol w="203266"/>
                <a:gridCol w="203266"/>
                <a:gridCol w="203266"/>
                <a:gridCol w="203266"/>
                <a:gridCol w="203266"/>
                <a:gridCol w="203266"/>
              </a:tblGrid>
              <a:tr h="2262981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Uso de conceptivo: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Data de Início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</a:tr>
              <a:tr h="22629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Nome do Conceptivo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200" kern="50" dirty="0">
                        <a:effectLst/>
                        <a:latin typeface="Times New Roman"/>
                        <a:ea typeface="Droid Sans Fallback"/>
                        <a:cs typeface="Lohit Hindi"/>
                      </a:endParaRPr>
                    </a:p>
                  </a:txBody>
                  <a:tcPr marL="67965" marR="679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 meses de intervenção;</a:t>
            </a:r>
          </a:p>
          <a:p>
            <a:r>
              <a:rPr lang="pt-BR" dirty="0" smtClean="0"/>
              <a:t>Implantação da ficha espelho;</a:t>
            </a:r>
          </a:p>
          <a:p>
            <a:r>
              <a:rPr lang="pt-BR" dirty="0" smtClean="0"/>
              <a:t>Registro no prontuário;</a:t>
            </a:r>
          </a:p>
          <a:p>
            <a:r>
              <a:rPr lang="pt-BR" dirty="0" smtClean="0"/>
              <a:t>Implantação do livro de registro;</a:t>
            </a:r>
          </a:p>
          <a:p>
            <a:r>
              <a:rPr lang="pt-BR" dirty="0" smtClean="0"/>
              <a:t>Realização do cronograma da intervenção;</a:t>
            </a:r>
          </a:p>
          <a:p>
            <a:r>
              <a:rPr lang="pt-BR" dirty="0" smtClean="0"/>
              <a:t>Orientações as mulheres que frequentavam a UBS para a realização do exame;</a:t>
            </a:r>
          </a:p>
          <a:p>
            <a:r>
              <a:rPr lang="pt-BR" dirty="0" smtClean="0"/>
              <a:t>Disponibilização do resultado do exame;</a:t>
            </a:r>
          </a:p>
          <a:p>
            <a:r>
              <a:rPr lang="pt-BR" dirty="0" smtClean="0"/>
              <a:t>Fácil acesso  à UBS;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capa livro regist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" y="764704"/>
            <a:ext cx="3130086" cy="41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livro regi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88" y="213285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8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colo uterino nas mulheres de 25 a 64 anos de idade para 70%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77909"/>
              </p:ext>
            </p:extLst>
          </p:nvPr>
        </p:nvGraphicFramePr>
        <p:xfrm>
          <a:off x="1115616" y="3212976"/>
          <a:ext cx="7056784" cy="28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68931"/>
          </a:xfrm>
        </p:spPr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Aplicar a periodicidade de rastreamento através da mamografia recomendada pelo Ministério da Saúde a 98% das mulheres de 50 a 69 anos de idade que realizarem.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396826"/>
              </p:ext>
            </p:extLst>
          </p:nvPr>
        </p:nvGraphicFramePr>
        <p:xfrm>
          <a:off x="1357290" y="2857496"/>
          <a:ext cx="648072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35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38355"/>
              </p:ext>
            </p:extLst>
          </p:nvPr>
        </p:nvGraphicFramePr>
        <p:xfrm>
          <a:off x="611560" y="2143116"/>
          <a:ext cx="7931224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28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Garantir referência e </a:t>
            </a:r>
            <a:r>
              <a:rPr lang="pt-BR" dirty="0" err="1"/>
              <a:t>contra-referência</a:t>
            </a:r>
            <a:r>
              <a:rPr lang="pt-BR" dirty="0"/>
              <a:t> para 100% das mulheres com exame </a:t>
            </a:r>
            <a:r>
              <a:rPr lang="pt-BR" dirty="0" err="1"/>
              <a:t>citopatológico</a:t>
            </a:r>
            <a:r>
              <a:rPr lang="pt-BR" dirty="0"/>
              <a:t> alterado.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47970"/>
              </p:ext>
            </p:extLst>
          </p:nvPr>
        </p:nvGraphicFramePr>
        <p:xfrm>
          <a:off x="2051720" y="2714620"/>
          <a:ext cx="5020610" cy="338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43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Aumentar a coleta de amostras satisfatórias do exame </a:t>
            </a:r>
            <a:r>
              <a:rPr lang="pt-BR" dirty="0" err="1"/>
              <a:t>citopatológico</a:t>
            </a:r>
            <a:r>
              <a:rPr lang="pt-BR" dirty="0"/>
              <a:t> de colo uterino em 95%.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790060"/>
              </p:ext>
            </p:extLst>
          </p:nvPr>
        </p:nvGraphicFramePr>
        <p:xfrm>
          <a:off x="2051720" y="2428868"/>
          <a:ext cx="4591982" cy="345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7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Manter registro da coleta de exame </a:t>
            </a:r>
            <a:r>
              <a:rPr lang="pt-BR" dirty="0" err="1"/>
              <a:t>citopatológico</a:t>
            </a:r>
            <a:r>
              <a:rPr lang="pt-BR" dirty="0"/>
              <a:t> de colo uterino e realização da mamografia na planilha ou no registro específico.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67214"/>
              </p:ext>
            </p:extLst>
          </p:nvPr>
        </p:nvGraphicFramePr>
        <p:xfrm>
          <a:off x="1331640" y="2996952"/>
          <a:ext cx="6336704" cy="309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52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6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Importância da Ação Programática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04456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“De acordo com o Caderno de atenção Básica o Brasil apresenta um alto índice de incidência e mortalidade do câncer de colo uterino e da mama. Ocupando o segundo lugar de incidência e o quarto em mortalidade”.</a:t>
            </a:r>
          </a:p>
        </p:txBody>
      </p:sp>
    </p:spTree>
    <p:extLst>
      <p:ext uri="{BB962C8B-B14F-4D97-AF65-F5344CB8AC3E}">
        <p14:creationId xmlns:p14="http://schemas.microsoft.com/office/powerpoint/2010/main" val="4477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Realizar avaliação de risco em 90% das mulheres nas faixas etárias-alvo.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392776"/>
              </p:ext>
            </p:extLst>
          </p:nvPr>
        </p:nvGraphicFramePr>
        <p:xfrm>
          <a:off x="1115616" y="2708920"/>
          <a:ext cx="6768752" cy="32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28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5152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Resultado: Algumas mulheres não querem obter informações sobre os fatores de risco.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061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540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Orientar 95% das mulheres cadastradas sobre doenças sexualmente transmissíveis (DST) e fatores de risco para câncer de colo uterino e mama.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565232"/>
              </p:ext>
            </p:extLst>
          </p:nvPr>
        </p:nvGraphicFramePr>
        <p:xfrm>
          <a:off x="1187624" y="2636912"/>
          <a:ext cx="6840760" cy="346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11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083367"/>
              </p:ext>
            </p:extLst>
          </p:nvPr>
        </p:nvGraphicFramePr>
        <p:xfrm>
          <a:off x="785786" y="1988840"/>
          <a:ext cx="7602638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73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7504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da marcação e consequentemente o aumento do número de mulheres atendidas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dirty="0">
                <a:latin typeface="Arial" pitchFamily="34" charset="0"/>
                <a:cs typeface="Arial" pitchFamily="34" charset="0"/>
              </a:rPr>
              <a:t>e, além disso, aumento das coletas de exame preventivo de colo uterino e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mama, bem como encaminhamentos.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onfiança </a:t>
            </a:r>
            <a:r>
              <a:rPr lang="pt-BR" dirty="0">
                <a:latin typeface="Arial" pitchFamily="34" charset="0"/>
                <a:cs typeface="Arial" pitchFamily="34" charset="0"/>
              </a:rPr>
              <a:t>das mulheres, não terem o preconceito de realizar o exame preventivo com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enfermeira.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gilidade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quanto ao exame, bem como, avaliar a necessidade de encaminhamento para serviço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referência, este </a:t>
            </a:r>
            <a:r>
              <a:rPr lang="pt-BR" dirty="0">
                <a:latin typeface="Arial" pitchFamily="34" charset="0"/>
                <a:cs typeface="Arial" pitchFamily="34" charset="0"/>
              </a:rPr>
              <a:t>encaminhamento se dava de forma rápida,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assim </a:t>
            </a:r>
            <a:r>
              <a:rPr lang="pt-BR" dirty="0">
                <a:latin typeface="Arial" pitchFamily="34" charset="0"/>
                <a:cs typeface="Arial" pitchFamily="34" charset="0"/>
              </a:rPr>
              <a:t>como o retorno da paciente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Importante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a equipe, pois as reclamações foram diminuindo com o passar da organização da intervenção, além de manter o serviço mais organizado. As pacientes obtiveram confiança na equipe.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7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1627662"/>
              </p:ext>
            </p:extLst>
          </p:nvPr>
        </p:nvGraphicFramePr>
        <p:xfrm>
          <a:off x="611560" y="404664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2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Aprendizado pessoal e profissional;</a:t>
            </a:r>
          </a:p>
          <a:p>
            <a:r>
              <a:rPr lang="pt-BR" dirty="0" smtClean="0"/>
              <a:t>Expectativa quanto ao curso, devido ser à distância;</a:t>
            </a:r>
          </a:p>
          <a:p>
            <a:r>
              <a:rPr lang="pt-BR" dirty="0" smtClean="0"/>
              <a:t>Preenchimento da planilha, demandava tempo, porém já está modificado;</a:t>
            </a:r>
          </a:p>
          <a:p>
            <a:r>
              <a:rPr lang="pt-BR" dirty="0" smtClean="0"/>
              <a:t>Participação no </a:t>
            </a:r>
            <a:r>
              <a:rPr lang="pt-BR" dirty="0"/>
              <a:t>I Congresso Internacional de atenção à Saúde: evidências na APS. </a:t>
            </a:r>
            <a:endParaRPr lang="pt-BR" dirty="0" smtClean="0"/>
          </a:p>
          <a:p>
            <a:r>
              <a:rPr lang="pt-BR" dirty="0" smtClean="0"/>
              <a:t>Palestra no presídio no município de Santa Cruz do Sul;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8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Usuario\Desktop\FOTOS TERESINA\DSC069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9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Coordenadora da saúde do Piauí e enfermeiras do PROVAB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:\Users\Usuario\Desktop\FOTOS TERESINA\DSC069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5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Usuario\Desktop\FOTOS TERESINA\DSC0696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89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Localização geográfica do município de Santa Cruz do Sul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752528" cy="4980648"/>
          </a:xfrm>
        </p:spPr>
      </p:pic>
    </p:spTree>
    <p:extLst>
      <p:ext uri="{BB962C8B-B14F-4D97-AF65-F5344CB8AC3E}">
        <p14:creationId xmlns:p14="http://schemas.microsoft.com/office/powerpoint/2010/main" val="31018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Relatos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Fala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Dra. Ana Claudia foi de suma importância, abordando com clareza e facilitando o entendimento, mostrando que não estamos focando em atingir o número ou a porcentagem máxima de 100% da nossa intervenção e sim em fazer as atividades, proporcionando qualificação a nós profissionais, e educação permanente.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2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Participação na UNISC</a:t>
            </a:r>
          </a:p>
          <a:p>
            <a:pPr marL="0" indent="0" algn="ctr">
              <a:buNone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Aula Inaugural dos Cursos Da Saúde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VI Semana Acadêmica Integrada dos Cursos da Saúde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V Roda de Integração Ensino-Serviço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14 a 16 de maio de 2013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Avaliações na vida, na formação e na profissão: refletindo sobre políticas, currículos e serviços de saúde 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Sala E UNISC –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Formação em serviço –PROVAB (Programa de Valorização da Atenção Básica)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Luciano Nunes Duro – Médico – Docente UNISC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Diego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Goergen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- Acadêmico de Medicina – DCE </a:t>
            </a:r>
          </a:p>
          <a:p>
            <a:pPr algn="just"/>
            <a:r>
              <a:rPr lang="pt-BR" sz="2000" b="1" u="sng" dirty="0">
                <a:latin typeface="Arial" pitchFamily="34" charset="0"/>
                <a:cs typeface="Arial" pitchFamily="34" charset="0"/>
              </a:rPr>
              <a:t>Bárbara </a:t>
            </a:r>
            <a:r>
              <a:rPr lang="pt-BR" sz="2000" b="1" u="sng" dirty="0" err="1">
                <a:latin typeface="Arial" pitchFamily="34" charset="0"/>
                <a:cs typeface="Arial" pitchFamily="34" charset="0"/>
              </a:rPr>
              <a:t>Kreibich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 Muller – Enfermeira - Bolsista PROVAB de SCS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79512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Bibliografia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1. Cadernos de Atenção Básica nº 13 – DF / 2006.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2.BRASIL,Ministériodasaúde. Secretaria de Assistência à Saúde. Instituto Nacional de Câncer. Viva Mulher. Câncer do colo do útero: informações técnico-gerenciais e ações desenvolvidas. – Rio de Janeiro: INCA, 2002. Disponível </a:t>
            </a:r>
            <a:r>
              <a:rPr lang="pt-BR" dirty="0" err="1"/>
              <a:t>em:http</a:t>
            </a:r>
            <a:r>
              <a:rPr lang="pt-BR" dirty="0"/>
              <a:t>://bvsms.saude.gov.br/</a:t>
            </a:r>
            <a:r>
              <a:rPr lang="pt-BR" dirty="0" err="1"/>
              <a:t>bvs</a:t>
            </a:r>
            <a:r>
              <a:rPr lang="pt-BR" dirty="0"/>
              <a:t>/</a:t>
            </a:r>
            <a:r>
              <a:rPr lang="pt-BR" dirty="0" err="1"/>
              <a:t>publicacoes</a:t>
            </a:r>
            <a:r>
              <a:rPr lang="pt-BR" dirty="0"/>
              <a:t>/viva_mulher.pdf.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3. BRASIL,Ministériodasaúde.</a:t>
            </a:r>
            <a:r>
              <a:rPr lang="pt-BR" b="1" dirty="0"/>
              <a:t>Controledoscânceresdocolodoúteroedamama – manualtécnico</a:t>
            </a:r>
            <a:r>
              <a:rPr lang="pt-BR" dirty="0"/>
              <a:t>.Secretariadeatençãoàsaúde,departamentodeatençãobásica.Brasília,2006.Disponívelem:&lt;</a:t>
            </a:r>
            <a:r>
              <a:rPr lang="pt-BR" u="sng" dirty="0">
                <a:hlinkClick r:id="rId2"/>
              </a:rPr>
              <a:t>http://bvsms.saude.gov.br/bvs/publicacoes/controle_canceres_colo_utero_mama.pdf</a:t>
            </a:r>
            <a:r>
              <a:rPr lang="pt-BR" dirty="0"/>
              <a:t>&gt;Acessoem:17de novembro de2012.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 smtClean="0"/>
              <a:t>4.BRASIL,InstitutoNacionaldoCâncer.</a:t>
            </a:r>
            <a:r>
              <a:rPr lang="pt-BR" b="1" dirty="0" smtClean="0"/>
              <a:t>Diretrizesbrasileirasparaorastreamentodocâncerdocolodoútero</a:t>
            </a:r>
            <a:r>
              <a:rPr lang="pt-BR" dirty="0" smtClean="0"/>
              <a:t>.CoordenaçãoGeraldeAçõesEstratégicas,divisãodeApoioàRededeAtençãoOncológica.RiodeJaneiro,2011.Disponívelem&lt;</a:t>
            </a:r>
            <a:r>
              <a:rPr lang="pt-BR" u="sng" dirty="0" smtClean="0">
                <a:hlinkClick r:id="rId3"/>
              </a:rPr>
              <a:t>http</a:t>
            </a:r>
            <a:r>
              <a:rPr lang="pt-BR" u="sng" dirty="0">
                <a:hlinkClick r:id="rId3"/>
              </a:rPr>
              <a:t>://bvsms.saude.gov.br/bvs/controle_cancer</a:t>
            </a:r>
            <a:r>
              <a:rPr lang="pt-BR" dirty="0"/>
              <a:t>&gt;Acessoem: 29 de outubro de 2012.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5. Revista Brasileira de Ginecologista e Obstetrícia, vol. 27 nº 8. Rio de Janeiro. </a:t>
            </a:r>
            <a:r>
              <a:rPr lang="pt-BR" dirty="0" err="1"/>
              <a:t>Aug</a:t>
            </a:r>
            <a:r>
              <a:rPr lang="pt-BR" dirty="0"/>
              <a:t>. 2005. Cobertura do exame Papanicolau no Brasil e seus fatores determinantes: uma revisão sistemática da literatura. Disponível em: &lt;</a:t>
            </a:r>
            <a:r>
              <a:rPr lang="pt-BR" u="sng" dirty="0">
                <a:hlinkClick r:id="rId4"/>
              </a:rPr>
              <a:t>http://www.scielo.br/scielo.php?pid=S0100-72032005000800009&amp;script=sci_arttext</a:t>
            </a:r>
            <a:r>
              <a:rPr lang="pt-BR" dirty="0"/>
              <a:t>&gt; Acesso em: 24 de novembro de 2012.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6. Brasil. Ministério da Saúde. Secretaria de Vigilância em Saúde. Programa Nacional de DST e Aids. Manual de Controle das Doenças Sexualmente Transmissíveis / Ministério da Saúde, Secretaria de Vigilância em Saúde, Programa Nacional de DST e Aids. Brasília: Ministério da Saúde. 2005.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7.  BRASIL. Ministério da Saúde. Instituto Nacional de Câncer. Mamografia: da prática ao controle. Ministério da Saúde. </a:t>
            </a:r>
            <a:r>
              <a:rPr lang="pt-BR" dirty="0" smtClean="0"/>
              <a:t>Instituto Nacional </a:t>
            </a:r>
            <a:r>
              <a:rPr lang="pt-BR" dirty="0"/>
              <a:t>de Câncer. – Rio de Janeiro: INCA, 2007.109p. : il. tab.; 18,0 X 25,0cm. </a:t>
            </a:r>
            <a:r>
              <a:rPr lang="pt-BR" dirty="0" smtClean="0"/>
              <a:t>– (</a:t>
            </a:r>
            <a:r>
              <a:rPr lang="pt-BR" dirty="0"/>
              <a:t>Recomendações para profissionais </a:t>
            </a:r>
            <a:r>
              <a:rPr lang="pt-BR" dirty="0" smtClean="0"/>
              <a:t>de saúde</a:t>
            </a:r>
            <a:r>
              <a:rPr lang="pt-BR" dirty="0"/>
              <a:t>).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8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600200"/>
          </a:xfrm>
        </p:spPr>
        <p:txBody>
          <a:bodyPr/>
          <a:lstStyle/>
          <a:p>
            <a:r>
              <a:rPr lang="pt-BR" sz="60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Equipe da Unidade Básica de Saúde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02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731167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640960" cy="410445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 da intervenção: modelo antigo, 3 médicos clínico geral, 2 ginecologistas, 3 pediatras, 2 técnicas de enfermagem, 2 ACS, 1 estagiária CIEE, 1 higienizadora.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Situação da ação programática da UBS antes da intervenção: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Registros incompletos;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Registros feitos em folha de caderno;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Dificuldade de marcação para realização do exame;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160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detecção de câncer de colo do útero e de mama no município de Santa Cruz do Sul – RS</a:t>
            </a:r>
          </a:p>
          <a:p>
            <a:pPr marL="0" indent="0" algn="just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Qualificar o serviço.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zh-CN" sz="2800" dirty="0">
                <a:latin typeface="Arial" pitchFamily="34" charset="0"/>
                <a:ea typeface="宋体" pitchFamily="2" charset="-122"/>
                <a:cs typeface="Arial" pitchFamily="34" charset="0"/>
              </a:rPr>
              <a:t>Ampliar a cobertura de detecção precoce do câncer de colo e do câncer de mama;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Melhorar a adesão das mulheres à realização de exame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de colo uterino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mamografia;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e de mama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Melhorar registros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informações;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Objetivos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Específicos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Mapear as mulheres de risco para câncer de colo de útero 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Realizar ações de promoção à saúde e prevenção de doenças nas famílias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mulheres.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 smtClean="0"/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Utilização do Protocolo, Caderno de Atenção Básica;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Organização da agenda;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Cadastramento das mulheres que procurarem a UBS;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Maior oferta de dias e horários;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Implantação da ficha-espelho;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 da qualidade e assistência;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 de registros;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3252</TotalTime>
  <Words>998</Words>
  <Application>Microsoft Office PowerPoint</Application>
  <PresentationFormat>Apresentação na tela (4:3)</PresentationFormat>
  <Paragraphs>188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Executivo</vt:lpstr>
      <vt:lpstr>Universidade Aberta do SUS – UNASUS Universidade Federal de Pelotas Especialização em Saúde da Família Modalidade a Distância Turma 3   QUALIFICAÇÃO DA  ATENÇÃO E PREVENÇÃO DO CÂNCER DE COLO UTERINO E MAMA NA UNIDADE BÁSICA DE SAÚDE ARROIO GRANDE DO MUNICÍPIO DE SANTA CRUZ DO SUL-RS   Especializanda: Barbara Kreibich Müller Haas Orientadora:  Patrícia Guerreiro       Simone Amestoy    </vt:lpstr>
      <vt:lpstr>Importância da Ação Programática</vt:lpstr>
      <vt:lpstr>Localização geográfica do município de Santa Cruz do Sul</vt:lpstr>
      <vt:lpstr>Equipe da Unidade Básica de Saúde</vt:lpstr>
      <vt:lpstr>Introdução</vt:lpstr>
      <vt:lpstr>Objetivo Geral</vt:lpstr>
      <vt:lpstr>Objetivos Específicos</vt:lpstr>
      <vt:lpstr>Objetivos Específicos</vt:lpstr>
      <vt:lpstr>Ações</vt:lpstr>
      <vt:lpstr>Ficha Espelho</vt:lpstr>
      <vt:lpstr>Metodologia Logística</vt:lpstr>
      <vt:lpstr>Apresentação do PowerPoint</vt:lpstr>
      <vt:lpstr>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Resultado: Algumas mulheres não querem obter informações sobre os fatores de risco.</vt:lpstr>
      <vt:lpstr>Apresentação do PowerPoint</vt:lpstr>
      <vt:lpstr>Apresentação do PowerPoint</vt:lpstr>
      <vt:lpstr>Discussão</vt:lpstr>
      <vt:lpstr>Apresentação do PowerPoint</vt:lpstr>
      <vt:lpstr>Reflexão crítica sobre o processo pessoal de aprendizagem</vt:lpstr>
      <vt:lpstr>Apresentação do PowerPoint</vt:lpstr>
      <vt:lpstr>Coordenadora da saúde do Piauí e enfermeiras do PROVAB</vt:lpstr>
      <vt:lpstr>Apresentação do PowerPoint</vt:lpstr>
      <vt:lpstr>Relatos</vt:lpstr>
      <vt:lpstr>Apresentação do PowerPoint</vt:lpstr>
      <vt:lpstr>Bibliografia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a Distância Turma 3  QUALIFICAÇÃO DA ATENÇÃO E PREVENÇÃO DO CÂNCER DE COLO UTERINO E MAMA NA UNIDADE BÁSICA DE SAÚDE ARROIO GRANDE DO MUNICÍPIO DE SANTA CRUZ DO SUL-RS</dc:title>
  <dc:creator>Usuario</dc:creator>
  <cp:lastModifiedBy>Usuario</cp:lastModifiedBy>
  <cp:revision>58</cp:revision>
  <dcterms:created xsi:type="dcterms:W3CDTF">2014-02-28T16:40:16Z</dcterms:created>
  <dcterms:modified xsi:type="dcterms:W3CDTF">2014-03-10T22:50:18Z</dcterms:modified>
</cp:coreProperties>
</file>