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3"/>
  </p:notesMasterIdLst>
  <p:sldIdLst>
    <p:sldId id="256" r:id="rId2"/>
    <p:sldId id="259" r:id="rId3"/>
    <p:sldId id="328" r:id="rId4"/>
    <p:sldId id="332" r:id="rId5"/>
    <p:sldId id="329" r:id="rId6"/>
    <p:sldId id="344" r:id="rId7"/>
    <p:sldId id="330" r:id="rId8"/>
    <p:sldId id="345" r:id="rId9"/>
    <p:sldId id="261" r:id="rId10"/>
    <p:sldId id="327" r:id="rId11"/>
    <p:sldId id="333" r:id="rId12"/>
    <p:sldId id="346" r:id="rId13"/>
    <p:sldId id="331" r:id="rId14"/>
    <p:sldId id="296" r:id="rId15"/>
    <p:sldId id="292" r:id="rId16"/>
    <p:sldId id="347" r:id="rId17"/>
    <p:sldId id="348" r:id="rId18"/>
    <p:sldId id="350" r:id="rId19"/>
    <p:sldId id="293" r:id="rId20"/>
    <p:sldId id="295" r:id="rId21"/>
    <p:sldId id="303" r:id="rId22"/>
    <p:sldId id="304" r:id="rId23"/>
    <p:sldId id="351" r:id="rId24"/>
    <p:sldId id="306" r:id="rId25"/>
    <p:sldId id="308" r:id="rId26"/>
    <p:sldId id="352" r:id="rId27"/>
    <p:sldId id="312" r:id="rId28"/>
    <p:sldId id="313" r:id="rId29"/>
    <p:sldId id="341" r:id="rId30"/>
    <p:sldId id="319" r:id="rId31"/>
    <p:sldId id="342" r:id="rId32"/>
    <p:sldId id="343" r:id="rId33"/>
    <p:sldId id="335" r:id="rId34"/>
    <p:sldId id="353" r:id="rId35"/>
    <p:sldId id="355" r:id="rId36"/>
    <p:sldId id="337" r:id="rId37"/>
    <p:sldId id="356" r:id="rId38"/>
    <p:sldId id="357" r:id="rId39"/>
    <p:sldId id="358" r:id="rId40"/>
    <p:sldId id="359" r:id="rId41"/>
    <p:sldId id="334" r:id="rId4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89D4"/>
    <a:srgbClr val="5F97DE"/>
    <a:srgbClr val="99C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94434" autoAdjust="0"/>
  </p:normalViewPr>
  <p:slideViewPr>
    <p:cSldViewPr snapToGrid="0">
      <p:cViewPr varScale="1">
        <p:scale>
          <a:sx n="67" d="100"/>
          <a:sy n="67" d="100"/>
        </p:scale>
        <p:origin x="774" y="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781CC1-598A-49D3-AF2F-3E2F9E0DD826}" type="datetimeFigureOut">
              <a:rPr lang="pt-BR" smtClean="0"/>
              <a:t>13/08/2015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01F765-7195-4908-A70C-100E551167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1308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1F765-7195-4908-A70C-100E55116772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5692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AA58E3-E075-4084-A5C2-1A1DEB235A18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3B71449-1B32-4A14-A625-A298E5FF1C2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AA58E3-E075-4084-A5C2-1A1DEB235A18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B71449-1B32-4A14-A625-A298E5FF1C2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AA58E3-E075-4084-A5C2-1A1DEB235A18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B71449-1B32-4A14-A625-A298E5FF1C2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AA58E3-E075-4084-A5C2-1A1DEB235A18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B71449-1B32-4A14-A625-A298E5FF1C2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AA58E3-E075-4084-A5C2-1A1DEB235A18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B71449-1B32-4A14-A625-A298E5FF1C2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AA58E3-E075-4084-A5C2-1A1DEB235A18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B71449-1B32-4A14-A625-A298E5FF1C2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AA58E3-E075-4084-A5C2-1A1DEB235A18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B71449-1B32-4A14-A625-A298E5FF1C2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AA58E3-E075-4084-A5C2-1A1DEB235A18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B71449-1B32-4A14-A625-A298E5FF1C2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AA58E3-E075-4084-A5C2-1A1DEB235A18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B71449-1B32-4A14-A625-A298E5FF1C2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B6AA58E3-E075-4084-A5C2-1A1DEB235A18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B71449-1B32-4A14-A625-A298E5FF1C2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AA58E3-E075-4084-A5C2-1A1DEB235A18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3B71449-1B32-4A14-A625-A298E5FF1C2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12315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12315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6AA58E3-E075-4084-A5C2-1A1DEB235A18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3B71449-1B32-4A14-A625-A298E5FF1C2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o_de_Microsoft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png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>
            <a:off x="1228299" y="1288647"/>
            <a:ext cx="936236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746008" y="2944917"/>
            <a:ext cx="10495129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Melhoria da Atenção ao Pré-natal e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Puerpério </a:t>
            </a: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UBS           </a:t>
            </a:r>
          </a:p>
          <a:p>
            <a:pPr algn="ctr"/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Dr. Hámiltom D´</a:t>
            </a:r>
            <a:r>
              <a:rPr lang="pt-BR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Àvila</a:t>
            </a: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Krause, </a:t>
            </a: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Caçapava do Sul/RS</a:t>
            </a:r>
          </a:p>
          <a:p>
            <a:pPr algn="ctr"/>
            <a:endParaRPr lang="pt-BR" sz="2800" dirty="0"/>
          </a:p>
        </p:txBody>
      </p:sp>
      <p:sp>
        <p:nvSpPr>
          <p:cNvPr id="10" name="CuadroTexto 9"/>
          <p:cNvSpPr txBox="1"/>
          <p:nvPr/>
        </p:nvSpPr>
        <p:spPr>
          <a:xfrm>
            <a:off x="2701710" y="4264685"/>
            <a:ext cx="6583724" cy="169277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pt-BR" sz="2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Aluno: Beatriz Miniet Barrueco</a:t>
            </a:r>
          </a:p>
          <a:p>
            <a:pPr algn="ctr"/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Orientadora: </a:t>
            </a:r>
            <a:r>
              <a:rPr lang="pt-BR" sz="2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Ivone Andreatta Menegolla</a:t>
            </a:r>
            <a:endParaRPr lang="pt-BR" sz="2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4628796" y="5957456"/>
            <a:ext cx="2729552" cy="49244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Pelotas, 2015 </a:t>
            </a:r>
            <a:endParaRPr lang="pt-BR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tângulo 66"/>
          <p:cNvSpPr>
            <a:spLocks noChangeArrowheads="1"/>
          </p:cNvSpPr>
          <p:nvPr/>
        </p:nvSpPr>
        <p:spPr bwMode="auto">
          <a:xfrm>
            <a:off x="305568" y="364537"/>
            <a:ext cx="1477963" cy="1295400"/>
          </a:xfrm>
          <a:prstGeom prst="rect">
            <a:avLst/>
          </a:prstGeom>
          <a:blipFill dpi="0" rotWithShape="0">
            <a:blip r:embed="rId4" cstate="print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pt-BR" altLang="pt-BR">
              <a:solidFill>
                <a:srgbClr val="000000"/>
              </a:solidFill>
            </a:endParaRPr>
          </a:p>
        </p:txBody>
      </p:sp>
      <p:sp>
        <p:nvSpPr>
          <p:cNvPr id="13" name="Retângulo 10"/>
          <p:cNvSpPr>
            <a:spLocks noChangeArrowheads="1"/>
          </p:cNvSpPr>
          <p:nvPr/>
        </p:nvSpPr>
        <p:spPr bwMode="auto">
          <a:xfrm>
            <a:off x="2510145" y="532542"/>
            <a:ext cx="6966857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pt-BR" altLang="pt-BR" sz="2000" b="1" dirty="0"/>
              <a:t>UNIVERSIDADE ABERTA DO SUS – UNASUS</a:t>
            </a:r>
            <a:endParaRPr lang="pt-BR" altLang="pt-BR" sz="2000" dirty="0"/>
          </a:p>
          <a:p>
            <a:pPr algn="ctr"/>
            <a:r>
              <a:rPr lang="pt-BR" altLang="pt-BR" sz="2000" b="1" dirty="0"/>
              <a:t>UNIVERSIDADE FEDERAL DE PELOTAS</a:t>
            </a:r>
            <a:endParaRPr lang="pt-BR" altLang="pt-BR" sz="2000" dirty="0"/>
          </a:p>
          <a:p>
            <a:pPr algn="ctr"/>
            <a:r>
              <a:rPr lang="pt-BR" altLang="pt-BR" sz="2000" b="1" dirty="0"/>
              <a:t>CURSO DE ESPECIALIZAÇÃO EM SAÚDE DA FAMÍLIA</a:t>
            </a:r>
            <a:endParaRPr lang="pt-BR" altLang="pt-BR" sz="2000" dirty="0"/>
          </a:p>
          <a:p>
            <a:pPr algn="ctr"/>
            <a:r>
              <a:rPr lang="pt-BR" altLang="pt-BR" sz="2000" b="1" dirty="0"/>
              <a:t>MODALIDADE À DISTÂNCIA </a:t>
            </a:r>
            <a:endParaRPr lang="pt-BR" altLang="pt-BR" sz="2000" dirty="0"/>
          </a:p>
          <a:p>
            <a:pPr algn="ctr"/>
            <a:r>
              <a:rPr lang="pt-BR" altLang="pt-BR" sz="2000" b="1" dirty="0"/>
              <a:t>TURMA </a:t>
            </a:r>
            <a:r>
              <a:rPr lang="pt-BR" altLang="pt-BR" sz="2000" b="1" dirty="0" smtClean="0"/>
              <a:t>8</a:t>
            </a:r>
            <a:endParaRPr lang="pt-BR" altLang="pt-BR" sz="2000" dirty="0"/>
          </a:p>
        </p:txBody>
      </p:sp>
      <p:pic>
        <p:nvPicPr>
          <p:cNvPr id="14" name="Imagem 2" descr="http://dms.ufpel.edu.br/aquares/images/stories/logos/unasus-ufpel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3617" y="342440"/>
            <a:ext cx="1398447" cy="1201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647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3497877" y="310595"/>
            <a:ext cx="5281684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652319" y="1522983"/>
            <a:ext cx="10972800" cy="4525963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115000"/>
              </a:lnSpc>
              <a:spcAft>
                <a:spcPts val="800"/>
              </a:spcAft>
              <a:buSzPct val="100000"/>
              <a:buFont typeface="Wingdings" panose="05000000000000000000" pitchFamily="2" charset="2"/>
              <a:buChar char="Ø"/>
            </a:pPr>
            <a:r>
              <a:rPr lang="pt-BR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Período: 16 semanas</a:t>
            </a:r>
          </a:p>
          <a:p>
            <a:pPr marL="342900" indent="-342900" algn="just">
              <a:lnSpc>
                <a:spcPct val="115000"/>
              </a:lnSpc>
              <a:spcAft>
                <a:spcPts val="800"/>
              </a:spcAft>
              <a:buSzPct val="100000"/>
              <a:buFont typeface="Wingdings" panose="05000000000000000000" pitchFamily="2" charset="2"/>
              <a:buChar char="Ø"/>
            </a:pPr>
            <a:endParaRPr lang="pt-BR" sz="2400" b="1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800"/>
              </a:spcAft>
              <a:buSzPct val="100000"/>
              <a:buFont typeface="Wingdings" panose="05000000000000000000" pitchFamily="2" charset="2"/>
              <a:buChar char="Ø"/>
            </a:pPr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Ações: 4 eixos pedagógicos:</a:t>
            </a:r>
          </a:p>
          <a:p>
            <a:pPr marL="800100" indent="-457200" algn="just">
              <a:lnSpc>
                <a:spcPct val="115000"/>
              </a:lnSpc>
              <a:spcAft>
                <a:spcPts val="800"/>
              </a:spcAft>
              <a:buSzPct val="100000"/>
              <a:buFont typeface="Wingdings" panose="05000000000000000000" pitchFamily="2" charset="2"/>
              <a:buChar char="§"/>
            </a:pPr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Monitoramento e avaliação</a:t>
            </a:r>
          </a:p>
          <a:p>
            <a:pPr marL="800100" indent="-457200" algn="just">
              <a:lnSpc>
                <a:spcPct val="115000"/>
              </a:lnSpc>
              <a:spcAft>
                <a:spcPts val="800"/>
              </a:spcAft>
              <a:buSzPct val="100000"/>
              <a:buFont typeface="Wingdings" panose="05000000000000000000" pitchFamily="2" charset="2"/>
              <a:buChar char="§"/>
            </a:pPr>
            <a:r>
              <a:rPr lang="pt-BR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Organização </a:t>
            </a:r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Gestão do Serviço</a:t>
            </a:r>
          </a:p>
          <a:p>
            <a:pPr marL="800100" indent="-457200" algn="just">
              <a:lnSpc>
                <a:spcPct val="115000"/>
              </a:lnSpc>
              <a:spcAft>
                <a:spcPts val="800"/>
              </a:spcAft>
              <a:buSzPct val="100000"/>
              <a:buFont typeface="Wingdings" panose="05000000000000000000" pitchFamily="2" charset="2"/>
              <a:buChar char="§"/>
            </a:pPr>
            <a:r>
              <a:rPr lang="pt-BR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Engajamento </a:t>
            </a:r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Público</a:t>
            </a:r>
          </a:p>
          <a:p>
            <a:pPr marL="800100" indent="-457200" algn="just">
              <a:lnSpc>
                <a:spcPct val="115000"/>
              </a:lnSpc>
              <a:spcAft>
                <a:spcPts val="800"/>
              </a:spcAft>
              <a:buSzPct val="100000"/>
              <a:buFont typeface="Wingdings" panose="05000000000000000000" pitchFamily="2" charset="2"/>
              <a:buChar char="§"/>
            </a:pPr>
            <a:r>
              <a:rPr lang="pt-BR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Qualificação </a:t>
            </a:r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 Prática Clínica </a:t>
            </a:r>
          </a:p>
          <a:p>
            <a:pPr marL="342900" indent="-34290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pt-BR" sz="24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pt-BR" sz="24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169449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3438884" y="517072"/>
            <a:ext cx="5281684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593326" y="1194692"/>
            <a:ext cx="10972800" cy="5455111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10000"/>
              </a:lnSpc>
              <a:spcAft>
                <a:spcPts val="800"/>
              </a:spcAft>
              <a:buSzPct val="100000"/>
              <a:buFont typeface="Wingdings" panose="05000000000000000000" pitchFamily="2" charset="2"/>
              <a:buChar char="Ø"/>
            </a:pPr>
            <a:r>
              <a:rPr lang="pt-BR" sz="2400" b="1" dirty="0" smtClean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Capacitação </a:t>
            </a:r>
            <a:r>
              <a:rPr lang="pt-BR" sz="2400" b="1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dos membros da equipe da UBS sobre o protocolo de </a:t>
            </a:r>
            <a:r>
              <a:rPr lang="pt-BR" sz="2400" b="1" dirty="0" smtClean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atendimento </a:t>
            </a:r>
            <a:r>
              <a:rPr lang="pt-BR" sz="2400" b="1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ao Pré-natal e Puerpério</a:t>
            </a:r>
          </a:p>
          <a:p>
            <a:pPr marL="342900" indent="-342900">
              <a:lnSpc>
                <a:spcPct val="110000"/>
              </a:lnSpc>
              <a:spcAft>
                <a:spcPts val="800"/>
              </a:spcAft>
              <a:buSzPct val="100000"/>
              <a:buFont typeface="Wingdings" panose="05000000000000000000" pitchFamily="2" charset="2"/>
              <a:buChar char="Ø"/>
            </a:pPr>
            <a:r>
              <a:rPr lang="pt-BR" sz="2400" b="1" dirty="0" smtClean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Capacitação </a:t>
            </a:r>
            <a:r>
              <a:rPr lang="pt-BR" sz="2400" b="1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das ACS de saúde para a realização da busca ativa das gestantes e puérperas faltosas às consultas</a:t>
            </a:r>
          </a:p>
          <a:p>
            <a:pPr marL="342900" indent="-342900">
              <a:lnSpc>
                <a:spcPct val="110000"/>
              </a:lnSpc>
              <a:spcAft>
                <a:spcPts val="800"/>
              </a:spcAft>
              <a:buSzPct val="100000"/>
              <a:buFont typeface="Wingdings" panose="05000000000000000000" pitchFamily="2" charset="2"/>
              <a:buChar char="Ø"/>
            </a:pPr>
            <a:r>
              <a:rPr lang="pt-BR" sz="2400" b="1" dirty="0" smtClean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Estabelecimento </a:t>
            </a:r>
            <a:r>
              <a:rPr lang="pt-BR" sz="2400" b="1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do papel de cada membro da equipe no desenvolvimento da Ação Programática</a:t>
            </a:r>
          </a:p>
          <a:p>
            <a:pPr marL="342900" indent="-342900">
              <a:lnSpc>
                <a:spcPct val="110000"/>
              </a:lnSpc>
              <a:spcAft>
                <a:spcPts val="800"/>
              </a:spcAft>
              <a:buSzPct val="100000"/>
              <a:buFont typeface="Wingdings" panose="05000000000000000000" pitchFamily="2" charset="2"/>
              <a:buChar char="Ø"/>
            </a:pPr>
            <a:r>
              <a:rPr lang="pt-BR" sz="2400" b="1" dirty="0" smtClean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Estabelecimento </a:t>
            </a:r>
            <a:r>
              <a:rPr lang="pt-BR" sz="2400" b="1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do Sistema de </a:t>
            </a:r>
            <a:r>
              <a:rPr lang="pt-BR" sz="2400" b="1" dirty="0" smtClean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Alerta</a:t>
            </a:r>
          </a:p>
          <a:p>
            <a:pPr marL="342900" indent="-342900">
              <a:lnSpc>
                <a:spcPct val="110000"/>
              </a:lnSpc>
              <a:spcAft>
                <a:spcPts val="800"/>
              </a:spcAft>
              <a:buSzPct val="100000"/>
              <a:buFont typeface="Wingdings" panose="05000000000000000000" pitchFamily="2" charset="2"/>
              <a:buChar char="Ø"/>
            </a:pPr>
            <a:r>
              <a:rPr lang="pt-BR" sz="2400" b="1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Contato com lideranças comunitárias </a:t>
            </a:r>
            <a:endParaRPr lang="pt-BR" sz="2400" b="1" dirty="0" smtClean="0">
              <a:solidFill>
                <a:srgbClr val="000000"/>
              </a:solidFill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10000"/>
              </a:lnSpc>
              <a:spcAft>
                <a:spcPts val="800"/>
              </a:spcAft>
              <a:buSzPct val="100000"/>
              <a:buFont typeface="Wingdings" panose="05000000000000000000" pitchFamily="2" charset="2"/>
              <a:buChar char="Ø"/>
            </a:pPr>
            <a:r>
              <a:rPr lang="pt-BR" sz="2400" b="1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Cadastramento de todas as gestantes e puérperas da área de abrangência da UBS no Programa</a:t>
            </a:r>
            <a:r>
              <a:rPr lang="pt-BR" sz="24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pt-BR" sz="2400" dirty="0">
              <a:solidFill>
                <a:srgbClr val="000000"/>
              </a:solidFill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77655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3438884" y="517072"/>
            <a:ext cx="5281684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593326" y="1165663"/>
            <a:ext cx="10972800" cy="4948500"/>
          </a:xfrm>
          <a:noFill/>
        </p:spPr>
        <p:txBody>
          <a:bodyPr>
            <a:noAutofit/>
          </a:bodyPr>
          <a:lstStyle/>
          <a:p>
            <a:pPr marL="363538" indent="-363538" algn="just">
              <a:lnSpc>
                <a:spcPct val="115000"/>
              </a:lnSpc>
              <a:spcAft>
                <a:spcPts val="800"/>
              </a:spcAft>
              <a:buSzPct val="100000"/>
              <a:buFont typeface="Wingdings" panose="05000000000000000000" pitchFamily="2" charset="2"/>
              <a:buChar char="Ø"/>
            </a:pPr>
            <a:r>
              <a:rPr lang="pt-BR" sz="2400" b="1" dirty="0" smtClean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Atendimento </a:t>
            </a:r>
            <a:r>
              <a:rPr lang="pt-BR" sz="2400" b="1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Clínico das Gestante e </a:t>
            </a:r>
            <a:r>
              <a:rPr lang="pt-BR" sz="2400" b="1" dirty="0" smtClean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Puérperas.</a:t>
            </a:r>
            <a:endParaRPr lang="pt-BR" sz="2400" b="1" dirty="0">
              <a:solidFill>
                <a:srgbClr val="000000"/>
              </a:solidFill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3538" indent="-363538" algn="just">
              <a:lnSpc>
                <a:spcPct val="115000"/>
              </a:lnSpc>
              <a:spcAft>
                <a:spcPts val="800"/>
              </a:spcAft>
              <a:buSzPct val="100000"/>
              <a:buFont typeface="Wingdings" panose="05000000000000000000" pitchFamily="2" charset="2"/>
              <a:buChar char="Ø"/>
            </a:pPr>
            <a:r>
              <a:rPr lang="pt-BR" sz="2400" b="1" dirty="0" smtClean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Atendimento </a:t>
            </a:r>
            <a:r>
              <a:rPr lang="pt-BR" sz="2400" b="1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Odontológico das </a:t>
            </a:r>
            <a:r>
              <a:rPr lang="pt-BR" sz="2400" b="1" dirty="0" smtClean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Gestante. </a:t>
            </a:r>
            <a:endParaRPr lang="pt-BR" sz="2400" b="1" dirty="0">
              <a:solidFill>
                <a:srgbClr val="000000"/>
              </a:solidFill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3538" indent="-363538" algn="just">
              <a:lnSpc>
                <a:spcPct val="115000"/>
              </a:lnSpc>
              <a:spcAft>
                <a:spcPts val="800"/>
              </a:spcAft>
              <a:buSzPct val="100000"/>
              <a:buFont typeface="Wingdings" panose="05000000000000000000" pitchFamily="2" charset="2"/>
              <a:buChar char="Ø"/>
            </a:pPr>
            <a:r>
              <a:rPr lang="pt-BR" sz="2400" b="1" dirty="0" smtClean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Organização </a:t>
            </a:r>
            <a:r>
              <a:rPr lang="pt-BR" sz="2400" b="1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e planejamento das visitas domiciliares </a:t>
            </a:r>
            <a:r>
              <a:rPr lang="pt-BR" sz="2400" b="1" dirty="0" smtClean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às Gestantes e puérperas.</a:t>
            </a:r>
            <a:endParaRPr lang="pt-BR" sz="2400" b="1" dirty="0">
              <a:solidFill>
                <a:srgbClr val="000000"/>
              </a:solidFill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3538" indent="-363538" algn="just">
              <a:lnSpc>
                <a:spcPct val="115000"/>
              </a:lnSpc>
              <a:spcAft>
                <a:spcPts val="800"/>
              </a:spcAft>
              <a:buSzPct val="100000"/>
              <a:buFont typeface="Wingdings" panose="05000000000000000000" pitchFamily="2" charset="2"/>
              <a:buChar char="Ø"/>
            </a:pPr>
            <a:r>
              <a:rPr lang="pt-BR" sz="2400" b="1" dirty="0" smtClean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Busca </a:t>
            </a:r>
            <a:r>
              <a:rPr lang="pt-BR" sz="2400" b="1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Ativa das gestantes y puérperas faltosas às </a:t>
            </a:r>
            <a:r>
              <a:rPr lang="pt-BR" sz="2400" b="1" dirty="0" smtClean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consultas.</a:t>
            </a:r>
          </a:p>
          <a:p>
            <a:pPr marL="363538" indent="-363538" algn="just">
              <a:lnSpc>
                <a:spcPct val="115000"/>
              </a:lnSpc>
              <a:spcAft>
                <a:spcPts val="800"/>
              </a:spcAft>
              <a:buSzPct val="100000"/>
              <a:buFont typeface="Wingdings" panose="05000000000000000000" pitchFamily="2" charset="2"/>
              <a:buChar char="Ø"/>
            </a:pPr>
            <a:r>
              <a:rPr lang="pt-BR" sz="2400" b="1" dirty="0" smtClean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Controle </a:t>
            </a:r>
            <a:r>
              <a:rPr lang="pt-BR" sz="2400" b="1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de estoque, cadeia de frio e vencimento das </a:t>
            </a:r>
            <a:r>
              <a:rPr lang="pt-BR" sz="2400" b="1" dirty="0" smtClean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vacinas.</a:t>
            </a:r>
            <a:endParaRPr lang="pt-BR" sz="2400" b="1" dirty="0">
              <a:solidFill>
                <a:srgbClr val="000000"/>
              </a:solidFill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3538" indent="-363538" algn="just">
              <a:lnSpc>
                <a:spcPct val="115000"/>
              </a:lnSpc>
              <a:spcAft>
                <a:spcPts val="800"/>
              </a:spcAft>
              <a:buSzPct val="100000"/>
              <a:buFont typeface="Wingdings" panose="05000000000000000000" pitchFamily="2" charset="2"/>
              <a:buChar char="Ø"/>
            </a:pPr>
            <a:r>
              <a:rPr lang="pt-BR" sz="2400" b="1" dirty="0" smtClean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Grupos </a:t>
            </a:r>
            <a:r>
              <a:rPr lang="pt-BR" sz="2400" b="1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de gestante e Espaço de Promoção em </a:t>
            </a:r>
            <a:r>
              <a:rPr lang="pt-BR" sz="2400" b="1" dirty="0" smtClean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Saúde.</a:t>
            </a:r>
            <a:endParaRPr lang="pt-BR" sz="2400" b="1" dirty="0">
              <a:solidFill>
                <a:srgbClr val="000000"/>
              </a:solidFill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3538" indent="-363538" algn="just">
              <a:lnSpc>
                <a:spcPct val="115000"/>
              </a:lnSpc>
              <a:spcAft>
                <a:spcPts val="800"/>
              </a:spcAft>
              <a:buSzPct val="100000"/>
              <a:buFont typeface="Wingdings" panose="05000000000000000000" pitchFamily="2" charset="2"/>
              <a:buChar char="Ø"/>
            </a:pPr>
            <a:r>
              <a:rPr lang="pt-BR" sz="2400" b="1" dirty="0" smtClean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Trabalhos </a:t>
            </a:r>
            <a:r>
              <a:rPr lang="pt-BR" sz="2400" b="1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pt-BR" sz="2400" b="1" dirty="0" smtClean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Promoção e Prevenção em Saúde.</a:t>
            </a:r>
            <a:endParaRPr lang="pt-BR" sz="2400" b="1" dirty="0">
              <a:solidFill>
                <a:srgbClr val="000000"/>
              </a:solidFill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3538" indent="-363538" algn="just">
              <a:lnSpc>
                <a:spcPct val="115000"/>
              </a:lnSpc>
              <a:spcAft>
                <a:spcPts val="800"/>
              </a:spcAft>
              <a:buSzPct val="100000"/>
              <a:buFont typeface="Wingdings" panose="05000000000000000000" pitchFamily="2" charset="2"/>
              <a:buChar char="Ø"/>
            </a:pPr>
            <a:r>
              <a:rPr lang="pt-BR" sz="2400" b="1" dirty="0" smtClean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Monitoramento </a:t>
            </a:r>
            <a:r>
              <a:rPr lang="pt-BR" sz="2400" b="1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e Avaliação da </a:t>
            </a:r>
            <a:r>
              <a:rPr lang="pt-BR" sz="2400" b="1" dirty="0" smtClean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Intervenção.</a:t>
            </a:r>
            <a:endParaRPr lang="pt-BR" sz="2400" b="1" dirty="0">
              <a:solidFill>
                <a:srgbClr val="000000"/>
              </a:solidFill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pt-BR" sz="2400" dirty="0">
              <a:solidFill>
                <a:srgbClr val="000000"/>
              </a:solidFill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pt-BR" sz="2400" dirty="0">
              <a:solidFill>
                <a:srgbClr val="000000"/>
              </a:solidFill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409793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3483129" y="664556"/>
            <a:ext cx="5281684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Logística</a:t>
            </a: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464457" y="1464775"/>
            <a:ext cx="10972800" cy="4525963"/>
          </a:xfrm>
        </p:spPr>
        <p:txBody>
          <a:bodyPr>
            <a:normAutofit fontScale="92500" lnSpcReduction="20000"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SzPct val="100000"/>
              <a:buFont typeface="Wingdings" panose="05000000000000000000" pitchFamily="2" charset="2"/>
              <a:buChar char="Ø"/>
            </a:pPr>
            <a:r>
              <a:rPr lang="pt-BR" sz="2600" b="1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Protocolos de Atenção ao Pré-natal e Puerpério (</a:t>
            </a:r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Manual Técnico Pré-Natal e Puerpério- 2006, Caderno de Atenção Básica no 32</a:t>
            </a:r>
            <a:r>
              <a:rPr lang="pt-BR" sz="2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</a:p>
          <a:p>
            <a:pPr marL="357188" lvl="0" indent="-357188" algn="just">
              <a:lnSpc>
                <a:spcPct val="115000"/>
              </a:lnSpc>
              <a:spcAft>
                <a:spcPts val="800"/>
              </a:spcAft>
              <a:buSzPct val="100000"/>
              <a:buFont typeface="Wingdings" panose="05000000000000000000" pitchFamily="2" charset="2"/>
              <a:buChar char="Ø"/>
            </a:pPr>
            <a:r>
              <a:rPr lang="pt-BR" sz="26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Sistema </a:t>
            </a:r>
            <a:r>
              <a:rPr lang="pt-BR" sz="26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Alerta: Planilha Microsoft Excel, 2013</a:t>
            </a:r>
            <a:r>
              <a:rPr lang="pt-BR" sz="26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57188" lvl="0" indent="-357188" algn="just">
              <a:lnSpc>
                <a:spcPct val="115000"/>
              </a:lnSpc>
              <a:spcAft>
                <a:spcPts val="800"/>
              </a:spcAft>
              <a:buSzPct val="100000"/>
              <a:buFont typeface="Wingdings" panose="05000000000000000000" pitchFamily="2" charset="2"/>
              <a:buChar char="Ø"/>
            </a:pPr>
            <a:r>
              <a:rPr lang="pt-BR" sz="26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SISPRENATAL </a:t>
            </a:r>
          </a:p>
          <a:p>
            <a:pPr marL="357188" lvl="0" indent="-357188" algn="just">
              <a:lnSpc>
                <a:spcPct val="115000"/>
              </a:lnSpc>
              <a:spcAft>
                <a:spcPts val="800"/>
              </a:spcAft>
              <a:buSzPct val="100000"/>
              <a:buFont typeface="Wingdings" panose="05000000000000000000" pitchFamily="2" charset="2"/>
              <a:buChar char="Ø"/>
            </a:pPr>
            <a:r>
              <a:rPr lang="pt-BR" sz="26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Atendimento </a:t>
            </a:r>
            <a:r>
              <a:rPr lang="pt-BR" sz="26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clínico de gestantes e puérperas</a:t>
            </a:r>
          </a:p>
          <a:p>
            <a:pPr marL="357188" lvl="0" indent="-357188" algn="just">
              <a:lnSpc>
                <a:spcPct val="115000"/>
              </a:lnSpc>
              <a:spcAft>
                <a:spcPts val="800"/>
              </a:spcAft>
              <a:buSzPct val="100000"/>
              <a:buFont typeface="Wingdings" panose="05000000000000000000" pitchFamily="2" charset="2"/>
              <a:buChar char="Ø"/>
            </a:pPr>
            <a:r>
              <a:rPr lang="pt-BR" sz="26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Atendimento </a:t>
            </a:r>
            <a:r>
              <a:rPr lang="pt-BR" sz="26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Odontológico</a:t>
            </a:r>
          </a:p>
          <a:p>
            <a:pPr marL="357188" lvl="0" indent="-357188" algn="just">
              <a:lnSpc>
                <a:spcPct val="115000"/>
              </a:lnSpc>
              <a:spcAft>
                <a:spcPts val="800"/>
              </a:spcAft>
              <a:buSzPct val="100000"/>
              <a:buFont typeface="Wingdings" panose="05000000000000000000" pitchFamily="2" charset="2"/>
              <a:buChar char="Ø"/>
            </a:pPr>
            <a:r>
              <a:rPr lang="pt-BR" sz="26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Atividades </a:t>
            </a:r>
            <a:r>
              <a:rPr lang="pt-BR" sz="26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educativas, de promoção e prevenção</a:t>
            </a:r>
          </a:p>
          <a:p>
            <a:pPr marL="357188" lvl="0" indent="-357188" algn="just">
              <a:lnSpc>
                <a:spcPct val="115000"/>
              </a:lnSpc>
              <a:spcAft>
                <a:spcPts val="800"/>
              </a:spcAft>
              <a:buSzPct val="100000"/>
              <a:buFont typeface="Wingdings" panose="05000000000000000000" pitchFamily="2" charset="2"/>
              <a:buChar char="Ø"/>
            </a:pPr>
            <a:r>
              <a:rPr lang="pt-BR" sz="26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Planilha </a:t>
            </a:r>
            <a:r>
              <a:rPr lang="pt-BR" sz="26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coleta de dados (planilha electrónica), ficha espelho das vacinas e livro de registro específico</a:t>
            </a:r>
            <a:r>
              <a:rPr lang="pt-BR" sz="26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t-BR" sz="2600" b="1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4200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262744" y="2855293"/>
            <a:ext cx="9724571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t-B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Quanto ao Pré-natal</a:t>
            </a:r>
            <a:endParaRPr lang="pt-B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87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title"/>
          </p:nvPr>
        </p:nvSpPr>
        <p:spPr>
          <a:xfrm>
            <a:off x="594852" y="393071"/>
            <a:ext cx="10972800" cy="808038"/>
          </a:xfrm>
        </p:spPr>
        <p:txBody>
          <a:bodyPr>
            <a:noAutofit/>
          </a:bodyPr>
          <a:lstStyle/>
          <a:p>
            <a:r>
              <a:rPr lang="pt-BR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Objetivo 1. Ampliar a cobertura da atenção ao pré-natal.</a:t>
            </a:r>
            <a:endParaRPr lang="pt-B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Espaço Reservado para Conteúdo 9"/>
          <p:cNvSpPr>
            <a:spLocks noGrp="1"/>
          </p:cNvSpPr>
          <p:nvPr>
            <p:ph idx="1"/>
          </p:nvPr>
        </p:nvSpPr>
        <p:spPr>
          <a:xfrm>
            <a:off x="594852" y="1201109"/>
            <a:ext cx="10972800" cy="4525963"/>
          </a:xfrm>
        </p:spPr>
        <p:txBody>
          <a:bodyPr>
            <a:normAutofit/>
          </a:bodyPr>
          <a:lstStyle/>
          <a:p>
            <a:r>
              <a:rPr lang="pt-BR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Meta 1.1. Alcançar 100% de cobertura das gestantes cadastradas no Programa de Pré-natal da Unidade de Saúde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pt-BR" sz="24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0115" y="2162629"/>
            <a:ext cx="8969828" cy="4372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9522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464457" y="664556"/>
            <a:ext cx="1097280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t-BR" sz="3600" b="1" dirty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Objetivos, Metas e Resultados</a:t>
            </a: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464457" y="1464775"/>
            <a:ext cx="10972800" cy="4525963"/>
          </a:xfrm>
        </p:spPr>
        <p:txBody>
          <a:bodyPr>
            <a:normAutofit/>
          </a:bodyPr>
          <a:lstStyle/>
          <a:p>
            <a:pPr marL="342900" indent="-342900" algn="just">
              <a:buSzPct val="100000"/>
              <a:buFont typeface="Wingdings" panose="05000000000000000000" pitchFamily="2" charset="2"/>
              <a:buChar char="Ø"/>
            </a:pPr>
            <a:endParaRPr lang="pt-B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SzPct val="100000"/>
              <a:buFont typeface="Wingdings" panose="05000000000000000000" pitchFamily="2" charset="2"/>
              <a:buChar char="Ø"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Resultado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685800" indent="-342900" algn="just">
              <a:lnSpc>
                <a:spcPct val="150000"/>
              </a:lnSpc>
              <a:buSzPct val="100000"/>
              <a:buFont typeface="Wingdings" panose="05000000000000000000" pitchFamily="2" charset="2"/>
              <a:buChar char="§"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 Uso de métodos anticoncepcionais</a:t>
            </a:r>
          </a:p>
          <a:p>
            <a:pPr marL="685800" indent="-342900" algn="just">
              <a:lnSpc>
                <a:spcPct val="150000"/>
              </a:lnSpc>
              <a:buSzPct val="100000"/>
              <a:buFont typeface="Wingdings" panose="05000000000000000000" pitchFamily="2" charset="2"/>
              <a:buChar char="§"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 Preparação cultural, desenvolvimento económico e social maior</a:t>
            </a:r>
          </a:p>
          <a:p>
            <a:pPr marL="685800" indent="-342900" algn="just">
              <a:lnSpc>
                <a:spcPct val="150000"/>
              </a:lnSpc>
              <a:buSzPct val="100000"/>
              <a:buFont typeface="Wingdings" panose="05000000000000000000" pitchFamily="2" charset="2"/>
              <a:buChar char="§"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 Rações religiosas</a:t>
            </a:r>
          </a:p>
          <a:p>
            <a:pPr marL="685800" indent="-342900" algn="just">
              <a:lnSpc>
                <a:spcPct val="150000"/>
              </a:lnSpc>
              <a:buSzPct val="100000"/>
              <a:buFont typeface="Wingdings" panose="05000000000000000000" pitchFamily="2" charset="2"/>
              <a:buChar char="§"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 Migrações</a:t>
            </a:r>
          </a:p>
          <a:p>
            <a:pPr marL="685800" indent="-342900" algn="just">
              <a:lnSpc>
                <a:spcPct val="150000"/>
              </a:lnSpc>
              <a:buSzPct val="100000"/>
              <a:buFont typeface="Wingdings" panose="05000000000000000000" pitchFamily="2" charset="2"/>
              <a:buChar char="§"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 Planejamento Familiar</a:t>
            </a:r>
          </a:p>
          <a:p>
            <a:pPr marL="685800" indent="-342900" algn="just">
              <a:lnSpc>
                <a:spcPct val="150000"/>
              </a:lnSpc>
              <a:buSzPct val="100000"/>
              <a:buFont typeface="Wingdings" panose="05000000000000000000" pitchFamily="2" charset="2"/>
              <a:buChar char="§"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 Trabalhos com grupos de risco.</a:t>
            </a:r>
          </a:p>
          <a:p>
            <a:pPr>
              <a:buSzPct val="100000"/>
              <a:buFont typeface="Wingdings" panose="05000000000000000000" pitchFamily="2" charset="2"/>
              <a:buChar char="Ø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701799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464457" y="664556"/>
            <a:ext cx="1097280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t-BR" sz="3600" b="1" dirty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Objetivos, Metas e Resultados</a:t>
            </a: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464457" y="1464775"/>
            <a:ext cx="10972800" cy="4525963"/>
          </a:xfrm>
        </p:spPr>
        <p:txBody>
          <a:bodyPr>
            <a:normAutofit/>
          </a:bodyPr>
          <a:lstStyle/>
          <a:p>
            <a:pPr marL="342900" indent="-342900" algn="just">
              <a:buSzPct val="100000"/>
              <a:buFont typeface="Wingdings" panose="05000000000000000000" pitchFamily="2" charset="2"/>
              <a:buChar char="§"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Fatores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dentro da população que influenciam sobre a capacidade que tem a mulher, o homem ou casal de produzir um nascimento e sobre a capacidade 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bioló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ica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dos mesmos de conceber um 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filho:</a:t>
            </a: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SzPct val="100000"/>
              <a:buFont typeface="Wingdings" panose="05000000000000000000" pitchFamily="2" charset="2"/>
              <a:buChar char="Ø"/>
            </a:pP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3538" indent="0" algn="just">
              <a:buSzPct val="100000"/>
              <a:buFont typeface="Wingdings" panose="05000000000000000000" pitchFamily="2" charset="2"/>
              <a:buChar char="v"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 Fisiológicos</a:t>
            </a:r>
          </a:p>
          <a:p>
            <a:pPr marL="363538" indent="0" algn="just">
              <a:buSzPct val="100000"/>
              <a:buFont typeface="Wingdings" panose="05000000000000000000" pitchFamily="2" charset="2"/>
              <a:buChar char="v"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 Demográficos</a:t>
            </a:r>
          </a:p>
          <a:p>
            <a:pPr marL="363538" indent="0" algn="just">
              <a:buSzPct val="100000"/>
              <a:buFont typeface="Wingdings" panose="05000000000000000000" pitchFamily="2" charset="2"/>
              <a:buChar char="v"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 Sociais</a:t>
            </a:r>
          </a:p>
          <a:p>
            <a:pPr marL="363538" indent="0" algn="just">
              <a:buSzPct val="100000"/>
              <a:buFont typeface="Wingdings" panose="05000000000000000000" pitchFamily="2" charset="2"/>
              <a:buChar char="v"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 Económicos</a:t>
            </a:r>
          </a:p>
          <a:p>
            <a:pPr marL="363538" indent="0" algn="just">
              <a:buSzPct val="100000"/>
              <a:buFont typeface="Wingdings" panose="05000000000000000000" pitchFamily="2" charset="2"/>
              <a:buChar char="v"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 Políticos</a:t>
            </a:r>
          </a:p>
          <a:p>
            <a:pPr marL="363538" indent="0" algn="just">
              <a:buSzPct val="100000"/>
              <a:buFont typeface="Wingdings" panose="05000000000000000000" pitchFamily="2" charset="2"/>
              <a:buChar char="v"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 Psicológicos</a:t>
            </a:r>
          </a:p>
          <a:p>
            <a:pPr marL="363538" indent="0" algn="just">
              <a:buSzPct val="100000"/>
              <a:buFont typeface="Wingdings" panose="05000000000000000000" pitchFamily="2" charset="2"/>
              <a:buChar char="v"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Fecundidade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no âmbito urbano e rural. </a:t>
            </a:r>
          </a:p>
        </p:txBody>
      </p:sp>
    </p:spTree>
    <p:extLst>
      <p:ext uri="{BB962C8B-B14F-4D97-AF65-F5344CB8AC3E}">
        <p14:creationId xmlns:p14="http://schemas.microsoft.com/office/powerpoint/2010/main" val="27962462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title"/>
          </p:nvPr>
        </p:nvSpPr>
        <p:spPr>
          <a:xfrm>
            <a:off x="594852" y="393071"/>
            <a:ext cx="10972800" cy="808038"/>
          </a:xfrm>
        </p:spPr>
        <p:txBody>
          <a:bodyPr>
            <a:noAutofit/>
          </a:bodyPr>
          <a:lstStyle/>
          <a:p>
            <a:r>
              <a:rPr lang="pt-BR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Objetivo 2. </a:t>
            </a:r>
            <a:r>
              <a:rPr lang="pt-BR" sz="2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Melhorar a qualidade da atenção ao pré-natal na Unidade de </a:t>
            </a:r>
            <a:r>
              <a:rPr lang="pt-BR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Saúde.</a:t>
            </a:r>
            <a:endParaRPr lang="pt-B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Espaço Reservado para Conteúdo 9"/>
          <p:cNvSpPr>
            <a:spLocks noGrp="1"/>
          </p:cNvSpPr>
          <p:nvPr>
            <p:ph idx="1"/>
          </p:nvPr>
        </p:nvSpPr>
        <p:spPr>
          <a:xfrm>
            <a:off x="594852" y="1201109"/>
            <a:ext cx="10972800" cy="4525963"/>
          </a:xfrm>
        </p:spPr>
        <p:txBody>
          <a:bodyPr>
            <a:normAutofit/>
          </a:bodyPr>
          <a:lstStyle/>
          <a:p>
            <a:r>
              <a:rPr lang="pt-BR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Meta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2.1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. Garantir a 100% das gestantes o ingresso no primeiro trimestre de gestação</a:t>
            </a:r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pt-BR" sz="24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5600" y="2177143"/>
            <a:ext cx="8984343" cy="4209143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3149600" y="4631807"/>
            <a:ext cx="798286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53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624115" y="249838"/>
            <a:ext cx="10972800" cy="1143000"/>
          </a:xfrm>
        </p:spPr>
        <p:txBody>
          <a:bodyPr>
            <a:normAutofit/>
          </a:bodyPr>
          <a:lstStyle/>
          <a:p>
            <a:r>
              <a:rPr lang="pt-BR" sz="31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Objetivo 2. Melhorar a qualidade da atenção ao pré-natal na Unidade de Saúde</a:t>
            </a:r>
            <a:endParaRPr lang="pt-B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457199" y="1392838"/>
            <a:ext cx="10972800" cy="4525963"/>
          </a:xfrm>
        </p:spPr>
        <p:txBody>
          <a:bodyPr>
            <a:normAutofit/>
          </a:bodyPr>
          <a:lstStyle/>
          <a:p>
            <a:pPr marL="363538" indent="-276225"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 2.2. Realizar pelo menos um exame ginecológico por trimestre em 100% das gestantes.</a:t>
            </a:r>
          </a:p>
          <a:p>
            <a:pPr marL="363538" indent="-276225" algn="just"/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363538" indent="-276225"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 2.3. Realizar pelo menos um exame de mamas em 100% das gestantes.</a:t>
            </a:r>
          </a:p>
          <a:p>
            <a:pPr marL="363538" indent="-276225" algn="just"/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marL="363538" indent="-276225"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 2.4. Garantir a 100% das gestantes a solicitação de exames laboratoriais de acordo com protocolo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63538" indent="-276225"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363538" indent="-276225"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546100" lvl="2" indent="-285750" algn="just">
              <a:buFont typeface="Wingdings" panose="05000000000000000000" pitchFamily="2" charset="2"/>
              <a:buChar char="§"/>
            </a:pPr>
            <a:r>
              <a:rPr lang="pt-BR" sz="1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Todas as metas foram alcançadas em 100%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6563274" y="5115436"/>
            <a:ext cx="29323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Mês 1: 21 gestantes</a:t>
            </a:r>
          </a:p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Mês 2: 23 gestantes</a:t>
            </a:r>
          </a:p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Mês 3: 23 gestantes</a:t>
            </a:r>
          </a:p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Mês 4: 29 gestantes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963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3528592" y="770290"/>
            <a:ext cx="5281684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uadroTexto 3"/>
          <p:cNvSpPr txBox="1">
            <a:spLocks noGrp="1"/>
          </p:cNvSpPr>
          <p:nvPr>
            <p:ph idx="1"/>
          </p:nvPr>
        </p:nvSpPr>
        <p:spPr>
          <a:xfrm>
            <a:off x="683034" y="1601287"/>
            <a:ext cx="10972800" cy="44576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357188" indent="-357188" algn="just">
              <a:buSzPct val="120000"/>
              <a:buFont typeface="Wingdings" panose="05000000000000000000" pitchFamily="2" charset="2"/>
              <a:buChar char="Ø"/>
              <a:tabLst>
                <a:tab pos="800100" algn="l"/>
              </a:tabLst>
            </a:pPr>
            <a:r>
              <a:rPr lang="pt-BR" sz="26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O acompanhamento </a:t>
            </a:r>
            <a:r>
              <a:rPr lang="pt-BR" sz="26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pré-natal e puerperal é essencial para assegurar e garantir:</a:t>
            </a:r>
          </a:p>
          <a:p>
            <a:pPr marL="363538" lvl="1" indent="0" algn="just">
              <a:buSzPct val="120000"/>
              <a:buFont typeface="Arial" pitchFamily="34" charset="0"/>
              <a:buChar char="•"/>
            </a:pPr>
            <a:r>
              <a:rPr lang="pt-BR" sz="20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pt-BR" sz="20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Ótimo desenvolvimento da gestação</a:t>
            </a:r>
          </a:p>
          <a:p>
            <a:pPr marL="363538" lvl="1" indent="0" algn="just">
              <a:buSzPct val="120000"/>
              <a:buFont typeface="Arial" pitchFamily="34" charset="0"/>
              <a:buChar char="•"/>
            </a:pPr>
            <a:r>
              <a:rPr lang="pt-BR" sz="20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pt-BR" sz="20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Parto </a:t>
            </a:r>
            <a:r>
              <a:rPr lang="pt-BR" sz="20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de um recém-nascido saudável sem impacto para a saúde materna no </a:t>
            </a:r>
            <a:r>
              <a:rPr lang="pt-BR" sz="20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momento </a:t>
            </a:r>
            <a:r>
              <a:rPr lang="pt-BR" sz="20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do mesmo e durante o puerpério</a:t>
            </a:r>
          </a:p>
          <a:p>
            <a:pPr marL="363538" lvl="1" indent="0" algn="just">
              <a:buSzPct val="120000"/>
              <a:buFont typeface="Arial" pitchFamily="34" charset="0"/>
              <a:buChar char="•"/>
            </a:pPr>
            <a:r>
              <a:rPr lang="pt-BR" sz="20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pt-BR" sz="20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Redução </a:t>
            </a:r>
            <a:r>
              <a:rPr lang="pt-BR" sz="20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da morbimortalidade materna e neonatal.</a:t>
            </a:r>
          </a:p>
          <a:p>
            <a:pPr marL="363538" indent="0" algn="just">
              <a:buSzPct val="120000"/>
              <a:buFont typeface="Arial" pitchFamily="34" charset="0"/>
              <a:buChar char="•"/>
            </a:pPr>
            <a:endParaRPr lang="pt-BR" sz="2400" b="1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 algn="just">
              <a:buSzPct val="120000"/>
              <a:buFont typeface="Wingdings" panose="05000000000000000000" pitchFamily="2" charset="2"/>
              <a:buChar char="Ø"/>
            </a:pPr>
            <a:r>
              <a:rPr lang="pt-BR" sz="26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pt-BR" sz="26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Desempenha </a:t>
            </a:r>
            <a:r>
              <a:rPr lang="pt-BR" sz="26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papel fundamental:</a:t>
            </a:r>
            <a:endParaRPr lang="pt-BR" sz="2600" b="1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63538" lvl="1" indent="0" algn="just">
              <a:buSzPct val="120000"/>
              <a:buFont typeface="Arial" pitchFamily="34" charset="0"/>
              <a:buChar char="•"/>
            </a:pPr>
            <a:r>
              <a:rPr lang="pt-BR" sz="20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 Prevenção e diagnóstico precoce. </a:t>
            </a:r>
            <a:endParaRPr lang="pt-BR" sz="2000" b="1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63538" lvl="1" indent="0" algn="just">
              <a:buSzPct val="120000"/>
              <a:buFont typeface="Arial" pitchFamily="34" charset="0"/>
              <a:buChar char="•"/>
            </a:pPr>
            <a:r>
              <a:rPr lang="pt-BR" sz="20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 Prepara à mulher para a maternidade oferecendo apoio psicológico e informações educativas.</a:t>
            </a:r>
            <a:endParaRPr lang="pt-BR" sz="2000" b="1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63538" lvl="1" indent="0" algn="just">
              <a:buSzPct val="120000"/>
              <a:buFont typeface="Arial" pitchFamily="34" charset="0"/>
              <a:buChar char="•"/>
            </a:pPr>
            <a:r>
              <a:rPr lang="pt-BR" sz="20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 Prepara ao casal para o recebimento desta etapa.</a:t>
            </a:r>
            <a:endParaRPr lang="pt-BR" sz="2000" b="1" dirty="0"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36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609600" y="1481329"/>
            <a:ext cx="10972800" cy="4716271"/>
          </a:xfrm>
        </p:spPr>
        <p:txBody>
          <a:bodyPr>
            <a:normAutofit fontScale="85000" lnSpcReduction="20000"/>
          </a:bodyPr>
          <a:lstStyle/>
          <a:p>
            <a:pPr marL="363538" indent="-276225" algn="just"/>
            <a:r>
              <a:rPr lang="pt-BR" sz="2600" b="1" dirty="0" smtClean="0">
                <a:latin typeface="Arial" pitchFamily="34" charset="0"/>
                <a:cs typeface="Arial" pitchFamily="34" charset="0"/>
              </a:rPr>
              <a:t>Meta 2.5. Garantir a 100% das gestantes a prescrição de sulfato ferroso e ácido fólico conforme protocolo</a:t>
            </a:r>
          </a:p>
          <a:p>
            <a:pPr marL="363538" indent="-276225" algn="just"/>
            <a:endParaRPr lang="pt-BR" sz="2600" b="1" dirty="0" smtClean="0">
              <a:latin typeface="Arial" pitchFamily="34" charset="0"/>
              <a:cs typeface="Arial" pitchFamily="34" charset="0"/>
            </a:endParaRPr>
          </a:p>
          <a:p>
            <a:pPr marL="363538" indent="-276225" algn="just"/>
            <a:r>
              <a:rPr lang="pt-BR" sz="2600" b="1" dirty="0" smtClean="0">
                <a:latin typeface="Arial" pitchFamily="34" charset="0"/>
                <a:cs typeface="Arial" pitchFamily="34" charset="0"/>
              </a:rPr>
              <a:t>Meta 2.6. Garantir que 100% das gestantes com vacina antitetânica em dia</a:t>
            </a:r>
          </a:p>
          <a:p>
            <a:pPr marL="363538" indent="-276225" algn="just"/>
            <a:endParaRPr lang="pt-BR" sz="2600" b="1" dirty="0" smtClean="0">
              <a:latin typeface="Arial" pitchFamily="34" charset="0"/>
              <a:cs typeface="Arial" pitchFamily="34" charset="0"/>
            </a:endParaRPr>
          </a:p>
          <a:p>
            <a:pPr marL="363538" indent="-276225" algn="just"/>
            <a:r>
              <a:rPr lang="pt-BR" sz="2600" b="1" dirty="0" smtClean="0">
                <a:latin typeface="Arial" pitchFamily="34" charset="0"/>
                <a:cs typeface="Arial" pitchFamily="34" charset="0"/>
              </a:rPr>
              <a:t>Meta 2.7. Garantir que 100% das gestantes com vacina contra hepatite B em dia</a:t>
            </a:r>
          </a:p>
          <a:p>
            <a:pPr marL="363538" indent="-276225" algn="just"/>
            <a:endParaRPr lang="pt-BR" sz="2600" b="1" dirty="0" smtClean="0">
              <a:latin typeface="Arial" pitchFamily="34" charset="0"/>
              <a:cs typeface="Arial" pitchFamily="34" charset="0"/>
            </a:endParaRPr>
          </a:p>
          <a:p>
            <a:pPr marL="363538" indent="-276225" algn="just"/>
            <a:r>
              <a:rPr lang="pt-BR" sz="2600" b="1" dirty="0" smtClean="0">
                <a:latin typeface="Arial" pitchFamily="34" charset="0"/>
                <a:cs typeface="Arial" pitchFamily="34" charset="0"/>
              </a:rPr>
              <a:t>Meta 2.8. Realizar avaliação da necessidade de atendimento odontológico em 100% das gestantes durante o pré-natal</a:t>
            </a:r>
          </a:p>
          <a:p>
            <a:pPr marL="363538" indent="-276225" algn="just"/>
            <a:endParaRPr lang="pt-BR" sz="2600" b="1" dirty="0" smtClean="0">
              <a:latin typeface="Arial" pitchFamily="34" charset="0"/>
              <a:cs typeface="Arial" pitchFamily="34" charset="0"/>
            </a:endParaRPr>
          </a:p>
          <a:p>
            <a:pPr marL="363538" indent="-276225" algn="just"/>
            <a:r>
              <a:rPr lang="pt-BR" sz="2600" b="1" dirty="0" smtClean="0">
                <a:latin typeface="Arial" pitchFamily="34" charset="0"/>
                <a:cs typeface="Arial" pitchFamily="34" charset="0"/>
              </a:rPr>
              <a:t>Meta 2.9. Garantir a primeira consulta odontológica programática para 100% das gestantes cadastradas</a:t>
            </a: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736092" lvl="3" indent="-342900" algn="just">
              <a:spcBef>
                <a:spcPts val="400"/>
              </a:spcBef>
              <a:buClr>
                <a:schemeClr val="accent1"/>
              </a:buClr>
              <a:buSzPct val="68000"/>
              <a:buFont typeface="Wingdings" panose="05000000000000000000" pitchFamily="2" charset="2"/>
              <a:buChar char="§"/>
            </a:pPr>
            <a:r>
              <a:rPr lang="pt-BR" sz="21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Todas as metas foram alcançadas em 100%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ítulo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t-BR" sz="24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Objetivo 2. Melhorar a qualidade da atenção ao pré-natal na Unidade de Saúde.</a:t>
            </a:r>
            <a:br>
              <a:rPr lang="pt-BR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B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6389102" y="5401980"/>
            <a:ext cx="29323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Mês 1: 19 gestantes</a:t>
            </a:r>
          </a:p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Mês 2: 23 gestantes</a:t>
            </a:r>
          </a:p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Mês 3: 23 gestantes</a:t>
            </a:r>
          </a:p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Mês 4: 29 gestantes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4285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023220"/>
          </a:xfrm>
        </p:spPr>
        <p:txBody>
          <a:bodyPr>
            <a:normAutofit/>
          </a:bodyPr>
          <a:lstStyle/>
          <a:p>
            <a:r>
              <a:rPr lang="pt-BR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Objetivo 3. Melhorar a adesão ao pré-natal</a:t>
            </a:r>
            <a:endParaRPr lang="pt-BR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683342" y="1297858"/>
            <a:ext cx="10972800" cy="4525963"/>
          </a:xfrm>
        </p:spPr>
        <p:txBody>
          <a:bodyPr/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 3.1. Realizar busca ativa de 100% das gestantes faltosas às consultas de pré-natal.</a:t>
            </a: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0115" y="2061030"/>
            <a:ext cx="8969828" cy="426720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3135086" y="4673600"/>
            <a:ext cx="783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b="1" dirty="0"/>
          </a:p>
        </p:txBody>
      </p:sp>
      <p:sp>
        <p:nvSpPr>
          <p:cNvPr id="4" name="CuadroTexto 3"/>
          <p:cNvSpPr txBox="1"/>
          <p:nvPr/>
        </p:nvSpPr>
        <p:spPr>
          <a:xfrm>
            <a:off x="3135086" y="4673600"/>
            <a:ext cx="783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0973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245314" y="1275343"/>
            <a:ext cx="10972800" cy="4525963"/>
          </a:xfrm>
        </p:spPr>
        <p:txBody>
          <a:bodyPr/>
          <a:lstStyle/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 4.1. Manter registro na ficha espelho de pré-natal/vacinação em 100% das gestantes.</a:t>
            </a:r>
          </a:p>
          <a:p>
            <a:pPr algn="just"/>
            <a:endParaRPr lang="pt-BR" dirty="0" smtClean="0"/>
          </a:p>
          <a:p>
            <a:pPr lvl="2" algn="just">
              <a:buClr>
                <a:schemeClr val="accent1"/>
              </a:buClr>
            </a:pPr>
            <a:r>
              <a:rPr lang="pt-BR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alcançada em 100%</a:t>
            </a:r>
          </a:p>
          <a:p>
            <a:pPr lvl="2"/>
            <a:endParaRPr lang="pt-BR" dirty="0"/>
          </a:p>
        </p:txBody>
      </p:sp>
      <p:sp>
        <p:nvSpPr>
          <p:cNvPr id="9" name="Títul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pt-BR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pt-BR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Objetivo 4.</a:t>
            </a:r>
            <a:r>
              <a:rPr lang="pt-BR" sz="4000" dirty="0" smtClean="0">
                <a:solidFill>
                  <a:srgbClr val="00000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 Melhorar o registro do programa de pré-natal</a:t>
            </a:r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BR" sz="40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5588000" y="3009307"/>
            <a:ext cx="29323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Mês 1: 19 gestantes</a:t>
            </a:r>
          </a:p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Mês 2: 23 gestantes</a:t>
            </a:r>
          </a:p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Mês 3: 23 gestantes</a:t>
            </a:r>
          </a:p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Mês 4: 29 gestantes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6264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245314" y="1275343"/>
            <a:ext cx="10972800" cy="4525963"/>
          </a:xfrm>
        </p:spPr>
        <p:txBody>
          <a:bodyPr/>
          <a:lstStyle/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b="1" dirty="0">
                <a:latin typeface="Arial" pitchFamily="34" charset="0"/>
                <a:cs typeface="Arial" pitchFamily="34" charset="0"/>
              </a:rPr>
              <a:t>Meta 5.1. Avaliar risco gestacional em 100% das gestantes</a:t>
            </a:r>
          </a:p>
          <a:p>
            <a:pPr marL="109728" indent="0" algn="just">
              <a:buNone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dirty="0" smtClean="0"/>
          </a:p>
          <a:p>
            <a:pPr lvl="2" algn="just">
              <a:buClr>
                <a:schemeClr val="accent1"/>
              </a:buClr>
            </a:pPr>
            <a:r>
              <a:rPr lang="pt-BR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alcançada em 100%</a:t>
            </a:r>
          </a:p>
          <a:p>
            <a:pPr lvl="2"/>
            <a:endParaRPr lang="pt-BR" dirty="0"/>
          </a:p>
        </p:txBody>
      </p:sp>
      <p:sp>
        <p:nvSpPr>
          <p:cNvPr id="9" name="Títul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pt-BR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pt-BR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Objetivo 5. </a:t>
            </a:r>
            <a:r>
              <a:rPr lang="pt-BR" sz="4000" dirty="0">
                <a:solidFill>
                  <a:srgbClr val="00000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Realizar avaliação de risco</a:t>
            </a:r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BR" sz="40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5558971" y="3009307"/>
            <a:ext cx="29323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Mês 1: 19 gestantes</a:t>
            </a:r>
          </a:p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Mês 2: 23 gestantes</a:t>
            </a:r>
          </a:p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Mês 3: 23 gestantes</a:t>
            </a:r>
          </a:p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Mês 4: 29 gestantes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035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Meta 6.1. Garantir a 100% das gestantes orientação nutricional durante a gestação</a:t>
            </a:r>
          </a:p>
          <a:p>
            <a:pPr algn="just"/>
            <a:endParaRPr lang="pt-BR" sz="2400" b="1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Meta 6.2. Promover o aleitamento materno junto a 100% das gestantes</a:t>
            </a:r>
          </a:p>
          <a:p>
            <a:pPr algn="just"/>
            <a:endParaRPr lang="pt-BR" sz="2400" b="1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Meta 6.3. Orientar 100% das gestantes sobre os cuidados com o recém-nascido (teste do pezinho, decúbito dorsal para dormir).</a:t>
            </a:r>
          </a:p>
          <a:p>
            <a:pPr algn="just"/>
            <a:endParaRPr lang="pt-BR" sz="24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pt-BR" sz="24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BR" sz="1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Metas alcançadas em 100%</a:t>
            </a:r>
          </a:p>
          <a:p>
            <a:pPr lvl="1" algn="just"/>
            <a:endParaRPr lang="pt-BR" sz="2000" b="1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sz="2400" b="1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pt-BR" sz="24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sz="24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pt-BR" sz="2400" dirty="0" smtClean="0"/>
          </a:p>
          <a:p>
            <a:endParaRPr lang="pt-BR" sz="24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  <p:sp>
        <p:nvSpPr>
          <p:cNvPr id="9" name="Títu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Objetivo 6. Promover a saúde no pré-natal</a:t>
            </a:r>
            <a:endParaRPr lang="pt-BR" sz="36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4990346" y="4695929"/>
            <a:ext cx="29323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Mês 1: 19 gestantes</a:t>
            </a:r>
          </a:p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Mês 2: 23 gestantes</a:t>
            </a:r>
          </a:p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Mês 3: 23 gestantes</a:t>
            </a:r>
          </a:p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Mês 4: 29 gestantes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153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Metas 6.4. Orientar 100% das gestantes sobre anticoncepção após o parto.</a:t>
            </a:r>
          </a:p>
          <a:p>
            <a:pPr algn="just"/>
            <a:endParaRPr lang="pt-BR" sz="2400" b="1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Meta 6.5. Orientar 100% das gestantes sobre os riscos do tabagismo e do uso de álcool e drogas na gestação</a:t>
            </a:r>
          </a:p>
          <a:p>
            <a:pPr algn="just"/>
            <a:endParaRPr lang="pt-BR" sz="2400" b="1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Meta 6.6. Orientar 100% das gestantes sobre higiene bucal</a:t>
            </a:r>
          </a:p>
          <a:p>
            <a:pPr algn="just"/>
            <a:endParaRPr lang="pt-BR" sz="2400" b="1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pt-BR" sz="2400" b="1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BR" sz="1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Metas alcançadas em 100%</a:t>
            </a:r>
          </a:p>
          <a:p>
            <a:pPr lvl="1">
              <a:buFont typeface="Arial" panose="020B0604020202020204" pitchFamily="34" charset="0"/>
              <a:buChar char="•"/>
            </a:pPr>
            <a:endParaRPr lang="pt-BR" sz="1800" b="1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sz="24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sz="24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  <p:sp>
        <p:nvSpPr>
          <p:cNvPr id="7" name="Títu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Objetivo 6. Promover a saúde no pré-natal</a:t>
            </a:r>
            <a:endParaRPr lang="pt-BR" sz="36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4914497" y="4704357"/>
            <a:ext cx="29323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Mês 1: 19 gestantes</a:t>
            </a:r>
          </a:p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Mês 2: 23 gestantes</a:t>
            </a:r>
          </a:p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Mês 3: 19 gestantes</a:t>
            </a:r>
          </a:p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Mês 4: 19 gestantes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8101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262744" y="2855293"/>
            <a:ext cx="9724571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t-B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Quanto ao Puerpério</a:t>
            </a:r>
            <a:endParaRPr lang="pt-B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16579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Objetivo 1. Ampliar a cobertura da atenção a puérperas</a:t>
            </a:r>
            <a:endParaRPr lang="pt-BR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 1.1. Garantir a 100% das puérperas cadastradas no programa de Pré-natal e Puerpério da Unidade de Saúde consulta puerperal antes dos 42 dias após o parto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BR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Meta alcançada em 100%</a:t>
            </a:r>
          </a:p>
          <a:p>
            <a:pPr lvl="1"/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5172945" y="3479538"/>
            <a:ext cx="29323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Mês 1: 08 puérperas</a:t>
            </a:r>
          </a:p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Mês 2: 10 puérperas</a:t>
            </a:r>
          </a:p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Mês 3: 16 puérperas</a:t>
            </a:r>
          </a:p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Mês 4: 16 puérperas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7690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 2.1. Examinar as mamas em 100% das puérperas cadastradas no Programa</a:t>
            </a:r>
          </a:p>
          <a:p>
            <a:pPr algn="just"/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b="1" dirty="0" smtClean="0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Meta 2.2. Examinar o abdome em 100% das puérperas cadastradas no Programa</a:t>
            </a:r>
          </a:p>
          <a:p>
            <a:pPr algn="just"/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b="1" dirty="0" smtClean="0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Meta 2.3. Realizar exame ginecológico em 100 % das puérperas cadastradas no Programa</a:t>
            </a:r>
          </a:p>
          <a:p>
            <a:pPr algn="just"/>
            <a:endParaRPr lang="pt-BR" sz="2400" dirty="0" smtClean="0">
              <a:solidFill>
                <a:srgbClr val="000000"/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  <a:p>
            <a:pPr algn="just"/>
            <a:endParaRPr lang="pt-BR" sz="2400" dirty="0" smtClean="0">
              <a:solidFill>
                <a:srgbClr val="000000"/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  <a:p>
            <a:pPr lvl="2" algn="just"/>
            <a:r>
              <a:rPr lang="pt-BR" sz="1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Metas alcançadas em 100%</a:t>
            </a:r>
          </a:p>
          <a:p>
            <a:pPr lvl="2"/>
            <a:endParaRPr lang="pt-BR" sz="1800" dirty="0" smtClean="0">
              <a:solidFill>
                <a:srgbClr val="000000"/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ítulo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Objetivo 2. Melhorar a qualidade da atenção às puérperas na Unidade de Saúde</a:t>
            </a:r>
            <a:endParaRPr lang="pt-BR" sz="36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4870020" y="5136742"/>
            <a:ext cx="29323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 smtClean="0">
                <a:latin typeface="Arial" pitchFamily="34" charset="0"/>
                <a:cs typeface="Arial" pitchFamily="34" charset="0"/>
              </a:rPr>
              <a:t>Mês 1: 08 puérperas</a:t>
            </a:r>
          </a:p>
          <a:p>
            <a:pPr algn="just"/>
            <a:r>
              <a:rPr lang="pt-BR" b="1" dirty="0" smtClean="0">
                <a:latin typeface="Arial" pitchFamily="34" charset="0"/>
                <a:cs typeface="Arial" pitchFamily="34" charset="0"/>
              </a:rPr>
              <a:t>Mês 2: 10 puérperas</a:t>
            </a:r>
          </a:p>
          <a:p>
            <a:pPr algn="just"/>
            <a:r>
              <a:rPr lang="pt-BR" b="1" dirty="0" smtClean="0">
                <a:latin typeface="Arial" pitchFamily="34" charset="0"/>
                <a:cs typeface="Arial" pitchFamily="34" charset="0"/>
              </a:rPr>
              <a:t>Mês 3: 16 puérperas</a:t>
            </a:r>
          </a:p>
          <a:p>
            <a:pPr algn="just"/>
            <a:r>
              <a:rPr lang="pt-BR" b="1" dirty="0" smtClean="0">
                <a:latin typeface="Arial" pitchFamily="34" charset="0"/>
                <a:cs typeface="Arial" pitchFamily="34" charset="0"/>
              </a:rPr>
              <a:t>Mês 4: 16 puérperas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3853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t-BR" sz="24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Meta 2.4. Avaliar o estado psíquico em 100% das puérperas cadastradas no Programa.</a:t>
            </a:r>
          </a:p>
          <a:p>
            <a:pPr algn="just"/>
            <a:endParaRPr lang="pt-BR" sz="2400" b="1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b="1" dirty="0" smtClean="0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Meta 2.5. Avaliar intercorrências em 100% das puérperas cadastradas no Programa.</a:t>
            </a:r>
          </a:p>
          <a:p>
            <a:pPr algn="just"/>
            <a:endParaRPr lang="pt-BR" sz="2400" b="1" dirty="0" smtClean="0">
              <a:solidFill>
                <a:srgbClr val="000000"/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  <a:p>
            <a:pPr algn="just"/>
            <a:r>
              <a:rPr lang="pt-BR" sz="2400" b="1" dirty="0" smtClean="0">
                <a:solidFill>
                  <a:srgbClr val="000000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Meta 2.6. Prescrever a 100% das puérperas um dos métodos de anticoncepção.</a:t>
            </a:r>
          </a:p>
          <a:p>
            <a:pPr algn="just"/>
            <a:endParaRPr lang="pt-BR" sz="2400" dirty="0" smtClean="0">
              <a:solidFill>
                <a:srgbClr val="000000"/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  <a:p>
            <a:pPr marL="630936" lvl="2" indent="0" algn="just">
              <a:buNone/>
            </a:pPr>
            <a:endParaRPr lang="pt-BR" sz="2400" dirty="0">
              <a:solidFill>
                <a:srgbClr val="000000"/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Meta alcançada em 100%</a:t>
            </a:r>
          </a:p>
          <a:p>
            <a:pPr marL="630936" lvl="2" indent="0">
              <a:buNone/>
            </a:pPr>
            <a:endParaRPr lang="pt-BR" sz="1800" dirty="0" smtClean="0">
              <a:solidFill>
                <a:srgbClr val="000000"/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ítulo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Objetivo 2. Melhorar a qualidade da atenção às puérperas na Unidade de Saúde</a:t>
            </a:r>
            <a:endParaRPr lang="pt-BR" sz="36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4870020" y="5151256"/>
            <a:ext cx="29323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Mês 1: 08 puérperas</a:t>
            </a:r>
          </a:p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Mês 2: 10 puérperas</a:t>
            </a:r>
          </a:p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Mês 3: 16 puérperas</a:t>
            </a:r>
          </a:p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Mês 4: 16 puérperas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385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666" name="Picture 2" descr="Ficheiro:RioGrandedoSul Municip CacapavadoSul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16571" y="0"/>
            <a:ext cx="2975429" cy="2870281"/>
          </a:xfrm>
          <a:prstGeom prst="rect">
            <a:avLst/>
          </a:prstGeom>
          <a:noFill/>
        </p:spPr>
      </p:pic>
      <p:sp>
        <p:nvSpPr>
          <p:cNvPr id="3" name="CuadroTexto 2"/>
          <p:cNvSpPr txBox="1"/>
          <p:nvPr/>
        </p:nvSpPr>
        <p:spPr>
          <a:xfrm>
            <a:off x="3497876" y="590368"/>
            <a:ext cx="5281684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pt-BR" sz="2800" b="1" dirty="0"/>
          </a:p>
        </p:txBody>
      </p:sp>
      <p:sp>
        <p:nvSpPr>
          <p:cNvPr id="4" name="CuadroTexto 3"/>
          <p:cNvSpPr txBox="1"/>
          <p:nvPr/>
        </p:nvSpPr>
        <p:spPr>
          <a:xfrm>
            <a:off x="545161" y="1979383"/>
            <a:ext cx="11187113" cy="40934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357188" indent="-357188" algn="just">
              <a:buClr>
                <a:schemeClr val="accent1"/>
              </a:buClr>
              <a:buSzPct val="120000"/>
              <a:buFont typeface="Wingdings" panose="05000000000000000000" pitchFamily="2" charset="2"/>
              <a:buChar char="Ø"/>
            </a:pPr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Município </a:t>
            </a:r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de Caçapava do </a:t>
            </a:r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Sul</a:t>
            </a:r>
          </a:p>
          <a:p>
            <a:pPr marL="357188" indent="-357188" algn="just">
              <a:buClr>
                <a:schemeClr val="accent1"/>
              </a:buClr>
              <a:buSzPct val="120000"/>
            </a:pPr>
            <a:endParaRPr lang="pt-BR" sz="2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7188" indent="-357188" algn="just">
              <a:buClr>
                <a:schemeClr val="accent1"/>
              </a:buClr>
              <a:buSzPct val="120000"/>
              <a:buFont typeface="Wingdings" panose="05000000000000000000" pitchFamily="2" charset="2"/>
              <a:buChar char="Ø"/>
            </a:pPr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Localização</a:t>
            </a:r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: No sul do Rio Grande do Sul ( Serra do Sudeste) – </a:t>
            </a:r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algn="just">
              <a:buClr>
                <a:schemeClr val="accent1"/>
              </a:buClr>
              <a:buSzPct val="120000"/>
            </a:pPr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264 </a:t>
            </a:r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Km de Porto Alegre.</a:t>
            </a:r>
          </a:p>
          <a:p>
            <a:pPr marL="357188" indent="-357188" algn="just">
              <a:buClr>
                <a:schemeClr val="accent1"/>
              </a:buClr>
              <a:buSzPct val="120000"/>
              <a:buFont typeface="Wingdings" panose="05000000000000000000" pitchFamily="2" charset="2"/>
              <a:buChar char="Ø"/>
            </a:pPr>
            <a:endParaRPr lang="pt-BR" sz="2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7188" indent="-357188" algn="just">
              <a:buClr>
                <a:schemeClr val="accent1"/>
              </a:buClr>
              <a:buSzPct val="120000"/>
              <a:buFont typeface="Wingdings" panose="05000000000000000000" pitchFamily="2" charset="2"/>
              <a:buChar char="Ø"/>
            </a:pPr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Área </a:t>
            </a:r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total: 3.041,80 </a:t>
            </a:r>
            <a:r>
              <a:rPr lang="pt-BR" sz="26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km²</a:t>
            </a:r>
          </a:p>
          <a:p>
            <a:pPr marL="357188" indent="-357188" algn="just">
              <a:buClr>
                <a:schemeClr val="accent1"/>
              </a:buClr>
              <a:buSzPct val="120000"/>
            </a:pPr>
            <a:endParaRPr lang="pt-BR" sz="2600" b="1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57188" indent="-357188" algn="just">
              <a:buClr>
                <a:schemeClr val="accent1"/>
              </a:buClr>
              <a:buSzPct val="120000"/>
              <a:buFont typeface="Wingdings" panose="05000000000000000000" pitchFamily="2" charset="2"/>
              <a:buChar char="Ø"/>
            </a:pPr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População </a:t>
            </a:r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Total Aproximada: : </a:t>
            </a:r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33.690 – 25% (8.280) vivem em zona </a:t>
            </a:r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buClr>
                <a:schemeClr val="accent1"/>
              </a:buClr>
              <a:buSzPct val="120000"/>
            </a:pPr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rural</a:t>
            </a:r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, existindo prevalência do sexo feminino, predominando as </a:t>
            </a:r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algn="just">
              <a:buClr>
                <a:schemeClr val="accent1"/>
              </a:buClr>
              <a:buSzPct val="120000"/>
            </a:pPr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faixas </a:t>
            </a:r>
            <a:r>
              <a:rPr lang="pt-BR" sz="2600" b="1" dirty="0">
                <a:latin typeface="Arial" panose="020B0604020202020204" pitchFamily="34" charset="0"/>
                <a:cs typeface="Arial" panose="020B0604020202020204" pitchFamily="34" charset="0"/>
              </a:rPr>
              <a:t>etárias entre  20 – 59 anos (IBGE, 2010</a:t>
            </a:r>
            <a:r>
              <a:rPr lang="pt-BR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t-BR" sz="2600" b="1" dirty="0"/>
          </a:p>
        </p:txBody>
      </p:sp>
    </p:spTree>
    <p:extLst>
      <p:ext uri="{BB962C8B-B14F-4D97-AF65-F5344CB8AC3E}">
        <p14:creationId xmlns:p14="http://schemas.microsoft.com/office/powerpoint/2010/main" val="393283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 3.1. Realizar busca ativa em 100% das puérperas que não realizaram a consulta de puerpério até 30 dias após o parto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Resultado: </a:t>
            </a:r>
            <a:r>
              <a:rPr lang="pt-BR" sz="20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Durante a intervenção 100% das puérperas compareceram a consulta não sendo necessária a realização da busca ativa.</a:t>
            </a: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9" name="Título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Objetivo 3. Melhorar a adesão das mães ao puerpério</a:t>
            </a:r>
            <a:endParaRPr lang="pt-BR" sz="36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0566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endParaRPr lang="pt-BR" sz="24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 4.1. Manter registro na ficha de acompanhamento do Programa 100% das puérperas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lvl="1" algn="just"/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Meta alcançada em 100%</a:t>
            </a:r>
          </a:p>
          <a:p>
            <a:pPr lvl="1" algn="just"/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9" name="Título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Objetivo 4. Melhorar o registro das informações.</a:t>
            </a:r>
            <a:br>
              <a:rPr lang="pt-BR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BR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629807" y="3561005"/>
            <a:ext cx="29323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Mês 1: 08 puérperas</a:t>
            </a:r>
          </a:p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Mês 2: 10 puérperas</a:t>
            </a:r>
          </a:p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Mês 3: 16 puérperas</a:t>
            </a:r>
          </a:p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Mês 4: 16 puérperas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0566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 5.1. Orientar 100% das puérperas cadastradas no Programa sobre os cuidados do recém-nascido</a:t>
            </a:r>
          </a:p>
          <a:p>
            <a:pPr algn="just"/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 5.2. Orientar 100% das puérperas cadastradas no Programa sobre aleitamento materno exclusivo</a:t>
            </a:r>
          </a:p>
          <a:p>
            <a:pPr algn="just"/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 5.3. Orientar 100% das puérperas cadastradas no Programa de Pré-natal e Puerpério sobre planejamento familiar</a:t>
            </a:r>
          </a:p>
          <a:p>
            <a:pPr lvl="1" algn="just"/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lvl="1" algn="just"/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Metas alcançadas em 100%</a:t>
            </a:r>
          </a:p>
          <a:p>
            <a:pPr lvl="1" algn="just"/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9" name="Título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Objetivo 5. Promover a saúde das </a:t>
            </a:r>
            <a:r>
              <a:rPr lang="pt-BR" sz="36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puérperas</a:t>
            </a:r>
            <a:r>
              <a:rPr lang="pt-BR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pt-BR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pt-BR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914265" y="5210249"/>
            <a:ext cx="29323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Mês 1: 08 puérperas</a:t>
            </a:r>
          </a:p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Mês 2: 10 puérperas</a:t>
            </a:r>
          </a:p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Mês 3: 16 puérperas</a:t>
            </a:r>
          </a:p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Mês 4: 16 puérperas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0566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Discussão</a:t>
            </a:r>
            <a:endParaRPr lang="pt-BR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uadroTexto 3"/>
          <p:cNvSpPr txBox="1">
            <a:spLocks noGrp="1"/>
          </p:cNvSpPr>
          <p:nvPr>
            <p:ph idx="1"/>
          </p:nvPr>
        </p:nvSpPr>
        <p:spPr>
          <a:xfrm>
            <a:off x="609600" y="1417638"/>
            <a:ext cx="10972800" cy="475514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342900" indent="-342900" algn="just">
              <a:lnSpc>
                <a:spcPct val="115000"/>
              </a:lnSpc>
              <a:spcAft>
                <a:spcPts val="800"/>
              </a:spcAft>
            </a:pPr>
            <a:r>
              <a:rPr lang="pt-BR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Ampliou </a:t>
            </a:r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a cobertura de atenção pré-natal e puerpério em </a:t>
            </a:r>
            <a:r>
              <a:rPr lang="pt-BR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78,4% </a:t>
            </a:r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e 100%, </a:t>
            </a:r>
            <a:r>
              <a:rPr lang="pt-BR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respectivamente. </a:t>
            </a:r>
          </a:p>
          <a:p>
            <a:pPr marL="342900" indent="-342900" algn="just">
              <a:lnSpc>
                <a:spcPct val="115000"/>
              </a:lnSpc>
              <a:spcAft>
                <a:spcPts val="800"/>
              </a:spcAft>
            </a:pPr>
            <a:r>
              <a:rPr lang="pt-BR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Ajudou </a:t>
            </a:r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a criar </a:t>
            </a:r>
            <a:r>
              <a:rPr lang="pt-BR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cadastro atualizado e um acompanhamento qualificado de 100% das pacientes gestantes e puérperas cadastradas no </a:t>
            </a:r>
            <a:r>
              <a:rPr lang="pt-BR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Programa. </a:t>
            </a:r>
          </a:p>
          <a:p>
            <a:pPr marL="342900" indent="-342900" algn="just">
              <a:lnSpc>
                <a:spcPct val="115000"/>
              </a:lnSpc>
              <a:spcAft>
                <a:spcPts val="800"/>
              </a:spcAft>
            </a:pPr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Ajudou </a:t>
            </a:r>
            <a:r>
              <a:rPr lang="pt-BR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incrementar </a:t>
            </a:r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a captação de gestantes no primeiro trimestre em 93,1% </a:t>
            </a:r>
            <a:endParaRPr lang="pt-BR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800"/>
              </a:spcAft>
            </a:pPr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Garantiu um impacto positivo não só na população alvo, mas também em a população em </a:t>
            </a:r>
            <a:r>
              <a:rPr lang="pt-BR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geral lhes sensibilizando.</a:t>
            </a:r>
          </a:p>
          <a:p>
            <a:pPr marL="342900" indent="-342900" algn="just">
              <a:lnSpc>
                <a:spcPct val="115000"/>
              </a:lnSpc>
              <a:spcAft>
                <a:spcPts val="800"/>
              </a:spcAft>
            </a:pPr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Promoveu o trabalho em conjunto Equipe-Comunidade-Gestores</a:t>
            </a:r>
            <a:r>
              <a:rPr lang="pt-BR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lnSpc>
                <a:spcPct val="115000"/>
              </a:lnSpc>
              <a:spcAft>
                <a:spcPts val="800"/>
              </a:spcAft>
            </a:pPr>
            <a:r>
              <a:rPr 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Garantiu a qualificação permanente da equipe por meio de capacitações sobre os protocolos, exercícios de atividades e visitas qualificadas. </a:t>
            </a:r>
            <a:endParaRPr lang="pt-BR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7740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Discussão</a:t>
            </a:r>
            <a:endParaRPr lang="pt-BR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uadroTexto 3"/>
          <p:cNvSpPr txBox="1">
            <a:spLocks noGrp="1"/>
          </p:cNvSpPr>
          <p:nvPr>
            <p:ph idx="1"/>
          </p:nvPr>
        </p:nvSpPr>
        <p:spPr>
          <a:xfrm>
            <a:off x="609600" y="1417638"/>
            <a:ext cx="10972800" cy="468435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342900" indent="-342900" algn="just">
              <a:lnSpc>
                <a:spcPct val="115000"/>
              </a:lnSpc>
              <a:spcAft>
                <a:spcPts val="800"/>
              </a:spcAft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Garantiu uma ótima organização e gestão do serviço.</a:t>
            </a:r>
          </a:p>
          <a:p>
            <a:pPr marL="342900" indent="-342900" algn="just">
              <a:lnSpc>
                <a:spcPct val="115000"/>
              </a:lnSpc>
              <a:spcAft>
                <a:spcPts val="800"/>
              </a:spcAft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Conseguiu a adesão da população ao Programa</a:t>
            </a:r>
          </a:p>
          <a:p>
            <a:pPr marL="342900" indent="-342900" algn="just">
              <a:lnSpc>
                <a:spcPct val="115000"/>
              </a:lnSpc>
              <a:spcAft>
                <a:spcPts val="800"/>
              </a:spcAft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Garantiu a avaliação de risco em 100% das gestantes cadastradas no Programa e a manutenção em 100% dos indicadores de qualidade desde o inicio da intervenção.</a:t>
            </a:r>
          </a:p>
          <a:p>
            <a:pPr marL="342900" indent="-342900" algn="just">
              <a:lnSpc>
                <a:spcPct val="115000"/>
              </a:lnSpc>
              <a:spcAft>
                <a:spcPts val="800"/>
              </a:spcAft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Permitiu maior engajamento da equipe com a população e vice-versa.</a:t>
            </a:r>
          </a:p>
          <a:p>
            <a:pPr marL="342900" indent="-342900" algn="just">
              <a:lnSpc>
                <a:spcPct val="115000"/>
              </a:lnSpc>
              <a:spcAft>
                <a:spcPts val="800"/>
              </a:spcAft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Permitiu que a comunidade incrementasse os seus conhecimentos.</a:t>
            </a:r>
          </a:p>
          <a:p>
            <a:pPr marL="342900" indent="-342900" algn="just">
              <a:lnSpc>
                <a:spcPct val="115000"/>
              </a:lnSpc>
              <a:spcAft>
                <a:spcPts val="800"/>
              </a:spcAft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Garantiu atendimento clínico e odontológico a 100% das gestantes e puérperas cadastradas no Programa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004663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Discussão</a:t>
            </a:r>
            <a:endParaRPr lang="pt-BR" sz="36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uadroTexto 3"/>
          <p:cNvSpPr txBox="1">
            <a:spLocks noGrp="1"/>
          </p:cNvSpPr>
          <p:nvPr>
            <p:ph idx="1"/>
          </p:nvPr>
        </p:nvSpPr>
        <p:spPr>
          <a:xfrm>
            <a:off x="609600" y="1437670"/>
            <a:ext cx="10972800" cy="522604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342900" indent="-342900" algn="just">
              <a:lnSpc>
                <a:spcPct val="115000"/>
              </a:lnSpc>
              <a:spcAft>
                <a:spcPts val="800"/>
              </a:spcAft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Fortaleceu os laços de confiança entre os membros da equipe incentivando o desejo de trabalhar em novos projetos 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que melhorem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 trabalho da 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UBS,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que nos melhorem como profissionais e nos façam ainda mais sensíveis frente aos problemas da população lhe ajudando a melhorar seu estado de saúde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lnSpc>
                <a:spcPct val="115000"/>
              </a:lnSpc>
              <a:spcAft>
                <a:spcPts val="800"/>
              </a:spcAft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Demostrou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que a educação em saúde, a promoção e prevenção da saúde constituem ferramentas fundamentais na diminuição de agravos 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jogam papel fundamental na manutenção duma ótima 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saúde.</a:t>
            </a:r>
          </a:p>
          <a:p>
            <a:pPr marL="342900" indent="-342900" algn="just">
              <a:lnSpc>
                <a:spcPct val="115000"/>
              </a:lnSpc>
              <a:spcAft>
                <a:spcPts val="800"/>
              </a:spcAft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Permitiu a implantação de registro e rotina de monitoramento e 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avaliação.</a:t>
            </a:r>
          </a:p>
          <a:p>
            <a:pPr marL="342900" indent="-342900" algn="just">
              <a:lnSpc>
                <a:spcPct val="115000"/>
              </a:lnSpc>
              <a:spcAft>
                <a:spcPts val="800"/>
              </a:spcAft>
            </a:pP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12047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Discussão</a:t>
            </a:r>
            <a:endParaRPr kumimoji="0" lang="pt-BR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609600" y="1224190"/>
            <a:ext cx="10972800" cy="4903907"/>
          </a:xfrm>
        </p:spPr>
        <p:txBody>
          <a:bodyPr>
            <a:spAutoFit/>
          </a:bodyPr>
          <a:lstStyle/>
          <a:p>
            <a:pPr marL="342900" indent="-342900" algn="just">
              <a:lnSpc>
                <a:spcPct val="115000"/>
              </a:lnSpc>
              <a:spcAft>
                <a:spcPts val="800"/>
              </a:spcAft>
              <a:buSzPct val="100000"/>
              <a:buFont typeface="Wingdings" panose="05000000000000000000" pitchFamily="2" charset="2"/>
              <a:buChar char="Ø"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 a intervenção foi possível:</a:t>
            </a:r>
          </a:p>
          <a:p>
            <a:pPr marL="598932" lvl="1" indent="-34290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Trabalhar em conjunto na obtenção dos objetivos e metas planejados.</a:t>
            </a:r>
          </a:p>
          <a:p>
            <a:pPr marL="598932" lvl="1" indent="-34290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pt-BR" sz="2400" b="1" dirty="0" smtClean="0">
                <a:solidFill>
                  <a:prstClr val="black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Rever as atribuições de cada membro da equipe e estabelecer o papel de cada um na realização do trabalho.</a:t>
            </a:r>
          </a:p>
          <a:p>
            <a:pPr marL="598932" lvl="1" indent="-34290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pt-BR" sz="2400" b="1" dirty="0" smtClean="0">
                <a:solidFill>
                  <a:prstClr val="black"/>
                </a:solidFill>
                <a:latin typeface="Arial" pitchFamily="34" charset="0"/>
                <a:ea typeface="Calibri" panose="020F0502020204030204" pitchFamily="34" charset="0"/>
                <a:cs typeface="Arial" pitchFamily="34" charset="0"/>
              </a:rPr>
              <a:t>A integração de todos os trabalhadores da UBS lhes corresponsabilizando com o trabalho e lhes dado a oportunidade de fazer parte dum projeto de qualidade que sentaria as bases para projetos futuros.</a:t>
            </a:r>
          </a:p>
          <a:p>
            <a:pPr marL="598932" lvl="1" indent="-34290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Trabalhar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de perto com a comunidade e interagir com eles ganhando em experiência e conhecimentos fomentando os laços de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confiança.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72157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Discussão</a:t>
            </a:r>
            <a:endParaRPr kumimoji="0" lang="pt-BR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609600" y="1025753"/>
            <a:ext cx="10972800" cy="4968648"/>
          </a:xfrm>
        </p:spPr>
        <p:txBody>
          <a:bodyPr>
            <a:noAutofit/>
          </a:bodyPr>
          <a:lstStyle/>
          <a:p>
            <a:pPr marL="598932" lvl="1" indent="-34290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Uma maior interação social entre os trabalhadores, maior horizontalidade e flexibilidade possibilitando maior criatividade e autonomia dos agentes, além de maior integração da equipe.</a:t>
            </a:r>
          </a:p>
          <a:p>
            <a:pPr marL="598932" lvl="1" indent="-34290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Realizar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atividades de educação, promoção e prevenção em todos os espações disponíveis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com a comunidade incrementando seu nível de conhecimento.</a:t>
            </a:r>
            <a:endParaRPr lang="pt-BR" sz="2400" b="1" dirty="0">
              <a:latin typeface="Arial" pitchFamily="34" charset="0"/>
              <a:cs typeface="Arial" pitchFamily="34" charset="0"/>
            </a:endParaRPr>
          </a:p>
          <a:p>
            <a:pPr marL="598932" lvl="1" indent="-34290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Estabelecer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prioridades, ter uma maior organização e adotar os atendimentos como uma verdadeira ação programática com monitoramento e avaliação. </a:t>
            </a:r>
          </a:p>
          <a:p>
            <a:pPr marL="598932" lvl="1" indent="-34290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Implementar o uso do registro individual obtendo uma melhor organização do trabalho</a:t>
            </a:r>
          </a:p>
          <a:p>
            <a:pPr marL="256032" lvl="1" indent="0" algn="just">
              <a:lnSpc>
                <a:spcPct val="115000"/>
              </a:lnSpc>
              <a:spcAft>
                <a:spcPts val="800"/>
              </a:spcAft>
              <a:buNone/>
            </a:pPr>
            <a:endParaRPr lang="pt-BR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15809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Discussão</a:t>
            </a:r>
            <a:endParaRPr kumimoji="0" lang="pt-BR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968648"/>
          </a:xfrm>
        </p:spPr>
        <p:txBody>
          <a:bodyPr>
            <a:noAutofit/>
          </a:bodyPr>
          <a:lstStyle/>
          <a:p>
            <a:pPr marL="598932" lvl="1" indent="-34290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Otimizar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a agenda para atenção da demanda espontânea e priorizar o atendimento das gestantes e puérperas.</a:t>
            </a:r>
          </a:p>
          <a:p>
            <a:pPr marL="598932" lvl="1" indent="-34290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Sensibilizar à comunidade e lhes tornar protagonista de seu próprio processo de saúde.</a:t>
            </a:r>
          </a:p>
          <a:p>
            <a:pPr marL="598932" lvl="1" indent="-34290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Compreender que não existem diferencias na realização do trabalho, que o trabalho feito em grupo unifica as pessoas, libera as pessoas da pequenez do individualismo e dissolve prejuízos e diferenças além de ampliar a capacidade de percepção e de pensamentos e diminuir a probabilidade de erros na realização do mesmo.</a:t>
            </a:r>
          </a:p>
          <a:p>
            <a:pPr marL="256032" lvl="1" indent="0" algn="just">
              <a:lnSpc>
                <a:spcPct val="115000"/>
              </a:lnSpc>
              <a:spcAft>
                <a:spcPts val="800"/>
              </a:spcAft>
              <a:buNone/>
            </a:pP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67175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533751" y="1685399"/>
            <a:ext cx="10972800" cy="4525963"/>
          </a:xfrm>
        </p:spPr>
        <p:txBody>
          <a:bodyPr>
            <a:normAutofit fontScale="92500"/>
          </a:bodyPr>
          <a:lstStyle/>
          <a:p>
            <a:pPr marL="342900" indent="-34290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BR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Maravilhosa </a:t>
            </a:r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oportunidade de trabalhar com uma ótima equipe e junto a ela, me aprimorar dos conhecimentos sobre o atendimento da família a nível primário no Brasil</a:t>
            </a:r>
            <a:r>
              <a:rPr lang="pt-BR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pt-BR" sz="2400" b="1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BR" sz="2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Interagir </a:t>
            </a:r>
            <a:r>
              <a:rPr lang="pt-B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 colegas atesoirando novos conhecimentos e lembrar os antigos</a:t>
            </a:r>
            <a:r>
              <a:rPr lang="pt-BR" sz="2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BR" sz="2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 </a:t>
            </a:r>
            <a:r>
              <a:rPr lang="pt-B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um maior conhecimento da população da área de abrangência, lhes acolher, interagir com eles fortalecendo os vínculos de confiança e lhe inserir ao trabalho da </a:t>
            </a:r>
            <a:r>
              <a:rPr lang="pt-BR" sz="2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UBS. </a:t>
            </a:r>
            <a:endParaRPr lang="pt-BR" sz="24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BR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Adentrar </a:t>
            </a:r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num mundo onde os conhecimentos médicos e educacionais se puseram em pratica para benefício da população e comigo toda </a:t>
            </a:r>
            <a:r>
              <a:rPr lang="pt-BR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equipe.</a:t>
            </a:r>
          </a:p>
          <a:p>
            <a:pPr marL="342900" indent="-34290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pt-BR" sz="24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  <p:sp>
        <p:nvSpPr>
          <p:cNvPr id="7" name="Título 4"/>
          <p:cNvSpPr txBox="1">
            <a:spLocks noGrp="1"/>
          </p:cNvSpPr>
          <p:nvPr>
            <p:ph type="title"/>
          </p:nvPr>
        </p:nvSpPr>
        <p:spPr>
          <a:xfrm>
            <a:off x="506361" y="319314"/>
            <a:ext cx="10972800" cy="1162014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pt-BR" sz="28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pt-BR" sz="28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pt-BR" sz="28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pt-BR" sz="28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pt-BR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Reflexão crítica sobre o processo pessoal de aprendizagem</a:t>
            </a:r>
            <a:br>
              <a:rPr lang="pt-BR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kumimoji="0" lang="pt-BR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318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3455158" y="619554"/>
            <a:ext cx="5281684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609600" y="1481329"/>
            <a:ext cx="10972800" cy="4525963"/>
          </a:xfrm>
        </p:spPr>
        <p:txBody>
          <a:bodyPr>
            <a:normAutofit fontScale="85000" lnSpcReduction="20000"/>
          </a:bodyPr>
          <a:lstStyle/>
          <a:p>
            <a:pPr algn="just">
              <a:buSzPct val="100000"/>
              <a:buFont typeface="Wingdings" panose="05000000000000000000" pitchFamily="2" charset="2"/>
              <a:buChar char="Ø"/>
            </a:pPr>
            <a:r>
              <a:rPr lang="pt-BR" sz="31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1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Serviços </a:t>
            </a:r>
            <a:r>
              <a:rPr lang="pt-BR" sz="31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de Saúde no Município </a:t>
            </a:r>
          </a:p>
          <a:p>
            <a:pPr algn="just">
              <a:buSzPct val="100000"/>
            </a:pPr>
            <a:endParaRPr lang="pt-BR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3538" indent="0" algn="just">
              <a:buSzPct val="100000"/>
              <a:buFont typeface="Arial" panose="020B0604020202020204" pitchFamily="34" charset="0"/>
              <a:buChar char="•"/>
            </a:pP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10 </a:t>
            </a: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Unidades Básicas ( 5 com implantação de Estratégia de Saúde da Família)</a:t>
            </a:r>
          </a:p>
          <a:p>
            <a:pPr marL="363538" indent="0" algn="just">
              <a:buSzPct val="100000"/>
              <a:buFont typeface="Arial" panose="020B0604020202020204" pitchFamily="34" charset="0"/>
              <a:buChar char="•"/>
            </a:pP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 5 Equipes de Saúde bucal (inseridos nas UBS)</a:t>
            </a:r>
          </a:p>
          <a:p>
            <a:pPr marL="363538" indent="0" algn="just">
              <a:buSzPct val="100000"/>
              <a:buFont typeface="Arial" panose="020B0604020202020204" pitchFamily="34" charset="0"/>
              <a:buChar char="•"/>
            </a:pP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 1 Hospital</a:t>
            </a:r>
          </a:p>
          <a:p>
            <a:pPr marL="363538" indent="0" algn="just">
              <a:buSzPct val="100000"/>
              <a:buFont typeface="Arial" panose="020B0604020202020204" pitchFamily="34" charset="0"/>
              <a:buChar char="•"/>
            </a:pP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 1 Pronto Atendimento</a:t>
            </a:r>
          </a:p>
          <a:p>
            <a:pPr marL="363538" indent="0" algn="just">
              <a:buSzPct val="100000"/>
              <a:buFont typeface="Arial" panose="020B0604020202020204" pitchFamily="34" charset="0"/>
              <a:buChar char="•"/>
            </a:pP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 1 Centro de Especialidades </a:t>
            </a:r>
          </a:p>
          <a:p>
            <a:pPr marL="363538" indent="0" algn="just">
              <a:buSzPct val="100000"/>
              <a:buFont typeface="Arial" panose="020B0604020202020204" pitchFamily="34" charset="0"/>
              <a:buChar char="•"/>
            </a:pP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 1 Centro de Atenção Psicossocial Tipo I</a:t>
            </a:r>
          </a:p>
          <a:p>
            <a:pPr marL="363538" indent="0" algn="just">
              <a:buSzPct val="100000"/>
              <a:buFont typeface="Arial" panose="020B0604020202020204" pitchFamily="34" charset="0"/>
              <a:buChar char="•"/>
            </a:pP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 1 Programa de Agentes Comunitários de Saúde</a:t>
            </a:r>
          </a:p>
          <a:p>
            <a:pPr marL="363538" indent="0" algn="just">
              <a:buSzPct val="100000"/>
              <a:buFont typeface="Arial" panose="020B0604020202020204" pitchFamily="34" charset="0"/>
              <a:buChar char="•"/>
            </a:pP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 1 Núcleo de Apoio à Saúde da Família</a:t>
            </a:r>
          </a:p>
          <a:p>
            <a:pPr marL="363538" indent="0" algn="just">
              <a:buSzPct val="100000"/>
              <a:buFont typeface="Arial" panose="020B0604020202020204" pitchFamily="34" charset="0"/>
              <a:buChar char="•"/>
            </a:pP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 17 visitadores do PIM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031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533751" y="1685399"/>
            <a:ext cx="10972800" cy="4525963"/>
          </a:xfrm>
        </p:spPr>
        <p:txBody>
          <a:bodyPr>
            <a:normAutofit fontScale="92500" lnSpcReduction="10000"/>
          </a:bodyPr>
          <a:lstStyle/>
          <a:p>
            <a:pPr marL="342900" indent="-34290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Incentivou-me a estudar mais para obter melhores resultados, ter um maior conhecimento dos protocolos e diretrizes do SUS e oferecer melhor atendimento aos meus pacientes.</a:t>
            </a:r>
          </a:p>
          <a:p>
            <a:pPr marL="342900" indent="-34290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Incentivou-me a trabalhar todos os dias mais para obter ótimos resultados e desenvolver ações de educação em saúde, de promoção e prevenção da saúde que atingiram a toda a comunidade.</a:t>
            </a:r>
          </a:p>
          <a:p>
            <a:pPr marL="342900" indent="-34290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Vivenciar experiências que ficarão para sempre, me aprimorar de conhecimentos, me crescer como professional e melhorar o português brasileiro me ajudando a ter uma melhor comunicação.</a:t>
            </a:r>
          </a:p>
          <a:p>
            <a:pPr marL="342900" indent="-34290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t-BR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Trouxe ótimas mudanças tanto na minha vida pessoal quanto no trabalho da equipe sempre em beneficio da nossa população.</a:t>
            </a:r>
          </a:p>
          <a:p>
            <a:pPr marL="342900" indent="-342900" algn="just">
              <a:lnSpc>
                <a:spcPct val="115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pt-BR" sz="24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  <p:sp>
        <p:nvSpPr>
          <p:cNvPr id="7" name="Título 4"/>
          <p:cNvSpPr txBox="1">
            <a:spLocks noGrp="1"/>
          </p:cNvSpPr>
          <p:nvPr>
            <p:ph type="title"/>
          </p:nvPr>
        </p:nvSpPr>
        <p:spPr>
          <a:xfrm>
            <a:off x="506361" y="319314"/>
            <a:ext cx="10972800" cy="1162014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pt-BR" sz="28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pt-BR" sz="28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pt-BR" sz="28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pt-BR" sz="28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pt-BR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Reflexão crítica sobre o processo pessoal de aprendizagem</a:t>
            </a:r>
            <a:br>
              <a:rPr lang="pt-BR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kumimoji="0" lang="pt-BR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6880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566057" y="2654980"/>
            <a:ext cx="10972800" cy="1143000"/>
          </a:xfrm>
        </p:spPr>
        <p:txBody>
          <a:bodyPr>
            <a:normAutofit/>
          </a:bodyPr>
          <a:lstStyle/>
          <a:p>
            <a:pPr algn="ctr"/>
            <a:r>
              <a:rPr lang="pt-BR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Muito Obrigada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24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3497877" y="528812"/>
            <a:ext cx="5281684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pt-BR" sz="2800" b="1" dirty="0"/>
          </a:p>
        </p:txBody>
      </p:sp>
      <p:sp>
        <p:nvSpPr>
          <p:cNvPr id="7" name="CuadroTexto 3"/>
          <p:cNvSpPr txBox="1">
            <a:spLocks noGrp="1"/>
          </p:cNvSpPr>
          <p:nvPr>
            <p:ph idx="1"/>
          </p:nvPr>
        </p:nvSpPr>
        <p:spPr>
          <a:xfrm>
            <a:off x="652319" y="1175143"/>
            <a:ext cx="10972800" cy="503727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363538" indent="-363538" algn="just">
              <a:buSzPct val="100000"/>
              <a:buFont typeface="Wingdings" panose="05000000000000000000" pitchFamily="2" charset="2"/>
              <a:buChar char="Ø"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UBS Dr. Hámiltom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D´Ávila Krause – Urbana com implantação da 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Estratégia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de Saúde da Família. </a:t>
            </a:r>
            <a:endParaRPr lang="pt-B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SzPct val="100000"/>
              <a:buFont typeface="Wingdings" panose="05000000000000000000" pitchFamily="2" charset="2"/>
              <a:buChar char="Ø"/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3538" indent="-363538" algn="just">
              <a:buSzPct val="100000"/>
              <a:buFont typeface="Wingdings" panose="05000000000000000000" pitchFamily="2" charset="2"/>
              <a:buChar char="Ø"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Equipes:</a:t>
            </a:r>
          </a:p>
          <a:p>
            <a:pPr marL="685800" indent="-342900" algn="just">
              <a:buSzPct val="100000"/>
              <a:buFont typeface="Wingdings" panose="05000000000000000000" pitchFamily="2" charset="2"/>
              <a:buChar char="§"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Equipe de Saúde da Família</a:t>
            </a:r>
          </a:p>
          <a:p>
            <a:pPr marL="879475" indent="-342900" algn="just">
              <a:buSzPct val="100000"/>
              <a:buFont typeface="Arial" panose="020B0604020202020204" pitchFamily="34" charset="0"/>
              <a:buChar char="•"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1 Médica</a:t>
            </a:r>
          </a:p>
          <a:p>
            <a:pPr marL="879475" indent="-342900" algn="just">
              <a:buSzPct val="100000"/>
              <a:buFont typeface="Arial" panose="020B0604020202020204" pitchFamily="34" charset="0"/>
              <a:buChar char="•"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1 Enfermeira</a:t>
            </a:r>
          </a:p>
          <a:p>
            <a:pPr marL="879475" indent="-342900" algn="just">
              <a:buSzPct val="100000"/>
              <a:buFont typeface="Arial" panose="020B0604020202020204" pitchFamily="34" charset="0"/>
              <a:buChar char="•"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2 Técnicas de enfermagem</a:t>
            </a:r>
          </a:p>
          <a:p>
            <a:pPr marL="879475" indent="-342900" algn="just">
              <a:buSzPct val="100000"/>
              <a:buFont typeface="Arial" panose="020B0604020202020204" pitchFamily="34" charset="0"/>
              <a:buChar char="•"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5 Agentes Comunitárias de Saúde</a:t>
            </a:r>
          </a:p>
          <a:p>
            <a:pPr marL="342900" indent="-342900" algn="just">
              <a:buSzPct val="100000"/>
              <a:buFont typeface="Wingdings" panose="05000000000000000000" pitchFamily="2" charset="2"/>
              <a:buChar char="Ø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20638" algn="just">
              <a:buSzPct val="100000"/>
              <a:buFont typeface="Wingdings" panose="05000000000000000000" pitchFamily="2" charset="2"/>
              <a:buChar char="§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1 Equipe de Saúde Bucal: (Assistente saúde bucal e dentista)</a:t>
            </a:r>
          </a:p>
          <a:p>
            <a:pPr marL="342900" indent="20638" algn="just">
              <a:buSzPct val="100000"/>
              <a:buFont typeface="Wingdings" panose="05000000000000000000" pitchFamily="2" charset="2"/>
              <a:buChar char="§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1 Equipe de Apoio: NASF </a:t>
            </a: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85902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3497877" y="528812"/>
            <a:ext cx="5281684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pt-BR" sz="2800" b="1" dirty="0"/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0663911"/>
              </p:ext>
            </p:extLst>
          </p:nvPr>
        </p:nvGraphicFramePr>
        <p:xfrm>
          <a:off x="787400" y="1044556"/>
          <a:ext cx="10515600" cy="54460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Documento" r:id="rId3" imgW="5580409" imgH="4347082" progId="Word.Document.12">
                  <p:embed/>
                </p:oleObj>
              </mc:Choice>
              <mc:Fallback>
                <p:oleObj name="Documento" r:id="rId3" imgW="5580409" imgH="434708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87400" y="1044556"/>
                        <a:ext cx="10515600" cy="54460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8779559" y="251813"/>
            <a:ext cx="2523439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Famílias: 1245</a:t>
            </a: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8779559" y="713478"/>
            <a:ext cx="2523439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Micro-áreas: 05 </a:t>
            </a:r>
          </a:p>
        </p:txBody>
      </p:sp>
      <p:sp>
        <p:nvSpPr>
          <p:cNvPr id="2" name="Elipse 1"/>
          <p:cNvSpPr/>
          <p:nvPr/>
        </p:nvSpPr>
        <p:spPr>
          <a:xfrm>
            <a:off x="8955314" y="5617029"/>
            <a:ext cx="928914" cy="508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uadroTexto 9"/>
          <p:cNvSpPr txBox="1"/>
          <p:nvPr/>
        </p:nvSpPr>
        <p:spPr>
          <a:xfrm>
            <a:off x="787400" y="6198228"/>
            <a:ext cx="111070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b="1" dirty="0" smtClean="0">
                <a:solidFill>
                  <a:prstClr val="black"/>
                </a:solidFill>
                <a:latin typeface="Calibri" panose="020F0502020204030204"/>
              </a:rPr>
              <a:t>  </a:t>
            </a:r>
            <a:r>
              <a:rPr lang="pt-BR" sz="1600" b="1" dirty="0" smtClean="0">
                <a:latin typeface="Calibri" panose="020F0502020204030204"/>
              </a:rPr>
              <a:t>Distribuição </a:t>
            </a:r>
            <a:r>
              <a:rPr lang="pt-BR" sz="1600" b="1" dirty="0">
                <a:latin typeface="Calibri" panose="020F0502020204030204"/>
              </a:rPr>
              <a:t>da População segundo Sexo e Faixa Etária da UBS IV Dr. Hámiltom D´Ávila Krause, Caçapava do </a:t>
            </a:r>
            <a:r>
              <a:rPr lang="pt-BR" sz="1600" b="1" dirty="0" smtClean="0">
                <a:latin typeface="Calibri" panose="020F0502020204030204"/>
              </a:rPr>
              <a:t>Sul</a:t>
            </a:r>
          </a:p>
          <a:p>
            <a:pPr algn="just"/>
            <a:r>
              <a:rPr lang="pt-BR" sz="1600" b="1" dirty="0" smtClean="0">
                <a:latin typeface="Calibri" panose="020F0502020204030204"/>
              </a:rPr>
              <a:t>  Fonte: SIAB, 2015 </a:t>
            </a:r>
            <a:endParaRPr lang="pt-BR" sz="1600" b="1" dirty="0">
              <a:latin typeface="Calibri" panose="020F0502020204030204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50157" y="5617029"/>
            <a:ext cx="981541" cy="537488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7400" y="4339770"/>
            <a:ext cx="1215571" cy="420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096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3497877" y="590368"/>
            <a:ext cx="5281684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652319" y="1236699"/>
            <a:ext cx="10972800" cy="4921214"/>
          </a:xfrm>
        </p:spPr>
        <p:txBody>
          <a:bodyPr>
            <a:normAutofit fontScale="70000" lnSpcReduction="20000"/>
          </a:bodyPr>
          <a:lstStyle/>
          <a:p>
            <a:pPr algn="just"/>
            <a:endParaRPr lang="pt-BR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37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Anteriormente a intervenção</a:t>
            </a:r>
          </a:p>
          <a:p>
            <a:pPr algn="just"/>
            <a:endParaRPr lang="pt-BR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98932" lvl="1" indent="-342900" algn="just">
              <a:buFont typeface="Wingdings" panose="05000000000000000000" pitchFamily="2" charset="2"/>
              <a:buChar char="Ø"/>
            </a:pPr>
            <a:r>
              <a:rPr lang="pt-BR" sz="29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Baixa cobertura de atenção ao Pré-natal</a:t>
            </a:r>
            <a:r>
              <a:rPr lang="pt-BR" sz="29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598932" lvl="1" indent="-342900" algn="just">
              <a:buFont typeface="Wingdings" panose="05000000000000000000" pitchFamily="2" charset="2"/>
              <a:buChar char="Ø"/>
            </a:pPr>
            <a:endParaRPr lang="pt-BR" sz="2900" b="1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98932" lvl="1" indent="-342900" algn="just">
              <a:buFont typeface="Wingdings" panose="05000000000000000000" pitchFamily="2" charset="2"/>
              <a:buChar char="Ø"/>
            </a:pPr>
            <a:r>
              <a:rPr lang="pt-BR" sz="29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Não todas tinham começado o acompanhamento no primeiro </a:t>
            </a:r>
            <a:r>
              <a:rPr lang="pt-BR" sz="29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trimestre.</a:t>
            </a:r>
          </a:p>
          <a:p>
            <a:pPr marL="598932" lvl="1" indent="-342900" algn="just">
              <a:buFont typeface="Wingdings" panose="05000000000000000000" pitchFamily="2" charset="2"/>
              <a:buChar char="Ø"/>
            </a:pPr>
            <a:endParaRPr lang="pt-BR" sz="2900" b="1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98932" lvl="1" indent="-342900" algn="just">
              <a:buFont typeface="Wingdings" panose="05000000000000000000" pitchFamily="2" charset="2"/>
              <a:buChar char="Ø"/>
            </a:pPr>
            <a:r>
              <a:rPr lang="pt-BR" sz="29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Pouca organização e gestão no trabalho.</a:t>
            </a:r>
            <a:endParaRPr lang="pt-BR" sz="2900" b="1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98932" lvl="1" indent="-342900" algn="just">
              <a:buFont typeface="Wingdings" panose="05000000000000000000" pitchFamily="2" charset="2"/>
              <a:buChar char="Ø"/>
            </a:pPr>
            <a:endParaRPr lang="pt-BR" sz="2900" b="1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98932" lvl="1" indent="-342900" algn="just">
              <a:buFont typeface="Wingdings" panose="05000000000000000000" pitchFamily="2" charset="2"/>
              <a:buChar char="Ø"/>
            </a:pPr>
            <a:r>
              <a:rPr lang="pt-BR" sz="2900" b="1" dirty="0" smtClean="0">
                <a:solidFill>
                  <a:srgbClr val="00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N</a:t>
            </a:r>
            <a:r>
              <a:rPr lang="pt-BR" sz="29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ão presença de registros individuais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pt-BR" sz="2900" b="1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98932" lvl="1" indent="-342900" algn="just">
              <a:buFont typeface="Wingdings" panose="05000000000000000000" pitchFamily="2" charset="2"/>
              <a:buChar char="Ø"/>
            </a:pPr>
            <a:r>
              <a:rPr lang="pt-BR" sz="29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Não se avaliava nem monitorava como programa</a:t>
            </a:r>
          </a:p>
          <a:p>
            <a:pPr marL="598932" lvl="1" indent="-342900" algn="just">
              <a:buFont typeface="Wingdings" panose="05000000000000000000" pitchFamily="2" charset="2"/>
              <a:buChar char="Ø"/>
            </a:pPr>
            <a:endParaRPr lang="pt-BR" sz="2900" b="1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98932" lvl="1" indent="-342900" algn="just">
              <a:buFont typeface="Wingdings" panose="05000000000000000000" pitchFamily="2" charset="2"/>
              <a:buChar char="Ø"/>
            </a:pPr>
            <a:r>
              <a:rPr lang="pt-BR" sz="29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Insuficientes conhecimentos sobre os temas referentes ao pré-natal e puerpério.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pt-BR" sz="2900" b="1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98932" lvl="1" indent="-342900" algn="just">
              <a:buFont typeface="Wingdings" panose="05000000000000000000" pitchFamily="2" charset="2"/>
              <a:buChar char="Ø"/>
            </a:pPr>
            <a:r>
              <a:rPr lang="pt-BR" sz="29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Deficiente seguimento</a:t>
            </a:r>
          </a:p>
          <a:p>
            <a:endParaRPr lang="pt-BR" sz="2900" dirty="0"/>
          </a:p>
        </p:txBody>
      </p:sp>
    </p:spTree>
    <p:extLst>
      <p:ext uri="{BB962C8B-B14F-4D97-AF65-F5344CB8AC3E}">
        <p14:creationId xmlns:p14="http://schemas.microsoft.com/office/powerpoint/2010/main" val="307069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3497877" y="590368"/>
            <a:ext cx="5281684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652319" y="1236699"/>
            <a:ext cx="10972800" cy="4933985"/>
          </a:xfrm>
        </p:spPr>
        <p:txBody>
          <a:bodyPr>
            <a:normAutofit/>
          </a:bodyPr>
          <a:lstStyle/>
          <a:p>
            <a:pPr algn="just"/>
            <a:endParaRPr lang="pt-BR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SzPct val="100000"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População Alvo da Ação Programática</a:t>
            </a:r>
            <a:r>
              <a:rPr lang="pt-BR" sz="2400" dirty="0"/>
              <a:t>:</a:t>
            </a:r>
          </a:p>
          <a:p>
            <a:pPr marL="365125" indent="-1588" algn="just">
              <a:buSzPct val="100000"/>
              <a:buFont typeface="Wingdings" panose="05000000000000000000" pitchFamily="2" charset="2"/>
              <a:buChar char="Ø"/>
            </a:pPr>
            <a:r>
              <a:rPr lang="pt-BR" sz="2400" dirty="0" smtClean="0"/>
              <a:t>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1141 mulheres em idade fértil (10 – 49 anos)</a:t>
            </a:r>
          </a:p>
          <a:p>
            <a:pPr marL="365125" indent="-1588" algn="just">
              <a:buSzPct val="100000"/>
              <a:buFont typeface="Wingdings" panose="05000000000000000000" pitchFamily="2" charset="2"/>
              <a:buChar char="Ø"/>
            </a:pP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125" indent="-1588" algn="just">
              <a:buSzPct val="100000"/>
              <a:buFont typeface="Wingdings" panose="05000000000000000000" pitchFamily="2" charset="2"/>
              <a:buChar char="Ø"/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Distribuídas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536575" indent="-3175" algn="just">
              <a:buSzPct val="100000"/>
              <a:buFont typeface="Wingdings" panose="05000000000000000000" pitchFamily="2" charset="2"/>
              <a:buChar char="§"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148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entre 10 e 14 anos (3,96%)</a:t>
            </a:r>
          </a:p>
          <a:p>
            <a:pPr marL="536575" indent="-3175" algn="just">
              <a:buSzPct val="100000"/>
              <a:buFont typeface="Wingdings" panose="05000000000000000000" pitchFamily="2" charset="2"/>
              <a:buChar char="§"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168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entre 15 e 19 anos (4,50%)</a:t>
            </a:r>
          </a:p>
          <a:p>
            <a:pPr marL="536575" indent="-3175" algn="just">
              <a:buSzPct val="100000"/>
              <a:buFont typeface="Wingdings" panose="05000000000000000000" pitchFamily="2" charset="2"/>
              <a:buChar char="§"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557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entre 20 e 39 anos (14,90%)</a:t>
            </a:r>
          </a:p>
          <a:p>
            <a:pPr marL="536575" indent="-3175" algn="just">
              <a:buSzPct val="100000"/>
              <a:buFont typeface="Wingdings" panose="05000000000000000000" pitchFamily="2" charset="2"/>
              <a:buChar char="§"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268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entre 40 e 49 anos ( 7,17%)</a:t>
            </a:r>
          </a:p>
          <a:p>
            <a:pPr algn="just">
              <a:buSzPct val="100000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6853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319596" y="926051"/>
            <a:ext cx="9729788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Objetivo Geral</a:t>
            </a: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277175" y="1572382"/>
            <a:ext cx="11814629" cy="4525963"/>
          </a:xfrm>
        </p:spPr>
        <p:txBody>
          <a:bodyPr anchor="ctr"/>
          <a:lstStyle/>
          <a:p>
            <a:pPr algn="ctr"/>
            <a:endParaRPr lang="pt-BR" sz="28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pt-BR" sz="28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Melhorar a atenção ao Pré-natal e Puerpério na UBS “Dr. Hámiltom D´</a:t>
            </a:r>
            <a:r>
              <a:rPr lang="pt-BR" sz="2800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Àvila</a:t>
            </a:r>
            <a:r>
              <a:rPr lang="pt-BR" sz="28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Krause”, Caçapava do Sul/RS.</a:t>
            </a:r>
          </a:p>
          <a:p>
            <a:pPr algn="ctr"/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79584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Violeta rojo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1321</TotalTime>
  <Words>2468</Words>
  <Application>Microsoft Office PowerPoint</Application>
  <PresentationFormat>Panorámica</PresentationFormat>
  <Paragraphs>357</Paragraphs>
  <Slides>41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41</vt:i4>
      </vt:variant>
    </vt:vector>
  </HeadingPairs>
  <TitlesOfParts>
    <vt:vector size="51" baseType="lpstr">
      <vt:lpstr>Arial</vt:lpstr>
      <vt:lpstr>Calibri</vt:lpstr>
      <vt:lpstr>Lucida Sans Unicode</vt:lpstr>
      <vt:lpstr>Times New Roman</vt:lpstr>
      <vt:lpstr>Verdana</vt:lpstr>
      <vt:lpstr>Wingdings</vt:lpstr>
      <vt:lpstr>Wingdings 2</vt:lpstr>
      <vt:lpstr>Wingdings 3</vt:lpstr>
      <vt:lpstr>Concurso</vt:lpstr>
      <vt:lpstr>Documento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Objetivos, Metas e Resultados</vt:lpstr>
      <vt:lpstr>Objetivo 1. Ampliar a cobertura da atenção ao pré-natal.</vt:lpstr>
      <vt:lpstr>Presentación de PowerPoint</vt:lpstr>
      <vt:lpstr>Presentación de PowerPoint</vt:lpstr>
      <vt:lpstr>Objetivo 2. Melhorar a qualidade da atenção ao pré-natal na Unidade de Saúde.</vt:lpstr>
      <vt:lpstr>Objetivo 2. Melhorar a qualidade da atenção ao pré-natal na Unidade de Saúde</vt:lpstr>
      <vt:lpstr> Objetivo 2. Melhorar a qualidade da atenção ao pré-natal na Unidade de Saúde. </vt:lpstr>
      <vt:lpstr>Objetivo 3. Melhorar a adesão ao pré-natal</vt:lpstr>
      <vt:lpstr> Objetivo 4.  Melhorar o registro do programa de pré-natal. </vt:lpstr>
      <vt:lpstr> Objetivo 5. Realizar avaliação de risco. </vt:lpstr>
      <vt:lpstr>Objetivo 6. Promover a saúde no pré-natal</vt:lpstr>
      <vt:lpstr>Objetivo 6. Promover a saúde no pré-natal</vt:lpstr>
      <vt:lpstr>Objetivos, Metas e Resultados</vt:lpstr>
      <vt:lpstr>Objetivo 1. Ampliar a cobertura da atenção a puérperas</vt:lpstr>
      <vt:lpstr>Objetivo 2. Melhorar a qualidade da atenção às puérperas na Unidade de Saúde</vt:lpstr>
      <vt:lpstr>Objetivo 2. Melhorar a qualidade da atenção às puérperas na Unidade de Saúde</vt:lpstr>
      <vt:lpstr>Objetivo 3. Melhorar a adesão das mães ao puerpério</vt:lpstr>
      <vt:lpstr>Objetivo 4. Melhorar o registro das informações. </vt:lpstr>
      <vt:lpstr>Objetivo 5. Promover a saúde das puérperas </vt:lpstr>
      <vt:lpstr>Discussão</vt:lpstr>
      <vt:lpstr>Discussão</vt:lpstr>
      <vt:lpstr>Discussão</vt:lpstr>
      <vt:lpstr>Presentación de PowerPoint</vt:lpstr>
      <vt:lpstr>Presentación de PowerPoint</vt:lpstr>
      <vt:lpstr>Presentación de PowerPoint</vt:lpstr>
      <vt:lpstr>  Reflexão crítica sobre o processo pessoal de aprendizagem </vt:lpstr>
      <vt:lpstr>  Reflexão crítica sobre o processo pessoal de aprendizagem </vt:lpstr>
      <vt:lpstr>Muito Obrigada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Oiii</dc:creator>
  <cp:lastModifiedBy>Oiii</cp:lastModifiedBy>
  <cp:revision>194</cp:revision>
  <dcterms:created xsi:type="dcterms:W3CDTF">2015-07-29T00:48:27Z</dcterms:created>
  <dcterms:modified xsi:type="dcterms:W3CDTF">2015-08-13T10:30:10Z</dcterms:modified>
</cp:coreProperties>
</file>