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22" r:id="rId4"/>
    <p:sldId id="323" r:id="rId5"/>
    <p:sldId id="261" r:id="rId6"/>
    <p:sldId id="262" r:id="rId7"/>
    <p:sldId id="317" r:id="rId8"/>
    <p:sldId id="318" r:id="rId9"/>
    <p:sldId id="263" r:id="rId10"/>
    <p:sldId id="300" r:id="rId11"/>
    <p:sldId id="264" r:id="rId12"/>
    <p:sldId id="301" r:id="rId13"/>
    <p:sldId id="302" r:id="rId14"/>
    <p:sldId id="304" r:id="rId15"/>
    <p:sldId id="326" r:id="rId16"/>
    <p:sldId id="327" r:id="rId17"/>
    <p:sldId id="324" r:id="rId18"/>
    <p:sldId id="265" r:id="rId19"/>
    <p:sldId id="266" r:id="rId20"/>
    <p:sldId id="270" r:id="rId21"/>
    <p:sldId id="267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4" r:id="rId34"/>
    <p:sldId id="285" r:id="rId35"/>
    <p:sldId id="282" r:id="rId36"/>
    <p:sldId id="286" r:id="rId37"/>
    <p:sldId id="283" r:id="rId38"/>
    <p:sldId id="288" r:id="rId39"/>
    <p:sldId id="292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7" r:id="rId49"/>
    <p:sldId id="308" r:id="rId50"/>
    <p:sldId id="309" r:id="rId51"/>
    <p:sldId id="310" r:id="rId52"/>
    <p:sldId id="312" r:id="rId53"/>
    <p:sldId id="325" r:id="rId54"/>
    <p:sldId id="313" r:id="rId55"/>
    <p:sldId id="314" r:id="rId56"/>
    <p:sldId id="315" r:id="rId57"/>
    <p:sldId id="316" r:id="rId58"/>
    <p:sldId id="331" r:id="rId59"/>
    <p:sldId id="328" r:id="rId60"/>
    <p:sldId id="329" r:id="rId61"/>
    <p:sldId id="330" r:id="rId62"/>
    <p:sldId id="321" r:id="rId63"/>
    <p:sldId id="319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>
        <p:scale>
          <a:sx n="50" d="100"/>
          <a:sy n="50" d="100"/>
        </p:scale>
        <p:origin x="-123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86500952086872"/>
          <c:y val="5.8678883321403009E-2"/>
          <c:w val="0.85164608544811016"/>
          <c:h val="0.824834432033205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ln w="25560">
              <a:noFill/>
            </a:ln>
          </c:spPr>
          <c:invertIfNegative val="1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0.13598869146670961</c:v>
                </c:pt>
                <c:pt idx="1">
                  <c:v>0.3283411168965949</c:v>
                </c:pt>
                <c:pt idx="2">
                  <c:v>0.44822588437382577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27680"/>
        <c:axId val="49929216"/>
      </c:barChart>
      <c:catAx>
        <c:axId val="49927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929216"/>
        <c:crosses val="autoZero"/>
        <c:auto val="1"/>
        <c:lblAlgn val="ctr"/>
        <c:lblOffset val="100"/>
        <c:noMultiLvlLbl val="1"/>
      </c:catAx>
      <c:valAx>
        <c:axId val="49929216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%" sourceLinked="1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927680"/>
        <c:crossesAt val="1"/>
        <c:crossBetween val="between"/>
        <c:majorUnit val="0.1"/>
      </c:valAx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93516124471017E-2"/>
          <c:y val="3.6261917400124265E-2"/>
          <c:w val="0.90840648387552902"/>
          <c:h val="0.88191692692581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rgbClr val="0070C0"/>
            </a:solidFill>
            <a:ln w="25560">
              <a:noFill/>
            </a:ln>
          </c:spPr>
          <c:invertIfNegative val="1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0.16246498599439776</c:v>
                </c:pt>
                <c:pt idx="1">
                  <c:v>0.43697478991596639</c:v>
                </c:pt>
                <c:pt idx="2">
                  <c:v>0.59663865546218486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98496"/>
        <c:axId val="55900032"/>
      </c:barChart>
      <c:catAx>
        <c:axId val="558984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55900032"/>
        <c:crosses val="autoZero"/>
        <c:auto val="1"/>
        <c:lblAlgn val="ctr"/>
        <c:lblOffset val="100"/>
        <c:noMultiLvlLbl val="1"/>
      </c:catAx>
      <c:valAx>
        <c:axId val="55900032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%" sourceLinked="1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55898496"/>
        <c:crossesAt val="1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</c:v>
                </c:pt>
              </c:strCache>
            </c:strRef>
          </c:tx>
          <c:spPr>
            <a:solidFill>
              <a:srgbClr val="0070C0"/>
            </a:solidFill>
            <a:ln w="25560">
              <a:noFill/>
            </a:ln>
          </c:spPr>
          <c:invertIfNegative val="1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57184"/>
        <c:axId val="60558720"/>
      </c:barChart>
      <c:catAx>
        <c:axId val="60557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60558720"/>
        <c:crosses val="autoZero"/>
        <c:auto val="1"/>
        <c:lblAlgn val="ctr"/>
        <c:lblOffset val="100"/>
        <c:noMultiLvlLbl val="1"/>
      </c:catAx>
      <c:valAx>
        <c:axId val="60558720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%" sourceLinked="1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60557184"/>
        <c:crossesAt val="1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2A96-0E91-4A18-9ED4-298C146B6B76}" type="datetimeFigureOut">
              <a:rPr lang="pt-BR" smtClean="0"/>
              <a:t>24/06/2015</a:t>
            </a:fld>
            <a:endParaRPr lang="pt-B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7624-D097-487F-831A-399BD6EB3DC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37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4632" cy="6048672"/>
          </a:xfrm>
        </p:spPr>
        <p:txBody>
          <a:bodyPr>
            <a:normAutofit fontScale="90000"/>
          </a:bodyPr>
          <a:lstStyle/>
          <a:p>
            <a:r>
              <a:rPr lang="x-none" sz="2200" b="1"/>
              <a:t>UNIVERSIDADE ABERTA DO SUS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x-none" sz="2200" b="1"/>
              <a:t>UNIVERSIDADE FEDERAL DE PELOTAS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x-none" sz="2200" b="1"/>
              <a:t>DEPARTAMENTO DE MEDICINA SOCIAL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/>
              <a:t>CURSO DE ESPECIALIZAÇÃO EM SAÚDE DA FAMÍLIA</a:t>
            </a:r>
            <a:br>
              <a:rPr lang="pt-BR" sz="2200" b="1" dirty="0"/>
            </a:br>
            <a:r>
              <a:rPr lang="pt-BR" sz="2200" b="1" dirty="0"/>
              <a:t>MODALIDADE A DISTÂNCIA</a:t>
            </a:r>
            <a:br>
              <a:rPr lang="pt-BR" sz="2200" b="1" dirty="0"/>
            </a:br>
            <a:r>
              <a:rPr lang="pt-BR" sz="2200" b="1" dirty="0"/>
              <a:t>TURMA </a:t>
            </a:r>
            <a:r>
              <a:rPr lang="pt-BR" sz="2200" b="1" dirty="0" smtClean="0"/>
              <a:t>7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3100" b="1" dirty="0">
                <a:latin typeface="Arial" pitchFamily="34" charset="0"/>
                <a:cs typeface="Arial" pitchFamily="34" charset="0"/>
              </a:rPr>
              <a:t>da atenção à prevenção e controle do câncer de colo de útero e mama, na ESF São José, Farroupilha, RS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>
                <a:latin typeface="Arial" pitchFamily="34" charset="0"/>
                <a:cs typeface="Arial" pitchFamily="34" charset="0"/>
              </a:rPr>
            </a:br>
            <a:r>
              <a:rPr lang="pt-BR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>
                <a:latin typeface="Arial" pitchFamily="34" charset="0"/>
                <a:cs typeface="Arial" pitchFamily="34" charset="0"/>
              </a:rPr>
            </a:br>
            <a:endParaRPr lang="pt-BR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840760" cy="136815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Dra. Beatriz Pérez Cruz </a:t>
            </a:r>
          </a:p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 2015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886" y="476672"/>
            <a:ext cx="944562" cy="944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3423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8872" cy="2952328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de monitoramento e avaliação.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de organização e gestão do serviço.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de engajamento público.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de qualificação da prática clínica.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260648"/>
            <a:ext cx="7128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800" b="1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Ações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realizadas:</a:t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00341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7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projeto </a:t>
            </a:r>
            <a:r>
              <a:rPr lang="x-none" sz="2400" dirty="0" smtClean="0">
                <a:latin typeface="Arial" pitchFamily="34" charset="0"/>
                <a:cs typeface="Arial" pitchFamily="34" charset="0"/>
              </a:rPr>
              <a:t>foi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estruturado para ser desenvolvido no período de três meses na Unidade de Saúde da Família (USF) São José, no Município de Farroupilha, RS.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Participarão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intervenção 703 mulheres entre 25 a 64 e 389 mulheres de 50 a 69 anos.	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 	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8538227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84830"/>
            <a:ext cx="8363272" cy="4876418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Protocolo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e 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Calibri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anual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técnico do Controle dos canceres do colo do útero e da mama do Ministério da saúde.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2013, em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formato eletrônico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impresso.</a:t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Para o monitoramento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e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avaliação</a:t>
            </a:r>
            <a:r>
              <a:rPr lang="x-none" sz="2400" b="1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x-none" sz="2400" b="1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Registro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específico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de citopatológico e mamografias</a:t>
            </a:r>
            <a:r>
              <a:rPr lang="x-none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  <a:t>P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lanilha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de coleta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dados</a:t>
            </a:r>
            <a:r>
              <a:rPr lang="es-419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br>
              <a:rPr lang="es-419" sz="24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es-419" sz="2400" dirty="0">
                <a:solidFill>
                  <a:srgbClr val="000000"/>
                </a:solidFill>
                <a:latin typeface="Arial"/>
                <a:ea typeface="Calibri"/>
              </a:rPr>
              <a:t>F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icha espelho</a:t>
            </a:r>
            <a:r>
              <a:rPr lang="es-419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</a:rPr>
              <a:t>Ser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ão examinados semanalmente.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7" y="261610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Logística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15868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594522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cumprir com as ações de organização e gestão do serviço </a:t>
            </a:r>
            <a:r>
              <a:rPr lang="x-none" sz="2400" b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x-none" sz="2400" b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Acolhimento e cadastro</a:t>
            </a:r>
            <a:r>
              <a:rPr lang="x-none" sz="240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diário das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mulheres de 25 a 64 anos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 50 a 69 anos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que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demandem realização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dos exames, espontaneamente ou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proveniente das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consultas, dos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acolhimentos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da busca ativa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dos ACS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b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I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dentificação das mulheres com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risco aumentado para estes cânceres, nas visitas domiciliares por ACS e equipe em geral.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30073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5616624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Para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cumprir com as ações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de engajamento público </a:t>
            </a:r>
            <a:r>
              <a:rPr lang="x-none" sz="240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x-none" sz="240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</a:t>
            </a: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ealiza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ção</a:t>
            </a:r>
            <a:r>
              <a:rPr lang="x-none" sz="240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mensal de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atividades de educação em saúde em cenários da comunidade,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salas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 espera,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atendimentos clínicos para: </a:t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Esclarecer importância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periodicidade da realização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dos exames.</a:t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inais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alerta.</a:t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mportância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do autoexame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mamas.</a:t>
            </a:r>
            <a:b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elação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do câncer de colo de útero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DST.</a:t>
            </a:r>
            <a:r>
              <a:rPr lang="es-419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es-419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Incentivar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 uso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preservativos e estilos de vida saudáveis.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9041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cumprir com 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ações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pratica clinica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Capacitações à equipe de saúde sobre: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técnico de Prevenção e controle dos canceres do colo do útero e da mama.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Acolhimento.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Cadastro.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Periodicidade de realização dos exames.        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demanda por resultado de exames.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Para monitoramento dos resultados.</a:t>
            </a:r>
          </a:p>
        </p:txBody>
      </p:sp>
    </p:spTree>
    <p:extLst>
      <p:ext uri="{BB962C8B-B14F-4D97-AF65-F5344CB8AC3E}">
        <p14:creationId xmlns:p14="http://schemas.microsoft.com/office/powerpoint/2010/main" val="62855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dos ACS para: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Orientar a periodicidade adequada dos exames na busca ativa das faltosas.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Treinar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á equipe de saúde para: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Registro adequado das informações.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Orientar a prevenção de DST.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de risco.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Estratégias de combate e medidas de controle dos fatores de risco passíveis de modificação.</a:t>
            </a:r>
          </a:p>
        </p:txBody>
      </p:sp>
    </p:spTree>
    <p:extLst>
      <p:ext uri="{BB962C8B-B14F-4D97-AF65-F5344CB8AC3E}">
        <p14:creationId xmlns:p14="http://schemas.microsoft.com/office/powerpoint/2010/main" val="29888529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2457391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</p:spTree>
    <p:extLst>
      <p:ext uri="{BB962C8B-B14F-4D97-AF65-F5344CB8AC3E}">
        <p14:creationId xmlns:p14="http://schemas.microsoft.com/office/powerpoint/2010/main" val="21002692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620688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de detecção precoce do câncer de colo e do câncer de mama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Metas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1.1.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Ampliar a cobertura de detecção precoce do câncer de colo de útero das mulheres na faixa etária entre 25 e 64 anos de idade para 75%.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Ampliar a cobertura de detecção precoce do câncer de mama das mulheres na faixa etária entre 50 e 69 anos de idade para 90%.</a:t>
            </a:r>
          </a:p>
        </p:txBody>
      </p:sp>
    </p:spTree>
    <p:extLst>
      <p:ext uri="{BB962C8B-B14F-4D97-AF65-F5344CB8AC3E}">
        <p14:creationId xmlns:p14="http://schemas.microsoft.com/office/powerpoint/2010/main" val="12356417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-772150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final da intervenção, entre as mulheres de 25-64 anos, tivemos em total 501 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exame citopatológico de colo de útero em dia, alcançando  uma cobertura na área adstrita de 44,8%.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ês 1: cadastradas: 152 -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13,6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cadastradas: 367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- 32,8%.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cadastradas: 501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- 44,8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Não logramos atingir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meta proposta de aumentar a cobertura para 75% porque a intervenção só durou três meses, e proposta inicial era de quatro meses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265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INTRODUCÇÃO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Município: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Farroupilha, Rio Grande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Sul.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População Total: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64.893 habitantes,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Densidade demográfica: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179 hab./km quadrados.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onta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Centro de Especialidades de Saúde (CES), CAPS 1, um CAPS AD, Hospital Geral e Centro de Fisioterapia e Reabilitação.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Cobertura de Atenção Básica: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74,89%.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Cobertura de Estratégia Saúde da família: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37%.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Sete UBS têm implantadas ESF, entre elas a minha a UBS São José. </a:t>
            </a:r>
          </a:p>
        </p:txBody>
      </p:sp>
    </p:spTree>
    <p:extLst>
      <p:ext uri="{BB962C8B-B14F-4D97-AF65-F5344CB8AC3E}">
        <p14:creationId xmlns:p14="http://schemas.microsoft.com/office/powerpoint/2010/main" val="8853145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21081"/>
              </p:ext>
            </p:extLst>
          </p:nvPr>
        </p:nvGraphicFramePr>
        <p:xfrm>
          <a:off x="395536" y="260648"/>
          <a:ext cx="83016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5576" y="45811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Proporção de mulheres entre 25 e 64 anos com exame em dia para detecção precoce do câncer de colo de útero. ESF São José, Farroupilha, RS.</a:t>
            </a:r>
            <a:b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215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443841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revenção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câncer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mama ao finalizar a intervenção: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de 50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69 anos com mamografia em dia: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213 - 59,7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de cobertura.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58 mulheres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16,2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156 mulheres - 43,7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213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- 59,7%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atingimos a meta proposta de ampliar a cobertura para 90% porque só foram três meses de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3458270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988806254"/>
              </p:ext>
            </p:extLst>
          </p:nvPr>
        </p:nvGraphicFramePr>
        <p:xfrm>
          <a:off x="611560" y="980728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62000" y="4941167"/>
            <a:ext cx="755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Proporção de mulheres entre 50 e 69 anos com exame em dia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detecção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precoce de câncer de mama. ESF São José, Farroupilha, RS, 2015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88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Ações realizadas: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endParaRPr lang="pt-BR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12474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organização e gestão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serviço: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 e cadastro 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de 25 a 64 anos de idade que demandam realização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exames.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Identificação 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da faixa etária prioritária e aquelas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risco aumentado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estes cânceres, 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atendimentos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clínicos, acolhimentos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diários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visitas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domiciliares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geral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665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92888" cy="3384376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do atendimento das mulheres que realizam detecção precoce de câncer de colo de útero e de mama na unidade de saúde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2.1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Obter 100% de coleta de amostras satisfatórias do exame citopatológico de colo de útero.</a:t>
            </a:r>
          </a:p>
        </p:txBody>
      </p:sp>
    </p:spTree>
    <p:extLst>
      <p:ext uri="{BB962C8B-B14F-4D97-AF65-F5344CB8AC3E}">
        <p14:creationId xmlns:p14="http://schemas.microsoft.com/office/powerpoint/2010/main" val="20460792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136904" cy="4032447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indicador foi mantido em 100% durante toda a intervenção.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152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64 anos com exame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citopatológico de colo de útero realizado com amostra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satisfatória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- 100%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ês 2: 367 mulheres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- 100%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501 mulheres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- 100%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584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realizadas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monitoramento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avaliação: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enfermeira da UBS realizou o monitoramento semanal da adequabilidade das amostras dos exames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citopatológicos de colo de útero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coletados.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de organização e gestão do serviço: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enfermeira da UBS organizou semanalmente o arquivo dos resultados dos exames citopatológicos de colo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útero.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969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Compartilhar 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indicadores de monitoramento e da qualidade dos exames coletados.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qualificação da prática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clínica: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Atualização teórica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prática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técnica correta da coleta do citopatológico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de saúde. </a:t>
            </a:r>
          </a:p>
        </p:txBody>
      </p:sp>
    </p:spTree>
    <p:extLst>
      <p:ext uri="{BB962C8B-B14F-4D97-AF65-F5344CB8AC3E}">
        <p14:creationId xmlns:p14="http://schemas.microsoft.com/office/powerpoint/2010/main" val="10836069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03468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das mulheres à realização de exame citopatológico de colo de útero e mamografia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Identificar 100% das mulheres com exame citopatológico alterado sem acompanhamento pela unidade de saúde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Identificar 100% das mulheres com mamografia alterada sem acompanhamento pela unidade de saúde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947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36004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 ativa em 100% de mulheres com exame citopatológico alterado sem acompanhamento pela unidade de saúde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busca ativa em 100% de mulheres com mamografia alterada sem acompanhamento pela 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518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INTRODUCÇÃO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ESF São José, fica na comunidade do mesmo nome no município Farroupilha.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É uma UBS de estrutura nova, grande e com boa disponibilidade de salas em geral.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Composição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Equipe Básica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Enfermeiras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2 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Técnicos de enfermagem: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Odontóloga da família: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 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Técnica de Saúde Bucal: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Recepcionistas: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Agentes comunitários de saúde: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4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Higienizadoras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 </a:t>
            </a:r>
          </a:p>
          <a:p>
            <a:pPr mar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757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3456384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anos de 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resultado do exame citopatológico de colo de útero alterado e não retornou á UBS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1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- 25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Foi feita a busca ativa.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0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40208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7464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340301850"/>
              </p:ext>
            </p:extLst>
          </p:nvPr>
        </p:nvGraphicFramePr>
        <p:xfrm>
          <a:off x="1259632" y="764705"/>
          <a:ext cx="676875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486916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Figura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3: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Proporção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de mulheres com exame citopatológico alterado que não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retornaram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para conhecer resultado.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ESF São José, Farroupilha, RS, 2015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9714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3240360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x-none" sz="2700" smtClean="0">
                <a:latin typeface="Arial" pitchFamily="34" charset="0"/>
                <a:cs typeface="Arial" pitchFamily="34" charset="0"/>
              </a:rPr>
              <a:t>Mulheres de 50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2700" smtClean="0">
                <a:latin typeface="Arial" pitchFamily="34" charset="0"/>
                <a:cs typeface="Arial" pitchFamily="34" charset="0"/>
              </a:rPr>
              <a:t>69 </a:t>
            </a:r>
            <a:r>
              <a:rPr lang="x-none" sz="2700" dirty="0" smtClean="0">
                <a:latin typeface="Arial" pitchFamily="34" charset="0"/>
                <a:cs typeface="Arial" pitchFamily="34" charset="0"/>
              </a:rPr>
              <a:t>anos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de idade com mamografia 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alterada e não retornou á UBS para acompanhamento: 0 </a:t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indicador se comportou em 0% durante os 3 meses da intervenção porque não tivemos mulheres com mamografia alterada que não retornaram à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2412540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monitoramento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avaliação:</a:t>
            </a:r>
          </a:p>
          <a:p>
            <a:endParaRPr lang="es-419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mensal por parte da enfermeira, dos resultados de todos os exames para detecção precoce de câncer de colo de útero e os resultados das mamografias indicadas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Monitoramento do cumprimento da periodicidade de realização dos exames prevista nos protocolos adotados pela unidade de saúde através do registro específico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1958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organização e gestão do serviço:</a:t>
            </a:r>
          </a:p>
          <a:p>
            <a:endParaRPr lang="es-419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Comunicação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todos os dias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resultado do exame citopatológico de colo de útero a todas as 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solicitaram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nas primeiras 48 horas no caso de resultados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alterados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referência imediata para confirmação do diagnóstico e tratamento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Acolhimento de todas as mulheres que procuravam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saber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 dos exames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qualquer horário e todos os dias da semana.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97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Ações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organização e gestão do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serviço:</a:t>
            </a:r>
          </a:p>
          <a:p>
            <a:endParaRPr lang="es-419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nas reuniões de equipe 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visitas domiciliares por ACS para busca das 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faltosas.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Foi definido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reunião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5 dias da semana para acolhimento das mulheres provenientes das buscas e o agendamento dos atendimentos clínicos com o médico para estas mulheres.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70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engajamento público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Realização mensal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atividades de educação em saúde em cenários da comunidade, para esclarecer todo o referente á prevenção do câncer de colo de útero e mama.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qualificação da prática clínica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Disponibilidade do Protocolo atualizado (2013) para o manejo dos resultados dos exames de colo de útero e mamografia.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Capacitações para a equipe de saúde sobre todos os temas referentes á Prevenção destes canceres.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42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02657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Arial" pitchFamily="34" charset="0"/>
                <a:cs typeface="Arial" pitchFamily="34" charset="0"/>
              </a:rPr>
              <a:t>Objetivo 4. Melhorar o registro das informações</a:t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4.1.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registro da coleta de exame citopatológico de colo de útero em registro específico em 100% das mulheres cadastradas.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4.2.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registro da realização da mamografia em registro específico em 100% das mulheres cadastradas.</a:t>
            </a:r>
          </a:p>
        </p:txBody>
      </p:sp>
    </p:spTree>
    <p:extLst>
      <p:ext uri="{BB962C8B-B14F-4D97-AF65-F5344CB8AC3E}">
        <p14:creationId xmlns:p14="http://schemas.microsoft.com/office/powerpoint/2010/main" val="41237671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47667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indicadores se comportaram de forma positiva porque foi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aumentando até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alcançar o 100% no terceiro mês da intervenção.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Mês1: 153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anos, 1 mulher não tinha registro adequado do exame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- 99,3%.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371 mulheres,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- 8 - 97,6%.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501 mulheres tinham registro adequado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exame - 100%.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581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920880" cy="5400600"/>
          </a:xfrm>
        </p:spPr>
        <p:txBody>
          <a:bodyPr/>
          <a:lstStyle/>
          <a:p>
            <a:pPr algn="l"/>
            <a:r>
              <a:rPr lang="x-none" sz="2800" b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x-none" sz="2400" b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ções de monitoramento e avaliação</a:t>
            </a:r>
            <a:r>
              <a:rPr lang="x-none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x-none" sz="240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onitoramento mensal dos registros de exame citopatológico de colo de útero e mamografias de todas as mulheres acompanhadas na UBS por parte da enfermeira.</a:t>
            </a:r>
            <a:r>
              <a:rPr lang="x-none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x-none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832675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INTRODUCÇÃO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População total da ESF São José: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4299 habitantes,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porcentagem de Doenças Crónicas não transmissíveis como Hipertensão Arterial, Diabetes Mellitus, Hipotireoidismo, Asma Bronquial, Obesidade, hábitos não saudáveis de alimentação, tabagismo e drogadicção.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Micros áreas: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Atendidas por ACS: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Descobertas: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2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3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9046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Arial" pitchFamily="34" charset="0"/>
                <a:cs typeface="Arial" pitchFamily="34" charset="0"/>
              </a:rPr>
              <a:t>Objetivo 5. Mapear as mulheres de risco para câncer de colo de útero e de mama</a:t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Metas</a:t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5.1.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Pesquisar sinais de alerta para câncer de colo de útero em 100% das mulheres entre 25 e 64 anos (Dor e sangramento após relação sexual e/ou corrimento vaginal excessivo).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5.2.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avaliação de risco para câncer de mama em 100% das mulheres entre 50 e 69 anos.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51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92888" cy="6408712"/>
          </a:xfrm>
        </p:spPr>
        <p:txBody>
          <a:bodyPr>
            <a:noAutofit/>
          </a:bodyPr>
          <a:lstStyle/>
          <a:p>
            <a:pPr indent="450215" algn="l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RESULTADOS</a:t>
            </a:r>
          </a:p>
          <a:p>
            <a:pPr indent="450215" algn="l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Estes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indicadores foram mantidos em 100% desde o início da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intervenção.</a:t>
            </a:r>
          </a:p>
          <a:p>
            <a:pPr indent="450215" algn="l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Prevenção do câncer de colo de útero:</a:t>
            </a:r>
            <a:endParaRPr lang="x-none" sz="2400" b="1" dirty="0" smtClean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x-none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</a:t>
            </a:r>
            <a:r>
              <a:rPr lang="x-none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1: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153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mulheres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25 - 64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anos foi pesquisado sobre sinais de alerta para câncer de colo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útero -100%. </a:t>
            </a:r>
            <a:endParaRPr lang="x-none" sz="2400" dirty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x-none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</a:t>
            </a:r>
            <a:r>
              <a:rPr lang="x-none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2</a:t>
            </a:r>
            <a:r>
              <a:rPr lang="x-none" sz="240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:</a:t>
            </a:r>
            <a:r>
              <a:rPr lang="x-none" sz="240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380 - 100%.</a:t>
            </a:r>
            <a:endParaRPr lang="x-none" sz="2400" dirty="0" smtClean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indent="450215" algn="l">
              <a:spcAft>
                <a:spcPts val="0"/>
              </a:spcAft>
            </a:pPr>
            <a:r>
              <a:rPr lang="x-none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</a:t>
            </a:r>
            <a:r>
              <a:rPr lang="x-none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3</a:t>
            </a:r>
            <a:r>
              <a:rPr lang="x-none" sz="240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:</a:t>
            </a:r>
            <a:r>
              <a:rPr lang="x-none" sz="240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501 - 100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% deste indicador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.</a:t>
            </a:r>
          </a:p>
          <a:p>
            <a:pPr indent="450215" algn="l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Prevenção de câncer de mama: </a:t>
            </a:r>
          </a:p>
          <a:p>
            <a:pPr indent="450215" algn="l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1: 61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mulheres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50 - 69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nos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foi feita avaliação de risco para câncer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mama - 100%</a:t>
            </a:r>
          </a:p>
          <a:p>
            <a:pPr indent="450215" algn="l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2: 174 - 100%</a:t>
            </a:r>
          </a:p>
          <a:p>
            <a:pPr indent="450215" algn="l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3: 215 - 100%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2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x-non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ções de monitoramento e avaliação</a:t>
            </a:r>
            <a:r>
              <a:rPr lang="x-none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Monitoramento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mensal da realização de avaliação de risco em todas as mulheres acompanhadas na unidade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saúde.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Ações de engajamento publico: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Identificação das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mulheres de maior risco para câncer de colo de útero e de mama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nas consultas, acolhimentos e visitas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domiciliares d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equipe de saúde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ACS.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Esclarecer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ás mulheres de forma individual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á comunidade em atividades coletivas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realizadas,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sobre os fatores de risco para câncer de colo de útero e de mama. </a:t>
            </a:r>
            <a:endParaRPr lang="x-none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77100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endParaRPr lang="pt-BR" sz="2400" b="1" dirty="0" smtClean="0">
              <a:solidFill>
                <a:srgbClr val="00000A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Objetivo </a:t>
            </a:r>
            <a:r>
              <a:rPr lang="pt-BR" sz="2400" b="1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6. Promover a saúde das mulheres que realizam detecção precoce de câncer de colo de útero e de mama na unidade de saúde</a:t>
            </a:r>
            <a:endParaRPr lang="pt-B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 fontAlgn="auto">
              <a:spcAft>
                <a:spcPts val="1000"/>
              </a:spcAft>
              <a:buNone/>
            </a:pPr>
            <a:r>
              <a:rPr lang="pt-BR" sz="2400" b="1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Metas</a:t>
            </a:r>
            <a:endParaRPr lang="pt-B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pt-BR" sz="2400" b="1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6.1. </a:t>
            </a:r>
            <a:r>
              <a:rPr lang="pt-BR" sz="2400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Orientar 100% das mulheres cadastradas sobre doenças sexualmente transmissíveis (DST) e fatores de risco para câncer de colo de útero.</a:t>
            </a:r>
            <a:endParaRPr lang="pt-B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pt-BR" sz="2400" b="1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6.2. </a:t>
            </a:r>
            <a:r>
              <a:rPr lang="pt-BR" sz="2400" dirty="0">
                <a:solidFill>
                  <a:srgbClr val="00000A"/>
                </a:solidFill>
                <a:latin typeface="Arial" pitchFamily="34" charset="0"/>
                <a:ea typeface="SimSun"/>
                <a:cs typeface="Arial" pitchFamily="34" charset="0"/>
              </a:rPr>
              <a:t>Orientar 100% das mulheres cadastradas sobre doenças sexualmente transmissíveis (DST) e fatores de risco para câncer de mama.</a:t>
            </a:r>
            <a:endParaRPr lang="pt-BR" sz="2400" dirty="0">
              <a:latin typeface="Arial" pitchFamily="34" charset="0"/>
              <a:ea typeface="SimSun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94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RESULTADOS</a:t>
            </a:r>
          </a:p>
          <a:p>
            <a:pPr indent="0">
              <a:spcAft>
                <a:spcPts val="0"/>
              </a:spcAft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SimSun"/>
              <a:cs typeface="Mangal"/>
            </a:endParaRPr>
          </a:p>
          <a:p>
            <a:pPr indent="0"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Estes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indicadores se comportaram em 100% durante toda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a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intervenção.</a:t>
            </a:r>
          </a:p>
          <a:p>
            <a:pPr indent="0"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Prevenção de câncer de colo de útero:</a:t>
            </a:r>
          </a:p>
          <a:p>
            <a:pPr indent="0"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ês 1: 153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mulheres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25 - 64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anos foram orientadas sobre DST e fatores de risco para câncer de colo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útero - 100%. </a:t>
            </a:r>
            <a:endParaRPr lang="pt-BR" sz="2400" dirty="0">
              <a:solidFill>
                <a:srgbClr val="000000"/>
              </a:solidFill>
              <a:latin typeface="Arial"/>
              <a:ea typeface="SimSun"/>
              <a:cs typeface="Mangal"/>
            </a:endParaRPr>
          </a:p>
          <a:p>
            <a:pPr indent="0"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Mês 2: 380 - 100%.</a:t>
            </a:r>
          </a:p>
          <a:p>
            <a:pPr indent="0"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ês 3: 501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mulheres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25 - 64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anos cadastradas foram orientadas sobre DST e fatores de risco para câncer de colo de útero, alcançando o 100% neste indicador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SimSun"/>
                <a:cs typeface="Mangal"/>
              </a:rPr>
              <a:t>. </a:t>
            </a:r>
            <a:endParaRPr lang="pt-BR" sz="2800" dirty="0">
              <a:effectLst/>
              <a:latin typeface="Liberation Serif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0890095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pPr lvl="0" indent="0">
              <a:buNone/>
            </a:pPr>
            <a:endParaRPr lang="pt-BR" sz="2800" dirty="0" smtClean="0">
              <a:solidFill>
                <a:srgbClr val="000000"/>
              </a:solidFill>
              <a:latin typeface="Arial"/>
              <a:ea typeface="SimSun"/>
              <a:cs typeface="Mangal"/>
            </a:endParaRPr>
          </a:p>
          <a:p>
            <a:pPr lvl="0" indent="0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Prevenção do câncer de mama:</a:t>
            </a:r>
          </a:p>
          <a:p>
            <a:pPr lvl="0" indent="0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Mês 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61 mulheres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50 - 69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anos de idade foram orientadas sobre DST e fatores de risco para câncer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mama - 100%.</a:t>
            </a:r>
          </a:p>
          <a:p>
            <a:pPr lvl="0" indent="0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Mês 2: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174 - 100%.</a:t>
            </a:r>
          </a:p>
          <a:p>
            <a:pPr lv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ês 3: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215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mulheres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50 - 69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anos cadastradas foram orientadas sobre DST e fatores de risco para câncer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mama, alcançando o 100% deste indicador. </a:t>
            </a:r>
            <a:endParaRPr lang="pt-BR" sz="2400" dirty="0">
              <a:solidFill>
                <a:prstClr val="black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228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</a:rPr>
              <a:t>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Ações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de monitoramento e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avaliação: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Monitoramento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mensal por parte da enfermeira do número de mulheres que receberam orientações por parte de todos os membros da equipe de saúde através dos registros da UBS.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    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   Ações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de organização e gestão do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serviço: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Pedido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mensal ao gestor municipal para garantir distribuição de preservativos na UBS, em todos seus locais e em centros da comunidade.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281719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776864" cy="554461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 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Ações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de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engajamento público: 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Incentivo para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o uso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preservativos na população,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garantir sua distribuição, incentivar a não adesão ao uso de tabaco, álcool e drogas, a prática de atividade física regular e os hábitos alimentares saudáveis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pPr algn="l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Ações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de qualificação da prática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</a:rPr>
              <a:t>clínica: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Capacitação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à equipe de saúde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para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orientar a prevenção de DST e estratégias de combate aos fatores de risco para câncer de colo de útero e de mama.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00911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4632" cy="79208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 para a equipe: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34076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SimSun"/>
                <a:cs typeface="Mangal"/>
              </a:rPr>
              <a:t>A </a:t>
            </a:r>
            <a:r>
              <a:rPr lang="pt-BR" sz="2400" dirty="0">
                <a:latin typeface="Arial"/>
                <a:ea typeface="SimSun"/>
                <a:cs typeface="Mangal"/>
              </a:rPr>
              <a:t>equipe está </a:t>
            </a:r>
            <a:r>
              <a:rPr lang="pt-BR" sz="2400" dirty="0" smtClean="0">
                <a:latin typeface="Arial"/>
                <a:ea typeface="SimSun"/>
                <a:cs typeface="Mangal"/>
              </a:rPr>
              <a:t>integrada.</a:t>
            </a: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SimSun"/>
                <a:cs typeface="Mangal"/>
              </a:rPr>
              <a:t>Ao incorporar </a:t>
            </a:r>
            <a:r>
              <a:rPr lang="pt-BR" sz="2400" dirty="0">
                <a:latin typeface="Arial"/>
                <a:ea typeface="SimSun"/>
                <a:cs typeface="Mangal"/>
              </a:rPr>
              <a:t>a intervenção à rotina do serviço, teremos condições de superar algumas das dificuldades </a:t>
            </a:r>
            <a:r>
              <a:rPr lang="pt-BR" sz="2400" dirty="0" smtClean="0">
                <a:latin typeface="Arial"/>
                <a:ea typeface="SimSun"/>
                <a:cs typeface="Mangal"/>
              </a:rPr>
              <a:t>encontradas.</a:t>
            </a: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SimSun"/>
                <a:cs typeface="Mangal"/>
              </a:rPr>
              <a:t>T</a:t>
            </a:r>
            <a:r>
              <a:rPr lang="pt-BR" sz="2400" dirty="0" smtClean="0">
                <a:latin typeface="Arial"/>
                <a:ea typeface="SimSun"/>
                <a:cs typeface="Mangal"/>
              </a:rPr>
              <a:t>rabalharemos </a:t>
            </a:r>
            <a:r>
              <a:rPr lang="pt-BR" sz="2400" dirty="0">
                <a:latin typeface="Arial"/>
                <a:ea typeface="SimSun"/>
                <a:cs typeface="Mangal"/>
              </a:rPr>
              <a:t>a cada dia por melhorar e qualificar o atendimento das mulheres de </a:t>
            </a:r>
            <a:r>
              <a:rPr lang="pt-BR" sz="2400" dirty="0" smtClean="0">
                <a:latin typeface="Arial"/>
                <a:ea typeface="SimSun"/>
                <a:cs typeface="Mangal"/>
              </a:rPr>
              <a:t>25 - 64 </a:t>
            </a:r>
            <a:r>
              <a:rPr lang="pt-BR" sz="2400" dirty="0">
                <a:latin typeface="Arial"/>
                <a:ea typeface="SimSun"/>
                <a:cs typeface="Mangal"/>
              </a:rPr>
              <a:t>e de </a:t>
            </a:r>
            <a:r>
              <a:rPr lang="pt-BR" sz="2400" dirty="0" smtClean="0">
                <a:latin typeface="Arial"/>
                <a:ea typeface="SimSun"/>
                <a:cs typeface="Mangal"/>
              </a:rPr>
              <a:t>50 - 69 </a:t>
            </a:r>
            <a:r>
              <a:rPr lang="pt-BR" sz="2400" dirty="0">
                <a:latin typeface="Arial"/>
                <a:ea typeface="SimSun"/>
                <a:cs typeface="Mangal"/>
              </a:rPr>
              <a:t>anos de idade da área de abrangência.</a:t>
            </a:r>
            <a:endParaRPr lang="pt-BR" sz="2400" dirty="0">
              <a:effectLst/>
              <a:latin typeface="Liberation Serif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0469856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para o serviço: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ontamos com um serviço organizado.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Contamos com ações específicas para a prevenção do câncer de colo de útero e mama.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om qualidade no atendimento 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aúde da mulher de nossa ária de abrangência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ações específicas permitiram alcançar o 100% de cobertura nesta ação programática.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073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Antes da Intervenção: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Mulheres entre 25 a 64 anos, acompanhadas para prevenção de câncer de colo de útero: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703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59%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Estimativa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1184 mulheres.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 exame citopatológico para câncer de colo de útero em dia: 462 mulheres - 66%.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50 a 69 anos acompanhadas para prevenção de câncer de mama: 389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- 88%.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Estimativa: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444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mulheres.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de 50-69 anos com Mamografia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dia: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271 -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70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57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para a comunidade: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Autofit/>
          </a:bodyPr>
          <a:lstStyle/>
          <a:p>
            <a:pPr indent="0" fontAlgn="auto">
              <a:spcAft>
                <a:spcPts val="0"/>
              </a:spcAft>
              <a:buNone/>
            </a:pP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O impacto da intervenção foi bem percebido e acolhido pela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comunidade.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s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mulheres de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25 - 64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anos e de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50 - 69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anos de idade, sentem-se melhor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atendidas.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emonstram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satisfação com a prioridade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do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atendimento, com as atividades de educação em </a:t>
            </a:r>
            <a:r>
              <a:rPr lang="pt-BR" sz="2400" dirty="0" smtClean="0">
                <a:latin typeface="Arial" pitchFamily="34" charset="0"/>
                <a:ea typeface="SimSun"/>
                <a:cs typeface="Arial" pitchFamily="34" charset="0"/>
              </a:rPr>
              <a:t>saúde, </a:t>
            </a:r>
            <a:r>
              <a:rPr lang="pt-BR" sz="2400" dirty="0">
                <a:latin typeface="Arial" pitchFamily="34" charset="0"/>
                <a:ea typeface="SimSun"/>
                <a:cs typeface="Arial" pitchFamily="34" charset="0"/>
              </a:rPr>
              <a:t>com as consultas clinicas e com a indicação e realização do exame citopatológico de colo de útero e mamografia, durante a etapa da intervenção e posterior a ela.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653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Com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incorporação da intervenção à rotina </a:t>
            </a:r>
            <a:endParaRPr lang="pt-BR" sz="2400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  do serviço podemos: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Ampliar a conscientização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comunidade na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necessidade de priorização da atenção á mulheres na faixa etária correspondente para prevenção do câncer de colo de útero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mama.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Quando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teremos disponíveis mais ACS, pretendemos ampliar e mantiver o trabalho em todas as microárias.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Tomando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este projeto como exemplo, também pretendemos ampliar a qualidade do atendimento em outros programas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incorporados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 UBS.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99050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Autofit/>
          </a:bodyPr>
          <a:lstStyle/>
          <a:p>
            <a:pPr>
              <a:spcBef>
                <a:spcPts val="14000"/>
              </a:spcBef>
              <a:spcAft>
                <a:spcPts val="1200"/>
              </a:spcAft>
            </a:pPr>
            <a:r>
              <a:rPr lang="pt-BR" sz="2800" b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</a:t>
            </a:r>
            <a:r>
              <a:rPr lang="pt-BR" sz="2400" b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Reflexão </a:t>
            </a:r>
            <a:r>
              <a:rPr lang="pt-BR" sz="240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crítica sobre o processo pessoal de </a:t>
            </a:r>
            <a:r>
              <a:rPr lang="pt-BR" sz="2400" b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aprendizagem:</a:t>
            </a:r>
            <a:endParaRPr lang="pt-BR" sz="2400" b="1" kern="0" dirty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Representou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um grande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desafio: </a:t>
            </a:r>
          </a:p>
          <a:p>
            <a:pPr marL="800100" indent="-457200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Pela forma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aprendizado.</a:t>
            </a:r>
          </a:p>
          <a:p>
            <a:pPr marL="800100" indent="-457200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Pela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língua Portuguesa que foi, é, e será, o maior dos desafios enfrentados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>
              <a:lnSpc>
                <a:spcPct val="12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trabalho foi desenvolvido de forma organizada, segundo as orientações do apoio pedagógico, que permitirem-me:</a:t>
            </a:r>
          </a:p>
          <a:p>
            <a:pPr marL="800100" lvl="0" indent="-457200">
              <a:lnSpc>
                <a:spcPct val="12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Orientar-me melhor quanto à rotina do curso cada semana.</a:t>
            </a:r>
          </a:p>
          <a:p>
            <a:pPr indent="0">
              <a:lnSpc>
                <a:spcPct val="12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2742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Reflexão crítica sobre o processo pessoal de aprendizagem: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Autofit/>
          </a:bodyPr>
          <a:lstStyle/>
          <a:p>
            <a:pPr marL="800100" indent="-457200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Utilizar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os diversos espaços e as formas de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comunicação.</a:t>
            </a:r>
          </a:p>
          <a:p>
            <a:pPr marL="800100" lvl="0" indent="-457200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Participar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 todas as atividades, da elaboração das tarefas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800100" lvl="0" indent="-457200">
              <a:lnSpc>
                <a:spcPct val="12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Interagir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 colegas nos fórum, com o orientador no DOE espaço privado para conversa e comunicação minuciosa e para revisão e organização das tarefas realizadas, no Ambiente Virtual de Aprendizagem. </a:t>
            </a:r>
          </a:p>
          <a:p>
            <a:pPr marL="800100" indent="-457200">
              <a:lnSpc>
                <a:spcPct val="120000"/>
              </a:lnSpc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745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Signiﬁcado do curso para minha prática proﬁssional: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Estimulou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a capacidade de conversação e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reflexão.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Estimulou 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capacidade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de envolver colegas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de trabalho e gestores numa ação programática que possa ser implantada e ter continuidade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Possibilitou a adoção de uma postura de trabalho baseado em evidências, em registros, em protocolos que estimularam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depois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a implantação de novas ações no serviço onde atuamos para qualificar a prática na rotina da APS.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999316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Signiﬁcado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do curso para minha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prática proﬁssional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pt-BR" sz="28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Possibilitou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conhecer os dados d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UBS e ter registros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da ação programática.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Incorporou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habilidades de escrever relatórios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precisos e descrever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a experiência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vivida.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 preparou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para realizar novas intervenções, que envolvam efetivamente a comunidade, e que signifique uma melhoria na resolubilidade do atendimento da nossa UBS.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243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6494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Signiﬁcado do curso para minha prática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proﬁssional:</a:t>
            </a:r>
            <a:endParaRPr lang="pt-BR" sz="2800" dirty="0" smtClean="0">
              <a:solidFill>
                <a:srgbClr val="000000"/>
              </a:solidFill>
              <a:latin typeface="Arial"/>
            </a:endParaRP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fórum de Prática clínica ofertou uma oportunidade ímpar de qualificação da prática clínica com a revisão de temas importantes e frequentes nossa prática diária. 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Ambiente Virtual de Aprendizagem, (AVA), resultou algo novo que experimentei em minha vida como estudante e profissional e foi para mim um mundo a ser explorado.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Com os TQC verifiquei meu desempenho, observe quais questões não acertei e me organizei para estudar e logo desenvolver os Estudos de Prática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clínica.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54970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115212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Aprendizados mais relevantes: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5272" y="148615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Aprofundar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nos temas de saúde coletiva do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Brasil.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Aprofundar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nos protocolos do Ministério da saúde e em específico 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Protocolo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de prevenção e controle do câncer de colo de útero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mama.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Contribuiu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em minha educação permanente e enriqueceu minha experiência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profissional.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51471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419" sz="2400" b="1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340767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BRASIL. Ministério da Saúde. Caderno da Atenção Básica. N 13. Controle dos cânceres do colo do útero e da mama. 2ª edição. Brasília – DF. 2013.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BRASIL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Ministério da Saúde. Instituto Nacional De Câncer (INCA). Diretrizes brasileiras para o rastreamento do câncer do colo do útero. Rio de Janeiro – RJ. 2011.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BRASIL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Ministério da Saúde. Manual de estrutura física das unidades básicas de saúde. Saúde Da Família. 2ª Edição. Brasília – DF. 2008.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307481"/>
      </p:ext>
    </p:extLst>
  </p:cSld>
  <p:clrMapOvr>
    <a:masterClrMapping/>
  </p:clrMapOvr>
  <p:transition spd="slow">
    <p:push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ESF São José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279763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8847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Antes da intervenção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Era realizada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coleta para exame citopatológico e a indicação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mamografias.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programa organizado de rastreamento destas patologias.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ofertados com repetições desnecessárias em intervalos menores do que o recomendado pelo Ministério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controle da periodicidade com que as mulheres, da faixa etária de 25 a 64 anos,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faziam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exame preventivo de colo de útero, nem as Mamografias nas mulheres entre 50 a 69 anos. </a:t>
            </a:r>
          </a:p>
        </p:txBody>
      </p:sp>
    </p:spTree>
    <p:extLst>
      <p:ext uri="{BB962C8B-B14F-4D97-AF65-F5344CB8AC3E}">
        <p14:creationId xmlns:p14="http://schemas.microsoft.com/office/powerpoint/2010/main" val="28099133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Reunião de equipe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1" y="3559372"/>
            <a:ext cx="3896785" cy="2677940"/>
          </a:xfrm>
        </p:spPr>
      </p:pic>
      <p:pic>
        <p:nvPicPr>
          <p:cNvPr id="1028" name="Picture 4" descr="C:\Users\Betty\Desktop\20150311_154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57" y="1268760"/>
            <a:ext cx="42321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2480"/>
      </p:ext>
    </p:extLst>
  </p:cSld>
  <p:clrMapOvr>
    <a:masterClrMapping/>
  </p:clrMapOvr>
  <p:transition spd="slow">
    <p:push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Palestra para a comunidade: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56793"/>
            <a:ext cx="7488832" cy="4569370"/>
          </a:xfrm>
        </p:spPr>
      </p:pic>
    </p:spTree>
    <p:extLst>
      <p:ext uri="{BB962C8B-B14F-4D97-AF65-F5344CB8AC3E}">
        <p14:creationId xmlns:p14="http://schemas.microsoft.com/office/powerpoint/2010/main" val="2161006898"/>
      </p:ext>
    </p:extLst>
  </p:cSld>
  <p:clrMapOvr>
    <a:masterClrMapping/>
  </p:clrMapOvr>
  <p:transition spd="slow">
    <p:push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90465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“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nossos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esforços desafiem as impossibilidades. Lembrai-vos que as grandes proezas da historia foram conquistas daquilo que parecia impossível</a:t>
            </a:r>
            <a:r>
              <a:rPr lang="pt-BR" b="1" dirty="0" smtClean="0"/>
              <a:t>.”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                          </a:t>
            </a:r>
            <a:r>
              <a:rPr lang="pt-BR" b="1" i="1" dirty="0" smtClean="0"/>
              <a:t>Charles </a:t>
            </a:r>
            <a:r>
              <a:rPr lang="pt-BR" b="1" i="1" dirty="0"/>
              <a:t>Chaplin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446475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746650"/>
          </a:xfrm>
        </p:spPr>
        <p:txBody>
          <a:bodyPr/>
          <a:lstStyle/>
          <a:p>
            <a:r>
              <a:rPr lang="pt-BR" dirty="0" smtClean="0">
                <a:latin typeface="Forte" pitchFamily="66" charset="0"/>
              </a:rPr>
              <a:t>OBRIGADA</a:t>
            </a:r>
            <a:endParaRPr lang="pt-BR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842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836711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Antes da intervenção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Existia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protocolo mais não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cumprido em 100% dos casos, se deixa à vontade das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usuárias.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 realizada a busca ativa das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atrasadas.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Eram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realizadas ações de educação da mulher para a realização periódica destes exames preventivos nas consultas mais não existia controle da periodicidade com que eram realizados os exames.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635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476672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Antes da intervenção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eram inseridos os resultados nos prontuários clínicos em ocasões.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Não existia planejamento nem coordenação dos programas.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Nunca era discutido nas reuniões de equipe. </a:t>
            </a:r>
          </a:p>
        </p:txBody>
      </p:sp>
    </p:spTree>
    <p:extLst>
      <p:ext uri="{BB962C8B-B14F-4D97-AF65-F5344CB8AC3E}">
        <p14:creationId xmlns:p14="http://schemas.microsoft.com/office/powerpoint/2010/main" val="34154669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7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endParaRPr lang="pt-BR" dirty="0" smtClean="0"/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atenção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à prevenção e controle do câncer de colo de útero e mama, na ESF São José, Farroupilha, RS.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96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2929</Words>
  <Application>Microsoft Office PowerPoint</Application>
  <PresentationFormat>Presentación en pantalla (4:3)</PresentationFormat>
  <Paragraphs>273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UNIVERSIDADE ABERTA DO SUS UNIVERSIDADE FEDERAL DE PELOTAS DEPARTAMENTO DE MEDICINA SOCIAL CURSO DE ESPECIALIZAÇÃO EM SAÚDE DA FAMÍLIA MODALIDADE A DISTÂNCIA TURMA 7  Melhoria da atenção à prevenção e controle do câncer de colo de útero e mama, na ESF São José, Farroupilha, RS.     </vt:lpstr>
      <vt:lpstr>INTRODUCÇÃO</vt:lpstr>
      <vt:lpstr>INTRODUCÇÃO</vt:lpstr>
      <vt:lpstr>INTRODUCÇÃO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Ações de monitoramento e avaliação. Ações de organização e gestão do serviço. Ações de engajamento público. Ações de qualificação da prática clínica. </vt:lpstr>
      <vt:lpstr>Presentación de PowerPoint</vt:lpstr>
      <vt:lpstr>Protocolo e Manual técnico do Controle dos canceres do colo do útero e da mama do Ministério da saúde. 2013, em formato eletrônico e impresso.  Para o monitoramento e avaliação Registro específico de citopatológico e mamografias.  Planilha de coleta de dados. Ficha espelho. Serão examinados semanalmente.    </vt:lpstr>
      <vt:lpstr>Para cumprir com as ações de organização e gestão do serviço  Acolhimento e cadastro diário das mulheres de 25 a 64 anos e de 50 a 69 anos que demandem realização dos exames, espontaneamente ou proveniente das consultas, dos acolhimentos e da busca ativa dos ACS.  Identificação das mulheres com risco aumentado para estes cânceres, nas visitas domiciliares por ACS e equipe em geral.</vt:lpstr>
      <vt:lpstr>Para cumprir com as ações de engajamento público  Realização mensal de atividades de educação em saúde em cenários da comunidade, salas de espera, atendimentos clínicos para:  Esclarecer importância e periodicidade da realização dos exames. Sinais de alerta. Importância do autoexame de mamas. Relação do câncer de colo de útero e DST. Incentivar o uso de preservativos e estilos de vida saudáveis.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Ações realizadas: </vt:lpstr>
      <vt:lpstr>Objetivo 2. Melhorar a qualidade do atendimento das mulheres que realizam detecção precoce de câncer de colo de útero e de mama na unidade de saúde Meta  2.1: Obter 100% de coleta de amostras satisfatórias do exame citopatológico de colo de útero.</vt:lpstr>
      <vt:lpstr>RESULTADOS   Este indicador foi mantido em 100% durante toda a intervenção.  Mês 1: 152 mulheres de 25 - 64 anos com exame citopatológico de colo de útero realizado com amostra satisfatória - 100% Mês 2: 367 mulheres - 100%  Mês 3: 501 mulheres - 100%</vt:lpstr>
      <vt:lpstr>Ações realizadas</vt:lpstr>
      <vt:lpstr>Presentación de PowerPoint</vt:lpstr>
      <vt:lpstr>Objetivo 3. Melhorar a adesão das mulheres à realização de exame citopatológico de colo de útero e mamografia  Metas 3.1 Identificar 100% das mulheres com exame citopatológico alterado sem acompanhamento pela unidade de saúde 3.2 Identificar 100% das mulheres com mamografia alterada sem acompanhamento pela unidade de saúde </vt:lpstr>
      <vt:lpstr>3.3 Realizar busca ativa em 100% de mulheres com exame citopatológico alterado sem acompanhamento pela unidade de saúde 3.4 Realizar busca ativa em 100% de mulheres com mamografia alterada sem acompanhamento pela unidade de saúde.</vt:lpstr>
      <vt:lpstr>RESULTADOS  Mulheres de 25 - 64 anos de idade com resultado do exame citopatológico de colo de útero alterado e não retornou á UBS para acompanhamento:  Mês 1: 1 - 25%.  Foi feita a busca ativa. Mês 2: 0 Mês 3: 0</vt:lpstr>
      <vt:lpstr>  </vt:lpstr>
      <vt:lpstr>RESULTADOS  Mulheres de 50 - 69 anos de idade com mamografia alterada e não retornou á UBS para acompanhamento: 0   Este indicador se comportou em 0% durante os 3 meses da intervenção porque não tivemos mulheres com mamografia alterada que não retornaram à unidade de saúde.</vt:lpstr>
      <vt:lpstr>Presentación de PowerPoint</vt:lpstr>
      <vt:lpstr>Presentación de PowerPoint</vt:lpstr>
      <vt:lpstr>Presentación de PowerPoint</vt:lpstr>
      <vt:lpstr>Presentación de PowerPoint</vt:lpstr>
      <vt:lpstr>Objetivo 4. Melhorar o registro das informações Metas 4.1. Manter registro da coleta de exame citopatológico de colo de útero em registro específico em 100% das mulheres cadastradas.  4.2. Manter registro da realização da mamografia em registro específico em 100% das mulheres cadastradas.</vt:lpstr>
      <vt:lpstr>Presentación de PowerPoint</vt:lpstr>
      <vt:lpstr>Presentación de PowerPoint</vt:lpstr>
      <vt:lpstr>Objetivo 5. Mapear as mulheres de risco para câncer de colo de útero e de mama Metas 5.1. Pesquisar sinais de alerta para câncer de colo de útero em 100% das mulheres entre 25 e 64 anos (Dor e sangramento após relação sexual e/ou corrimento vaginal excessivo).  5.2. Realizar avaliação de risco para câncer de mama em 100% das mulheres entre 50 e 69 anos.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Importância da intervenção para a equipe:</vt:lpstr>
      <vt:lpstr>Importância para o serviço:</vt:lpstr>
      <vt:lpstr>Importância para a comunidade:</vt:lpstr>
      <vt:lpstr>Presentación de PowerPoint</vt:lpstr>
      <vt:lpstr>    Reflexão crítica sobre o processo pessoal de aprendizagem:</vt:lpstr>
      <vt:lpstr>Reflexão crítica sobre o processo pessoal de aprendizagem: </vt:lpstr>
      <vt:lpstr>Signiﬁcado do curso para minha prática proﬁssional:</vt:lpstr>
      <vt:lpstr>Presentación de PowerPoint</vt:lpstr>
      <vt:lpstr>Presentación de PowerPoint</vt:lpstr>
      <vt:lpstr>Aprendizados mais relevantes:</vt:lpstr>
      <vt:lpstr>Referencias Bibliográficas</vt:lpstr>
      <vt:lpstr>ESF São José</vt:lpstr>
      <vt:lpstr>Reunião de equipe</vt:lpstr>
      <vt:lpstr>Palestra para a comunidade:</vt:lpstr>
      <vt:lpstr>“Que os nossos esforços desafiem as impossibilidades. Lembrai-vos que as grandes proezas da historia foram conquistas daquilo que parecia impossível.”                            Charles Chaplin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Melhoria da atenção à prevenção e controle do câncer de colo de útero e mama, na ESF São José, Farroupilha, RS.  </dc:title>
  <dc:creator>Beatriz Pérez Cruz</dc:creator>
  <cp:lastModifiedBy>Betty</cp:lastModifiedBy>
  <cp:revision>233</cp:revision>
  <dcterms:created xsi:type="dcterms:W3CDTF">2015-06-14T20:02:08Z</dcterms:created>
  <dcterms:modified xsi:type="dcterms:W3CDTF">2015-06-24T22:17:13Z</dcterms:modified>
</cp:coreProperties>
</file>