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334" r:id="rId2"/>
    <p:sldId id="335" r:id="rId3"/>
    <p:sldId id="336" r:id="rId4"/>
    <p:sldId id="337" r:id="rId5"/>
    <p:sldId id="338" r:id="rId6"/>
    <p:sldId id="339" r:id="rId7"/>
    <p:sldId id="340" r:id="rId8"/>
    <p:sldId id="341" r:id="rId9"/>
    <p:sldId id="342" r:id="rId10"/>
    <p:sldId id="343" r:id="rId11"/>
    <p:sldId id="344" r:id="rId12"/>
    <p:sldId id="351" r:id="rId13"/>
    <p:sldId id="346" r:id="rId14"/>
    <p:sldId id="348" r:id="rId15"/>
    <p:sldId id="347" r:id="rId16"/>
    <p:sldId id="349" r:id="rId17"/>
    <p:sldId id="350" r:id="rId18"/>
    <p:sldId id="292" r:id="rId19"/>
    <p:sldId id="321" r:id="rId20"/>
    <p:sldId id="293" r:id="rId21"/>
    <p:sldId id="352" r:id="rId22"/>
    <p:sldId id="294" r:id="rId23"/>
    <p:sldId id="361" r:id="rId24"/>
    <p:sldId id="353" r:id="rId25"/>
    <p:sldId id="360" r:id="rId26"/>
    <p:sldId id="322" r:id="rId27"/>
    <p:sldId id="295" r:id="rId28"/>
    <p:sldId id="323" r:id="rId29"/>
    <p:sldId id="296" r:id="rId30"/>
    <p:sldId id="359" r:id="rId31"/>
    <p:sldId id="297" r:id="rId32"/>
    <p:sldId id="324" r:id="rId33"/>
    <p:sldId id="298" r:id="rId34"/>
    <p:sldId id="325" r:id="rId35"/>
    <p:sldId id="299" r:id="rId36"/>
    <p:sldId id="326" r:id="rId37"/>
    <p:sldId id="300" r:id="rId38"/>
    <p:sldId id="354" r:id="rId39"/>
    <p:sldId id="301" r:id="rId40"/>
    <p:sldId id="355" r:id="rId41"/>
    <p:sldId id="327" r:id="rId42"/>
    <p:sldId id="357" r:id="rId43"/>
    <p:sldId id="331" r:id="rId44"/>
    <p:sldId id="358" r:id="rId45"/>
    <p:sldId id="333" r:id="rId4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AA61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6" d="100"/>
          <a:sy n="76" d="100"/>
        </p:scale>
        <p:origin x="-119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F:\CURSO%20DE%20ESPECIALIZA&#199;&#195;O\TAREFAS.UNID.3\Coleta%20de%20dados%20Crian&#231;a.(12)mes%203,do%2030%20de%20mar&#231;o%20ao%205%20de%20abril,2015..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ser\Desktop\Planilha%2012%20puericultura%20Beatriz%2015%2004%2015.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user\Desktop\Planilha%2012%20puericultura%20Beatriz%2015%2004%2015.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pt-BR"/>
  <c:chart>
    <c:autoTitleDeleted val="1"/>
    <c:plotArea>
      <c:layout>
        <c:manualLayout>
          <c:layoutTarget val="inner"/>
          <c:xMode val="edge"/>
          <c:yMode val="edge"/>
          <c:x val="0.11895182457031599"/>
          <c:y val="0.17460394373780241"/>
          <c:w val="0.85282342731352634"/>
          <c:h val="0.66056396796554251"/>
        </c:manualLayout>
      </c:layout>
      <c:barChart>
        <c:barDir val="col"/>
        <c:grouping val="clustered"/>
        <c:ser>
          <c:idx val="0"/>
          <c:order val="0"/>
          <c:tx>
            <c:strRef>
              <c:f>Indicadores!$C$4</c:f>
              <c:strCache>
                <c:ptCount val="1"/>
                <c:pt idx="0">
                  <c:v>Proporção de crianças entre zero e 72 meses inscritas no programa da unidade de saúde</c:v>
                </c:pt>
              </c:strCache>
            </c:strRef>
          </c:tx>
          <c:spPr>
            <a:solidFill>
              <a:srgbClr val="E46C0A"/>
            </a:solidFill>
            <a:ln w="25400">
              <a:noFill/>
            </a:ln>
          </c:spPr>
          <c:cat>
            <c:strRef>
              <c:f>Indicadores!$D$3:$G$3</c:f>
              <c:strCache>
                <c:ptCount val="4"/>
                <c:pt idx="0">
                  <c:v>Mês 1</c:v>
                </c:pt>
                <c:pt idx="1">
                  <c:v>Mês 2</c:v>
                </c:pt>
                <c:pt idx="2">
                  <c:v>Mês 3</c:v>
                </c:pt>
                <c:pt idx="3">
                  <c:v>Mês 4</c:v>
                </c:pt>
              </c:strCache>
            </c:strRef>
          </c:cat>
          <c:val>
            <c:numRef>
              <c:f>Indicadores!$D$4:$G$4</c:f>
              <c:numCache>
                <c:formatCode>0.0%</c:formatCode>
                <c:ptCount val="4"/>
                <c:pt idx="0">
                  <c:v>0.38271604938271864</c:v>
                </c:pt>
                <c:pt idx="1">
                  <c:v>0.63580246913580263</c:v>
                </c:pt>
                <c:pt idx="2">
                  <c:v>0.90740740740740744</c:v>
                </c:pt>
                <c:pt idx="3">
                  <c:v>0</c:v>
                </c:pt>
              </c:numCache>
            </c:numRef>
          </c:val>
        </c:ser>
        <c:dLbls/>
        <c:axId val="62893056"/>
        <c:axId val="63902464"/>
      </c:barChart>
      <c:catAx>
        <c:axId val="62893056"/>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3902464"/>
        <c:crosses val="autoZero"/>
        <c:auto val="1"/>
        <c:lblAlgn val="ctr"/>
        <c:lblOffset val="100"/>
        <c:tickMarkSkip val="1"/>
      </c:catAx>
      <c:valAx>
        <c:axId val="63902464"/>
        <c:scaling>
          <c:orientation val="minMax"/>
          <c:max val="1"/>
        </c:scaling>
        <c:axPos val="l"/>
        <c:majorGridlines>
          <c:spPr>
            <a:ln w="3175">
              <a:solidFill>
                <a:srgbClr val="808080"/>
              </a:solidFill>
              <a:prstDash val="solid"/>
            </a:ln>
          </c:spPr>
        </c:majorGridlines>
        <c:numFmt formatCode="0%" sourceLinked="0"/>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2893056"/>
        <c:crosses val="autoZero"/>
        <c:crossBetween val="between"/>
        <c:majorUnit val="0.2"/>
      </c:valAx>
      <c:spPr>
        <a:noFill/>
        <a:ln w="25400">
          <a:noFill/>
        </a:ln>
      </c:spPr>
    </c:plotArea>
    <c:plotVisOnly val="1"/>
    <c:dispBlanksAs val="gap"/>
  </c:chart>
  <c:spPr>
    <a:solidFill>
      <a:srgbClr val="FFFFFF"/>
    </a:solidFill>
    <a:ln w="3175">
      <a:solidFill>
        <a:srgbClr val="808080"/>
      </a:solidFill>
      <a:prstDash val="solid"/>
    </a:ln>
  </c:spPr>
  <c:txPr>
    <a:bodyPr/>
    <a:lstStyle/>
    <a:p>
      <a:pPr>
        <a:defRPr sz="1100" b="0" i="0" u="none" strike="noStrike" baseline="0">
          <a:solidFill>
            <a:srgbClr val="FFFFFF"/>
          </a:solidFill>
          <a:latin typeface="Calibri"/>
          <a:ea typeface="Calibri"/>
          <a:cs typeface="Calibri"/>
        </a:defRPr>
      </a:pPr>
      <a:endParaRPr lang="pt-B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pt-BR"/>
  <c:chart>
    <c:autoTitleDeleted val="1"/>
    <c:plotArea>
      <c:layout>
        <c:manualLayout>
          <c:layoutTarget val="inner"/>
          <c:xMode val="edge"/>
          <c:yMode val="edge"/>
          <c:x val="0.11626365252730519"/>
          <c:y val="0.15506792420178248"/>
          <c:w val="0.85551159935653209"/>
          <c:h val="0.68009998750156264"/>
        </c:manualLayout>
      </c:layout>
      <c:barChart>
        <c:barDir val="col"/>
        <c:grouping val="clustered"/>
        <c:ser>
          <c:idx val="0"/>
          <c:order val="0"/>
          <c:tx>
            <c:strRef>
              <c:f>Indicadores!$C$9</c:f>
              <c:strCache>
                <c:ptCount val="1"/>
                <c:pt idx="0">
                  <c:v>Proporção de crianças com primeira consulta na primeira semana de vida</c:v>
                </c:pt>
              </c:strCache>
            </c:strRef>
          </c:tx>
          <c:spPr>
            <a:gradFill rotWithShape="0">
              <a:gsLst>
                <a:gs pos="0">
                  <a:srgbClr val="9BC1FF"/>
                </a:gs>
                <a:gs pos="100000">
                  <a:srgbClr val="3F80CD"/>
                </a:gs>
              </a:gsLst>
              <a:lin ang="5400000"/>
            </a:gradFill>
            <a:ln w="25400">
              <a:noFill/>
            </a:ln>
          </c:spPr>
          <c:cat>
            <c:strRef>
              <c:f>Indicadores!$D$8:$G$8</c:f>
              <c:strCache>
                <c:ptCount val="4"/>
                <c:pt idx="0">
                  <c:v>Mês 1</c:v>
                </c:pt>
                <c:pt idx="1">
                  <c:v>Mês 2</c:v>
                </c:pt>
                <c:pt idx="2">
                  <c:v>Mês 3</c:v>
                </c:pt>
                <c:pt idx="3">
                  <c:v>Mês 4</c:v>
                </c:pt>
              </c:strCache>
            </c:strRef>
          </c:cat>
          <c:val>
            <c:numRef>
              <c:f>Indicadores!$D$9:$G$9</c:f>
              <c:numCache>
                <c:formatCode>0.0%</c:formatCode>
                <c:ptCount val="4"/>
                <c:pt idx="0">
                  <c:v>0.25806451612903231</c:v>
                </c:pt>
                <c:pt idx="1">
                  <c:v>0.35922330097087557</c:v>
                </c:pt>
                <c:pt idx="2">
                  <c:v>0.4489795918367348</c:v>
                </c:pt>
                <c:pt idx="3">
                  <c:v>0</c:v>
                </c:pt>
              </c:numCache>
            </c:numRef>
          </c:val>
        </c:ser>
        <c:dLbls/>
        <c:axId val="63952768"/>
        <c:axId val="63954304"/>
      </c:barChart>
      <c:catAx>
        <c:axId val="63952768"/>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3954304"/>
        <c:crosses val="autoZero"/>
        <c:auto val="1"/>
        <c:lblAlgn val="ctr"/>
        <c:lblOffset val="100"/>
        <c:tickMarkSkip val="1"/>
      </c:catAx>
      <c:valAx>
        <c:axId val="63954304"/>
        <c:scaling>
          <c:orientation val="minMax"/>
          <c:max val="1"/>
          <c:min val="0"/>
        </c:scaling>
        <c:axPos val="l"/>
        <c:numFmt formatCode="0%" sourceLinked="0"/>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3952768"/>
        <c:crosses val="autoZero"/>
        <c:crossBetween val="between"/>
        <c:majorUnit val="0.2"/>
        <c:minorUnit val="2.0000000000000011E-2"/>
      </c:valAx>
      <c:spPr>
        <a:noFill/>
        <a:ln w="25400">
          <a:noFill/>
        </a:ln>
      </c:spPr>
    </c:plotArea>
    <c:plotVisOnly val="1"/>
    <c:dispBlanksAs val="gap"/>
  </c:chart>
  <c:spPr>
    <a:solidFill>
      <a:srgbClr val="FFFFFF"/>
    </a:solidFill>
    <a:ln w="3175">
      <a:solidFill>
        <a:srgbClr val="808080"/>
      </a:solidFill>
      <a:prstDash val="solid"/>
    </a:ln>
  </c:spPr>
  <c:txPr>
    <a:bodyPr/>
    <a:lstStyle/>
    <a:p>
      <a:pPr>
        <a:defRPr sz="1100" b="0" i="0" u="none" strike="noStrike" baseline="0">
          <a:solidFill>
            <a:srgbClr val="FFFFFF"/>
          </a:solidFill>
          <a:latin typeface="Calibri"/>
          <a:ea typeface="Calibri"/>
          <a:cs typeface="Calibri"/>
        </a:defRPr>
      </a:pPr>
      <a:endParaRPr lang="pt-B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pt-BR"/>
  <c:chart>
    <c:autoTitleDeleted val="1"/>
    <c:plotArea>
      <c:layout>
        <c:manualLayout>
          <c:layoutTarget val="inner"/>
          <c:xMode val="edge"/>
          <c:yMode val="edge"/>
          <c:x val="0.13022941970310392"/>
          <c:y val="0.15384657889423745"/>
          <c:w val="0.83603238866396756"/>
          <c:h val="0.61538583190835361"/>
        </c:manualLayout>
      </c:layout>
      <c:barChart>
        <c:barDir val="col"/>
        <c:grouping val="clustered"/>
        <c:ser>
          <c:idx val="0"/>
          <c:order val="0"/>
          <c:tx>
            <c:strRef>
              <c:f>Indicadores!$C$95</c:f>
              <c:strCache>
                <c:ptCount val="1"/>
                <c:pt idx="0">
                  <c:v>Número de crianças colocadas para mamar durante a primeira consulta.</c:v>
                </c:pt>
              </c:strCache>
            </c:strRef>
          </c:tx>
          <c:spPr>
            <a:gradFill rotWithShape="0">
              <a:gsLst>
                <a:gs pos="0">
                  <a:srgbClr val="9BC1FF"/>
                </a:gs>
                <a:gs pos="100000">
                  <a:srgbClr val="3F80CD"/>
                </a:gs>
              </a:gsLst>
              <a:lin ang="5400000"/>
            </a:gradFill>
            <a:ln w="25400">
              <a:noFill/>
            </a:ln>
          </c:spPr>
          <c:cat>
            <c:strRef>
              <c:f>Indicadores!$D$94:$G$94</c:f>
              <c:strCache>
                <c:ptCount val="4"/>
                <c:pt idx="0">
                  <c:v>Mês 1</c:v>
                </c:pt>
                <c:pt idx="1">
                  <c:v>Mês 2</c:v>
                </c:pt>
                <c:pt idx="2">
                  <c:v>Mês 3</c:v>
                </c:pt>
                <c:pt idx="3">
                  <c:v>Mês 4</c:v>
                </c:pt>
              </c:strCache>
            </c:strRef>
          </c:cat>
          <c:val>
            <c:numRef>
              <c:f>Indicadores!$D$95:$G$95</c:f>
              <c:numCache>
                <c:formatCode>0.0%</c:formatCode>
                <c:ptCount val="4"/>
                <c:pt idx="0">
                  <c:v>0.35483870967742226</c:v>
                </c:pt>
                <c:pt idx="1">
                  <c:v>0.456310679611654</c:v>
                </c:pt>
                <c:pt idx="2">
                  <c:v>0.51700680272108845</c:v>
                </c:pt>
                <c:pt idx="3">
                  <c:v>0</c:v>
                </c:pt>
              </c:numCache>
            </c:numRef>
          </c:val>
        </c:ser>
        <c:dLbls/>
        <c:axId val="63388672"/>
        <c:axId val="63427328"/>
      </c:barChart>
      <c:catAx>
        <c:axId val="63388672"/>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3427328"/>
        <c:crosses val="autoZero"/>
        <c:auto val="1"/>
        <c:lblAlgn val="ctr"/>
        <c:lblOffset val="100"/>
        <c:tickMarkSkip val="1"/>
      </c:catAx>
      <c:valAx>
        <c:axId val="63427328"/>
        <c:scaling>
          <c:orientation val="minMax"/>
          <c:max val="1"/>
        </c:scaling>
        <c:axPos val="l"/>
        <c:majorGridlines>
          <c:spPr>
            <a:ln w="3175">
              <a:solidFill>
                <a:srgbClr val="808080"/>
              </a:solidFill>
              <a:prstDash val="solid"/>
            </a:ln>
          </c:spPr>
        </c:majorGridlines>
        <c:numFmt formatCode="0%" sourceLinked="0"/>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3388672"/>
        <c:crosses val="autoZero"/>
        <c:crossBetween val="between"/>
        <c:majorUnit val="0.2"/>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100" b="0" i="0" u="none" strike="noStrike" baseline="0">
          <a:solidFill>
            <a:srgbClr val="FFFFFF"/>
          </a:solidFill>
          <a:latin typeface="Calibri"/>
          <a:ea typeface="Calibri"/>
          <a:cs typeface="Calibri"/>
        </a:defRPr>
      </a:pPr>
      <a:endParaRPr lang="pt-BR"/>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7D46D3-470F-4872-A62D-BCFEF1F2BB9F}" type="datetimeFigureOut">
              <a:rPr lang="pt-BR" smtClean="0"/>
              <a:pPr/>
              <a:t>17/06/2015</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1A4ACD-AF55-4DDD-BB3C-FC90AC0BAFF7}" type="slidenum">
              <a:rPr lang="pt-BR" smtClean="0"/>
              <a:pPr/>
              <a:t>‹nº›</a:t>
            </a:fld>
            <a:endParaRPr lang="pt-BR"/>
          </a:p>
        </p:txBody>
      </p:sp>
    </p:spTree>
    <p:extLst>
      <p:ext uri="{BB962C8B-B14F-4D97-AF65-F5344CB8AC3E}">
        <p14:creationId xmlns:p14="http://schemas.microsoft.com/office/powerpoint/2010/main" xmlns="" val="3872270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AB6CDCA8-7A30-42AD-A0B9-FDC164B37AB8}" type="datetimeFigureOut">
              <a:rPr lang="pt-BR" smtClean="0"/>
              <a:pPr/>
              <a:t>17/06/2015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875613D-6A70-4147-AD63-DD2AB953CE2F}"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B6CDCA8-7A30-42AD-A0B9-FDC164B37AB8}" type="datetimeFigureOut">
              <a:rPr lang="pt-BR" smtClean="0"/>
              <a:pPr/>
              <a:t>17/06/2015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875613D-6A70-4147-AD63-DD2AB953CE2F}"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B6CDCA8-7A30-42AD-A0B9-FDC164B37AB8}" type="datetimeFigureOut">
              <a:rPr lang="pt-BR" smtClean="0"/>
              <a:pPr/>
              <a:t>17/06/2015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875613D-6A70-4147-AD63-DD2AB953CE2F}"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B6CDCA8-7A30-42AD-A0B9-FDC164B37AB8}" type="datetimeFigureOut">
              <a:rPr lang="pt-BR" smtClean="0"/>
              <a:pPr/>
              <a:t>17/06/2015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875613D-6A70-4147-AD63-DD2AB953CE2F}"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AB6CDCA8-7A30-42AD-A0B9-FDC164B37AB8}" type="datetimeFigureOut">
              <a:rPr lang="pt-BR" smtClean="0"/>
              <a:pPr/>
              <a:t>17/06/2015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875613D-6A70-4147-AD63-DD2AB953CE2F}"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AB6CDCA8-7A30-42AD-A0B9-FDC164B37AB8}" type="datetimeFigureOut">
              <a:rPr lang="pt-BR" smtClean="0"/>
              <a:pPr/>
              <a:t>17/06/2015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875613D-6A70-4147-AD63-DD2AB953CE2F}"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AB6CDCA8-7A30-42AD-A0B9-FDC164B37AB8}" type="datetimeFigureOut">
              <a:rPr lang="pt-BR" smtClean="0"/>
              <a:pPr/>
              <a:t>17/06/2015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D875613D-6A70-4147-AD63-DD2AB953CE2F}"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AB6CDCA8-7A30-42AD-A0B9-FDC164B37AB8}" type="datetimeFigureOut">
              <a:rPr lang="pt-BR" smtClean="0"/>
              <a:pPr/>
              <a:t>17/06/2015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D875613D-6A70-4147-AD63-DD2AB953CE2F}"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B6CDCA8-7A30-42AD-A0B9-FDC164B37AB8}" type="datetimeFigureOut">
              <a:rPr lang="pt-BR" smtClean="0"/>
              <a:pPr/>
              <a:t>17/06/2015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D875613D-6A70-4147-AD63-DD2AB953CE2F}"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AB6CDCA8-7A30-42AD-A0B9-FDC164B37AB8}" type="datetimeFigureOut">
              <a:rPr lang="pt-BR" smtClean="0"/>
              <a:pPr/>
              <a:t>17/06/2015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875613D-6A70-4147-AD63-DD2AB953CE2F}"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AB6CDCA8-7A30-42AD-A0B9-FDC164B37AB8}" type="datetimeFigureOut">
              <a:rPr lang="pt-BR" smtClean="0"/>
              <a:pPr/>
              <a:t>17/06/2015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875613D-6A70-4147-AD63-DD2AB953CE2F}"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6CDCA8-7A30-42AD-A0B9-FDC164B37AB8}" type="datetimeFigureOut">
              <a:rPr lang="pt-BR" smtClean="0"/>
              <a:pPr/>
              <a:t>17/06/2015</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75613D-6A70-4147-AD63-DD2AB953CE2F}"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31640" y="116632"/>
            <a:ext cx="7406640" cy="2016224"/>
          </a:xfrm>
        </p:spPr>
        <p:txBody>
          <a:bodyPr>
            <a:noAutofit/>
          </a:bodyPr>
          <a:lstStyle/>
          <a:p>
            <a:pPr algn="ctr">
              <a:lnSpc>
                <a:spcPct val="150000"/>
              </a:lnSpc>
            </a:pPr>
            <a:r>
              <a:rPr lang="pt-BR" sz="1600" b="1" dirty="0" smtClean="0">
                <a:solidFill>
                  <a:schemeClr val="tx1"/>
                </a:solidFill>
                <a:effectLst/>
                <a:latin typeface="Arial" panose="020B0604020202020204" pitchFamily="34" charset="0"/>
                <a:ea typeface="Tahoma" pitchFamily="34" charset="0"/>
                <a:cs typeface="Arial" panose="020B0604020202020204" pitchFamily="34" charset="0"/>
              </a:rPr>
              <a:t>UNIVERSIDADE FEDERAL DE PELOTAS - UFPEL</a:t>
            </a:r>
            <a:br>
              <a:rPr lang="pt-BR" sz="1600" b="1" dirty="0" smtClean="0">
                <a:solidFill>
                  <a:schemeClr val="tx1"/>
                </a:solidFill>
                <a:effectLst/>
                <a:latin typeface="Arial" panose="020B0604020202020204" pitchFamily="34" charset="0"/>
                <a:ea typeface="Tahoma" pitchFamily="34" charset="0"/>
                <a:cs typeface="Arial" panose="020B0604020202020204" pitchFamily="34" charset="0"/>
              </a:rPr>
            </a:br>
            <a:r>
              <a:rPr lang="pt-BR" sz="1600" b="1" dirty="0" smtClean="0">
                <a:solidFill>
                  <a:schemeClr val="tx1"/>
                </a:solidFill>
                <a:effectLst/>
                <a:latin typeface="Arial" panose="020B0604020202020204" pitchFamily="34" charset="0"/>
                <a:ea typeface="Tahoma" pitchFamily="34" charset="0"/>
                <a:cs typeface="Arial" panose="020B0604020202020204" pitchFamily="34" charset="0"/>
              </a:rPr>
              <a:t>DEPARTAMENTO DE MEDICINA SOCIAL </a:t>
            </a:r>
            <a:br>
              <a:rPr lang="pt-BR" sz="1600" b="1" dirty="0" smtClean="0">
                <a:solidFill>
                  <a:schemeClr val="tx1"/>
                </a:solidFill>
                <a:effectLst/>
                <a:latin typeface="Arial" panose="020B0604020202020204" pitchFamily="34" charset="0"/>
                <a:ea typeface="Tahoma" pitchFamily="34" charset="0"/>
                <a:cs typeface="Arial" panose="020B0604020202020204" pitchFamily="34" charset="0"/>
              </a:rPr>
            </a:br>
            <a:r>
              <a:rPr lang="pt-BR" sz="1600" b="1" dirty="0" smtClean="0">
                <a:solidFill>
                  <a:schemeClr val="tx1"/>
                </a:solidFill>
                <a:effectLst/>
                <a:latin typeface="Arial" panose="020B0604020202020204" pitchFamily="34" charset="0"/>
                <a:ea typeface="Tahoma" pitchFamily="34" charset="0"/>
                <a:cs typeface="Arial" panose="020B0604020202020204" pitchFamily="34" charset="0"/>
              </a:rPr>
              <a:t>ESPECIALIZAÇÃO EM SAÚDE DA FAMILIA</a:t>
            </a:r>
            <a:br>
              <a:rPr lang="pt-BR" sz="1600" b="1" dirty="0" smtClean="0">
                <a:solidFill>
                  <a:schemeClr val="tx1"/>
                </a:solidFill>
                <a:effectLst/>
                <a:latin typeface="Arial" panose="020B0604020202020204" pitchFamily="34" charset="0"/>
                <a:ea typeface="Tahoma" pitchFamily="34" charset="0"/>
                <a:cs typeface="Arial" panose="020B0604020202020204" pitchFamily="34" charset="0"/>
              </a:rPr>
            </a:br>
            <a:r>
              <a:rPr lang="pt-BR" sz="1600" b="1" dirty="0">
                <a:solidFill>
                  <a:schemeClr val="tx1"/>
                </a:solidFill>
                <a:effectLst/>
                <a:latin typeface="Arial" panose="020B0604020202020204" pitchFamily="34" charset="0"/>
                <a:ea typeface="Tahoma" pitchFamily="34" charset="0"/>
                <a:cs typeface="Arial" panose="020B0604020202020204" pitchFamily="34" charset="0"/>
              </a:rPr>
              <a:t>UNIVESIDADE ABERDA DO SUS – UNASUS</a:t>
            </a:r>
            <a:r>
              <a:rPr lang="pt-BR" sz="1800" b="1" dirty="0" smtClean="0">
                <a:solidFill>
                  <a:schemeClr val="tx1"/>
                </a:solidFill>
                <a:effectLst/>
                <a:latin typeface="Arial" panose="020B0604020202020204" pitchFamily="34" charset="0"/>
                <a:ea typeface="Tahoma" pitchFamily="34" charset="0"/>
                <a:cs typeface="Arial" panose="020B0604020202020204" pitchFamily="34" charset="0"/>
              </a:rPr>
              <a:t/>
            </a:r>
            <a:br>
              <a:rPr lang="pt-BR" sz="1800" b="1" dirty="0" smtClean="0">
                <a:solidFill>
                  <a:schemeClr val="tx1"/>
                </a:solidFill>
                <a:effectLst/>
                <a:latin typeface="Arial" panose="020B0604020202020204" pitchFamily="34" charset="0"/>
                <a:ea typeface="Tahoma" pitchFamily="34" charset="0"/>
                <a:cs typeface="Arial" panose="020B0604020202020204" pitchFamily="34" charset="0"/>
              </a:rPr>
            </a:br>
            <a:endParaRPr lang="pt-BR" sz="1800" b="1" dirty="0">
              <a:solidFill>
                <a:schemeClr val="tx1"/>
              </a:solidFill>
              <a:effectLst/>
              <a:latin typeface="Arial" panose="020B0604020202020204" pitchFamily="34" charset="0"/>
              <a:ea typeface="Tahoma" pitchFamily="34" charset="0"/>
              <a:cs typeface="Arial" panose="020B0604020202020204" pitchFamily="34" charset="0"/>
            </a:endParaRPr>
          </a:p>
        </p:txBody>
      </p:sp>
      <p:sp>
        <p:nvSpPr>
          <p:cNvPr id="10" name="CaixaDeTexto 9"/>
          <p:cNvSpPr txBox="1"/>
          <p:nvPr/>
        </p:nvSpPr>
        <p:spPr>
          <a:xfrm>
            <a:off x="2555776" y="5949280"/>
            <a:ext cx="3312368" cy="769441"/>
          </a:xfrm>
          <a:prstGeom prst="rect">
            <a:avLst/>
          </a:prstGeom>
          <a:noFill/>
        </p:spPr>
        <p:txBody>
          <a:bodyPr wrap="square" rtlCol="0">
            <a:spAutoFit/>
          </a:bodyPr>
          <a:lstStyle/>
          <a:p>
            <a:pPr algn="ctr"/>
            <a:r>
              <a:rPr lang="pt-BR" sz="2400" b="1" dirty="0" smtClean="0">
                <a:latin typeface="Times New Roman" pitchFamily="18" charset="0"/>
                <a:cs typeface="Times New Roman" pitchFamily="18" charset="0"/>
              </a:rPr>
              <a:t>Pelotas,  2015.</a:t>
            </a:r>
          </a:p>
          <a:p>
            <a:pPr algn="ctr"/>
            <a:endParaRPr lang="pt-BR" sz="2000" b="1" dirty="0">
              <a:latin typeface="Times New Roman" pitchFamily="18" charset="0"/>
              <a:cs typeface="Times New Roman" pitchFamily="18" charset="0"/>
            </a:endParaRPr>
          </a:p>
        </p:txBody>
      </p:sp>
      <p:sp>
        <p:nvSpPr>
          <p:cNvPr id="11" name="CaixaDeTexto 10"/>
          <p:cNvSpPr txBox="1"/>
          <p:nvPr/>
        </p:nvSpPr>
        <p:spPr>
          <a:xfrm>
            <a:off x="4788024" y="3789040"/>
            <a:ext cx="4032448" cy="1631216"/>
          </a:xfrm>
          <a:prstGeom prst="rect">
            <a:avLst/>
          </a:prstGeom>
          <a:solidFill>
            <a:schemeClr val="bg1"/>
          </a:solidFill>
          <a:ln>
            <a:solidFill>
              <a:schemeClr val="bg1"/>
            </a:solidFill>
          </a:ln>
        </p:spPr>
        <p:txBody>
          <a:bodyPr wrap="square" rtlCol="0">
            <a:spAutoFit/>
          </a:bodyPr>
          <a:lstStyle/>
          <a:p>
            <a:r>
              <a:rPr lang="pt-BR" sz="2000" b="1" dirty="0" smtClean="0">
                <a:latin typeface="Arial" panose="020B0604020202020204" pitchFamily="34" charset="0"/>
                <a:cs typeface="Arial" panose="020B0604020202020204" pitchFamily="34" charset="0"/>
              </a:rPr>
              <a:t>Beatriz Rodríguez</a:t>
            </a:r>
            <a:r>
              <a:rPr lang="pt-BR" sz="2000" b="1" dirty="0">
                <a:latin typeface="Arial" panose="020B0604020202020204" pitchFamily="34" charset="0"/>
                <a:cs typeface="Arial" panose="020B0604020202020204" pitchFamily="34" charset="0"/>
              </a:rPr>
              <a:t/>
            </a:r>
            <a:br>
              <a:rPr lang="pt-BR" sz="2000" b="1" dirty="0">
                <a:latin typeface="Arial" panose="020B0604020202020204" pitchFamily="34" charset="0"/>
                <a:cs typeface="Arial" panose="020B0604020202020204" pitchFamily="34" charset="0"/>
              </a:rPr>
            </a:br>
            <a:endParaRPr lang="pt-BR" sz="2000" b="1" dirty="0" smtClean="0">
              <a:latin typeface="Arial" panose="020B0604020202020204" pitchFamily="34" charset="0"/>
              <a:cs typeface="Arial" panose="020B0604020202020204" pitchFamily="34" charset="0"/>
            </a:endParaRPr>
          </a:p>
          <a:p>
            <a:endParaRPr lang="pt-BR" sz="2000" b="1" dirty="0" smtClean="0">
              <a:latin typeface="Arial" panose="020B0604020202020204" pitchFamily="34" charset="0"/>
              <a:cs typeface="Arial" panose="020B0604020202020204" pitchFamily="34" charset="0"/>
            </a:endParaRPr>
          </a:p>
          <a:p>
            <a:r>
              <a:rPr lang="pt-BR" sz="2000" b="1" dirty="0" smtClean="0">
                <a:latin typeface="Arial" panose="020B0604020202020204" pitchFamily="34" charset="0"/>
                <a:cs typeface="Arial" panose="020B0604020202020204" pitchFamily="34" charset="0"/>
              </a:rPr>
              <a:t>Orientador: Marcelo de Jesus Santos</a:t>
            </a:r>
            <a:endParaRPr lang="pt-BR" sz="2000" b="1" dirty="0">
              <a:latin typeface="Arial" panose="020B0604020202020204" pitchFamily="34" charset="0"/>
              <a:cs typeface="Arial" panose="020B0604020202020204" pitchFamily="34" charset="0"/>
            </a:endParaRPr>
          </a:p>
        </p:txBody>
      </p:sp>
      <p:sp>
        <p:nvSpPr>
          <p:cNvPr id="12" name="Subtítulo 2"/>
          <p:cNvSpPr>
            <a:spLocks noGrp="1"/>
          </p:cNvSpPr>
          <p:nvPr>
            <p:ph type="subTitle" idx="1"/>
          </p:nvPr>
        </p:nvSpPr>
        <p:spPr>
          <a:xfrm>
            <a:off x="1413397" y="1988840"/>
            <a:ext cx="7407275" cy="1944489"/>
          </a:xfrm>
        </p:spPr>
        <p:txBody>
          <a:bodyPr>
            <a:normAutofit fontScale="55000" lnSpcReduction="20000"/>
          </a:bodyPr>
          <a:lstStyle/>
          <a:p>
            <a:pPr>
              <a:lnSpc>
                <a:spcPct val="150000"/>
              </a:lnSpc>
            </a:pPr>
            <a:r>
              <a:rPr lang="pt-BR" sz="4400" b="1" u="sng" dirty="0">
                <a:solidFill>
                  <a:srgbClr val="FF0000"/>
                </a:solidFill>
                <a:latin typeface="Arial" panose="020B0604020202020204" pitchFamily="34" charset="0"/>
                <a:cs typeface="Arial" panose="020B0604020202020204" pitchFamily="34" charset="0"/>
              </a:rPr>
              <a:t>Qualificação da assistência à saúde das crianças de zero a 72 meses de idade na UBS Valdir Rosas, Município Codajás/AM</a:t>
            </a:r>
            <a:r>
              <a:rPr lang="pt-BR" sz="2000" b="1" u="sng" dirty="0">
                <a:solidFill>
                  <a:srgbClr val="FF0000"/>
                </a:solidFill>
                <a:latin typeface="Arial" panose="020B0604020202020204" pitchFamily="34" charset="0"/>
                <a:cs typeface="Arial" panose="020B0604020202020204" pitchFamily="34" charset="0"/>
              </a:rPr>
              <a:t/>
            </a:r>
            <a:br>
              <a:rPr lang="pt-BR" sz="2000" b="1" u="sng" dirty="0">
                <a:solidFill>
                  <a:srgbClr val="FF0000"/>
                </a:solidFill>
                <a:latin typeface="Arial" panose="020B0604020202020204" pitchFamily="34" charset="0"/>
                <a:cs typeface="Arial" panose="020B0604020202020204" pitchFamily="34" charset="0"/>
              </a:rPr>
            </a:br>
            <a:endParaRPr lang="pt-BR" sz="2000" b="1" u="sng" dirty="0">
              <a:solidFill>
                <a:schemeClr val="tx1"/>
              </a:solidFill>
              <a:latin typeface="Arial" panose="020B0604020202020204" pitchFamily="34" charset="0"/>
              <a:cs typeface="Arial" panose="020B0604020202020204" pitchFamily="34" charset="0"/>
            </a:endParaRPr>
          </a:p>
        </p:txBody>
      </p:sp>
      <p:pic>
        <p:nvPicPr>
          <p:cNvPr id="7" name="Imagem 6"/>
          <p:cNvPicPr/>
          <p:nvPr/>
        </p:nvPicPr>
        <p:blipFill rotWithShape="1">
          <a:blip r:embed="rId2" cstate="print">
            <a:extLst>
              <a:ext uri="{28A0092B-C50C-407E-A947-70E740481C1C}">
                <a14:useLocalDpi xmlns:a14="http://schemas.microsoft.com/office/drawing/2010/main" xmlns="" val="0"/>
              </a:ext>
            </a:extLst>
          </a:blip>
          <a:srcRect l="19225" t="18695" r="19223" b="18871"/>
          <a:stretch/>
        </p:blipFill>
        <p:spPr bwMode="auto">
          <a:xfrm>
            <a:off x="1187624" y="476672"/>
            <a:ext cx="1104900" cy="1120140"/>
          </a:xfrm>
          <a:prstGeom prst="rect">
            <a:avLst/>
          </a:prstGeom>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1322070121"/>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População alvo</a:t>
            </a:r>
            <a:endParaRPr lang="pt-BR" b="1" dirty="0"/>
          </a:p>
        </p:txBody>
      </p:sp>
      <p:sp>
        <p:nvSpPr>
          <p:cNvPr id="3" name="Espaço Reservado para Conteúdo 2"/>
          <p:cNvSpPr>
            <a:spLocks noGrp="1"/>
          </p:cNvSpPr>
          <p:nvPr>
            <p:ph idx="1"/>
          </p:nvPr>
        </p:nvSpPr>
        <p:spPr/>
        <p:txBody>
          <a:bodyPr/>
          <a:lstStyle/>
          <a:p>
            <a:endParaRPr lang="pt-BR" dirty="0" smtClean="0"/>
          </a:p>
          <a:p>
            <a:r>
              <a:rPr lang="pt-BR" dirty="0" smtClean="0"/>
              <a:t>Estimativa </a:t>
            </a:r>
            <a:r>
              <a:rPr lang="pt-BR" dirty="0"/>
              <a:t>de 162 crianças de zero a 72 meses de </a:t>
            </a:r>
            <a:r>
              <a:rPr lang="pt-BR" dirty="0" smtClean="0"/>
              <a:t>idade.</a:t>
            </a:r>
          </a:p>
          <a:p>
            <a:r>
              <a:rPr lang="pt-BR" dirty="0" smtClean="0"/>
              <a:t>Todas </a:t>
            </a:r>
            <a:r>
              <a:rPr lang="pt-BR" dirty="0"/>
              <a:t>residentes </a:t>
            </a:r>
            <a:r>
              <a:rPr lang="pt-BR" dirty="0" smtClean="0"/>
              <a:t>em área rural.</a:t>
            </a:r>
          </a:p>
          <a:p>
            <a:endParaRPr lang="pt-BR" dirty="0"/>
          </a:p>
        </p:txBody>
      </p:sp>
    </p:spTree>
    <p:extLst>
      <p:ext uri="{BB962C8B-B14F-4D97-AF65-F5344CB8AC3E}">
        <p14:creationId xmlns:p14="http://schemas.microsoft.com/office/powerpoint/2010/main" xmlns="" val="1851987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4000" b="1" u="sng" dirty="0"/>
              <a:t>Antes da intervenção</a:t>
            </a:r>
            <a:r>
              <a:rPr lang="pt-BR" sz="4000" b="1" dirty="0"/>
              <a:t>: </a:t>
            </a:r>
            <a:r>
              <a:rPr lang="pt-BR" sz="4000" dirty="0"/>
              <a:t/>
            </a:r>
            <a:br>
              <a:rPr lang="pt-BR" sz="4000" dirty="0"/>
            </a:br>
            <a:endParaRPr lang="pt-BR" sz="4000" dirty="0"/>
          </a:p>
        </p:txBody>
      </p:sp>
      <p:sp>
        <p:nvSpPr>
          <p:cNvPr id="3" name="Espaço Reservado para Conteúdo 2"/>
          <p:cNvSpPr>
            <a:spLocks noGrp="1"/>
          </p:cNvSpPr>
          <p:nvPr>
            <p:ph idx="1"/>
          </p:nvPr>
        </p:nvSpPr>
        <p:spPr/>
        <p:txBody>
          <a:bodyPr>
            <a:normAutofit/>
          </a:bodyPr>
          <a:lstStyle/>
          <a:p>
            <a:pPr algn="just"/>
            <a:r>
              <a:rPr lang="pt-BR" sz="2800" dirty="0">
                <a:latin typeface="Arial" panose="020B0604020202020204" pitchFamily="34" charset="0"/>
                <a:cs typeface="Arial" panose="020B0604020202020204" pitchFamily="34" charset="0"/>
              </a:rPr>
              <a:t>Não </a:t>
            </a:r>
            <a:r>
              <a:rPr lang="pt-BR" sz="2800" dirty="0" smtClean="0">
                <a:latin typeface="Arial" panose="020B0604020202020204" pitchFamily="34" charset="0"/>
                <a:cs typeface="Arial" panose="020B0604020202020204" pitchFamily="34" charset="0"/>
              </a:rPr>
              <a:t>conhecia indicadores </a:t>
            </a:r>
          </a:p>
          <a:p>
            <a:pPr algn="just"/>
            <a:endParaRPr lang="pt-BR" sz="2800" dirty="0" smtClean="0">
              <a:latin typeface="Arial" panose="020B0604020202020204" pitchFamily="34" charset="0"/>
              <a:cs typeface="Arial" panose="020B0604020202020204" pitchFamily="34" charset="0"/>
            </a:endParaRPr>
          </a:p>
          <a:p>
            <a:pPr algn="just"/>
            <a:r>
              <a:rPr lang="pt-BR" sz="2800" dirty="0" smtClean="0">
                <a:latin typeface="Arial" panose="020B0604020202020204" pitchFamily="34" charset="0"/>
                <a:cs typeface="Arial" panose="020B0604020202020204" pitchFamily="34" charset="0"/>
              </a:rPr>
              <a:t>Puericultura não seguia protocolos</a:t>
            </a:r>
            <a:endParaRPr lang="pt-BR" sz="2800" dirty="0">
              <a:latin typeface="Arial" panose="020B0604020202020204" pitchFamily="34" charset="0"/>
              <a:cs typeface="Arial" panose="020B0604020202020204" pitchFamily="34" charset="0"/>
            </a:endParaRPr>
          </a:p>
          <a:p>
            <a:pPr algn="just"/>
            <a:r>
              <a:rPr lang="pt-BR" sz="2800" dirty="0" smtClean="0">
                <a:latin typeface="Arial" panose="020B0604020202020204" pitchFamily="34" charset="0"/>
                <a:cs typeface="Arial" panose="020B0604020202020204" pitchFamily="34" charset="0"/>
              </a:rPr>
              <a:t>Deficiência </a:t>
            </a:r>
            <a:r>
              <a:rPr lang="pt-BR" sz="2800" dirty="0">
                <a:latin typeface="Arial" panose="020B0604020202020204" pitchFamily="34" charset="0"/>
                <a:cs typeface="Arial" panose="020B0604020202020204" pitchFamily="34" charset="0"/>
              </a:rPr>
              <a:t>nos </a:t>
            </a:r>
            <a:r>
              <a:rPr lang="pt-BR" sz="2800" dirty="0" smtClean="0">
                <a:latin typeface="Arial" panose="020B0604020202020204" pitchFamily="34" charset="0"/>
                <a:cs typeface="Arial" panose="020B0604020202020204" pitchFamily="34" charset="0"/>
              </a:rPr>
              <a:t>registros.</a:t>
            </a:r>
            <a:endParaRPr lang="pt-BR" sz="2800" dirty="0">
              <a:latin typeface="Arial" panose="020B0604020202020204" pitchFamily="34" charset="0"/>
              <a:cs typeface="Arial" panose="020B0604020202020204" pitchFamily="34" charset="0"/>
            </a:endParaRPr>
          </a:p>
          <a:p>
            <a:pPr algn="just"/>
            <a:r>
              <a:rPr lang="pt-BR" sz="2800" dirty="0">
                <a:latin typeface="Arial" panose="020B0604020202020204" pitchFamily="34" charset="0"/>
                <a:cs typeface="Arial" panose="020B0604020202020204" pitchFamily="34" charset="0"/>
              </a:rPr>
              <a:t>Baixa adesão </a:t>
            </a:r>
          </a:p>
          <a:p>
            <a:pPr algn="just"/>
            <a:r>
              <a:rPr lang="pt-BR" sz="2800" dirty="0" smtClean="0">
                <a:latin typeface="Arial" panose="020B0604020202020204" pitchFamily="34" charset="0"/>
                <a:cs typeface="Arial" panose="020B0604020202020204" pitchFamily="34" charset="0"/>
              </a:rPr>
              <a:t>Baixa cobertura</a:t>
            </a:r>
            <a:endParaRPr lang="pt-BR" sz="2800" dirty="0">
              <a:latin typeface="Arial" panose="020B0604020202020204" pitchFamily="34" charset="0"/>
              <a:cs typeface="Arial" panose="020B0604020202020204" pitchFamily="34" charset="0"/>
            </a:endParaRPr>
          </a:p>
          <a:p>
            <a:pPr algn="just"/>
            <a:r>
              <a:rPr lang="pt-BR" sz="2800" dirty="0" smtClean="0">
                <a:latin typeface="Arial" panose="020B0604020202020204" pitchFamily="34" charset="0"/>
                <a:cs typeface="Arial" panose="020B0604020202020204" pitchFamily="34" charset="0"/>
              </a:rPr>
              <a:t>Pouca promoção </a:t>
            </a:r>
            <a:r>
              <a:rPr lang="pt-BR" sz="2800" dirty="0">
                <a:latin typeface="Arial" panose="020B0604020202020204" pitchFamily="34" charset="0"/>
                <a:cs typeface="Arial" panose="020B0604020202020204" pitchFamily="34" charset="0"/>
              </a:rPr>
              <a:t>da </a:t>
            </a:r>
            <a:r>
              <a:rPr lang="pt-BR" sz="2800" dirty="0" smtClean="0">
                <a:latin typeface="Arial" panose="020B0604020202020204" pitchFamily="34" charset="0"/>
                <a:cs typeface="Arial" panose="020B0604020202020204" pitchFamily="34" charset="0"/>
              </a:rPr>
              <a:t>saúde</a:t>
            </a:r>
          </a:p>
          <a:p>
            <a:pPr algn="just"/>
            <a:r>
              <a:rPr lang="pt-BR" sz="2800" dirty="0" smtClean="0">
                <a:latin typeface="Arial" panose="020B0604020202020204" pitchFamily="34" charset="0"/>
                <a:cs typeface="Arial" panose="020B0604020202020204" pitchFamily="34" charset="0"/>
              </a:rPr>
              <a:t>Pouca prevenção de doenças</a:t>
            </a:r>
          </a:p>
        </p:txBody>
      </p:sp>
    </p:spTree>
    <p:extLst>
      <p:ext uri="{BB962C8B-B14F-4D97-AF65-F5344CB8AC3E}">
        <p14:creationId xmlns:p14="http://schemas.microsoft.com/office/powerpoint/2010/main" xmlns="" val="845675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4000" b="1" u="sng" dirty="0"/>
              <a:t>Antes da intervenção</a:t>
            </a:r>
            <a:r>
              <a:rPr lang="pt-BR" sz="4000" b="1" dirty="0"/>
              <a:t>: </a:t>
            </a:r>
            <a:r>
              <a:rPr lang="pt-BR" sz="4000" dirty="0"/>
              <a:t/>
            </a:r>
            <a:br>
              <a:rPr lang="pt-BR" sz="4000" dirty="0"/>
            </a:br>
            <a:endParaRPr lang="pt-BR" sz="4000" dirty="0"/>
          </a:p>
        </p:txBody>
      </p:sp>
      <p:sp>
        <p:nvSpPr>
          <p:cNvPr id="3" name="Espaço Reservado para Conteúdo 2"/>
          <p:cNvSpPr>
            <a:spLocks noGrp="1"/>
          </p:cNvSpPr>
          <p:nvPr>
            <p:ph idx="1"/>
          </p:nvPr>
        </p:nvSpPr>
        <p:spPr/>
        <p:txBody>
          <a:bodyPr>
            <a:normAutofit/>
          </a:bodyPr>
          <a:lstStyle/>
          <a:p>
            <a:pPr>
              <a:lnSpc>
                <a:spcPct val="150000"/>
              </a:lnSpc>
            </a:pPr>
            <a:r>
              <a:rPr lang="pt-BR" sz="2800" dirty="0" smtClean="0">
                <a:latin typeface="Arial" pitchFamily="34" charset="0"/>
                <a:cs typeface="Arial" pitchFamily="34" charset="0"/>
              </a:rPr>
              <a:t>Pais só procuram </a:t>
            </a:r>
            <a:r>
              <a:rPr lang="pt-BR" sz="2800" dirty="0">
                <a:latin typeface="Arial" pitchFamily="34" charset="0"/>
                <a:cs typeface="Arial" pitchFamily="34" charset="0"/>
              </a:rPr>
              <a:t>o dentista quando já está com problema </a:t>
            </a:r>
            <a:r>
              <a:rPr lang="pt-BR" sz="2800" dirty="0" smtClean="0">
                <a:latin typeface="Arial" pitchFamily="34" charset="0"/>
                <a:cs typeface="Arial" pitchFamily="34" charset="0"/>
              </a:rPr>
              <a:t>agudo instalado.</a:t>
            </a:r>
          </a:p>
          <a:p>
            <a:pPr>
              <a:lnSpc>
                <a:spcPct val="150000"/>
              </a:lnSpc>
            </a:pPr>
            <a:r>
              <a:rPr lang="pt-BR" sz="2800" dirty="0" smtClean="0">
                <a:latin typeface="Arial" pitchFamily="34" charset="0"/>
                <a:cs typeface="Arial" pitchFamily="34" charset="0"/>
              </a:rPr>
              <a:t>A </a:t>
            </a:r>
            <a:r>
              <a:rPr lang="pt-BR" sz="2800" dirty="0">
                <a:latin typeface="Arial" pitchFamily="34" charset="0"/>
                <a:cs typeface="Arial" pitchFamily="34" charset="0"/>
              </a:rPr>
              <a:t>maioria das mães </a:t>
            </a:r>
            <a:r>
              <a:rPr lang="pt-BR" sz="2800" dirty="0" smtClean="0">
                <a:latin typeface="Arial" pitchFamily="34" charset="0"/>
                <a:cs typeface="Arial" pitchFamily="34" charset="0"/>
              </a:rPr>
              <a:t>levam </a:t>
            </a:r>
            <a:r>
              <a:rPr lang="pt-BR" sz="2800" dirty="0">
                <a:latin typeface="Arial" pitchFamily="34" charset="0"/>
                <a:cs typeface="Arial" pitchFamily="34" charset="0"/>
              </a:rPr>
              <a:t>as crianças </a:t>
            </a:r>
            <a:r>
              <a:rPr lang="pt-BR" sz="2800" dirty="0" smtClean="0">
                <a:latin typeface="Arial" pitchFamily="34" charset="0"/>
                <a:cs typeface="Arial" pitchFamily="34" charset="0"/>
              </a:rPr>
              <a:t>à consulta médica </a:t>
            </a:r>
            <a:r>
              <a:rPr lang="pt-BR" sz="2800" dirty="0">
                <a:latin typeface="Arial" pitchFamily="34" charset="0"/>
                <a:cs typeface="Arial" pitchFamily="34" charset="0"/>
              </a:rPr>
              <a:t>quando ficam </a:t>
            </a:r>
            <a:r>
              <a:rPr lang="pt-BR" sz="2800" dirty="0" smtClean="0">
                <a:latin typeface="Arial" pitchFamily="34" charset="0"/>
                <a:cs typeface="Arial" pitchFamily="34" charset="0"/>
              </a:rPr>
              <a:t>doentes.</a:t>
            </a:r>
          </a:p>
          <a:p>
            <a:pPr>
              <a:lnSpc>
                <a:spcPct val="150000"/>
              </a:lnSpc>
            </a:pPr>
            <a:endParaRPr lang="pt-BR" sz="2800" dirty="0" smtClean="0">
              <a:latin typeface="Arial" pitchFamily="34" charset="0"/>
              <a:cs typeface="Arial" pitchFamily="34" charset="0"/>
            </a:endParaRPr>
          </a:p>
          <a:p>
            <a:pPr>
              <a:lnSpc>
                <a:spcPct val="150000"/>
              </a:lnSpc>
            </a:pPr>
            <a:endParaRPr lang="pt-BR" sz="2800" dirty="0"/>
          </a:p>
        </p:txBody>
      </p:sp>
    </p:spTree>
    <p:extLst>
      <p:ext uri="{BB962C8B-B14F-4D97-AF65-F5344CB8AC3E}">
        <p14:creationId xmlns:p14="http://schemas.microsoft.com/office/powerpoint/2010/main" xmlns="" val="25681011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b="1" u="sng" dirty="0" smtClean="0">
                <a:solidFill>
                  <a:srgbClr val="FF0000"/>
                </a:solidFill>
              </a:rPr>
              <a:t>Objetivo geral</a:t>
            </a:r>
            <a:endParaRPr lang="pt-BR" sz="4000" b="1" u="sng" dirty="0">
              <a:solidFill>
                <a:srgbClr val="FF0000"/>
              </a:solidFill>
            </a:endParaRPr>
          </a:p>
        </p:txBody>
      </p:sp>
      <p:sp>
        <p:nvSpPr>
          <p:cNvPr id="3" name="Espaço Reservado para Conteúdo 2"/>
          <p:cNvSpPr>
            <a:spLocks noGrp="1"/>
          </p:cNvSpPr>
          <p:nvPr>
            <p:ph idx="1"/>
          </p:nvPr>
        </p:nvSpPr>
        <p:spPr/>
        <p:txBody>
          <a:bodyPr/>
          <a:lstStyle/>
          <a:p>
            <a:endParaRPr lang="pt-BR" dirty="0" smtClean="0"/>
          </a:p>
          <a:p>
            <a:pPr algn="ctr"/>
            <a:endParaRPr lang="pt-BR" b="1" dirty="0">
              <a:latin typeface="Arial"/>
              <a:ea typeface="Calibri"/>
              <a:cs typeface="Times New Roman"/>
            </a:endParaRPr>
          </a:p>
          <a:p>
            <a:pPr marL="0" indent="0" algn="ctr">
              <a:buNone/>
            </a:pPr>
            <a:r>
              <a:rPr lang="pt-BR" dirty="0" smtClean="0">
                <a:latin typeface="Arial" panose="020B0604020202020204" pitchFamily="34" charset="0"/>
                <a:ea typeface="Calibri"/>
                <a:cs typeface="Arial" panose="020B0604020202020204" pitchFamily="34" charset="0"/>
              </a:rPr>
              <a:t>Melhoria </a:t>
            </a:r>
            <a:r>
              <a:rPr lang="pt-BR" dirty="0">
                <a:latin typeface="Arial" panose="020B0604020202020204" pitchFamily="34" charset="0"/>
                <a:ea typeface="Calibri"/>
                <a:cs typeface="Arial" panose="020B0604020202020204" pitchFamily="34" charset="0"/>
              </a:rPr>
              <a:t>da atenção </a:t>
            </a:r>
            <a:r>
              <a:rPr lang="pt-BR" dirty="0" smtClean="0">
                <a:latin typeface="Arial" panose="020B0604020202020204" pitchFamily="34" charset="0"/>
                <a:cs typeface="Arial" panose="020B0604020202020204" pitchFamily="34" charset="0"/>
              </a:rPr>
              <a:t>à </a:t>
            </a:r>
            <a:r>
              <a:rPr lang="pt-BR" dirty="0">
                <a:latin typeface="Arial" panose="020B0604020202020204" pitchFamily="34" charset="0"/>
                <a:cs typeface="Arial" panose="020B0604020202020204" pitchFamily="34" charset="0"/>
              </a:rPr>
              <a:t>saúde das crianças de zero a 72 meses de idade na UBS Valdir Rosas, Município Codajás, AM.</a:t>
            </a:r>
          </a:p>
          <a:p>
            <a:endParaRPr lang="pt-BR" dirty="0"/>
          </a:p>
          <a:p>
            <a:pPr marL="82296" indent="0">
              <a:buNone/>
            </a:pPr>
            <a:r>
              <a:rPr lang="pt-BR" dirty="0"/>
              <a:t> </a:t>
            </a:r>
          </a:p>
          <a:p>
            <a:endParaRPr lang="pt-BR" dirty="0"/>
          </a:p>
        </p:txBody>
      </p:sp>
    </p:spTree>
    <p:extLst>
      <p:ext uri="{BB962C8B-B14F-4D97-AF65-F5344CB8AC3E}">
        <p14:creationId xmlns:p14="http://schemas.microsoft.com/office/powerpoint/2010/main" xmlns="" val="406249007"/>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solidFill>
                  <a:srgbClr val="FF0000"/>
                </a:solidFill>
              </a:rPr>
              <a:t>Metodologia</a:t>
            </a:r>
          </a:p>
        </p:txBody>
      </p:sp>
      <p:sp>
        <p:nvSpPr>
          <p:cNvPr id="3" name="Espaço Reservado para Conteúdo 2"/>
          <p:cNvSpPr>
            <a:spLocks noGrp="1"/>
          </p:cNvSpPr>
          <p:nvPr>
            <p:ph idx="1"/>
          </p:nvPr>
        </p:nvSpPr>
        <p:spPr/>
        <p:txBody>
          <a:bodyPr/>
          <a:lstStyle/>
          <a:p>
            <a:pPr marL="82296" indent="0">
              <a:buNone/>
            </a:pPr>
            <a:endParaRPr lang="pt-BR" dirty="0" smtClean="0"/>
          </a:p>
          <a:p>
            <a:pPr marL="82296" indent="0">
              <a:buNone/>
            </a:pPr>
            <a:r>
              <a:rPr lang="pt-BR" b="1" dirty="0" smtClean="0"/>
              <a:t>As </a:t>
            </a:r>
            <a:r>
              <a:rPr lang="pt-BR" b="1" dirty="0"/>
              <a:t>ações </a:t>
            </a:r>
            <a:r>
              <a:rPr lang="pt-BR" b="1" dirty="0" smtClean="0"/>
              <a:t>foram </a:t>
            </a:r>
            <a:r>
              <a:rPr lang="pt-BR" b="1" dirty="0"/>
              <a:t>desenvolvidas nos seguintes eixos: </a:t>
            </a:r>
            <a:endParaRPr lang="pt-BR" b="1" dirty="0" smtClean="0"/>
          </a:p>
          <a:p>
            <a:r>
              <a:rPr lang="pt-BR" dirty="0"/>
              <a:t>M</a:t>
            </a:r>
            <a:r>
              <a:rPr lang="pt-BR" dirty="0" smtClean="0"/>
              <a:t>onitoramento </a:t>
            </a:r>
            <a:r>
              <a:rPr lang="pt-BR" dirty="0"/>
              <a:t>e </a:t>
            </a:r>
            <a:r>
              <a:rPr lang="pt-BR" dirty="0" smtClean="0"/>
              <a:t>avaliação</a:t>
            </a:r>
            <a:r>
              <a:rPr lang="pt-BR" dirty="0"/>
              <a:t>.</a:t>
            </a:r>
            <a:endParaRPr lang="pt-BR" dirty="0" smtClean="0"/>
          </a:p>
          <a:p>
            <a:r>
              <a:rPr lang="pt-BR" dirty="0"/>
              <a:t>O</a:t>
            </a:r>
            <a:r>
              <a:rPr lang="pt-BR" dirty="0" smtClean="0"/>
              <a:t>rganização </a:t>
            </a:r>
            <a:r>
              <a:rPr lang="pt-BR" dirty="0"/>
              <a:t>e gestão do </a:t>
            </a:r>
            <a:r>
              <a:rPr lang="pt-BR" dirty="0" smtClean="0"/>
              <a:t>serviço.</a:t>
            </a:r>
          </a:p>
          <a:p>
            <a:r>
              <a:rPr lang="pt-BR" dirty="0" smtClean="0"/>
              <a:t> </a:t>
            </a:r>
            <a:r>
              <a:rPr lang="pt-BR" dirty="0"/>
              <a:t>E</a:t>
            </a:r>
            <a:r>
              <a:rPr lang="pt-BR" dirty="0" smtClean="0"/>
              <a:t>ngajamento público. </a:t>
            </a:r>
          </a:p>
          <a:p>
            <a:r>
              <a:rPr lang="pt-BR" dirty="0"/>
              <a:t>Q</a:t>
            </a:r>
            <a:r>
              <a:rPr lang="pt-BR" dirty="0" smtClean="0"/>
              <a:t>ualificação </a:t>
            </a:r>
            <a:r>
              <a:rPr lang="pt-BR" dirty="0"/>
              <a:t>da prática clínica. </a:t>
            </a:r>
          </a:p>
        </p:txBody>
      </p:sp>
    </p:spTree>
    <p:extLst>
      <p:ext uri="{BB962C8B-B14F-4D97-AF65-F5344CB8AC3E}">
        <p14:creationId xmlns:p14="http://schemas.microsoft.com/office/powerpoint/2010/main" xmlns="" val="2941332567"/>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FF0000"/>
                </a:solidFill>
              </a:rPr>
              <a:t>Metodologia/Ações</a:t>
            </a:r>
            <a:endParaRPr lang="pt-BR" b="1" dirty="0">
              <a:solidFill>
                <a:srgbClr val="FF0000"/>
              </a:solidFill>
            </a:endParaRPr>
          </a:p>
        </p:txBody>
      </p:sp>
      <p:sp>
        <p:nvSpPr>
          <p:cNvPr id="3" name="Espaço Reservado para Conteúdo 2"/>
          <p:cNvSpPr>
            <a:spLocks noGrp="1"/>
          </p:cNvSpPr>
          <p:nvPr>
            <p:ph idx="1"/>
          </p:nvPr>
        </p:nvSpPr>
        <p:spPr/>
        <p:txBody>
          <a:bodyPr>
            <a:normAutofit/>
          </a:bodyPr>
          <a:lstStyle/>
          <a:p>
            <a:endParaRPr lang="pt-BR" dirty="0" smtClean="0"/>
          </a:p>
          <a:p>
            <a:r>
              <a:rPr lang="pt-BR" dirty="0" smtClean="0"/>
              <a:t>Intervenção de 12 semanas.</a:t>
            </a:r>
          </a:p>
          <a:p>
            <a:r>
              <a:rPr lang="pt-BR" dirty="0" smtClean="0"/>
              <a:t>Início: 12 de janeiro de 2015.</a:t>
            </a:r>
          </a:p>
          <a:p>
            <a:r>
              <a:rPr lang="pt-BR" dirty="0" smtClean="0"/>
              <a:t>Cadastro das crianças de zero a 72 meses de idade.</a:t>
            </a:r>
          </a:p>
          <a:p>
            <a:r>
              <a:rPr lang="pt-BR" dirty="0" smtClean="0"/>
              <a:t>Atendimento individual na UBS e visita domiciliar.</a:t>
            </a:r>
          </a:p>
          <a:p>
            <a:r>
              <a:rPr lang="pt-BR" dirty="0" smtClean="0"/>
              <a:t>Qualificação/treinamento da equipe</a:t>
            </a:r>
          </a:p>
          <a:p>
            <a:endParaRPr lang="pt-BR" dirty="0" smtClean="0"/>
          </a:p>
          <a:p>
            <a:endParaRPr lang="pt-BR" dirty="0"/>
          </a:p>
        </p:txBody>
      </p:sp>
    </p:spTree>
    <p:extLst>
      <p:ext uri="{BB962C8B-B14F-4D97-AF65-F5344CB8AC3E}">
        <p14:creationId xmlns:p14="http://schemas.microsoft.com/office/powerpoint/2010/main" xmlns="" val="12305096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FF0000"/>
                </a:solidFill>
                <a:effectLst/>
              </a:rPr>
              <a:t>Metodologia/Ações</a:t>
            </a:r>
            <a:endParaRPr lang="pt-BR" b="1" dirty="0">
              <a:solidFill>
                <a:srgbClr val="FF0000"/>
              </a:solidFill>
              <a:effectLst/>
            </a:endParaRPr>
          </a:p>
        </p:txBody>
      </p:sp>
      <p:sp>
        <p:nvSpPr>
          <p:cNvPr id="3" name="Espaço Reservado para Conteúdo 2"/>
          <p:cNvSpPr>
            <a:spLocks noGrp="1"/>
          </p:cNvSpPr>
          <p:nvPr>
            <p:ph idx="1"/>
          </p:nvPr>
        </p:nvSpPr>
        <p:spPr/>
        <p:txBody>
          <a:bodyPr>
            <a:normAutofit fontScale="92500" lnSpcReduction="10000"/>
          </a:bodyPr>
          <a:lstStyle/>
          <a:p>
            <a:endParaRPr lang="pt-BR" dirty="0" smtClean="0"/>
          </a:p>
          <a:p>
            <a:r>
              <a:rPr lang="pt-BR" dirty="0" smtClean="0"/>
              <a:t>Agendamento de consultas;</a:t>
            </a:r>
          </a:p>
          <a:p>
            <a:r>
              <a:rPr lang="pt-BR" dirty="0" smtClean="0"/>
              <a:t>Identificação de faltosos;</a:t>
            </a:r>
          </a:p>
          <a:p>
            <a:r>
              <a:rPr lang="pt-BR" dirty="0" smtClean="0"/>
              <a:t>Busca ativa;</a:t>
            </a:r>
          </a:p>
          <a:p>
            <a:r>
              <a:rPr lang="pt-BR" dirty="0" smtClean="0"/>
              <a:t>Orientação da população e Atividade </a:t>
            </a:r>
            <a:r>
              <a:rPr lang="pt-BR" dirty="0"/>
              <a:t>educativa com </a:t>
            </a:r>
            <a:r>
              <a:rPr lang="pt-BR" dirty="0" smtClean="0"/>
              <a:t>pais/</a:t>
            </a:r>
            <a:r>
              <a:rPr lang="pt-BR" dirty="0" err="1" smtClean="0"/>
              <a:t>resonsáveis</a:t>
            </a:r>
            <a:r>
              <a:rPr lang="pt-BR" dirty="0" smtClean="0"/>
              <a:t>;</a:t>
            </a:r>
          </a:p>
          <a:p>
            <a:r>
              <a:rPr lang="pt-BR" dirty="0" smtClean="0"/>
              <a:t>Reuniões de equipe;</a:t>
            </a:r>
          </a:p>
          <a:p>
            <a:r>
              <a:rPr lang="pt-BR" dirty="0" smtClean="0"/>
              <a:t>Monitoramento</a:t>
            </a:r>
          </a:p>
          <a:p>
            <a:r>
              <a:rPr lang="pt-BR" dirty="0" smtClean="0"/>
              <a:t>Avaliação</a:t>
            </a:r>
          </a:p>
          <a:p>
            <a:endParaRPr lang="pt-BR" dirty="0" smtClean="0"/>
          </a:p>
          <a:p>
            <a:endParaRPr lang="pt-BR" dirty="0" smtClean="0"/>
          </a:p>
          <a:p>
            <a:endParaRPr lang="pt-BR" dirty="0" smtClean="0"/>
          </a:p>
          <a:p>
            <a:endParaRPr lang="pt-BR" dirty="0"/>
          </a:p>
        </p:txBody>
      </p:sp>
    </p:spTree>
    <p:extLst>
      <p:ext uri="{BB962C8B-B14F-4D97-AF65-F5344CB8AC3E}">
        <p14:creationId xmlns:p14="http://schemas.microsoft.com/office/powerpoint/2010/main" xmlns="" val="626310879"/>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u="sng" dirty="0" smtClean="0">
                <a:solidFill>
                  <a:srgbClr val="FF0000"/>
                </a:solidFill>
              </a:rPr>
              <a:t>Logística</a:t>
            </a:r>
            <a:endParaRPr lang="pt-BR" b="1" u="sng" dirty="0">
              <a:solidFill>
                <a:srgbClr val="FF0000"/>
              </a:solidFill>
            </a:endParaRPr>
          </a:p>
        </p:txBody>
      </p:sp>
      <p:sp>
        <p:nvSpPr>
          <p:cNvPr id="3" name="Espaço Reservado para Conteúdo 2"/>
          <p:cNvSpPr>
            <a:spLocks noGrp="1"/>
          </p:cNvSpPr>
          <p:nvPr>
            <p:ph idx="1"/>
          </p:nvPr>
        </p:nvSpPr>
        <p:spPr/>
        <p:txBody>
          <a:bodyPr/>
          <a:lstStyle/>
          <a:p>
            <a:endParaRPr lang="pt-BR" dirty="0" smtClean="0"/>
          </a:p>
          <a:p>
            <a:r>
              <a:rPr lang="pt-BR" dirty="0" smtClean="0"/>
              <a:t>Protocolo: </a:t>
            </a:r>
            <a:r>
              <a:rPr lang="pt-BR" dirty="0"/>
              <a:t>Protocolo de Saúde da Criança, Ministério da Saúde, 2012. </a:t>
            </a:r>
            <a:endParaRPr lang="pt-BR" dirty="0" smtClean="0"/>
          </a:p>
          <a:p>
            <a:r>
              <a:rPr lang="pt-BR" dirty="0" smtClean="0"/>
              <a:t>Ficha Espelho do curso</a:t>
            </a:r>
          </a:p>
          <a:p>
            <a:r>
              <a:rPr lang="pt-BR" dirty="0" smtClean="0"/>
              <a:t>Planilha coleta de dados</a:t>
            </a:r>
          </a:p>
          <a:p>
            <a:r>
              <a:rPr lang="pt-BR" dirty="0" smtClean="0"/>
              <a:t>Caderneta da criança</a:t>
            </a:r>
          </a:p>
          <a:p>
            <a:r>
              <a:rPr lang="pt-BR" dirty="0" smtClean="0"/>
              <a:t>Participação de toda equipe</a:t>
            </a:r>
          </a:p>
          <a:p>
            <a:endParaRPr lang="pt-BR" dirty="0"/>
          </a:p>
        </p:txBody>
      </p:sp>
    </p:spTree>
    <p:extLst>
      <p:ext uri="{BB962C8B-B14F-4D97-AF65-F5344CB8AC3E}">
        <p14:creationId xmlns:p14="http://schemas.microsoft.com/office/powerpoint/2010/main" xmlns="" val="10645332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0" y="1"/>
            <a:ext cx="9144000" cy="6324808"/>
          </a:xfrm>
          <a:prstGeom prst="rect">
            <a:avLst/>
          </a:prstGeom>
        </p:spPr>
        <p:txBody>
          <a:bodyPr wrap="square">
            <a:spAutoFit/>
          </a:bodyPr>
          <a:lstStyle/>
          <a:p>
            <a:pPr>
              <a:lnSpc>
                <a:spcPct val="150000"/>
              </a:lnSpc>
            </a:pPr>
            <a:endParaRPr lang="pt-BR" sz="2400" b="1" dirty="0" smtClean="0">
              <a:latin typeface="Arial" pitchFamily="34" charset="0"/>
              <a:cs typeface="Arial" pitchFamily="34" charset="0"/>
            </a:endParaRPr>
          </a:p>
          <a:p>
            <a:pPr>
              <a:lnSpc>
                <a:spcPct val="150000"/>
              </a:lnSpc>
            </a:pPr>
            <a:endParaRPr lang="pt-BR" sz="2400" b="1" dirty="0" smtClean="0">
              <a:latin typeface="Arial" pitchFamily="34" charset="0"/>
              <a:cs typeface="Arial" pitchFamily="34" charset="0"/>
            </a:endParaRPr>
          </a:p>
          <a:p>
            <a:pPr algn="just">
              <a:lnSpc>
                <a:spcPct val="150000"/>
              </a:lnSpc>
            </a:pPr>
            <a:endParaRPr lang="pt-BR" sz="2400" b="1" dirty="0" smtClean="0">
              <a:latin typeface="Arial" pitchFamily="34" charset="0"/>
              <a:cs typeface="Arial" pitchFamily="34" charset="0"/>
            </a:endParaRPr>
          </a:p>
          <a:p>
            <a:pPr algn="just">
              <a:lnSpc>
                <a:spcPct val="150000"/>
              </a:lnSpc>
            </a:pPr>
            <a:r>
              <a:rPr lang="pt-BR" sz="2400" b="1" dirty="0" smtClean="0">
                <a:solidFill>
                  <a:srgbClr val="FF0000"/>
                </a:solidFill>
                <a:latin typeface="Arial" pitchFamily="34" charset="0"/>
                <a:cs typeface="Arial" pitchFamily="34" charset="0"/>
              </a:rPr>
              <a:t>1-Objetivo:</a:t>
            </a:r>
            <a:r>
              <a:rPr lang="pt-BR" sz="2400" dirty="0" smtClean="0">
                <a:latin typeface="Arial" pitchFamily="34" charset="0"/>
                <a:cs typeface="Arial" pitchFamily="34" charset="0"/>
              </a:rPr>
              <a:t> Ampliar a cobertura do Programa de Saúde da Criança.</a:t>
            </a:r>
          </a:p>
          <a:p>
            <a:pPr algn="just">
              <a:lnSpc>
                <a:spcPct val="150000"/>
              </a:lnSpc>
            </a:pPr>
            <a:endParaRPr lang="pt-BR" sz="2400" b="1" dirty="0" smtClean="0">
              <a:latin typeface="Arial" pitchFamily="34" charset="0"/>
              <a:cs typeface="Arial" pitchFamily="34" charset="0"/>
            </a:endParaRPr>
          </a:p>
          <a:p>
            <a:pPr algn="just">
              <a:lnSpc>
                <a:spcPct val="150000"/>
              </a:lnSpc>
            </a:pPr>
            <a:r>
              <a:rPr lang="pt-BR" sz="2400" b="1" dirty="0" smtClean="0">
                <a:solidFill>
                  <a:srgbClr val="FF0000"/>
                </a:solidFill>
                <a:latin typeface="Arial" pitchFamily="34" charset="0"/>
                <a:cs typeface="Arial" pitchFamily="34" charset="0"/>
              </a:rPr>
              <a:t>Meta1</a:t>
            </a:r>
            <a:r>
              <a:rPr lang="pt-BR" sz="2400" dirty="0" smtClean="0">
                <a:solidFill>
                  <a:srgbClr val="FF0000"/>
                </a:solidFill>
                <a:latin typeface="Arial" pitchFamily="34" charset="0"/>
                <a:cs typeface="Arial" pitchFamily="34" charset="0"/>
              </a:rPr>
              <a:t>:</a:t>
            </a:r>
            <a:r>
              <a:rPr lang="pt-BR" sz="2400" dirty="0" smtClean="0">
                <a:latin typeface="Arial" pitchFamily="34" charset="0"/>
                <a:cs typeface="Arial" pitchFamily="34" charset="0"/>
              </a:rPr>
              <a:t> Ampliar a cobertura da atenção à saúde para </a:t>
            </a:r>
            <a:r>
              <a:rPr lang="pt-BR" sz="2400" b="1" dirty="0" smtClean="0">
                <a:latin typeface="Arial" pitchFamily="34" charset="0"/>
                <a:cs typeface="Arial" pitchFamily="34" charset="0"/>
              </a:rPr>
              <a:t>90%</a:t>
            </a:r>
            <a:r>
              <a:rPr lang="pt-BR" sz="2400" dirty="0" smtClean="0">
                <a:latin typeface="Arial" pitchFamily="34" charset="0"/>
                <a:cs typeface="Arial" pitchFamily="34" charset="0"/>
              </a:rPr>
              <a:t> das crianças entre zero e 72 meses pertencentes à área de abrangência da unidade de saúde.</a:t>
            </a:r>
          </a:p>
          <a:p>
            <a:pPr algn="just">
              <a:lnSpc>
                <a:spcPct val="150000"/>
              </a:lnSpc>
            </a:pPr>
            <a:endParaRPr lang="pt-BR" dirty="0" smtClean="0"/>
          </a:p>
          <a:p>
            <a:endParaRPr lang="pt-BR" dirty="0" smtClean="0"/>
          </a:p>
          <a:p>
            <a:endParaRPr lang="pt-BR" dirty="0" smtClean="0"/>
          </a:p>
          <a:p>
            <a:endParaRPr lang="pt-BR" dirty="0"/>
          </a:p>
        </p:txBody>
      </p:sp>
      <p:sp>
        <p:nvSpPr>
          <p:cNvPr id="4" name="Retângulo 3"/>
          <p:cNvSpPr/>
          <p:nvPr/>
        </p:nvSpPr>
        <p:spPr>
          <a:xfrm>
            <a:off x="467544" y="214290"/>
            <a:ext cx="7920880" cy="1692771"/>
          </a:xfrm>
          <a:prstGeom prst="rect">
            <a:avLst/>
          </a:prstGeom>
        </p:spPr>
        <p:txBody>
          <a:bodyPr wrap="square">
            <a:spAutoFit/>
          </a:bodyPr>
          <a:lstStyle/>
          <a:p>
            <a:pPr algn="ctr"/>
            <a:r>
              <a:rPr lang="pt-BR" sz="2800" b="1" dirty="0" smtClean="0">
                <a:latin typeface="Arial" pitchFamily="34" charset="0"/>
                <a:cs typeface="Arial" pitchFamily="34" charset="0"/>
              </a:rPr>
              <a:t>OBJETIVOS ESPECÍFICOS/METAS E RESULTADOS</a:t>
            </a:r>
          </a:p>
          <a:p>
            <a:pPr algn="just"/>
            <a:endParaRPr lang="pt-BR" sz="2400" b="1" dirty="0">
              <a:latin typeface="Arial" pitchFamily="34" charset="0"/>
              <a:cs typeface="Arial" pitchFamily="34" charset="0"/>
            </a:endParaRPr>
          </a:p>
          <a:p>
            <a:pPr algn="just"/>
            <a:endParaRPr lang="pt-BR"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p:cNvGraphicFramePr/>
          <p:nvPr>
            <p:extLst>
              <p:ext uri="{D42A27DB-BD31-4B8C-83A1-F6EECF244321}">
                <p14:modId xmlns:p14="http://schemas.microsoft.com/office/powerpoint/2010/main" xmlns="" val="3188986192"/>
              </p:ext>
            </p:extLst>
          </p:nvPr>
        </p:nvGraphicFramePr>
        <p:xfrm>
          <a:off x="1763688" y="3645024"/>
          <a:ext cx="5316907" cy="2743771"/>
        </p:xfrm>
        <a:graphic>
          <a:graphicData uri="http://schemas.openxmlformats.org/drawingml/2006/chart">
            <c:chart xmlns:c="http://schemas.openxmlformats.org/drawingml/2006/chart" xmlns:r="http://schemas.openxmlformats.org/officeDocument/2006/relationships" r:id="rId2"/>
          </a:graphicData>
        </a:graphic>
      </p:graphicFrame>
      <p:sp>
        <p:nvSpPr>
          <p:cNvPr id="3" name="Retângulo 2"/>
          <p:cNvSpPr/>
          <p:nvPr/>
        </p:nvSpPr>
        <p:spPr>
          <a:xfrm>
            <a:off x="0" y="1"/>
            <a:ext cx="9144000" cy="2954655"/>
          </a:xfrm>
          <a:prstGeom prst="rect">
            <a:avLst/>
          </a:prstGeom>
        </p:spPr>
        <p:txBody>
          <a:bodyPr wrap="square">
            <a:spAutoFit/>
          </a:bodyPr>
          <a:lstStyle/>
          <a:p>
            <a:pPr algn="ctr">
              <a:lnSpc>
                <a:spcPct val="150000"/>
              </a:lnSpc>
            </a:pPr>
            <a:r>
              <a:rPr lang="pt-BR" sz="2800" b="1" dirty="0" smtClean="0">
                <a:latin typeface="Arial" pitchFamily="34" charset="0"/>
                <a:cs typeface="Arial" pitchFamily="34" charset="0"/>
              </a:rPr>
              <a:t>Resultado Cobertura da Puericultura:</a:t>
            </a:r>
          </a:p>
          <a:p>
            <a:pPr>
              <a:lnSpc>
                <a:spcPct val="150000"/>
              </a:lnSpc>
            </a:pPr>
            <a:endParaRPr lang="pt-BR" sz="2400" dirty="0" smtClean="0">
              <a:latin typeface="Arial" pitchFamily="34" charset="0"/>
              <a:cs typeface="Arial" pitchFamily="34" charset="0"/>
            </a:endParaRPr>
          </a:p>
          <a:p>
            <a:pPr>
              <a:lnSpc>
                <a:spcPct val="150000"/>
              </a:lnSpc>
            </a:pPr>
            <a:r>
              <a:rPr lang="pt-BR" sz="2400" dirty="0" smtClean="0">
                <a:latin typeface="Arial" pitchFamily="34" charset="0"/>
                <a:cs typeface="Arial" pitchFamily="34" charset="0"/>
              </a:rPr>
              <a:t>Primeiro mês: 62 crianças (38,3%)</a:t>
            </a:r>
          </a:p>
          <a:p>
            <a:pPr>
              <a:lnSpc>
                <a:spcPct val="150000"/>
              </a:lnSpc>
            </a:pPr>
            <a:r>
              <a:rPr lang="pt-BR" sz="2400" dirty="0" smtClean="0">
                <a:latin typeface="Arial" pitchFamily="34" charset="0"/>
                <a:cs typeface="Arial" pitchFamily="34" charset="0"/>
              </a:rPr>
              <a:t>Segundo mês: 103 crianças (63,6%) </a:t>
            </a:r>
          </a:p>
          <a:p>
            <a:pPr>
              <a:lnSpc>
                <a:spcPct val="150000"/>
              </a:lnSpc>
            </a:pPr>
            <a:r>
              <a:rPr lang="pt-BR" sz="2400" dirty="0" smtClean="0">
                <a:latin typeface="Arial" pitchFamily="34" charset="0"/>
                <a:cs typeface="Arial" pitchFamily="34" charset="0"/>
              </a:rPr>
              <a:t>Terceiro mês: Total de 147 crianças </a:t>
            </a:r>
            <a:r>
              <a:rPr lang="pt-BR" sz="2400" b="1" dirty="0" smtClean="0">
                <a:solidFill>
                  <a:srgbClr val="0AA611"/>
                </a:solidFill>
                <a:latin typeface="Arial" pitchFamily="34" charset="0"/>
                <a:cs typeface="Arial" pitchFamily="34" charset="0"/>
              </a:rPr>
              <a:t>(90,7%) </a:t>
            </a:r>
            <a:r>
              <a:rPr lang="pt-BR" sz="2400" b="1" u="sng" dirty="0" smtClean="0">
                <a:solidFill>
                  <a:srgbClr val="0AA611"/>
                </a:solidFill>
                <a:latin typeface="Arial" pitchFamily="34" charset="0"/>
                <a:cs typeface="Arial" pitchFamily="34" charset="0"/>
              </a:rPr>
              <a:t>Meta alcançada</a:t>
            </a:r>
            <a:r>
              <a:rPr lang="pt-BR" sz="2400" b="1" dirty="0" smtClean="0">
                <a:solidFill>
                  <a:srgbClr val="0AA611"/>
                </a:solidFill>
                <a:latin typeface="Arial" pitchFamily="34" charset="0"/>
                <a:cs typeface="Arial" pitchFamily="34" charset="0"/>
              </a:rPr>
              <a:t>!</a:t>
            </a:r>
            <a:endParaRPr lang="pt-BR" sz="2400" b="1" dirty="0">
              <a:solidFill>
                <a:srgbClr val="0AA611"/>
              </a:solidFill>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2286000" y="920621"/>
            <a:ext cx="4572000" cy="5693866"/>
          </a:xfrm>
          <a:prstGeom prst="rect">
            <a:avLst/>
          </a:prstGeom>
        </p:spPr>
        <p:txBody>
          <a:bodyPr>
            <a:spAutoFit/>
          </a:bodyPr>
          <a:lstStyle/>
          <a:p>
            <a:pPr lvl="0" algn="ctr" fontAlgn="base">
              <a:spcBef>
                <a:spcPct val="0"/>
              </a:spcBef>
              <a:spcAft>
                <a:spcPct val="0"/>
              </a:spcAft>
            </a:pPr>
            <a:r>
              <a:rPr lang="pt-BR" sz="4000" u="sng" dirty="0" smtClean="0">
                <a:solidFill>
                  <a:srgbClr val="FF0000"/>
                </a:solidFill>
                <a:latin typeface="Berlin Sans FB" pitchFamily="34" charset="0"/>
                <a:cs typeface="Arial" charset="0"/>
              </a:rPr>
              <a:t>ROTEIRO: </a:t>
            </a:r>
          </a:p>
          <a:p>
            <a:pPr lvl="0" algn="ctr" fontAlgn="base">
              <a:spcBef>
                <a:spcPct val="0"/>
              </a:spcBef>
              <a:spcAft>
                <a:spcPct val="0"/>
              </a:spcAft>
            </a:pPr>
            <a:endParaRPr lang="pt-BR" sz="3600" dirty="0" smtClean="0">
              <a:solidFill>
                <a:prstClr val="black"/>
              </a:solidFill>
              <a:latin typeface="Berlin Sans FB" pitchFamily="34" charset="0"/>
              <a:cs typeface="Arial" charset="0"/>
            </a:endParaRPr>
          </a:p>
          <a:p>
            <a:pPr lvl="0" algn="ctr" fontAlgn="base">
              <a:spcBef>
                <a:spcPct val="0"/>
              </a:spcBef>
              <a:spcAft>
                <a:spcPct val="0"/>
              </a:spcAft>
            </a:pPr>
            <a:r>
              <a:rPr lang="pt-BR" sz="3600" dirty="0" smtClean="0">
                <a:solidFill>
                  <a:prstClr val="black"/>
                </a:solidFill>
                <a:latin typeface="Berlin Sans FB" pitchFamily="34" charset="0"/>
                <a:cs typeface="Arial" charset="0"/>
              </a:rPr>
              <a:t>Introdução</a:t>
            </a:r>
            <a:endParaRPr lang="pt-BR" sz="3600" dirty="0">
              <a:solidFill>
                <a:prstClr val="black"/>
              </a:solidFill>
              <a:latin typeface="Berlin Sans FB" pitchFamily="34" charset="0"/>
              <a:cs typeface="Arial" charset="0"/>
            </a:endParaRPr>
          </a:p>
          <a:p>
            <a:pPr lvl="0" algn="ctr" fontAlgn="base">
              <a:spcBef>
                <a:spcPct val="0"/>
              </a:spcBef>
              <a:spcAft>
                <a:spcPct val="0"/>
              </a:spcAft>
            </a:pPr>
            <a:r>
              <a:rPr lang="pt-BR" sz="3600" dirty="0">
                <a:solidFill>
                  <a:prstClr val="black"/>
                </a:solidFill>
                <a:latin typeface="Berlin Sans FB" pitchFamily="34" charset="0"/>
                <a:cs typeface="Arial" charset="0"/>
              </a:rPr>
              <a:t>Objetivo Geral</a:t>
            </a:r>
          </a:p>
          <a:p>
            <a:pPr lvl="0" algn="ctr" fontAlgn="base">
              <a:spcBef>
                <a:spcPct val="0"/>
              </a:spcBef>
              <a:spcAft>
                <a:spcPct val="0"/>
              </a:spcAft>
            </a:pPr>
            <a:r>
              <a:rPr lang="pt-BR" sz="3600" dirty="0" smtClean="0">
                <a:solidFill>
                  <a:prstClr val="black"/>
                </a:solidFill>
                <a:latin typeface="Berlin Sans FB" pitchFamily="34" charset="0"/>
                <a:cs typeface="Arial" charset="0"/>
              </a:rPr>
              <a:t>Objetivos Específicos</a:t>
            </a:r>
          </a:p>
          <a:p>
            <a:pPr lvl="0" algn="ctr" fontAlgn="base">
              <a:spcBef>
                <a:spcPct val="0"/>
              </a:spcBef>
              <a:spcAft>
                <a:spcPct val="0"/>
              </a:spcAft>
            </a:pPr>
            <a:r>
              <a:rPr lang="pt-BR" sz="3600" dirty="0" smtClean="0">
                <a:solidFill>
                  <a:prstClr val="black"/>
                </a:solidFill>
                <a:latin typeface="Berlin Sans FB" pitchFamily="34" charset="0"/>
                <a:cs typeface="Arial" charset="0"/>
              </a:rPr>
              <a:t>Metodologia</a:t>
            </a:r>
            <a:endParaRPr lang="pt-BR" sz="3600" dirty="0">
              <a:solidFill>
                <a:prstClr val="black"/>
              </a:solidFill>
              <a:latin typeface="Berlin Sans FB" pitchFamily="34" charset="0"/>
              <a:cs typeface="Arial" charset="0"/>
            </a:endParaRPr>
          </a:p>
          <a:p>
            <a:pPr lvl="0" algn="ctr" fontAlgn="base">
              <a:spcBef>
                <a:spcPct val="0"/>
              </a:spcBef>
              <a:spcAft>
                <a:spcPct val="0"/>
              </a:spcAft>
            </a:pPr>
            <a:r>
              <a:rPr lang="pt-BR" sz="3600" dirty="0" smtClean="0">
                <a:solidFill>
                  <a:prstClr val="black"/>
                </a:solidFill>
                <a:latin typeface="Berlin Sans FB" pitchFamily="34" charset="0"/>
                <a:cs typeface="Arial" charset="0"/>
              </a:rPr>
              <a:t>Metas</a:t>
            </a:r>
            <a:endParaRPr lang="pt-BR" sz="3600" dirty="0">
              <a:solidFill>
                <a:prstClr val="black"/>
              </a:solidFill>
              <a:latin typeface="Berlin Sans FB" pitchFamily="34" charset="0"/>
              <a:cs typeface="Arial" charset="0"/>
            </a:endParaRPr>
          </a:p>
          <a:p>
            <a:pPr lvl="0" algn="ctr" fontAlgn="base">
              <a:spcBef>
                <a:spcPct val="0"/>
              </a:spcBef>
              <a:spcAft>
                <a:spcPct val="0"/>
              </a:spcAft>
            </a:pPr>
            <a:r>
              <a:rPr lang="pt-BR" sz="3600" dirty="0">
                <a:solidFill>
                  <a:prstClr val="black"/>
                </a:solidFill>
                <a:latin typeface="Berlin Sans FB" pitchFamily="34" charset="0"/>
                <a:cs typeface="Arial" charset="0"/>
              </a:rPr>
              <a:t>Resultados</a:t>
            </a:r>
          </a:p>
          <a:p>
            <a:pPr lvl="0" algn="ctr" fontAlgn="base">
              <a:spcBef>
                <a:spcPct val="0"/>
              </a:spcBef>
              <a:spcAft>
                <a:spcPct val="0"/>
              </a:spcAft>
            </a:pPr>
            <a:r>
              <a:rPr lang="pt-BR" sz="3600" dirty="0">
                <a:solidFill>
                  <a:prstClr val="black"/>
                </a:solidFill>
                <a:latin typeface="Berlin Sans FB" pitchFamily="34" charset="0"/>
                <a:cs typeface="Arial" charset="0"/>
              </a:rPr>
              <a:t>Discussão</a:t>
            </a:r>
          </a:p>
          <a:p>
            <a:pPr lvl="0" algn="ctr" fontAlgn="base">
              <a:spcBef>
                <a:spcPct val="0"/>
              </a:spcBef>
              <a:spcAft>
                <a:spcPct val="0"/>
              </a:spcAft>
            </a:pPr>
            <a:r>
              <a:rPr lang="pt-BR" sz="3600" dirty="0">
                <a:solidFill>
                  <a:prstClr val="black"/>
                </a:solidFill>
                <a:latin typeface="Berlin Sans FB" pitchFamily="34" charset="0"/>
                <a:cs typeface="Arial" charset="0"/>
              </a:rPr>
              <a:t>Reflexão Crítica</a:t>
            </a:r>
          </a:p>
        </p:txBody>
      </p:sp>
    </p:spTree>
    <p:extLst>
      <p:ext uri="{BB962C8B-B14F-4D97-AF65-F5344CB8AC3E}">
        <p14:creationId xmlns:p14="http://schemas.microsoft.com/office/powerpoint/2010/main" xmlns="" val="1901564917"/>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0" y="0"/>
            <a:ext cx="9144000" cy="4247317"/>
          </a:xfrm>
          <a:prstGeom prst="rect">
            <a:avLst/>
          </a:prstGeom>
        </p:spPr>
        <p:txBody>
          <a:bodyPr wrap="square">
            <a:spAutoFit/>
          </a:bodyPr>
          <a:lstStyle/>
          <a:p>
            <a:pPr>
              <a:lnSpc>
                <a:spcPct val="150000"/>
              </a:lnSpc>
            </a:pPr>
            <a:r>
              <a:rPr lang="pt-BR" sz="2400" b="1" dirty="0" smtClean="0">
                <a:solidFill>
                  <a:srgbClr val="FF0000"/>
                </a:solidFill>
                <a:latin typeface="Arial" pitchFamily="34" charset="0"/>
                <a:cs typeface="Arial" pitchFamily="34" charset="0"/>
              </a:rPr>
              <a:t>2-Objetivo:</a:t>
            </a:r>
            <a:r>
              <a:rPr lang="pt-BR" sz="2400" dirty="0" smtClean="0">
                <a:latin typeface="Arial" pitchFamily="34" charset="0"/>
                <a:cs typeface="Arial" pitchFamily="34" charset="0"/>
              </a:rPr>
              <a:t> Melhorar a qualidade do atendimento à criança.</a:t>
            </a:r>
          </a:p>
          <a:p>
            <a:pPr>
              <a:lnSpc>
                <a:spcPct val="150000"/>
              </a:lnSpc>
            </a:pPr>
            <a:r>
              <a:rPr lang="pt-BR" sz="2400" b="1" dirty="0" smtClean="0">
                <a:solidFill>
                  <a:srgbClr val="FF0000"/>
                </a:solidFill>
                <a:latin typeface="Arial" pitchFamily="34" charset="0"/>
                <a:cs typeface="Arial" pitchFamily="34" charset="0"/>
              </a:rPr>
              <a:t>Meta:</a:t>
            </a:r>
            <a:r>
              <a:rPr lang="pt-BR" sz="2400" dirty="0" smtClean="0">
                <a:latin typeface="Arial" pitchFamily="34" charset="0"/>
                <a:cs typeface="Arial" pitchFamily="34" charset="0"/>
              </a:rPr>
              <a:t> Realizar a primeira consulta na primeira semana de vida para </a:t>
            </a:r>
            <a:r>
              <a:rPr lang="pt-BR" sz="2400" b="1" dirty="0" smtClean="0">
                <a:latin typeface="Arial" pitchFamily="34" charset="0"/>
                <a:cs typeface="Arial" pitchFamily="34" charset="0"/>
              </a:rPr>
              <a:t>100%</a:t>
            </a:r>
            <a:r>
              <a:rPr lang="pt-BR" sz="2400" dirty="0" smtClean="0">
                <a:latin typeface="Arial" pitchFamily="34" charset="0"/>
                <a:cs typeface="Arial" pitchFamily="34" charset="0"/>
              </a:rPr>
              <a:t> das crianças cadastradas.</a:t>
            </a:r>
          </a:p>
          <a:p>
            <a:pPr>
              <a:lnSpc>
                <a:spcPct val="150000"/>
              </a:lnSpc>
            </a:pPr>
            <a:r>
              <a:rPr lang="pt-BR" sz="2400" b="1" dirty="0" smtClean="0">
                <a:solidFill>
                  <a:srgbClr val="FF0000"/>
                </a:solidFill>
                <a:latin typeface="Arial" pitchFamily="34" charset="0"/>
                <a:cs typeface="Arial" pitchFamily="34" charset="0"/>
              </a:rPr>
              <a:t>Resultados</a:t>
            </a:r>
            <a:r>
              <a:rPr lang="pt-BR" sz="2400" dirty="0" smtClean="0">
                <a:solidFill>
                  <a:srgbClr val="FF0000"/>
                </a:solidFill>
                <a:latin typeface="Arial" pitchFamily="34" charset="0"/>
                <a:cs typeface="Arial" pitchFamily="34" charset="0"/>
              </a:rPr>
              <a:t>:</a:t>
            </a:r>
          </a:p>
          <a:p>
            <a:pPr>
              <a:lnSpc>
                <a:spcPct val="150000"/>
              </a:lnSpc>
            </a:pPr>
            <a:r>
              <a:rPr lang="pt-BR" sz="2400" dirty="0" smtClean="0">
                <a:latin typeface="Arial" pitchFamily="34" charset="0"/>
                <a:cs typeface="Arial" pitchFamily="34" charset="0"/>
              </a:rPr>
              <a:t>Primeiro mês: 16 crianças (25,8%), segundo mês 37 (35,9%), terceiro mês 66 crianças </a:t>
            </a:r>
            <a:r>
              <a:rPr lang="pt-BR" sz="2400" b="1" dirty="0" smtClean="0">
                <a:solidFill>
                  <a:srgbClr val="FF0000"/>
                </a:solidFill>
                <a:latin typeface="Arial" pitchFamily="34" charset="0"/>
                <a:cs typeface="Arial" pitchFamily="34" charset="0"/>
              </a:rPr>
              <a:t>(44,9%). </a:t>
            </a:r>
          </a:p>
          <a:p>
            <a:endParaRPr lang="pt-BR" dirty="0" smtClean="0"/>
          </a:p>
          <a:p>
            <a:endParaRPr lang="pt-BR" dirty="0" smtClean="0"/>
          </a:p>
          <a:p>
            <a:endParaRPr lang="pt-BR" dirty="0"/>
          </a:p>
        </p:txBody>
      </p:sp>
      <p:graphicFrame>
        <p:nvGraphicFramePr>
          <p:cNvPr id="3" name="Gráfico 2"/>
          <p:cNvGraphicFramePr/>
          <p:nvPr>
            <p:extLst>
              <p:ext uri="{D42A27DB-BD31-4B8C-83A1-F6EECF244321}">
                <p14:modId xmlns:p14="http://schemas.microsoft.com/office/powerpoint/2010/main" xmlns="" val="1113423707"/>
              </p:ext>
            </p:extLst>
          </p:nvPr>
        </p:nvGraphicFramePr>
        <p:xfrm>
          <a:off x="2357422" y="4000504"/>
          <a:ext cx="4724400" cy="26003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7"/>
          <p:cNvSpPr/>
          <p:nvPr/>
        </p:nvSpPr>
        <p:spPr>
          <a:xfrm>
            <a:off x="395536" y="764704"/>
            <a:ext cx="8280920" cy="5293757"/>
          </a:xfrm>
          <a:prstGeom prst="rect">
            <a:avLst/>
          </a:prstGeom>
        </p:spPr>
        <p:txBody>
          <a:bodyPr wrap="square">
            <a:spAutoFit/>
          </a:bodyPr>
          <a:lstStyle/>
          <a:p>
            <a:pPr algn="just"/>
            <a:r>
              <a:rPr lang="pt-BR" sz="2800" b="1" dirty="0" smtClean="0">
                <a:latin typeface="Arial" pitchFamily="34" charset="0"/>
                <a:cs typeface="Arial" pitchFamily="34" charset="0"/>
              </a:rPr>
              <a:t>Dificuldades em alcançar meta de 100% na </a:t>
            </a:r>
            <a:r>
              <a:rPr lang="pt-BR" sz="2800" b="1" dirty="0">
                <a:latin typeface="Arial" pitchFamily="34" charset="0"/>
                <a:cs typeface="Arial" pitchFamily="34" charset="0"/>
              </a:rPr>
              <a:t>primeira consulta na primeira semana de </a:t>
            </a:r>
            <a:r>
              <a:rPr lang="pt-BR" sz="2800" b="1" dirty="0" smtClean="0">
                <a:latin typeface="Arial" pitchFamily="34" charset="0"/>
                <a:cs typeface="Arial" pitchFamily="34" charset="0"/>
              </a:rPr>
              <a:t>vida:</a:t>
            </a:r>
          </a:p>
          <a:p>
            <a:endParaRPr lang="pt-BR" dirty="0" smtClean="0">
              <a:latin typeface="Arial" pitchFamily="34" charset="0"/>
              <a:cs typeface="Arial" pitchFamily="34" charset="0"/>
            </a:endParaRPr>
          </a:p>
          <a:p>
            <a:endParaRPr lang="pt-BR" dirty="0" smtClean="0">
              <a:latin typeface="Arial" pitchFamily="34" charset="0"/>
              <a:cs typeface="Arial" pitchFamily="34" charset="0"/>
            </a:endParaRPr>
          </a:p>
          <a:p>
            <a:pPr marL="285750" indent="-285750">
              <a:buFont typeface="Wingdings" panose="05000000000000000000" pitchFamily="2" charset="2"/>
              <a:buChar char="§"/>
            </a:pPr>
            <a:r>
              <a:rPr lang="pt-BR" sz="2800" dirty="0" smtClean="0">
                <a:latin typeface="Arial" panose="020B0604020202020204" pitchFamily="34" charset="0"/>
                <a:cs typeface="Arial" panose="020B0604020202020204" pitchFamily="34" charset="0"/>
              </a:rPr>
              <a:t>As </a:t>
            </a:r>
            <a:r>
              <a:rPr lang="pt-BR" sz="2800" dirty="0">
                <a:latin typeface="Arial" panose="020B0604020202020204" pitchFamily="34" charset="0"/>
                <a:cs typeface="Arial" panose="020B0604020202020204" pitchFamily="34" charset="0"/>
              </a:rPr>
              <a:t>mães possuem hábito de levar seus filhos na UBS geralmente com problema de saúde </a:t>
            </a:r>
            <a:r>
              <a:rPr lang="pt-BR" sz="2800" dirty="0" smtClean="0">
                <a:latin typeface="Arial" panose="020B0604020202020204" pitchFamily="34" charset="0"/>
                <a:cs typeface="Arial" panose="020B0604020202020204" pitchFamily="34" charset="0"/>
              </a:rPr>
              <a:t>agudo</a:t>
            </a:r>
          </a:p>
          <a:p>
            <a:endParaRPr lang="pt-BR" dirty="0" smtClean="0">
              <a:latin typeface="Arial" pitchFamily="34" charset="0"/>
              <a:cs typeface="Arial" pitchFamily="34" charset="0"/>
            </a:endParaRPr>
          </a:p>
          <a:p>
            <a:pPr marL="285750" indent="-285750">
              <a:buFont typeface="Wingdings" panose="05000000000000000000" pitchFamily="2" charset="2"/>
              <a:buChar char="§"/>
            </a:pPr>
            <a:r>
              <a:rPr lang="pt-BR" sz="2800" dirty="0" smtClean="0">
                <a:latin typeface="Arial" pitchFamily="34" charset="0"/>
                <a:cs typeface="Arial" pitchFamily="34" charset="0"/>
              </a:rPr>
              <a:t>Baixa Adesão</a:t>
            </a:r>
          </a:p>
          <a:p>
            <a:endParaRPr lang="pt-BR" dirty="0" smtClean="0">
              <a:latin typeface="Arial" pitchFamily="34" charset="0"/>
              <a:cs typeface="Arial" pitchFamily="34" charset="0"/>
            </a:endParaRPr>
          </a:p>
          <a:p>
            <a:endParaRPr lang="pt-BR" dirty="0" smtClean="0">
              <a:latin typeface="Arial" pitchFamily="34" charset="0"/>
              <a:cs typeface="Arial" pitchFamily="34" charset="0"/>
            </a:endParaRPr>
          </a:p>
          <a:p>
            <a:endParaRPr lang="pt-BR" dirty="0">
              <a:latin typeface="Arial" pitchFamily="34" charset="0"/>
              <a:cs typeface="Arial" pitchFamily="34" charset="0"/>
            </a:endParaRPr>
          </a:p>
          <a:p>
            <a:endParaRPr lang="pt-BR" dirty="0" smtClean="0">
              <a:latin typeface="Arial" pitchFamily="34" charset="0"/>
              <a:cs typeface="Arial" pitchFamily="34" charset="0"/>
            </a:endParaRPr>
          </a:p>
          <a:p>
            <a:endParaRPr lang="pt-BR" dirty="0">
              <a:latin typeface="Arial" pitchFamily="34" charset="0"/>
              <a:cs typeface="Arial" pitchFamily="34" charset="0"/>
            </a:endParaRPr>
          </a:p>
          <a:p>
            <a:endParaRPr lang="pt-BR" dirty="0" smtClean="0">
              <a:latin typeface="Arial" pitchFamily="34" charset="0"/>
              <a:cs typeface="Arial" pitchFamily="34" charset="0"/>
            </a:endParaRPr>
          </a:p>
          <a:p>
            <a:endParaRPr lang="pt-BR" dirty="0">
              <a:latin typeface="Arial" pitchFamily="34" charset="0"/>
              <a:cs typeface="Arial" pitchFamily="34" charset="0"/>
            </a:endParaRPr>
          </a:p>
          <a:p>
            <a:endParaRPr lang="pt-BR" dirty="0"/>
          </a:p>
        </p:txBody>
      </p:sp>
    </p:spTree>
    <p:extLst>
      <p:ext uri="{BB962C8B-B14F-4D97-AF65-F5344CB8AC3E}">
        <p14:creationId xmlns:p14="http://schemas.microsoft.com/office/powerpoint/2010/main" xmlns="" val="12782869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3528" y="0"/>
            <a:ext cx="8640960" cy="8679299"/>
          </a:xfrm>
          <a:prstGeom prst="rect">
            <a:avLst/>
          </a:prstGeom>
        </p:spPr>
        <p:txBody>
          <a:bodyPr wrap="square">
            <a:spAutoFit/>
          </a:bodyPr>
          <a:lstStyle/>
          <a:p>
            <a:pPr>
              <a:lnSpc>
                <a:spcPct val="150000"/>
              </a:lnSpc>
            </a:pPr>
            <a:endParaRPr lang="pt-BR" sz="2400" b="1" dirty="0" smtClean="0">
              <a:solidFill>
                <a:srgbClr val="FF0000"/>
              </a:solidFill>
              <a:latin typeface="Arial" pitchFamily="34" charset="0"/>
              <a:cs typeface="Arial" pitchFamily="34" charset="0"/>
            </a:endParaRPr>
          </a:p>
          <a:p>
            <a:pPr>
              <a:lnSpc>
                <a:spcPct val="150000"/>
              </a:lnSpc>
            </a:pPr>
            <a:r>
              <a:rPr lang="pt-BR" sz="2800" b="1" dirty="0" smtClean="0">
                <a:solidFill>
                  <a:srgbClr val="FF0000"/>
                </a:solidFill>
                <a:latin typeface="Arial" pitchFamily="34" charset="0"/>
                <a:cs typeface="Arial" pitchFamily="34" charset="0"/>
              </a:rPr>
              <a:t>Objetivo:</a:t>
            </a:r>
            <a:r>
              <a:rPr lang="pt-BR" sz="2800" dirty="0" smtClean="0">
                <a:latin typeface="Arial" pitchFamily="34" charset="0"/>
                <a:cs typeface="Arial" pitchFamily="34" charset="0"/>
              </a:rPr>
              <a:t> Melhorar a qualidade do atendimento à criança.</a:t>
            </a:r>
          </a:p>
          <a:p>
            <a:pPr>
              <a:lnSpc>
                <a:spcPct val="150000"/>
              </a:lnSpc>
            </a:pPr>
            <a:endParaRPr lang="pt-BR" sz="2800" dirty="0" smtClean="0">
              <a:latin typeface="Arial" pitchFamily="34" charset="0"/>
              <a:cs typeface="Arial" pitchFamily="34" charset="0"/>
            </a:endParaRPr>
          </a:p>
          <a:p>
            <a:pPr>
              <a:lnSpc>
                <a:spcPct val="150000"/>
              </a:lnSpc>
            </a:pPr>
            <a:r>
              <a:rPr lang="pt-BR" sz="2800" b="1" dirty="0" smtClean="0">
                <a:solidFill>
                  <a:srgbClr val="FF0000"/>
                </a:solidFill>
                <a:latin typeface="Arial" pitchFamily="34" charset="0"/>
                <a:cs typeface="Arial" pitchFamily="34" charset="0"/>
              </a:rPr>
              <a:t>Meta</a:t>
            </a:r>
            <a:r>
              <a:rPr lang="pt-BR" sz="2800" dirty="0" smtClean="0">
                <a:solidFill>
                  <a:srgbClr val="FF0000"/>
                </a:solidFill>
                <a:latin typeface="Arial" pitchFamily="34" charset="0"/>
                <a:cs typeface="Arial" pitchFamily="34" charset="0"/>
              </a:rPr>
              <a:t>:</a:t>
            </a:r>
            <a:r>
              <a:rPr lang="pt-BR" sz="2800" dirty="0" smtClean="0">
                <a:latin typeface="Arial" pitchFamily="34" charset="0"/>
                <a:cs typeface="Arial" pitchFamily="34" charset="0"/>
              </a:rPr>
              <a:t> Monitorar o crescimento em </a:t>
            </a:r>
            <a:r>
              <a:rPr lang="pt-BR" sz="2800" b="1" dirty="0" smtClean="0">
                <a:latin typeface="Arial" pitchFamily="34" charset="0"/>
                <a:cs typeface="Arial" pitchFamily="34" charset="0"/>
              </a:rPr>
              <a:t>100%</a:t>
            </a:r>
            <a:r>
              <a:rPr lang="pt-BR" sz="2800" dirty="0" smtClean="0">
                <a:latin typeface="Arial" pitchFamily="34" charset="0"/>
                <a:cs typeface="Arial" pitchFamily="34" charset="0"/>
              </a:rPr>
              <a:t> das crianças.</a:t>
            </a:r>
          </a:p>
          <a:p>
            <a:pPr>
              <a:lnSpc>
                <a:spcPct val="150000"/>
              </a:lnSpc>
            </a:pPr>
            <a:endParaRPr lang="pt-BR" sz="2800" dirty="0" smtClean="0">
              <a:latin typeface="Arial" pitchFamily="34" charset="0"/>
              <a:cs typeface="Arial" pitchFamily="34" charset="0"/>
            </a:endParaRPr>
          </a:p>
          <a:p>
            <a:pPr>
              <a:lnSpc>
                <a:spcPct val="150000"/>
              </a:lnSpc>
            </a:pPr>
            <a:r>
              <a:rPr lang="pt-BR" sz="2800" b="1" dirty="0" smtClean="0">
                <a:solidFill>
                  <a:srgbClr val="FF0000"/>
                </a:solidFill>
                <a:latin typeface="Arial" pitchFamily="34" charset="0"/>
                <a:cs typeface="Arial" pitchFamily="34" charset="0"/>
              </a:rPr>
              <a:t>Resultado</a:t>
            </a:r>
            <a:r>
              <a:rPr lang="pt-BR" sz="2800" dirty="0" smtClean="0">
                <a:latin typeface="Arial" pitchFamily="34" charset="0"/>
                <a:cs typeface="Arial" pitchFamily="34" charset="0"/>
              </a:rPr>
              <a:t>: </a:t>
            </a:r>
            <a:r>
              <a:rPr lang="pt-BR" sz="2800" b="1" dirty="0" smtClean="0">
                <a:solidFill>
                  <a:srgbClr val="0AA611"/>
                </a:solidFill>
                <a:latin typeface="Arial" pitchFamily="34" charset="0"/>
                <a:cs typeface="Arial" pitchFamily="34" charset="0"/>
              </a:rPr>
              <a:t>Meta de 100%</a:t>
            </a:r>
            <a:r>
              <a:rPr lang="pt-BR" sz="2800" dirty="0" smtClean="0">
                <a:latin typeface="Arial" pitchFamily="34" charset="0"/>
                <a:cs typeface="Arial" pitchFamily="34" charset="0"/>
              </a:rPr>
              <a:t> alcançada em </a:t>
            </a:r>
            <a:r>
              <a:rPr lang="pt-BR" sz="2800" dirty="0" err="1" smtClean="0">
                <a:latin typeface="Arial" pitchFamily="34" charset="0"/>
                <a:cs typeface="Arial" pitchFamily="34" charset="0"/>
              </a:rPr>
              <a:t>tdos</a:t>
            </a:r>
            <a:r>
              <a:rPr lang="pt-BR" sz="2800" dirty="0" smtClean="0">
                <a:latin typeface="Arial" pitchFamily="34" charset="0"/>
                <a:cs typeface="Arial" pitchFamily="34" charset="0"/>
              </a:rPr>
              <a:t> os meses na proporção de crianças com monitoramento de crescimento.</a:t>
            </a:r>
            <a:endParaRPr lang="pt-BR" sz="2800" b="1" dirty="0">
              <a:solidFill>
                <a:srgbClr val="FF0000"/>
              </a:solidFill>
              <a:latin typeface="Arial" pitchFamily="34" charset="0"/>
              <a:cs typeface="Arial" pitchFamily="34" charset="0"/>
            </a:endParaRPr>
          </a:p>
          <a:p>
            <a:endParaRPr lang="pt-BR" dirty="0" smtClean="0"/>
          </a:p>
          <a:p>
            <a:r>
              <a:rPr lang="pt-BR" dirty="0" smtClean="0"/>
              <a:t> </a:t>
            </a:r>
          </a:p>
          <a:p>
            <a:endParaRPr lang="pt-BR" dirty="0" smtClean="0"/>
          </a:p>
          <a:p>
            <a:endParaRPr lang="pt-BR" dirty="0" smtClean="0"/>
          </a:p>
          <a:p>
            <a:endParaRPr lang="pt-BR" dirty="0" smtClean="0"/>
          </a:p>
          <a:p>
            <a:endParaRPr lang="pt-BR" dirty="0" smtClean="0"/>
          </a:p>
          <a:p>
            <a:endParaRPr lang="pt-BR" dirty="0" smtClean="0"/>
          </a:p>
          <a:p>
            <a:endParaRPr lang="pt-B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39552" y="1052736"/>
            <a:ext cx="8229600" cy="4525963"/>
          </a:xfrm>
        </p:spPr>
        <p:txBody>
          <a:bodyPr>
            <a:normAutofit fontScale="92500" lnSpcReduction="10000"/>
          </a:bodyPr>
          <a:lstStyle/>
          <a:p>
            <a:pPr>
              <a:lnSpc>
                <a:spcPct val="150000"/>
              </a:lnSpc>
            </a:pPr>
            <a:r>
              <a:rPr lang="pt-BR" sz="3000" b="1" dirty="0">
                <a:solidFill>
                  <a:srgbClr val="FF0000"/>
                </a:solidFill>
                <a:latin typeface="Arial" pitchFamily="34" charset="0"/>
                <a:cs typeface="Arial" pitchFamily="34" charset="0"/>
              </a:rPr>
              <a:t>Objetivo</a:t>
            </a:r>
            <a:r>
              <a:rPr lang="pt-BR" sz="3000" b="1" dirty="0">
                <a:latin typeface="Arial" pitchFamily="34" charset="0"/>
                <a:cs typeface="Arial" pitchFamily="34" charset="0"/>
              </a:rPr>
              <a:t>:</a:t>
            </a:r>
            <a:r>
              <a:rPr lang="pt-BR" sz="3000" dirty="0">
                <a:latin typeface="Arial" pitchFamily="34" charset="0"/>
                <a:cs typeface="Arial" pitchFamily="34" charset="0"/>
              </a:rPr>
              <a:t> Melhorar a qualidade do atendimento à criança.</a:t>
            </a:r>
          </a:p>
          <a:p>
            <a:pPr>
              <a:lnSpc>
                <a:spcPct val="150000"/>
              </a:lnSpc>
            </a:pPr>
            <a:r>
              <a:rPr lang="pt-BR" sz="3000" b="1" dirty="0">
                <a:solidFill>
                  <a:srgbClr val="FF0000"/>
                </a:solidFill>
                <a:latin typeface="Arial" pitchFamily="34" charset="0"/>
                <a:cs typeface="Arial" pitchFamily="34" charset="0"/>
              </a:rPr>
              <a:t>Meta</a:t>
            </a:r>
            <a:r>
              <a:rPr lang="pt-BR" sz="3000" dirty="0">
                <a:latin typeface="Arial" pitchFamily="34" charset="0"/>
                <a:cs typeface="Arial" pitchFamily="34" charset="0"/>
              </a:rPr>
              <a:t>: Monitorar </a:t>
            </a:r>
            <a:r>
              <a:rPr lang="pt-BR" sz="3000" b="1" dirty="0">
                <a:latin typeface="Arial" pitchFamily="34" charset="0"/>
                <a:cs typeface="Arial" pitchFamily="34" charset="0"/>
              </a:rPr>
              <a:t>100%</a:t>
            </a:r>
            <a:r>
              <a:rPr lang="pt-BR" sz="3000" dirty="0">
                <a:latin typeface="Arial" pitchFamily="34" charset="0"/>
                <a:cs typeface="Arial" pitchFamily="34" charset="0"/>
              </a:rPr>
              <a:t> das crianças com déficit de peso. </a:t>
            </a:r>
          </a:p>
          <a:p>
            <a:pPr>
              <a:lnSpc>
                <a:spcPct val="150000"/>
              </a:lnSpc>
            </a:pPr>
            <a:r>
              <a:rPr lang="pt-BR" sz="3000" b="1" dirty="0">
                <a:solidFill>
                  <a:srgbClr val="FF0000"/>
                </a:solidFill>
                <a:latin typeface="Arial" pitchFamily="34" charset="0"/>
                <a:cs typeface="Arial" pitchFamily="34" charset="0"/>
              </a:rPr>
              <a:t>Resultado: </a:t>
            </a:r>
            <a:r>
              <a:rPr lang="pt-BR" sz="3000" b="1" dirty="0">
                <a:solidFill>
                  <a:srgbClr val="0AA611"/>
                </a:solidFill>
                <a:latin typeface="Arial" pitchFamily="34" charset="0"/>
                <a:cs typeface="Arial" pitchFamily="34" charset="0"/>
              </a:rPr>
              <a:t>Meta de 100%</a:t>
            </a:r>
            <a:r>
              <a:rPr lang="pt-BR" sz="3000" dirty="0">
                <a:latin typeface="Arial" pitchFamily="34" charset="0"/>
                <a:cs typeface="Arial" pitchFamily="34" charset="0"/>
              </a:rPr>
              <a:t> alcançada na proporção de crianças com déficit de peso monitoradas.</a:t>
            </a:r>
          </a:p>
          <a:p>
            <a:endParaRPr lang="pt-BR" dirty="0"/>
          </a:p>
        </p:txBody>
      </p:sp>
    </p:spTree>
    <p:extLst>
      <p:ext uri="{BB962C8B-B14F-4D97-AF65-F5344CB8AC3E}">
        <p14:creationId xmlns:p14="http://schemas.microsoft.com/office/powerpoint/2010/main" xmlns="" val="13158898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476672"/>
            <a:ext cx="8229600" cy="3298378"/>
          </a:xfrm>
        </p:spPr>
        <p:txBody>
          <a:bodyPr>
            <a:noAutofit/>
          </a:bodyPr>
          <a:lstStyle/>
          <a:p>
            <a:pPr algn="l"/>
            <a:r>
              <a:rPr lang="pt-BR" sz="2800" b="1" dirty="0" smtClean="0">
                <a:solidFill>
                  <a:srgbClr val="FF0000"/>
                </a:solidFill>
                <a:latin typeface="Arial" pitchFamily="34" charset="0"/>
                <a:cs typeface="Arial" pitchFamily="34" charset="0"/>
              </a:rPr>
              <a:t/>
            </a:r>
            <a:br>
              <a:rPr lang="pt-BR" sz="2800" b="1" dirty="0" smtClean="0">
                <a:solidFill>
                  <a:srgbClr val="FF0000"/>
                </a:solidFill>
                <a:latin typeface="Arial" pitchFamily="34" charset="0"/>
                <a:cs typeface="Arial" pitchFamily="34" charset="0"/>
              </a:rPr>
            </a:br>
            <a:r>
              <a:rPr lang="pt-BR" sz="2800" b="1" dirty="0">
                <a:solidFill>
                  <a:srgbClr val="FF0000"/>
                </a:solidFill>
                <a:latin typeface="Arial" pitchFamily="34" charset="0"/>
                <a:cs typeface="Arial" pitchFamily="34" charset="0"/>
              </a:rPr>
              <a:t/>
            </a:r>
            <a:br>
              <a:rPr lang="pt-BR" sz="2800" b="1" dirty="0">
                <a:solidFill>
                  <a:srgbClr val="FF0000"/>
                </a:solidFill>
                <a:latin typeface="Arial" pitchFamily="34" charset="0"/>
                <a:cs typeface="Arial" pitchFamily="34" charset="0"/>
              </a:rPr>
            </a:br>
            <a:r>
              <a:rPr lang="pt-BR" sz="2800" b="1" dirty="0" smtClean="0">
                <a:solidFill>
                  <a:srgbClr val="FF0000"/>
                </a:solidFill>
                <a:latin typeface="Arial" pitchFamily="34" charset="0"/>
                <a:cs typeface="Arial" pitchFamily="34" charset="0"/>
              </a:rPr>
              <a:t/>
            </a:r>
            <a:br>
              <a:rPr lang="pt-BR" sz="2800" b="1" dirty="0" smtClean="0">
                <a:solidFill>
                  <a:srgbClr val="FF0000"/>
                </a:solidFill>
                <a:latin typeface="Arial" pitchFamily="34" charset="0"/>
                <a:cs typeface="Arial" pitchFamily="34" charset="0"/>
              </a:rPr>
            </a:br>
            <a:r>
              <a:rPr lang="pt-BR" sz="2800" b="1" dirty="0" smtClean="0">
                <a:solidFill>
                  <a:srgbClr val="FF0000"/>
                </a:solidFill>
                <a:latin typeface="Arial" pitchFamily="34" charset="0"/>
                <a:cs typeface="Arial" pitchFamily="34" charset="0"/>
              </a:rPr>
              <a:t>Objetivo</a:t>
            </a:r>
            <a:r>
              <a:rPr lang="pt-BR" sz="2800" b="1" dirty="0">
                <a:solidFill>
                  <a:srgbClr val="FF0000"/>
                </a:solidFill>
                <a:latin typeface="Arial" pitchFamily="34" charset="0"/>
                <a:cs typeface="Arial" pitchFamily="34" charset="0"/>
              </a:rPr>
              <a:t>: </a:t>
            </a:r>
            <a:r>
              <a:rPr lang="pt-BR" sz="2800" dirty="0">
                <a:latin typeface="Arial" pitchFamily="34" charset="0"/>
                <a:cs typeface="Arial" pitchFamily="34" charset="0"/>
              </a:rPr>
              <a:t>Melhorar a qualidade do atendimento à criança</a:t>
            </a:r>
            <a:r>
              <a:rPr lang="pt-BR" sz="2800" dirty="0" smtClean="0">
                <a:latin typeface="Arial" pitchFamily="34" charset="0"/>
                <a:cs typeface="Arial" pitchFamily="34" charset="0"/>
              </a:rPr>
              <a:t>.</a:t>
            </a:r>
            <a:br>
              <a:rPr lang="pt-BR" sz="2800" dirty="0" smtClean="0">
                <a:latin typeface="Arial" pitchFamily="34" charset="0"/>
                <a:cs typeface="Arial" pitchFamily="34" charset="0"/>
              </a:rPr>
            </a:br>
            <a:r>
              <a:rPr lang="pt-BR" sz="2800" dirty="0" smtClean="0">
                <a:latin typeface="Arial" pitchFamily="34" charset="0"/>
                <a:cs typeface="Arial" pitchFamily="34" charset="0"/>
              </a:rPr>
              <a:t/>
            </a:r>
            <a:br>
              <a:rPr lang="pt-BR" sz="2800" dirty="0" smtClean="0">
                <a:latin typeface="Arial" pitchFamily="34" charset="0"/>
                <a:cs typeface="Arial" pitchFamily="34" charset="0"/>
              </a:rPr>
            </a:br>
            <a:r>
              <a:rPr lang="pt-BR" sz="2800" b="1" dirty="0" smtClean="0">
                <a:solidFill>
                  <a:srgbClr val="FF0000"/>
                </a:solidFill>
                <a:latin typeface="Arial" pitchFamily="34" charset="0"/>
                <a:cs typeface="Arial" pitchFamily="34" charset="0"/>
              </a:rPr>
              <a:t>Meta</a:t>
            </a:r>
            <a:r>
              <a:rPr lang="pt-BR" sz="2800" b="1" dirty="0">
                <a:solidFill>
                  <a:srgbClr val="FF0000"/>
                </a:solidFill>
                <a:latin typeface="Arial" pitchFamily="34" charset="0"/>
                <a:cs typeface="Arial" pitchFamily="34" charset="0"/>
              </a:rPr>
              <a:t>:</a:t>
            </a:r>
            <a:r>
              <a:rPr lang="pt-BR" sz="2800" dirty="0">
                <a:latin typeface="Arial" pitchFamily="34" charset="0"/>
                <a:cs typeface="Arial" pitchFamily="34" charset="0"/>
              </a:rPr>
              <a:t> Monitorar </a:t>
            </a:r>
            <a:r>
              <a:rPr lang="pt-BR" sz="2800" b="1" dirty="0">
                <a:latin typeface="Arial" pitchFamily="34" charset="0"/>
                <a:cs typeface="Arial" pitchFamily="34" charset="0"/>
              </a:rPr>
              <a:t>100%</a:t>
            </a:r>
            <a:r>
              <a:rPr lang="pt-BR" sz="2800" dirty="0">
                <a:latin typeface="Arial" pitchFamily="34" charset="0"/>
                <a:cs typeface="Arial" pitchFamily="34" charset="0"/>
              </a:rPr>
              <a:t> das crianças com excesso de peso</a:t>
            </a:r>
            <a:r>
              <a:rPr lang="pt-BR" sz="2800" dirty="0" smtClean="0">
                <a:latin typeface="Arial" pitchFamily="34" charset="0"/>
                <a:cs typeface="Arial" pitchFamily="34" charset="0"/>
              </a:rPr>
              <a:t>.</a:t>
            </a:r>
            <a:br>
              <a:rPr lang="pt-BR" sz="2800" dirty="0" smtClean="0">
                <a:latin typeface="Arial" pitchFamily="34" charset="0"/>
                <a:cs typeface="Arial" pitchFamily="34" charset="0"/>
              </a:rPr>
            </a:br>
            <a:r>
              <a:rPr lang="pt-BR" sz="2800" dirty="0" smtClean="0">
                <a:latin typeface="Arial" pitchFamily="34" charset="0"/>
                <a:cs typeface="Arial" pitchFamily="34" charset="0"/>
              </a:rPr>
              <a:t/>
            </a:r>
            <a:br>
              <a:rPr lang="pt-BR" sz="2800" dirty="0" smtClean="0">
                <a:latin typeface="Arial" pitchFamily="34" charset="0"/>
                <a:cs typeface="Arial" pitchFamily="34" charset="0"/>
              </a:rPr>
            </a:br>
            <a:r>
              <a:rPr lang="pt-BR" sz="2800" b="1" dirty="0">
                <a:solidFill>
                  <a:srgbClr val="FF0000"/>
                </a:solidFill>
                <a:latin typeface="Arial" pitchFamily="34" charset="0"/>
                <a:cs typeface="Arial" pitchFamily="34" charset="0"/>
              </a:rPr>
              <a:t>Resultado:</a:t>
            </a:r>
            <a:r>
              <a:rPr lang="pt-BR" sz="2800" dirty="0">
                <a:latin typeface="Arial" pitchFamily="34" charset="0"/>
                <a:cs typeface="Arial" pitchFamily="34" charset="0"/>
              </a:rPr>
              <a:t> </a:t>
            </a:r>
            <a:r>
              <a:rPr lang="pt-BR" sz="2800" b="1" dirty="0">
                <a:solidFill>
                  <a:srgbClr val="0AA611"/>
                </a:solidFill>
                <a:latin typeface="Arial" pitchFamily="34" charset="0"/>
                <a:cs typeface="Arial" pitchFamily="34" charset="0"/>
              </a:rPr>
              <a:t>Meta de 100%</a:t>
            </a:r>
            <a:r>
              <a:rPr lang="pt-BR" sz="2800" dirty="0">
                <a:latin typeface="Arial" pitchFamily="34" charset="0"/>
                <a:cs typeface="Arial" pitchFamily="34" charset="0"/>
              </a:rPr>
              <a:t> alcançada na Proporção de crianças com excesso de peso </a:t>
            </a:r>
            <a:r>
              <a:rPr lang="pt-BR" sz="2800" dirty="0" smtClean="0">
                <a:latin typeface="Arial" pitchFamily="34" charset="0"/>
                <a:cs typeface="Arial" pitchFamily="34" charset="0"/>
              </a:rPr>
              <a:t>monitoradas</a:t>
            </a:r>
            <a:br>
              <a:rPr lang="pt-BR" sz="2800" dirty="0" smtClean="0">
                <a:latin typeface="Arial" pitchFamily="34" charset="0"/>
                <a:cs typeface="Arial" pitchFamily="34" charset="0"/>
              </a:rPr>
            </a:br>
            <a:endParaRPr lang="pt-BR" sz="2800" dirty="0"/>
          </a:p>
        </p:txBody>
      </p:sp>
    </p:spTree>
    <p:extLst>
      <p:ext uri="{BB962C8B-B14F-4D97-AF65-F5344CB8AC3E}">
        <p14:creationId xmlns:p14="http://schemas.microsoft.com/office/powerpoint/2010/main" xmlns="" val="36709802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marL="0" indent="0">
              <a:buNone/>
            </a:pPr>
            <a:r>
              <a:rPr lang="pt-BR" b="1" dirty="0">
                <a:solidFill>
                  <a:srgbClr val="FF0000"/>
                </a:solidFill>
                <a:latin typeface="Arial" panose="020B0604020202020204" pitchFamily="34" charset="0"/>
                <a:cs typeface="Arial" panose="020B0604020202020204" pitchFamily="34" charset="0"/>
              </a:rPr>
              <a:t>Meta:</a:t>
            </a:r>
            <a:r>
              <a:rPr lang="pt-BR" dirty="0">
                <a:solidFill>
                  <a:srgbClr val="FF0000"/>
                </a:solidFill>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Monitorar o desenvolvimento em </a:t>
            </a:r>
            <a:r>
              <a:rPr lang="pt-BR" b="1" dirty="0">
                <a:latin typeface="Arial" panose="020B0604020202020204" pitchFamily="34" charset="0"/>
                <a:cs typeface="Arial" panose="020B0604020202020204" pitchFamily="34" charset="0"/>
              </a:rPr>
              <a:t>100%</a:t>
            </a:r>
            <a:r>
              <a:rPr lang="pt-BR" dirty="0">
                <a:latin typeface="Arial" panose="020B0604020202020204" pitchFamily="34" charset="0"/>
                <a:cs typeface="Arial" panose="020B0604020202020204" pitchFamily="34" charset="0"/>
              </a:rPr>
              <a:t> das crianças</a:t>
            </a:r>
            <a:r>
              <a:rPr lang="pt-BR" dirty="0" smtClean="0">
                <a:latin typeface="Arial" panose="020B0604020202020204" pitchFamily="34" charset="0"/>
                <a:cs typeface="Arial" panose="020B0604020202020204" pitchFamily="34" charset="0"/>
              </a:rPr>
              <a:t>.</a:t>
            </a:r>
          </a:p>
          <a:p>
            <a:pPr marL="0" indent="0">
              <a:buNone/>
            </a:pPr>
            <a:endParaRPr lang="pt-BR" dirty="0">
              <a:latin typeface="Arial" panose="020B0604020202020204" pitchFamily="34" charset="0"/>
              <a:cs typeface="Arial" panose="020B0604020202020204" pitchFamily="34" charset="0"/>
            </a:endParaRPr>
          </a:p>
          <a:p>
            <a:pPr marL="0" indent="0">
              <a:buNone/>
            </a:pPr>
            <a:r>
              <a:rPr lang="pt-BR" b="1" dirty="0">
                <a:solidFill>
                  <a:srgbClr val="FF0000"/>
                </a:solidFill>
                <a:latin typeface="Arial" pitchFamily="34" charset="0"/>
                <a:cs typeface="Arial" pitchFamily="34" charset="0"/>
              </a:rPr>
              <a:t>Resultado: </a:t>
            </a:r>
            <a:r>
              <a:rPr lang="pt-BR" b="1" dirty="0">
                <a:solidFill>
                  <a:srgbClr val="0AA611"/>
                </a:solidFill>
                <a:latin typeface="Arial" pitchFamily="34" charset="0"/>
                <a:cs typeface="Arial" pitchFamily="34" charset="0"/>
              </a:rPr>
              <a:t>Meta de 100% </a:t>
            </a:r>
            <a:r>
              <a:rPr lang="pt-BR" dirty="0">
                <a:latin typeface="Arial" pitchFamily="34" charset="0"/>
                <a:cs typeface="Arial" pitchFamily="34" charset="0"/>
              </a:rPr>
              <a:t>alcançada na proporção de crianças com monitoramento de desenvolvimento.</a:t>
            </a:r>
          </a:p>
          <a:p>
            <a:endParaRPr lang="pt-BR" dirty="0"/>
          </a:p>
        </p:txBody>
      </p:sp>
    </p:spTree>
    <p:extLst>
      <p:ext uri="{BB962C8B-B14F-4D97-AF65-F5344CB8AC3E}">
        <p14:creationId xmlns:p14="http://schemas.microsoft.com/office/powerpoint/2010/main" xmlns="" val="36223106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9144000" cy="1200329"/>
          </a:xfrm>
          <a:prstGeom prst="rect">
            <a:avLst/>
          </a:prstGeom>
        </p:spPr>
        <p:txBody>
          <a:bodyPr wrap="square">
            <a:spAutoFit/>
          </a:bodyPr>
          <a:lstStyle/>
          <a:p>
            <a:pPr>
              <a:lnSpc>
                <a:spcPct val="150000"/>
              </a:lnSpc>
            </a:pPr>
            <a:endParaRPr lang="pt-BR" sz="2400" dirty="0" smtClean="0">
              <a:latin typeface="Arial" pitchFamily="34" charset="0"/>
              <a:cs typeface="Arial" pitchFamily="34" charset="0"/>
            </a:endParaRPr>
          </a:p>
          <a:p>
            <a:pPr>
              <a:lnSpc>
                <a:spcPct val="150000"/>
              </a:lnSpc>
            </a:pPr>
            <a:endParaRPr lang="pt-BR" sz="2400" dirty="0" smtClean="0">
              <a:latin typeface="Arial" pitchFamily="34" charset="0"/>
              <a:cs typeface="Arial" pitchFamily="34" charset="0"/>
            </a:endParaRPr>
          </a:p>
        </p:txBody>
      </p:sp>
      <p:sp>
        <p:nvSpPr>
          <p:cNvPr id="4" name="Retângulo 3"/>
          <p:cNvSpPr/>
          <p:nvPr/>
        </p:nvSpPr>
        <p:spPr>
          <a:xfrm>
            <a:off x="0" y="629703"/>
            <a:ext cx="9144000" cy="9694962"/>
          </a:xfrm>
          <a:prstGeom prst="rect">
            <a:avLst/>
          </a:prstGeom>
        </p:spPr>
        <p:txBody>
          <a:bodyPr wrap="square">
            <a:spAutoFit/>
          </a:bodyPr>
          <a:lstStyle/>
          <a:p>
            <a:pPr algn="just">
              <a:lnSpc>
                <a:spcPct val="150000"/>
              </a:lnSpc>
            </a:pPr>
            <a:r>
              <a:rPr lang="pt-BR" sz="2800" b="1" dirty="0" smtClean="0">
                <a:solidFill>
                  <a:srgbClr val="FF0000"/>
                </a:solidFill>
                <a:latin typeface="Arial" pitchFamily="34" charset="0"/>
                <a:cs typeface="Arial" pitchFamily="34" charset="0"/>
              </a:rPr>
              <a:t>Objetivo</a:t>
            </a:r>
            <a:r>
              <a:rPr lang="pt-BR" sz="2800" b="1" dirty="0" smtClean="0">
                <a:latin typeface="Arial" pitchFamily="34" charset="0"/>
                <a:cs typeface="Arial" pitchFamily="34" charset="0"/>
              </a:rPr>
              <a:t>:</a:t>
            </a:r>
            <a:r>
              <a:rPr lang="pt-BR" sz="2800" dirty="0" smtClean="0">
                <a:latin typeface="Arial" pitchFamily="34" charset="0"/>
                <a:cs typeface="Arial" pitchFamily="34" charset="0"/>
              </a:rPr>
              <a:t> Melhorar a qualidade do atendimento à criança.</a:t>
            </a:r>
          </a:p>
          <a:p>
            <a:pPr algn="just">
              <a:lnSpc>
                <a:spcPct val="150000"/>
              </a:lnSpc>
            </a:pPr>
            <a:endParaRPr lang="pt-BR" sz="2800" dirty="0" smtClean="0">
              <a:latin typeface="Arial" pitchFamily="34" charset="0"/>
              <a:cs typeface="Arial" pitchFamily="34" charset="0"/>
            </a:endParaRPr>
          </a:p>
          <a:p>
            <a:pPr algn="just">
              <a:lnSpc>
                <a:spcPct val="150000"/>
              </a:lnSpc>
            </a:pPr>
            <a:r>
              <a:rPr lang="pt-BR" sz="2800" b="1" dirty="0" smtClean="0">
                <a:solidFill>
                  <a:srgbClr val="FF0000"/>
                </a:solidFill>
                <a:latin typeface="Arial" pitchFamily="34" charset="0"/>
                <a:cs typeface="Arial" pitchFamily="34" charset="0"/>
              </a:rPr>
              <a:t>Meta</a:t>
            </a:r>
            <a:r>
              <a:rPr lang="pt-BR" sz="2800" b="1" dirty="0" smtClean="0">
                <a:latin typeface="Arial" pitchFamily="34" charset="0"/>
                <a:cs typeface="Arial" pitchFamily="34" charset="0"/>
              </a:rPr>
              <a:t>: </a:t>
            </a:r>
            <a:r>
              <a:rPr lang="pt-BR" sz="2800" dirty="0" smtClean="0">
                <a:latin typeface="Arial" pitchFamily="34" charset="0"/>
                <a:cs typeface="Arial" pitchFamily="34" charset="0"/>
              </a:rPr>
              <a:t>Vacinar 100% das crianças de acordo com a idade.</a:t>
            </a:r>
          </a:p>
          <a:p>
            <a:pPr algn="just">
              <a:lnSpc>
                <a:spcPct val="150000"/>
              </a:lnSpc>
            </a:pPr>
            <a:r>
              <a:rPr lang="pt-BR" sz="2800" b="1" dirty="0" smtClean="0">
                <a:solidFill>
                  <a:srgbClr val="FF0000"/>
                </a:solidFill>
                <a:latin typeface="Arial" pitchFamily="34" charset="0"/>
                <a:cs typeface="Arial" pitchFamily="34" charset="0"/>
              </a:rPr>
              <a:t>Resultado: </a:t>
            </a:r>
            <a:r>
              <a:rPr lang="pt-BR" sz="2800" b="1" dirty="0" smtClean="0">
                <a:solidFill>
                  <a:srgbClr val="0AA611"/>
                </a:solidFill>
                <a:latin typeface="Arial" pitchFamily="34" charset="0"/>
                <a:cs typeface="Arial" pitchFamily="34" charset="0"/>
              </a:rPr>
              <a:t>Meta de 100%</a:t>
            </a:r>
            <a:r>
              <a:rPr lang="pt-BR" sz="2800" dirty="0" smtClean="0">
                <a:latin typeface="Arial" pitchFamily="34" charset="0"/>
                <a:cs typeface="Arial" pitchFamily="34" charset="0"/>
              </a:rPr>
              <a:t> alcançada nos 3 meses de intervenção na proporção de crianças com vacinação em dia para a idade.</a:t>
            </a:r>
          </a:p>
          <a:p>
            <a:pPr>
              <a:lnSpc>
                <a:spcPct val="150000"/>
              </a:lnSpc>
            </a:pPr>
            <a:endParaRPr lang="pt-BR" sz="2400" dirty="0">
              <a:latin typeface="Arial" pitchFamily="34" charset="0"/>
              <a:cs typeface="Arial" pitchFamily="34" charset="0"/>
            </a:endParaRPr>
          </a:p>
          <a:p>
            <a:pPr>
              <a:lnSpc>
                <a:spcPct val="150000"/>
              </a:lnSpc>
            </a:pPr>
            <a:endParaRPr lang="pt-BR" sz="2400" dirty="0" smtClean="0">
              <a:latin typeface="Arial" pitchFamily="34" charset="0"/>
              <a:cs typeface="Arial" pitchFamily="34" charset="0"/>
            </a:endParaRPr>
          </a:p>
          <a:p>
            <a:pPr>
              <a:lnSpc>
                <a:spcPct val="150000"/>
              </a:lnSpc>
            </a:pPr>
            <a:endParaRPr lang="pt-BR" sz="2400" dirty="0">
              <a:latin typeface="Arial" pitchFamily="34" charset="0"/>
              <a:cs typeface="Arial" pitchFamily="34" charset="0"/>
            </a:endParaRPr>
          </a:p>
          <a:p>
            <a:pPr>
              <a:lnSpc>
                <a:spcPct val="150000"/>
              </a:lnSpc>
            </a:pPr>
            <a:endParaRPr lang="pt-BR" sz="2400" dirty="0" smtClean="0">
              <a:latin typeface="Arial" pitchFamily="34" charset="0"/>
              <a:cs typeface="Arial" pitchFamily="34" charset="0"/>
            </a:endParaRPr>
          </a:p>
          <a:p>
            <a:pPr>
              <a:lnSpc>
                <a:spcPct val="150000"/>
              </a:lnSpc>
            </a:pPr>
            <a:endParaRPr lang="pt-BR" sz="2400" dirty="0">
              <a:latin typeface="Arial" pitchFamily="34" charset="0"/>
              <a:cs typeface="Arial" pitchFamily="34" charset="0"/>
            </a:endParaRPr>
          </a:p>
          <a:p>
            <a:pPr>
              <a:lnSpc>
                <a:spcPct val="150000"/>
              </a:lnSpc>
            </a:pPr>
            <a:endParaRPr lang="pt-BR" sz="2400" dirty="0" smtClean="0">
              <a:latin typeface="Arial" pitchFamily="34" charset="0"/>
              <a:cs typeface="Arial" pitchFamily="34" charset="0"/>
            </a:endParaRPr>
          </a:p>
          <a:p>
            <a:pPr>
              <a:lnSpc>
                <a:spcPct val="150000"/>
              </a:lnSpc>
            </a:pPr>
            <a:endParaRPr lang="pt-BR" sz="2400" dirty="0" smtClean="0">
              <a:latin typeface="Arial" pitchFamily="34" charset="0"/>
              <a:cs typeface="Arial" pitchFamily="34" charset="0"/>
            </a:endParaRPr>
          </a:p>
          <a:p>
            <a:pPr>
              <a:lnSpc>
                <a:spcPct val="150000"/>
              </a:lnSpc>
            </a:pPr>
            <a:endParaRPr lang="pt-BR"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0" y="0"/>
            <a:ext cx="9144000" cy="6463308"/>
          </a:xfrm>
          <a:prstGeom prst="rect">
            <a:avLst/>
          </a:prstGeom>
        </p:spPr>
        <p:txBody>
          <a:bodyPr wrap="square">
            <a:spAutoFit/>
          </a:bodyPr>
          <a:lstStyle/>
          <a:p>
            <a:r>
              <a:rPr lang="pt-BR" dirty="0" smtClean="0"/>
              <a:t> </a:t>
            </a:r>
          </a:p>
          <a:p>
            <a:pPr algn="just">
              <a:lnSpc>
                <a:spcPct val="150000"/>
              </a:lnSpc>
            </a:pPr>
            <a:r>
              <a:rPr lang="pt-BR" sz="2400" b="1" dirty="0" smtClean="0">
                <a:solidFill>
                  <a:srgbClr val="FF0000"/>
                </a:solidFill>
                <a:latin typeface="Arial" pitchFamily="34" charset="0"/>
                <a:cs typeface="Arial" pitchFamily="34" charset="0"/>
              </a:rPr>
              <a:t>Objetivo:</a:t>
            </a:r>
            <a:r>
              <a:rPr lang="pt-BR" sz="2400" dirty="0" smtClean="0">
                <a:solidFill>
                  <a:srgbClr val="FF0000"/>
                </a:solidFill>
                <a:latin typeface="Arial" pitchFamily="34" charset="0"/>
                <a:cs typeface="Arial" pitchFamily="34" charset="0"/>
              </a:rPr>
              <a:t> </a:t>
            </a:r>
            <a:r>
              <a:rPr lang="pt-BR" sz="2400" dirty="0" smtClean="0">
                <a:latin typeface="Arial" pitchFamily="34" charset="0"/>
                <a:cs typeface="Arial" pitchFamily="34" charset="0"/>
              </a:rPr>
              <a:t>Melhorar a qualidade do atendimento à criança.</a:t>
            </a:r>
          </a:p>
          <a:p>
            <a:pPr algn="just">
              <a:lnSpc>
                <a:spcPct val="150000"/>
              </a:lnSpc>
            </a:pPr>
            <a:r>
              <a:rPr lang="pt-BR" sz="2400" b="1" dirty="0" smtClean="0">
                <a:solidFill>
                  <a:srgbClr val="FF0000"/>
                </a:solidFill>
                <a:latin typeface="Arial" pitchFamily="34" charset="0"/>
                <a:cs typeface="Arial" pitchFamily="34" charset="0"/>
              </a:rPr>
              <a:t>Meta: </a:t>
            </a:r>
            <a:r>
              <a:rPr lang="pt-BR" sz="2400" dirty="0" smtClean="0">
                <a:latin typeface="Arial" pitchFamily="34" charset="0"/>
                <a:cs typeface="Arial" pitchFamily="34" charset="0"/>
              </a:rPr>
              <a:t>Realizar suplementação de ferro em 100% das crianças de 6 a 24 meses.</a:t>
            </a:r>
          </a:p>
          <a:p>
            <a:pPr algn="just">
              <a:lnSpc>
                <a:spcPct val="150000"/>
              </a:lnSpc>
            </a:pPr>
            <a:r>
              <a:rPr lang="pt-BR" sz="2400" b="1" dirty="0" smtClean="0">
                <a:solidFill>
                  <a:srgbClr val="FF0000"/>
                </a:solidFill>
                <a:latin typeface="Arial" pitchFamily="34" charset="0"/>
                <a:cs typeface="Arial" pitchFamily="34" charset="0"/>
              </a:rPr>
              <a:t>Resultados: </a:t>
            </a:r>
            <a:r>
              <a:rPr lang="pt-BR" sz="2400" dirty="0" smtClean="0">
                <a:latin typeface="Arial" pitchFamily="34" charset="0"/>
                <a:cs typeface="Arial" pitchFamily="34" charset="0"/>
              </a:rPr>
              <a:t>Primeiro mês: 05 (33,3%); segundo mês 27   crianças (100%), no terceiro mês das 48 crianças atendidas nessa idade </a:t>
            </a:r>
            <a:r>
              <a:rPr lang="pt-BR" sz="2400" b="1" dirty="0" smtClean="0">
                <a:solidFill>
                  <a:srgbClr val="0AA611"/>
                </a:solidFill>
                <a:latin typeface="Arial" pitchFamily="34" charset="0"/>
                <a:cs typeface="Arial" pitchFamily="34" charset="0"/>
              </a:rPr>
              <a:t>100 %</a:t>
            </a:r>
            <a:r>
              <a:rPr lang="pt-BR" sz="2400" dirty="0" smtClean="0">
                <a:latin typeface="Arial" pitchFamily="34" charset="0"/>
                <a:cs typeface="Arial" pitchFamily="34" charset="0"/>
              </a:rPr>
              <a:t> estavam recebendo o suplemento de ferro.</a:t>
            </a:r>
          </a:p>
          <a:p>
            <a:pPr>
              <a:lnSpc>
                <a:spcPct val="150000"/>
              </a:lnSpc>
            </a:pPr>
            <a:endParaRPr lang="pt-BR" sz="2400" dirty="0" smtClean="0">
              <a:latin typeface="Arial" pitchFamily="34" charset="0"/>
              <a:cs typeface="Arial" pitchFamily="34" charset="0"/>
            </a:endParaRPr>
          </a:p>
          <a:p>
            <a:endParaRPr lang="pt-BR" dirty="0" smtClean="0"/>
          </a:p>
          <a:p>
            <a:endParaRPr lang="pt-BR" dirty="0"/>
          </a:p>
          <a:p>
            <a:endParaRPr lang="pt-BR" dirty="0" smtClean="0"/>
          </a:p>
          <a:p>
            <a:endParaRPr lang="pt-BR" dirty="0"/>
          </a:p>
          <a:p>
            <a:endParaRPr lang="pt-BR" dirty="0" smtClean="0"/>
          </a:p>
          <a:p>
            <a:endParaRPr lang="pt-BR" dirty="0" smtClean="0"/>
          </a:p>
          <a:p>
            <a:endParaRPr lang="pt-BR" dirty="0" smtClean="0"/>
          </a:p>
          <a:p>
            <a:endParaRPr lang="pt-BR" dirty="0"/>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31640" y="3792562"/>
            <a:ext cx="5757863" cy="269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467544" y="908720"/>
            <a:ext cx="8352928" cy="3970318"/>
          </a:xfrm>
          <a:prstGeom prst="rect">
            <a:avLst/>
          </a:prstGeom>
        </p:spPr>
        <p:txBody>
          <a:bodyPr wrap="square">
            <a:spAutoFit/>
          </a:bodyPr>
          <a:lstStyle/>
          <a:p>
            <a:pPr>
              <a:lnSpc>
                <a:spcPct val="150000"/>
              </a:lnSpc>
            </a:pPr>
            <a:r>
              <a:rPr lang="pt-BR" sz="2800" b="1" dirty="0">
                <a:solidFill>
                  <a:srgbClr val="FF0000"/>
                </a:solidFill>
                <a:latin typeface="Arial" pitchFamily="34" charset="0"/>
                <a:cs typeface="Arial" pitchFamily="34" charset="0"/>
              </a:rPr>
              <a:t>Objetivo:</a:t>
            </a:r>
            <a:r>
              <a:rPr lang="pt-BR" sz="2800" dirty="0">
                <a:solidFill>
                  <a:srgbClr val="FF0000"/>
                </a:solidFill>
                <a:latin typeface="Arial" pitchFamily="34" charset="0"/>
                <a:cs typeface="Arial" pitchFamily="34" charset="0"/>
              </a:rPr>
              <a:t> </a:t>
            </a:r>
            <a:r>
              <a:rPr lang="pt-BR" sz="2800" dirty="0">
                <a:latin typeface="Arial" pitchFamily="34" charset="0"/>
                <a:cs typeface="Arial" pitchFamily="34" charset="0"/>
              </a:rPr>
              <a:t>Melhorar a qualidade do atendimento à criança.</a:t>
            </a:r>
          </a:p>
          <a:p>
            <a:pPr>
              <a:lnSpc>
                <a:spcPct val="150000"/>
              </a:lnSpc>
            </a:pPr>
            <a:r>
              <a:rPr lang="pt-BR" sz="2800" b="1" dirty="0">
                <a:solidFill>
                  <a:srgbClr val="FF0000"/>
                </a:solidFill>
                <a:latin typeface="Arial" pitchFamily="34" charset="0"/>
                <a:cs typeface="Arial" pitchFamily="34" charset="0"/>
              </a:rPr>
              <a:t>Meta: </a:t>
            </a:r>
            <a:r>
              <a:rPr lang="pt-BR" sz="2800" dirty="0">
                <a:latin typeface="Arial" pitchFamily="34" charset="0"/>
                <a:cs typeface="Arial" pitchFamily="34" charset="0"/>
              </a:rPr>
              <a:t>Realizar triagem auditiva em 100% das crianças.</a:t>
            </a:r>
          </a:p>
          <a:p>
            <a:pPr>
              <a:lnSpc>
                <a:spcPct val="150000"/>
              </a:lnSpc>
            </a:pPr>
            <a:r>
              <a:rPr lang="pt-BR" sz="2800" b="1" dirty="0">
                <a:solidFill>
                  <a:srgbClr val="FF0000"/>
                </a:solidFill>
                <a:latin typeface="Arial" pitchFamily="34" charset="0"/>
                <a:cs typeface="Arial" pitchFamily="34" charset="0"/>
              </a:rPr>
              <a:t>Resultado: </a:t>
            </a:r>
            <a:r>
              <a:rPr lang="pt-BR" sz="2800" b="1" dirty="0" smtClean="0">
                <a:solidFill>
                  <a:srgbClr val="FF0000"/>
                </a:solidFill>
                <a:latin typeface="Arial" pitchFamily="34" charset="0"/>
                <a:cs typeface="Arial" pitchFamily="34" charset="0"/>
              </a:rPr>
              <a:t>Zero (0.0%</a:t>
            </a:r>
            <a:r>
              <a:rPr lang="pt-BR" sz="2800" dirty="0" smtClean="0">
                <a:solidFill>
                  <a:srgbClr val="FF0000"/>
                </a:solidFill>
                <a:latin typeface="Arial" pitchFamily="34" charset="0"/>
                <a:cs typeface="Arial" pitchFamily="34" charset="0"/>
              </a:rPr>
              <a:t>)</a:t>
            </a:r>
            <a:r>
              <a:rPr lang="pt-BR" sz="2800" dirty="0" smtClean="0">
                <a:latin typeface="Arial" pitchFamily="34" charset="0"/>
                <a:cs typeface="Arial" pitchFamily="34" charset="0"/>
              </a:rPr>
              <a:t> </a:t>
            </a:r>
            <a:r>
              <a:rPr lang="pt-BR" sz="2800" dirty="0">
                <a:latin typeface="Arial" pitchFamily="34" charset="0"/>
                <a:cs typeface="Arial" pitchFamily="34" charset="0"/>
              </a:rPr>
              <a:t>de meta alcançada na proporção de crianças com triagem auditiva.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79512" y="0"/>
            <a:ext cx="8964488" cy="10618291"/>
          </a:xfrm>
          <a:prstGeom prst="rect">
            <a:avLst/>
          </a:prstGeom>
        </p:spPr>
        <p:txBody>
          <a:bodyPr wrap="square">
            <a:spAutoFit/>
          </a:bodyPr>
          <a:lstStyle/>
          <a:p>
            <a:pPr>
              <a:lnSpc>
                <a:spcPct val="150000"/>
              </a:lnSpc>
            </a:pPr>
            <a:endParaRPr lang="pt-BR" sz="2400" b="1" dirty="0" smtClean="0">
              <a:solidFill>
                <a:srgbClr val="FF0000"/>
              </a:solidFill>
              <a:latin typeface="Arial" pitchFamily="34" charset="0"/>
              <a:cs typeface="Arial" pitchFamily="34" charset="0"/>
            </a:endParaRPr>
          </a:p>
          <a:p>
            <a:pPr>
              <a:lnSpc>
                <a:spcPct val="150000"/>
              </a:lnSpc>
            </a:pPr>
            <a:r>
              <a:rPr lang="pt-BR" sz="2800" b="1" dirty="0" smtClean="0">
                <a:solidFill>
                  <a:srgbClr val="FF0000"/>
                </a:solidFill>
                <a:latin typeface="Arial" pitchFamily="34" charset="0"/>
                <a:cs typeface="Arial" pitchFamily="34" charset="0"/>
              </a:rPr>
              <a:t>Objetivo: </a:t>
            </a:r>
            <a:r>
              <a:rPr lang="pt-BR" sz="2800" dirty="0" smtClean="0">
                <a:latin typeface="Arial" pitchFamily="34" charset="0"/>
                <a:cs typeface="Arial" pitchFamily="34" charset="0"/>
              </a:rPr>
              <a:t>Melhorar a qualidade do atendimento à criança.</a:t>
            </a:r>
          </a:p>
          <a:p>
            <a:pPr>
              <a:lnSpc>
                <a:spcPct val="150000"/>
              </a:lnSpc>
            </a:pPr>
            <a:endParaRPr lang="pt-BR" sz="2800" dirty="0" smtClean="0">
              <a:latin typeface="Arial" pitchFamily="34" charset="0"/>
              <a:cs typeface="Arial" pitchFamily="34" charset="0"/>
            </a:endParaRPr>
          </a:p>
          <a:p>
            <a:pPr>
              <a:lnSpc>
                <a:spcPct val="150000"/>
              </a:lnSpc>
            </a:pPr>
            <a:endParaRPr lang="pt-BR" sz="2800" dirty="0" smtClean="0">
              <a:latin typeface="Arial" pitchFamily="34" charset="0"/>
              <a:cs typeface="Arial" pitchFamily="34" charset="0"/>
            </a:endParaRPr>
          </a:p>
          <a:p>
            <a:pPr>
              <a:lnSpc>
                <a:spcPct val="150000"/>
              </a:lnSpc>
            </a:pPr>
            <a:r>
              <a:rPr lang="pt-BR" sz="2800" b="1" dirty="0" smtClean="0">
                <a:solidFill>
                  <a:srgbClr val="FF0000"/>
                </a:solidFill>
                <a:latin typeface="Arial" pitchFamily="34" charset="0"/>
                <a:cs typeface="Arial" pitchFamily="34" charset="0"/>
              </a:rPr>
              <a:t>Meta: </a:t>
            </a:r>
            <a:r>
              <a:rPr lang="pt-BR" sz="2800" dirty="0" smtClean="0">
                <a:latin typeface="Arial" pitchFamily="34" charset="0"/>
                <a:cs typeface="Arial" pitchFamily="34" charset="0"/>
              </a:rPr>
              <a:t>Realizar teste do pezinho em 100% das crianças até 7 dias de vida.</a:t>
            </a:r>
          </a:p>
          <a:p>
            <a:pPr>
              <a:lnSpc>
                <a:spcPct val="150000"/>
              </a:lnSpc>
            </a:pPr>
            <a:r>
              <a:rPr lang="pt-BR" sz="2800" b="1" dirty="0" smtClean="0">
                <a:solidFill>
                  <a:srgbClr val="FF0000"/>
                </a:solidFill>
                <a:latin typeface="Arial" pitchFamily="34" charset="0"/>
                <a:cs typeface="Arial" pitchFamily="34" charset="0"/>
              </a:rPr>
              <a:t>Resultado</a:t>
            </a:r>
            <a:r>
              <a:rPr lang="pt-BR" sz="2800" dirty="0" smtClean="0">
                <a:latin typeface="Arial" pitchFamily="34" charset="0"/>
                <a:cs typeface="Arial" pitchFamily="34" charset="0"/>
              </a:rPr>
              <a:t>: </a:t>
            </a:r>
            <a:r>
              <a:rPr lang="pt-BR" sz="2800" b="1" dirty="0" smtClean="0">
                <a:solidFill>
                  <a:srgbClr val="0AA611"/>
                </a:solidFill>
                <a:latin typeface="Arial" pitchFamily="34" charset="0"/>
                <a:cs typeface="Arial" pitchFamily="34" charset="0"/>
              </a:rPr>
              <a:t>Meta de 100% </a:t>
            </a:r>
            <a:r>
              <a:rPr lang="pt-BR" sz="2800" dirty="0" smtClean="0">
                <a:latin typeface="Arial" pitchFamily="34" charset="0"/>
                <a:cs typeface="Arial" pitchFamily="34" charset="0"/>
              </a:rPr>
              <a:t>alcançada na proporção de crianças com teste do pezinho realizado até 7 dias de vida.</a:t>
            </a:r>
            <a:endParaRPr lang="pt-BR" sz="2800" b="1" dirty="0" smtClean="0"/>
          </a:p>
          <a:p>
            <a:endParaRPr lang="pt-BR" b="1" dirty="0" smtClean="0"/>
          </a:p>
          <a:p>
            <a:endParaRPr lang="pt-BR" b="1" dirty="0" smtClean="0"/>
          </a:p>
          <a:p>
            <a:endParaRPr lang="pt-BR" b="1" dirty="0" smtClean="0"/>
          </a:p>
          <a:p>
            <a:endParaRPr lang="pt-BR" b="1" dirty="0" smtClean="0"/>
          </a:p>
          <a:p>
            <a:endParaRPr lang="pt-BR" b="1" dirty="0" smtClean="0"/>
          </a:p>
          <a:p>
            <a:endParaRPr lang="pt-BR" b="1" dirty="0" smtClean="0"/>
          </a:p>
          <a:p>
            <a:endParaRPr lang="pt-BR" b="1" dirty="0" smtClean="0"/>
          </a:p>
          <a:p>
            <a:endParaRPr lang="pt-BR" dirty="0" smtClean="0"/>
          </a:p>
          <a:p>
            <a:endParaRPr lang="pt-BR" dirty="0" smtClean="0"/>
          </a:p>
          <a:p>
            <a:endParaRPr lang="pt-BR" dirty="0" smtClean="0"/>
          </a:p>
          <a:p>
            <a:endParaRPr lang="pt-BR" dirty="0" smtClean="0"/>
          </a:p>
          <a:p>
            <a:endParaRPr lang="pt-BR" dirty="0" smtClean="0"/>
          </a:p>
          <a:p>
            <a:endParaRPr lang="pt-BR" dirty="0" smtClean="0"/>
          </a:p>
          <a:p>
            <a:endParaRPr lang="pt-BR" dirty="0" smtClean="0"/>
          </a:p>
          <a:p>
            <a:endParaRPr lang="pt-B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6710" y="116632"/>
            <a:ext cx="7962088" cy="720080"/>
          </a:xfrm>
        </p:spPr>
        <p:txBody>
          <a:bodyPr>
            <a:normAutofit/>
          </a:bodyPr>
          <a:lstStyle/>
          <a:p>
            <a:pPr algn="ctr"/>
            <a:r>
              <a:rPr lang="pt-BR" sz="4000" b="1" dirty="0" smtClean="0">
                <a:effectLst/>
                <a:latin typeface="Times New Roman" pitchFamily="18" charset="0"/>
                <a:cs typeface="Times New Roman" pitchFamily="18" charset="0"/>
              </a:rPr>
              <a:t>INTRODUÇÃO</a:t>
            </a:r>
            <a:endParaRPr lang="pt-BR" sz="4000" b="1" dirty="0">
              <a:effectLst/>
              <a:latin typeface="Times New Roman" pitchFamily="18" charset="0"/>
              <a:cs typeface="Times New Roman" pitchFamily="18" charset="0"/>
            </a:endParaRPr>
          </a:p>
        </p:txBody>
      </p:sp>
      <p:sp>
        <p:nvSpPr>
          <p:cNvPr id="3" name="Espaço Reservado para Conteúdo 2"/>
          <p:cNvSpPr>
            <a:spLocks noGrp="1"/>
          </p:cNvSpPr>
          <p:nvPr>
            <p:ph idx="1"/>
          </p:nvPr>
        </p:nvSpPr>
        <p:spPr>
          <a:xfrm>
            <a:off x="1043608" y="836712"/>
            <a:ext cx="7890080" cy="5616624"/>
          </a:xfrm>
        </p:spPr>
        <p:txBody>
          <a:bodyPr>
            <a:normAutofit fontScale="25000" lnSpcReduction="20000"/>
          </a:bodyPr>
          <a:lstStyle/>
          <a:p>
            <a:pPr marL="82296" indent="0" algn="just">
              <a:lnSpc>
                <a:spcPct val="150000"/>
              </a:lnSpc>
              <a:buNone/>
            </a:pPr>
            <a:r>
              <a:rPr lang="pt-BR" sz="2000" dirty="0" smtClean="0">
                <a:latin typeface="Times New Roman" pitchFamily="18" charset="0"/>
                <a:cs typeface="Times New Roman" pitchFamily="18" charset="0"/>
              </a:rPr>
              <a:t>	</a:t>
            </a:r>
          </a:p>
          <a:p>
            <a:pPr marL="82296" indent="0" algn="just">
              <a:lnSpc>
                <a:spcPct val="150000"/>
              </a:lnSpc>
              <a:buNone/>
            </a:pPr>
            <a:r>
              <a:rPr lang="pt-BR" sz="2000" dirty="0">
                <a:latin typeface="Times New Roman" pitchFamily="18" charset="0"/>
                <a:cs typeface="Times New Roman" pitchFamily="18" charset="0"/>
              </a:rPr>
              <a:t>	</a:t>
            </a:r>
            <a:endParaRPr lang="pt-BR" sz="2000" dirty="0" smtClean="0">
              <a:latin typeface="Times New Roman" pitchFamily="18" charset="0"/>
              <a:cs typeface="Times New Roman" pitchFamily="18" charset="0"/>
            </a:endParaRPr>
          </a:p>
          <a:p>
            <a:pPr marL="82296" indent="0" algn="just">
              <a:lnSpc>
                <a:spcPct val="150000"/>
              </a:lnSpc>
              <a:buNone/>
            </a:pPr>
            <a:endParaRPr lang="pt-BR" sz="2000" b="1" dirty="0">
              <a:latin typeface="Times New Roman" pitchFamily="18" charset="0"/>
              <a:cs typeface="Times New Roman" pitchFamily="18" charset="0"/>
            </a:endParaRPr>
          </a:p>
          <a:p>
            <a:pPr marL="82296" indent="0" algn="just">
              <a:lnSpc>
                <a:spcPct val="150000"/>
              </a:lnSpc>
              <a:buNone/>
            </a:pPr>
            <a:r>
              <a:rPr lang="pt-BR" sz="9600" b="1" u="sng" dirty="0" smtClean="0">
                <a:solidFill>
                  <a:srgbClr val="FF0000"/>
                </a:solidFill>
                <a:latin typeface="Aharoni" panose="02010803020104030203" pitchFamily="2" charset="-79"/>
                <a:cs typeface="Aharoni" panose="02010803020104030203" pitchFamily="2" charset="-79"/>
              </a:rPr>
              <a:t>Puericultura de zero a </a:t>
            </a:r>
            <a:r>
              <a:rPr lang="pt-BR" sz="12800" b="1" u="sng" dirty="0" smtClean="0">
                <a:solidFill>
                  <a:srgbClr val="FF0000"/>
                </a:solidFill>
                <a:latin typeface="Aharoni" panose="02010803020104030203" pitchFamily="2" charset="-79"/>
                <a:cs typeface="Aharoni" panose="02010803020104030203" pitchFamily="2" charset="-79"/>
              </a:rPr>
              <a:t>72</a:t>
            </a:r>
            <a:r>
              <a:rPr lang="pt-BR" sz="9600" b="1" u="sng" dirty="0" smtClean="0">
                <a:solidFill>
                  <a:srgbClr val="FF0000"/>
                </a:solidFill>
                <a:latin typeface="Aharoni" panose="02010803020104030203" pitchFamily="2" charset="-79"/>
                <a:cs typeface="Aharoni" panose="02010803020104030203" pitchFamily="2" charset="-79"/>
              </a:rPr>
              <a:t> meses de idade:</a:t>
            </a:r>
            <a:endParaRPr lang="pt-BR" sz="9600" b="1" dirty="0" smtClean="0">
              <a:latin typeface="Aharoni" panose="02010803020104030203" pitchFamily="2" charset="-79"/>
              <a:cs typeface="Aharoni" panose="02010803020104030203" pitchFamily="2" charset="-79"/>
            </a:endParaRPr>
          </a:p>
          <a:p>
            <a:pPr marL="82296" indent="0" algn="just">
              <a:lnSpc>
                <a:spcPct val="150000"/>
              </a:lnSpc>
              <a:buNone/>
            </a:pPr>
            <a:r>
              <a:rPr lang="pt-BR" sz="8000" dirty="0" smtClean="0">
                <a:latin typeface="Aharoni" panose="02010803020104030203" pitchFamily="2" charset="-79"/>
                <a:cs typeface="Aharoni" panose="02010803020104030203" pitchFamily="2" charset="-79"/>
              </a:rPr>
              <a:t>	</a:t>
            </a:r>
          </a:p>
          <a:p>
            <a:pPr marL="82296" indent="0" algn="just">
              <a:lnSpc>
                <a:spcPct val="150000"/>
              </a:lnSpc>
              <a:buNone/>
            </a:pPr>
            <a:r>
              <a:rPr lang="pt-BR" sz="9600" dirty="0" smtClean="0">
                <a:latin typeface="Arial" pitchFamily="34" charset="0"/>
                <a:cs typeface="Arial" pitchFamily="34" charset="0"/>
              </a:rPr>
              <a:t>A </a:t>
            </a:r>
            <a:r>
              <a:rPr lang="pt-BR" sz="9600" dirty="0">
                <a:latin typeface="Arial" pitchFamily="34" charset="0"/>
                <a:cs typeface="Arial" pitchFamily="34" charset="0"/>
              </a:rPr>
              <a:t>taxa de mortalidade infantil (referente às crianças menores de um ano) caiu muito nas últimas décadas no Brasil. Graças às ações de diminuição da pobreza, ampliação da cobertura da Estratégia Saúde da Família e a outros fatores, os óbitos infantis diminuíram de 47,1 a cada mil nascidos vivos, em 1990, para 15,6 em 2010 (IBGE, 2010). </a:t>
            </a:r>
            <a:endParaRPr lang="pt-BR" sz="9600" dirty="0" smtClean="0">
              <a:latin typeface="Arial" pitchFamily="34" charset="0"/>
              <a:cs typeface="Arial" pitchFamily="34" charset="0"/>
            </a:endParaRPr>
          </a:p>
          <a:p>
            <a:pPr marL="82296" indent="0" algn="just">
              <a:lnSpc>
                <a:spcPct val="150000"/>
              </a:lnSpc>
              <a:buNone/>
            </a:pPr>
            <a:endParaRPr lang="pt-BR" sz="8000" dirty="0">
              <a:latin typeface="Aharoni" panose="02010803020104030203" pitchFamily="2" charset="-79"/>
              <a:cs typeface="Aharoni" panose="02010803020104030203" pitchFamily="2" charset="-79"/>
            </a:endParaRPr>
          </a:p>
          <a:p>
            <a:pPr marL="82296" indent="0" algn="just">
              <a:lnSpc>
                <a:spcPct val="150000"/>
              </a:lnSpc>
              <a:buNone/>
            </a:pPr>
            <a:r>
              <a:rPr lang="pt-BR" sz="8000" dirty="0" smtClean="0">
                <a:latin typeface="Aharoni" panose="02010803020104030203" pitchFamily="2" charset="-79"/>
                <a:cs typeface="Aharoni" panose="02010803020104030203" pitchFamily="2" charset="-79"/>
              </a:rPr>
              <a:t>	</a:t>
            </a:r>
            <a:endParaRPr lang="pt-BR" sz="8000" dirty="0">
              <a:latin typeface="Times New Roman" pitchFamily="18" charset="0"/>
              <a:cs typeface="Times New Roman" pitchFamily="18" charset="0"/>
            </a:endParaRPr>
          </a:p>
          <a:p>
            <a:pPr marL="82296" indent="0" algn="just">
              <a:buNone/>
            </a:pPr>
            <a:endParaRPr lang="pt-BR" sz="8000" dirty="0" smtClean="0">
              <a:latin typeface="Times New Roman" pitchFamily="18" charset="0"/>
              <a:cs typeface="Times New Roman" pitchFamily="18" charset="0"/>
            </a:endParaRPr>
          </a:p>
          <a:p>
            <a:pPr marL="82296" indent="0" algn="just">
              <a:buNone/>
            </a:pPr>
            <a:endParaRPr lang="pt-BR" sz="5000" dirty="0">
              <a:latin typeface="Times New Roman" pitchFamily="18" charset="0"/>
              <a:cs typeface="Times New Roman" pitchFamily="18" charset="0"/>
            </a:endParaRPr>
          </a:p>
          <a:p>
            <a:pPr marL="82296" indent="0" algn="just">
              <a:buNone/>
            </a:pPr>
            <a:endParaRPr lang="pt-BR" sz="2000" dirty="0" smtClean="0"/>
          </a:p>
          <a:p>
            <a:pPr marL="82296" indent="0" algn="just">
              <a:buNone/>
            </a:pPr>
            <a:endParaRPr lang="pt-BR" sz="2000" dirty="0"/>
          </a:p>
          <a:p>
            <a:pPr marL="82296" indent="0" algn="just">
              <a:buNone/>
            </a:pPr>
            <a:endParaRPr lang="pt-BR" sz="2000" dirty="0"/>
          </a:p>
          <a:p>
            <a:pPr marL="82296" indent="0" algn="just">
              <a:buNone/>
            </a:pPr>
            <a:endParaRPr lang="pt-BR" sz="2000" dirty="0"/>
          </a:p>
          <a:p>
            <a:pPr marL="82296" indent="0" algn="just">
              <a:lnSpc>
                <a:spcPct val="150000"/>
              </a:lnSpc>
              <a:buNone/>
            </a:pPr>
            <a:r>
              <a:rPr lang="pt-BR" sz="2000" dirty="0" smtClean="0"/>
              <a:t> </a:t>
            </a:r>
            <a:endParaRPr lang="pt-BR" sz="2000" dirty="0"/>
          </a:p>
        </p:txBody>
      </p:sp>
    </p:spTree>
    <p:extLst>
      <p:ext uri="{BB962C8B-B14F-4D97-AF65-F5344CB8AC3E}">
        <p14:creationId xmlns:p14="http://schemas.microsoft.com/office/powerpoint/2010/main" xmlns="" val="4256328349"/>
      </p:ext>
    </p:extLst>
  </p:cSld>
  <p:clrMapOvr>
    <a:masterClrMapping/>
  </p:clrMapOvr>
  <p:transition spd="slow">
    <p:randomBa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1340768"/>
            <a:ext cx="8229600" cy="4525963"/>
          </a:xfrm>
        </p:spPr>
        <p:txBody>
          <a:bodyPr/>
          <a:lstStyle/>
          <a:p>
            <a:r>
              <a:rPr lang="pt-BR" b="1" dirty="0">
                <a:solidFill>
                  <a:srgbClr val="FF0000"/>
                </a:solidFill>
                <a:latin typeface="Arial" pitchFamily="34" charset="0"/>
                <a:cs typeface="Arial" pitchFamily="34" charset="0"/>
              </a:rPr>
              <a:t>Meta: </a:t>
            </a:r>
            <a:r>
              <a:rPr lang="pt-BR" dirty="0">
                <a:latin typeface="Arial" pitchFamily="34" charset="0"/>
                <a:cs typeface="Arial" pitchFamily="34" charset="0"/>
              </a:rPr>
              <a:t>Realizar avaliação da necessidade de atendimento odontológico em 100% das crianças de 6 e 72 meses.</a:t>
            </a:r>
          </a:p>
          <a:p>
            <a:endParaRPr lang="pt-BR" dirty="0" smtClean="0"/>
          </a:p>
          <a:p>
            <a:r>
              <a:rPr lang="pt-BR" b="1" dirty="0">
                <a:solidFill>
                  <a:srgbClr val="FF0000"/>
                </a:solidFill>
                <a:latin typeface="Arial" pitchFamily="34" charset="0"/>
                <a:cs typeface="Arial" pitchFamily="34" charset="0"/>
              </a:rPr>
              <a:t>Resultado: </a:t>
            </a:r>
            <a:r>
              <a:rPr lang="pt-BR" b="1" dirty="0">
                <a:solidFill>
                  <a:srgbClr val="0AA611"/>
                </a:solidFill>
                <a:latin typeface="Arial" pitchFamily="34" charset="0"/>
                <a:cs typeface="Arial" pitchFamily="34" charset="0"/>
              </a:rPr>
              <a:t>Meta de 100%</a:t>
            </a:r>
            <a:r>
              <a:rPr lang="pt-BR" dirty="0">
                <a:latin typeface="Arial" pitchFamily="34" charset="0"/>
                <a:cs typeface="Arial" pitchFamily="34" charset="0"/>
              </a:rPr>
              <a:t> alcançada na proporção de crianças entre 6 e 72 meses com avaliação de necessidade de atendimento odontológico.</a:t>
            </a:r>
          </a:p>
          <a:p>
            <a:endParaRPr lang="pt-BR" dirty="0"/>
          </a:p>
        </p:txBody>
      </p:sp>
    </p:spTree>
    <p:extLst>
      <p:ext uri="{BB962C8B-B14F-4D97-AF65-F5344CB8AC3E}">
        <p14:creationId xmlns:p14="http://schemas.microsoft.com/office/powerpoint/2010/main" xmlns="" val="14736508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79512" y="0"/>
            <a:ext cx="8784976" cy="7848302"/>
          </a:xfrm>
          <a:prstGeom prst="rect">
            <a:avLst/>
          </a:prstGeom>
        </p:spPr>
        <p:txBody>
          <a:bodyPr wrap="square">
            <a:spAutoFit/>
          </a:bodyPr>
          <a:lstStyle/>
          <a:p>
            <a:pPr>
              <a:lnSpc>
                <a:spcPct val="150000"/>
              </a:lnSpc>
            </a:pPr>
            <a:endParaRPr lang="pt-BR" sz="2400" b="1" dirty="0" smtClean="0">
              <a:latin typeface="Arial" pitchFamily="34" charset="0"/>
              <a:cs typeface="Arial" pitchFamily="34" charset="0"/>
            </a:endParaRPr>
          </a:p>
          <a:p>
            <a:pPr algn="just">
              <a:lnSpc>
                <a:spcPct val="150000"/>
              </a:lnSpc>
            </a:pPr>
            <a:r>
              <a:rPr lang="pt-BR" sz="2400" b="1" dirty="0" smtClean="0">
                <a:solidFill>
                  <a:srgbClr val="FF0000"/>
                </a:solidFill>
                <a:latin typeface="Arial" pitchFamily="34" charset="0"/>
                <a:cs typeface="Arial" pitchFamily="34" charset="0"/>
              </a:rPr>
              <a:t>Metas: </a:t>
            </a:r>
            <a:r>
              <a:rPr lang="pt-BR" sz="2400" dirty="0" smtClean="0">
                <a:latin typeface="Arial" pitchFamily="34" charset="0"/>
                <a:cs typeface="Arial" pitchFamily="34" charset="0"/>
              </a:rPr>
              <a:t>Realizar primeira consulta odontológica para 100% das crianças de 6 a 72 meses de idade </a:t>
            </a:r>
            <a:endParaRPr lang="pt-BR" sz="2400" dirty="0">
              <a:latin typeface="Arial" pitchFamily="34" charset="0"/>
              <a:cs typeface="Arial" pitchFamily="34" charset="0"/>
            </a:endParaRPr>
          </a:p>
          <a:p>
            <a:pPr algn="just">
              <a:lnSpc>
                <a:spcPct val="150000"/>
              </a:lnSpc>
            </a:pPr>
            <a:r>
              <a:rPr lang="pt-BR" sz="2400" b="1" dirty="0" smtClean="0">
                <a:solidFill>
                  <a:srgbClr val="FF0000"/>
                </a:solidFill>
                <a:latin typeface="Arial" pitchFamily="34" charset="0"/>
                <a:cs typeface="Arial" pitchFamily="34" charset="0"/>
              </a:rPr>
              <a:t>Resultados: </a:t>
            </a:r>
            <a:r>
              <a:rPr lang="pt-BR" sz="2400" b="1" dirty="0" smtClean="0">
                <a:latin typeface="Arial" pitchFamily="34" charset="0"/>
                <a:cs typeface="Arial" pitchFamily="34" charset="0"/>
              </a:rPr>
              <a:t>1º m</a:t>
            </a:r>
            <a:r>
              <a:rPr lang="pt-BR" sz="2400" dirty="0" smtClean="0">
                <a:latin typeface="Arial" pitchFamily="34" charset="0"/>
                <a:cs typeface="Arial" pitchFamily="34" charset="0"/>
              </a:rPr>
              <a:t>ês 20 crianças (36,4%); 2º mês odontológica programática, no segundo mês de 92 crianças dessa faixa etária, 50 (54,3%), e no terceiro mês de 141 somente 86 realizaram consulta (61,0%).</a:t>
            </a:r>
          </a:p>
          <a:p>
            <a:pPr algn="just">
              <a:lnSpc>
                <a:spcPct val="150000"/>
              </a:lnSpc>
            </a:pPr>
            <a:endParaRPr lang="pt-BR" sz="2400" dirty="0">
              <a:latin typeface="Arial" pitchFamily="34" charset="0"/>
              <a:cs typeface="Arial" pitchFamily="34" charset="0"/>
            </a:endParaRPr>
          </a:p>
          <a:p>
            <a:pPr algn="just">
              <a:lnSpc>
                <a:spcPct val="150000"/>
              </a:lnSpc>
            </a:pPr>
            <a:endParaRPr lang="pt-BR" sz="2400" dirty="0" smtClean="0">
              <a:latin typeface="Arial" pitchFamily="34" charset="0"/>
              <a:cs typeface="Arial" pitchFamily="34" charset="0"/>
            </a:endParaRPr>
          </a:p>
          <a:p>
            <a:pPr algn="just">
              <a:lnSpc>
                <a:spcPct val="150000"/>
              </a:lnSpc>
            </a:pPr>
            <a:endParaRPr lang="pt-BR" sz="2400" dirty="0">
              <a:latin typeface="Arial" pitchFamily="34" charset="0"/>
              <a:cs typeface="Arial" pitchFamily="34" charset="0"/>
            </a:endParaRPr>
          </a:p>
          <a:p>
            <a:pPr algn="just">
              <a:lnSpc>
                <a:spcPct val="150000"/>
              </a:lnSpc>
            </a:pPr>
            <a:endParaRPr lang="pt-BR" sz="2400" dirty="0" smtClean="0">
              <a:latin typeface="Arial" pitchFamily="34" charset="0"/>
              <a:cs typeface="Arial" pitchFamily="34" charset="0"/>
            </a:endParaRPr>
          </a:p>
          <a:p>
            <a:pPr algn="just">
              <a:lnSpc>
                <a:spcPct val="150000"/>
              </a:lnSpc>
            </a:pPr>
            <a:endParaRPr lang="pt-BR" sz="2400" dirty="0">
              <a:latin typeface="Arial" pitchFamily="34" charset="0"/>
              <a:cs typeface="Arial" pitchFamily="34" charset="0"/>
            </a:endParaRPr>
          </a:p>
          <a:p>
            <a:pPr algn="just">
              <a:lnSpc>
                <a:spcPct val="150000"/>
              </a:lnSpc>
            </a:pPr>
            <a:endParaRPr lang="pt-BR" sz="2400" dirty="0" smtClean="0">
              <a:latin typeface="Arial" pitchFamily="34" charset="0"/>
              <a:cs typeface="Arial" pitchFamily="34" charset="0"/>
            </a:endParaRPr>
          </a:p>
          <a:p>
            <a:endParaRPr lang="pt-BR" dirty="0" smtClean="0"/>
          </a:p>
          <a:p>
            <a:endParaRPr lang="pt-BR"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92274" y="3924151"/>
            <a:ext cx="5757863" cy="2911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179512" y="1124744"/>
            <a:ext cx="9144000" cy="6740307"/>
          </a:xfrm>
          <a:prstGeom prst="rect">
            <a:avLst/>
          </a:prstGeom>
        </p:spPr>
        <p:txBody>
          <a:bodyPr wrap="square">
            <a:spAutoFit/>
          </a:bodyPr>
          <a:lstStyle/>
          <a:p>
            <a:pPr>
              <a:lnSpc>
                <a:spcPct val="150000"/>
              </a:lnSpc>
            </a:pPr>
            <a:r>
              <a:rPr lang="pt-BR" sz="2400" b="1" dirty="0" smtClean="0">
                <a:solidFill>
                  <a:srgbClr val="FF0000"/>
                </a:solidFill>
                <a:latin typeface="Arial" pitchFamily="34" charset="0"/>
                <a:cs typeface="Arial" pitchFamily="34" charset="0"/>
              </a:rPr>
              <a:t>3-Objetivo</a:t>
            </a:r>
            <a:r>
              <a:rPr lang="pt-BR" sz="2400" dirty="0" smtClean="0">
                <a:solidFill>
                  <a:srgbClr val="FF0000"/>
                </a:solidFill>
                <a:latin typeface="Arial" pitchFamily="34" charset="0"/>
                <a:cs typeface="Arial" pitchFamily="34" charset="0"/>
              </a:rPr>
              <a:t>:</a:t>
            </a:r>
            <a:r>
              <a:rPr lang="pt-BR" sz="2400" dirty="0" smtClean="0">
                <a:latin typeface="Arial" pitchFamily="34" charset="0"/>
                <a:cs typeface="Arial" pitchFamily="34" charset="0"/>
              </a:rPr>
              <a:t> Melhorar a adesão ao programa de Saúde da Criança</a:t>
            </a:r>
          </a:p>
          <a:p>
            <a:pPr>
              <a:lnSpc>
                <a:spcPct val="150000"/>
              </a:lnSpc>
            </a:pPr>
            <a:endParaRPr lang="pt-BR" sz="2400" b="1" dirty="0" smtClean="0">
              <a:latin typeface="Arial" pitchFamily="34" charset="0"/>
              <a:cs typeface="Arial" pitchFamily="34" charset="0"/>
            </a:endParaRPr>
          </a:p>
          <a:p>
            <a:pPr>
              <a:lnSpc>
                <a:spcPct val="150000"/>
              </a:lnSpc>
            </a:pPr>
            <a:r>
              <a:rPr lang="pt-BR" sz="2400" b="1" dirty="0" smtClean="0">
                <a:solidFill>
                  <a:srgbClr val="FF0000"/>
                </a:solidFill>
                <a:latin typeface="Arial" pitchFamily="34" charset="0"/>
                <a:cs typeface="Arial" pitchFamily="34" charset="0"/>
              </a:rPr>
              <a:t>Meta:</a:t>
            </a:r>
            <a:r>
              <a:rPr lang="pt-BR" sz="2400" dirty="0" smtClean="0">
                <a:latin typeface="Arial" pitchFamily="34" charset="0"/>
                <a:cs typeface="Arial" pitchFamily="34" charset="0"/>
              </a:rPr>
              <a:t> Fazer busca ativa de 100% das crianças faltosas às consultas.</a:t>
            </a:r>
          </a:p>
          <a:p>
            <a:pPr>
              <a:lnSpc>
                <a:spcPct val="150000"/>
              </a:lnSpc>
            </a:pPr>
            <a:endParaRPr lang="pt-BR" sz="2400" b="1" dirty="0" smtClean="0">
              <a:latin typeface="Arial" pitchFamily="34" charset="0"/>
              <a:cs typeface="Arial" pitchFamily="34" charset="0"/>
            </a:endParaRPr>
          </a:p>
          <a:p>
            <a:pPr>
              <a:lnSpc>
                <a:spcPct val="150000"/>
              </a:lnSpc>
            </a:pPr>
            <a:r>
              <a:rPr lang="pt-BR" sz="2400" b="1" dirty="0" smtClean="0">
                <a:solidFill>
                  <a:srgbClr val="FF0000"/>
                </a:solidFill>
                <a:latin typeface="Arial" pitchFamily="34" charset="0"/>
                <a:cs typeface="Arial" pitchFamily="34" charset="0"/>
              </a:rPr>
              <a:t>Resultado</a:t>
            </a:r>
            <a:r>
              <a:rPr lang="pt-BR" sz="2400" b="1" dirty="0">
                <a:solidFill>
                  <a:srgbClr val="FF0000"/>
                </a:solidFill>
                <a:latin typeface="Arial" pitchFamily="34" charset="0"/>
                <a:cs typeface="Arial" pitchFamily="34" charset="0"/>
              </a:rPr>
              <a:t>:</a:t>
            </a:r>
            <a:r>
              <a:rPr lang="pt-BR" sz="2400" dirty="0">
                <a:latin typeface="Arial" pitchFamily="34" charset="0"/>
                <a:cs typeface="Arial" pitchFamily="34" charset="0"/>
              </a:rPr>
              <a:t> </a:t>
            </a:r>
            <a:r>
              <a:rPr lang="pt-BR" sz="2400" b="1" dirty="0">
                <a:solidFill>
                  <a:srgbClr val="0AA611"/>
                </a:solidFill>
                <a:latin typeface="Arial" pitchFamily="34" charset="0"/>
                <a:cs typeface="Arial" pitchFamily="34" charset="0"/>
              </a:rPr>
              <a:t>Meta de 100%</a:t>
            </a:r>
            <a:r>
              <a:rPr lang="pt-BR" sz="2400" b="1" dirty="0">
                <a:latin typeface="Arial" pitchFamily="34" charset="0"/>
                <a:cs typeface="Arial" pitchFamily="34" charset="0"/>
              </a:rPr>
              <a:t> </a:t>
            </a:r>
            <a:r>
              <a:rPr lang="pt-BR" sz="2400" dirty="0">
                <a:latin typeface="Arial" pitchFamily="34" charset="0"/>
                <a:cs typeface="Arial" pitchFamily="34" charset="0"/>
              </a:rPr>
              <a:t>alcançada na proporção de busca ativa realizada às crianças faltosas às consultas no programa de saúde da criança.</a:t>
            </a:r>
          </a:p>
          <a:p>
            <a:pPr>
              <a:lnSpc>
                <a:spcPct val="150000"/>
              </a:lnSpc>
            </a:pPr>
            <a:endParaRPr lang="pt-BR" sz="2400" dirty="0" smtClean="0">
              <a:latin typeface="Arial" pitchFamily="34" charset="0"/>
              <a:cs typeface="Arial" pitchFamily="34" charset="0"/>
            </a:endParaRPr>
          </a:p>
          <a:p>
            <a:pPr>
              <a:lnSpc>
                <a:spcPct val="150000"/>
              </a:lnSpc>
            </a:pPr>
            <a:endParaRPr lang="pt-BR" sz="2400" dirty="0" smtClean="0">
              <a:latin typeface="Arial" pitchFamily="34" charset="0"/>
              <a:cs typeface="Arial" pitchFamily="34" charset="0"/>
            </a:endParaRPr>
          </a:p>
          <a:p>
            <a:pPr>
              <a:lnSpc>
                <a:spcPct val="150000"/>
              </a:lnSpc>
            </a:pPr>
            <a:endParaRPr lang="pt-BR"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0" y="0"/>
            <a:ext cx="9144000" cy="7109639"/>
          </a:xfrm>
          <a:prstGeom prst="rect">
            <a:avLst/>
          </a:prstGeom>
        </p:spPr>
        <p:txBody>
          <a:bodyPr wrap="square">
            <a:spAutoFit/>
          </a:bodyPr>
          <a:lstStyle/>
          <a:p>
            <a:endParaRPr lang="pt-BR" dirty="0" smtClean="0"/>
          </a:p>
          <a:p>
            <a:pPr algn="just">
              <a:lnSpc>
                <a:spcPct val="150000"/>
              </a:lnSpc>
            </a:pPr>
            <a:r>
              <a:rPr lang="pt-BR" sz="2400" b="1" dirty="0" smtClean="0">
                <a:solidFill>
                  <a:srgbClr val="FF0000"/>
                </a:solidFill>
                <a:latin typeface="Arial" pitchFamily="34" charset="0"/>
                <a:cs typeface="Arial" pitchFamily="34" charset="0"/>
              </a:rPr>
              <a:t>4-Objetivo</a:t>
            </a:r>
            <a:r>
              <a:rPr lang="pt-BR" sz="2400" b="1" dirty="0" smtClean="0">
                <a:latin typeface="Arial" pitchFamily="34" charset="0"/>
                <a:cs typeface="Arial" pitchFamily="34" charset="0"/>
              </a:rPr>
              <a:t>:</a:t>
            </a:r>
            <a:r>
              <a:rPr lang="pt-BR" sz="2400" dirty="0" smtClean="0">
                <a:latin typeface="Arial" pitchFamily="34" charset="0"/>
                <a:cs typeface="Arial" pitchFamily="34" charset="0"/>
              </a:rPr>
              <a:t> Melhorar o registro das informações</a:t>
            </a:r>
          </a:p>
          <a:p>
            <a:pPr algn="just">
              <a:lnSpc>
                <a:spcPct val="150000"/>
              </a:lnSpc>
            </a:pPr>
            <a:r>
              <a:rPr lang="pt-BR" sz="2400" b="1" dirty="0" smtClean="0">
                <a:solidFill>
                  <a:srgbClr val="FF0000"/>
                </a:solidFill>
                <a:latin typeface="Arial" pitchFamily="34" charset="0"/>
                <a:cs typeface="Arial" pitchFamily="34" charset="0"/>
              </a:rPr>
              <a:t>Meta:</a:t>
            </a:r>
            <a:r>
              <a:rPr lang="pt-BR" sz="2400" dirty="0" smtClean="0">
                <a:solidFill>
                  <a:srgbClr val="FF0000"/>
                </a:solidFill>
                <a:latin typeface="Arial" pitchFamily="34" charset="0"/>
                <a:cs typeface="Arial" pitchFamily="34" charset="0"/>
              </a:rPr>
              <a:t> </a:t>
            </a:r>
            <a:r>
              <a:rPr lang="pt-BR" sz="2400" dirty="0" smtClean="0">
                <a:latin typeface="Arial" pitchFamily="34" charset="0"/>
                <a:cs typeface="Arial" pitchFamily="34" charset="0"/>
              </a:rPr>
              <a:t>Manter registro na ficha espelho de saúde da criança/ vacinação de 100% das crianças que consultam no serviço.</a:t>
            </a:r>
          </a:p>
          <a:p>
            <a:pPr algn="just">
              <a:lnSpc>
                <a:spcPct val="150000"/>
              </a:lnSpc>
            </a:pPr>
            <a:r>
              <a:rPr lang="pt-BR" sz="2400" b="1" dirty="0" smtClean="0">
                <a:solidFill>
                  <a:srgbClr val="FF0000"/>
                </a:solidFill>
                <a:latin typeface="Arial" pitchFamily="34" charset="0"/>
                <a:cs typeface="Arial" pitchFamily="34" charset="0"/>
              </a:rPr>
              <a:t>Resultado: </a:t>
            </a:r>
            <a:r>
              <a:rPr lang="pt-BR" sz="2400" dirty="0" smtClean="0">
                <a:latin typeface="Arial" pitchFamily="34" charset="0"/>
                <a:cs typeface="Arial" pitchFamily="34" charset="0"/>
              </a:rPr>
              <a:t>primeiro mês 21 (33,9%); no segundo mês 62  60,2% e no terceiro mês  147 (100%). </a:t>
            </a:r>
          </a:p>
          <a:p>
            <a:endParaRPr lang="pt-BR" sz="2400" dirty="0"/>
          </a:p>
          <a:p>
            <a:pPr algn="just">
              <a:lnSpc>
                <a:spcPct val="150000"/>
              </a:lnSpc>
            </a:pPr>
            <a:endParaRPr lang="pt-BR" sz="2400" dirty="0">
              <a:latin typeface="Arial" pitchFamily="34" charset="0"/>
              <a:cs typeface="Arial" pitchFamily="34" charset="0"/>
            </a:endParaRPr>
          </a:p>
          <a:p>
            <a:pPr algn="just">
              <a:lnSpc>
                <a:spcPct val="150000"/>
              </a:lnSpc>
            </a:pPr>
            <a:endParaRPr lang="pt-BR" sz="2400" dirty="0" smtClean="0">
              <a:latin typeface="Arial" pitchFamily="34" charset="0"/>
              <a:cs typeface="Arial" pitchFamily="34" charset="0"/>
            </a:endParaRPr>
          </a:p>
          <a:p>
            <a:pPr algn="just">
              <a:lnSpc>
                <a:spcPct val="150000"/>
              </a:lnSpc>
            </a:pPr>
            <a:endParaRPr lang="pt-BR" sz="2400" dirty="0">
              <a:latin typeface="Arial" pitchFamily="34" charset="0"/>
              <a:cs typeface="Arial" pitchFamily="34" charset="0"/>
            </a:endParaRPr>
          </a:p>
          <a:p>
            <a:pPr algn="just">
              <a:lnSpc>
                <a:spcPct val="150000"/>
              </a:lnSpc>
            </a:pPr>
            <a:endParaRPr lang="pt-BR" sz="2400" dirty="0">
              <a:latin typeface="Arial" pitchFamily="34" charset="0"/>
              <a:cs typeface="Arial" pitchFamily="34" charset="0"/>
            </a:endParaRPr>
          </a:p>
          <a:p>
            <a:pPr algn="just">
              <a:lnSpc>
                <a:spcPct val="150000"/>
              </a:lnSpc>
            </a:pPr>
            <a:endParaRPr lang="pt-BR" sz="2400" dirty="0" smtClean="0">
              <a:latin typeface="Arial" pitchFamily="34" charset="0"/>
              <a:cs typeface="Arial" pitchFamily="34" charset="0"/>
            </a:endParaRPr>
          </a:p>
          <a:p>
            <a:pPr algn="just">
              <a:lnSpc>
                <a:spcPct val="150000"/>
              </a:lnSpc>
            </a:pPr>
            <a:endParaRPr lang="pt-BR" sz="2400" dirty="0">
              <a:latin typeface="Arial" pitchFamily="34" charset="0"/>
              <a:cs typeface="Arial" pitchFamily="34" charset="0"/>
            </a:endParaRPr>
          </a:p>
          <a:p>
            <a:endParaRPr lang="pt-BR"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43609" y="3356992"/>
            <a:ext cx="6696744" cy="29815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107504" y="404664"/>
            <a:ext cx="9144000" cy="7386638"/>
          </a:xfrm>
          <a:prstGeom prst="rect">
            <a:avLst/>
          </a:prstGeom>
        </p:spPr>
        <p:txBody>
          <a:bodyPr wrap="square">
            <a:spAutoFit/>
          </a:bodyPr>
          <a:lstStyle/>
          <a:p>
            <a:pPr algn="just">
              <a:lnSpc>
                <a:spcPct val="150000"/>
              </a:lnSpc>
            </a:pPr>
            <a:r>
              <a:rPr lang="pt-BR" sz="2800" b="1" dirty="0" smtClean="0">
                <a:solidFill>
                  <a:srgbClr val="FF0000"/>
                </a:solidFill>
                <a:latin typeface="Arial" pitchFamily="34" charset="0"/>
                <a:cs typeface="Arial" pitchFamily="34" charset="0"/>
              </a:rPr>
              <a:t>5-Objetivo:</a:t>
            </a:r>
            <a:r>
              <a:rPr lang="pt-BR" sz="2800" dirty="0" smtClean="0">
                <a:solidFill>
                  <a:srgbClr val="FF0000"/>
                </a:solidFill>
                <a:latin typeface="Arial" pitchFamily="34" charset="0"/>
                <a:cs typeface="Arial" pitchFamily="34" charset="0"/>
              </a:rPr>
              <a:t> </a:t>
            </a:r>
            <a:r>
              <a:rPr lang="pt-BR" sz="2800" dirty="0" smtClean="0">
                <a:latin typeface="Arial" pitchFamily="34" charset="0"/>
                <a:cs typeface="Arial" pitchFamily="34" charset="0"/>
              </a:rPr>
              <a:t>Mapear as crianças de risco pertencentes à área de abrangência</a:t>
            </a:r>
          </a:p>
          <a:p>
            <a:pPr algn="just">
              <a:lnSpc>
                <a:spcPct val="150000"/>
              </a:lnSpc>
            </a:pPr>
            <a:endParaRPr lang="pt-BR" sz="2800" dirty="0" smtClean="0">
              <a:latin typeface="Arial" pitchFamily="34" charset="0"/>
              <a:cs typeface="Arial" pitchFamily="34" charset="0"/>
            </a:endParaRPr>
          </a:p>
          <a:p>
            <a:pPr algn="just">
              <a:lnSpc>
                <a:spcPct val="150000"/>
              </a:lnSpc>
            </a:pPr>
            <a:r>
              <a:rPr lang="pt-BR" sz="2800" b="1" dirty="0" smtClean="0">
                <a:solidFill>
                  <a:srgbClr val="FF0000"/>
                </a:solidFill>
                <a:latin typeface="Arial" pitchFamily="34" charset="0"/>
                <a:cs typeface="Arial" pitchFamily="34" charset="0"/>
              </a:rPr>
              <a:t>Meta</a:t>
            </a:r>
            <a:r>
              <a:rPr lang="pt-BR" sz="2800" dirty="0" smtClean="0">
                <a:latin typeface="Arial" pitchFamily="34" charset="0"/>
                <a:cs typeface="Arial" pitchFamily="34" charset="0"/>
              </a:rPr>
              <a:t>: Realizar avaliação de risco em 100% das crianças cadastradas no programa.</a:t>
            </a:r>
          </a:p>
          <a:p>
            <a:pPr algn="just">
              <a:lnSpc>
                <a:spcPct val="150000"/>
              </a:lnSpc>
            </a:pPr>
            <a:r>
              <a:rPr lang="pt-BR" sz="2800" b="1" dirty="0" smtClean="0">
                <a:solidFill>
                  <a:srgbClr val="FF0000"/>
                </a:solidFill>
                <a:latin typeface="Arial" pitchFamily="34" charset="0"/>
                <a:cs typeface="Arial" pitchFamily="34" charset="0"/>
              </a:rPr>
              <a:t>Resultado: </a:t>
            </a:r>
            <a:r>
              <a:rPr lang="pt-BR" sz="2800" b="1" dirty="0" smtClean="0">
                <a:solidFill>
                  <a:srgbClr val="0AA611"/>
                </a:solidFill>
                <a:latin typeface="Arial" pitchFamily="34" charset="0"/>
                <a:cs typeface="Arial" pitchFamily="34" charset="0"/>
              </a:rPr>
              <a:t>Meta de 100% alcançada </a:t>
            </a:r>
            <a:r>
              <a:rPr lang="pt-BR" sz="2800" dirty="0" smtClean="0">
                <a:latin typeface="Arial" pitchFamily="34" charset="0"/>
                <a:cs typeface="Arial" pitchFamily="34" charset="0"/>
              </a:rPr>
              <a:t>na proporção de crianças com avaliação de risco.</a:t>
            </a:r>
          </a:p>
          <a:p>
            <a:pPr algn="just">
              <a:lnSpc>
                <a:spcPct val="150000"/>
              </a:lnSpc>
            </a:pPr>
            <a:endParaRPr lang="pt-BR" sz="2400" dirty="0">
              <a:latin typeface="Arial" pitchFamily="34" charset="0"/>
              <a:cs typeface="Arial" pitchFamily="34" charset="0"/>
            </a:endParaRPr>
          </a:p>
          <a:p>
            <a:pPr algn="just">
              <a:lnSpc>
                <a:spcPct val="150000"/>
              </a:lnSpc>
            </a:pPr>
            <a:endParaRPr lang="pt-BR" sz="2400" dirty="0" smtClean="0">
              <a:latin typeface="Arial" pitchFamily="34" charset="0"/>
              <a:cs typeface="Arial" pitchFamily="34" charset="0"/>
            </a:endParaRPr>
          </a:p>
          <a:p>
            <a:pPr algn="just">
              <a:lnSpc>
                <a:spcPct val="150000"/>
              </a:lnSpc>
            </a:pPr>
            <a:endParaRPr lang="pt-BR" sz="2400" dirty="0">
              <a:latin typeface="Arial" pitchFamily="34" charset="0"/>
              <a:cs typeface="Arial" pitchFamily="34" charset="0"/>
            </a:endParaRPr>
          </a:p>
          <a:p>
            <a:pPr algn="just">
              <a:lnSpc>
                <a:spcPct val="150000"/>
              </a:lnSpc>
            </a:pPr>
            <a:endParaRPr lang="pt-BR" sz="2400" dirty="0" smtClean="0">
              <a:latin typeface="Arial" pitchFamily="34" charset="0"/>
              <a:cs typeface="Arial" pitchFamily="34" charset="0"/>
            </a:endParaRPr>
          </a:p>
          <a:p>
            <a:pPr algn="just">
              <a:lnSpc>
                <a:spcPct val="150000"/>
              </a:lnSpc>
            </a:pPr>
            <a:endParaRPr lang="pt-BR"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0" y="0"/>
            <a:ext cx="9144000" cy="6524863"/>
          </a:xfrm>
          <a:prstGeom prst="rect">
            <a:avLst/>
          </a:prstGeom>
        </p:spPr>
        <p:txBody>
          <a:bodyPr wrap="square">
            <a:spAutoFit/>
          </a:bodyPr>
          <a:lstStyle/>
          <a:p>
            <a:endParaRPr lang="pt-BR" sz="2800" dirty="0" smtClean="0"/>
          </a:p>
          <a:p>
            <a:pPr>
              <a:lnSpc>
                <a:spcPct val="150000"/>
              </a:lnSpc>
            </a:pPr>
            <a:r>
              <a:rPr lang="pt-BR" sz="2800" b="1" dirty="0" smtClean="0">
                <a:solidFill>
                  <a:srgbClr val="FF0000"/>
                </a:solidFill>
                <a:latin typeface="Arial" pitchFamily="34" charset="0"/>
                <a:cs typeface="Arial" pitchFamily="34" charset="0"/>
              </a:rPr>
              <a:t>6-Objetivo</a:t>
            </a:r>
            <a:r>
              <a:rPr lang="pt-BR" sz="2800" dirty="0" smtClean="0">
                <a:solidFill>
                  <a:srgbClr val="FF0000"/>
                </a:solidFill>
                <a:latin typeface="Arial" pitchFamily="34" charset="0"/>
                <a:cs typeface="Arial" pitchFamily="34" charset="0"/>
              </a:rPr>
              <a:t>: </a:t>
            </a:r>
            <a:r>
              <a:rPr lang="pt-BR" sz="2800" dirty="0" smtClean="0">
                <a:latin typeface="Arial" pitchFamily="34" charset="0"/>
                <a:cs typeface="Arial" pitchFamily="34" charset="0"/>
              </a:rPr>
              <a:t>Promover a saúde das crianças </a:t>
            </a:r>
          </a:p>
          <a:p>
            <a:pPr>
              <a:lnSpc>
                <a:spcPct val="150000"/>
              </a:lnSpc>
            </a:pPr>
            <a:endParaRPr lang="pt-BR" sz="2800" dirty="0" smtClean="0">
              <a:latin typeface="Arial" pitchFamily="34" charset="0"/>
              <a:cs typeface="Arial" pitchFamily="34" charset="0"/>
            </a:endParaRPr>
          </a:p>
          <a:p>
            <a:pPr>
              <a:lnSpc>
                <a:spcPct val="150000"/>
              </a:lnSpc>
            </a:pPr>
            <a:r>
              <a:rPr lang="pt-BR" sz="2800" b="1" dirty="0" smtClean="0">
                <a:solidFill>
                  <a:srgbClr val="FF0000"/>
                </a:solidFill>
                <a:latin typeface="Arial" pitchFamily="34" charset="0"/>
                <a:cs typeface="Arial" pitchFamily="34" charset="0"/>
              </a:rPr>
              <a:t>Meta: </a:t>
            </a:r>
            <a:r>
              <a:rPr lang="pt-BR" sz="2800" dirty="0" smtClean="0">
                <a:latin typeface="Arial" pitchFamily="34" charset="0"/>
                <a:cs typeface="Arial" pitchFamily="34" charset="0"/>
              </a:rPr>
              <a:t>Dar orientações para prevenir acidentes na infância em 100% das consultas de saúde da criança.</a:t>
            </a:r>
          </a:p>
          <a:p>
            <a:pPr>
              <a:lnSpc>
                <a:spcPct val="150000"/>
              </a:lnSpc>
            </a:pPr>
            <a:endParaRPr lang="pt-BR" sz="2800" dirty="0" smtClean="0">
              <a:latin typeface="Arial" pitchFamily="34" charset="0"/>
              <a:cs typeface="Arial" pitchFamily="34" charset="0"/>
            </a:endParaRPr>
          </a:p>
          <a:p>
            <a:pPr>
              <a:lnSpc>
                <a:spcPct val="150000"/>
              </a:lnSpc>
            </a:pPr>
            <a:r>
              <a:rPr lang="pt-BR" sz="2800" b="1" dirty="0" smtClean="0">
                <a:solidFill>
                  <a:srgbClr val="FF0000"/>
                </a:solidFill>
                <a:latin typeface="Arial" pitchFamily="34" charset="0"/>
                <a:cs typeface="Arial" pitchFamily="34" charset="0"/>
              </a:rPr>
              <a:t>Resultado: </a:t>
            </a:r>
            <a:r>
              <a:rPr lang="pt-BR" sz="2800" dirty="0" smtClean="0">
                <a:latin typeface="Arial" pitchFamily="34" charset="0"/>
                <a:cs typeface="Arial" pitchFamily="34" charset="0"/>
              </a:rPr>
              <a:t>Meta de </a:t>
            </a:r>
            <a:r>
              <a:rPr lang="pt-BR" sz="2800" b="1" dirty="0" smtClean="0">
                <a:solidFill>
                  <a:srgbClr val="0AA611"/>
                </a:solidFill>
                <a:latin typeface="Arial" pitchFamily="34" charset="0"/>
                <a:cs typeface="Arial" pitchFamily="34" charset="0"/>
              </a:rPr>
              <a:t>100%</a:t>
            </a:r>
            <a:r>
              <a:rPr lang="pt-BR" sz="2800" dirty="0" smtClean="0">
                <a:latin typeface="Arial" pitchFamily="34" charset="0"/>
                <a:cs typeface="Arial" pitchFamily="34" charset="0"/>
              </a:rPr>
              <a:t> alcançada na proporção de crianças cujas mães receberam orientações sobre prevenção de acidentes na infância. </a:t>
            </a:r>
          </a:p>
          <a:p>
            <a:pPr>
              <a:lnSpc>
                <a:spcPct val="150000"/>
              </a:lnSpc>
            </a:pPr>
            <a:r>
              <a:rPr lang="pt-BR" sz="2400" dirty="0" smtClean="0">
                <a:latin typeface="Arial" pitchFamily="34" charset="0"/>
                <a:cs typeface="Arial" pitchFamily="34" charset="0"/>
              </a:rPr>
              <a:t> </a:t>
            </a:r>
          </a:p>
          <a:p>
            <a:endParaRPr lang="pt-B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0" y="0"/>
            <a:ext cx="9144000" cy="3970318"/>
          </a:xfrm>
          <a:prstGeom prst="rect">
            <a:avLst/>
          </a:prstGeom>
        </p:spPr>
        <p:txBody>
          <a:bodyPr wrap="square">
            <a:spAutoFit/>
          </a:bodyPr>
          <a:lstStyle/>
          <a:p>
            <a:pPr>
              <a:lnSpc>
                <a:spcPct val="150000"/>
              </a:lnSpc>
            </a:pPr>
            <a:r>
              <a:rPr lang="pt-BR" sz="2400" b="1" dirty="0">
                <a:solidFill>
                  <a:srgbClr val="FF0000"/>
                </a:solidFill>
                <a:latin typeface="Arial" pitchFamily="34" charset="0"/>
                <a:cs typeface="Arial" pitchFamily="34" charset="0"/>
              </a:rPr>
              <a:t>Objetivo: </a:t>
            </a:r>
            <a:r>
              <a:rPr lang="pt-BR" sz="2400" dirty="0">
                <a:latin typeface="Arial" pitchFamily="34" charset="0"/>
                <a:cs typeface="Arial" pitchFamily="34" charset="0"/>
              </a:rPr>
              <a:t>Promover a saúde das crianças</a:t>
            </a:r>
            <a:r>
              <a:rPr lang="pt-BR" sz="2400" dirty="0" smtClean="0">
                <a:latin typeface="Arial" pitchFamily="34" charset="0"/>
                <a:cs typeface="Arial" pitchFamily="34" charset="0"/>
              </a:rPr>
              <a:t>.</a:t>
            </a:r>
          </a:p>
          <a:p>
            <a:pPr>
              <a:lnSpc>
                <a:spcPct val="150000"/>
              </a:lnSpc>
            </a:pPr>
            <a:endParaRPr lang="pt-BR" sz="2400" dirty="0">
              <a:latin typeface="Arial" pitchFamily="34" charset="0"/>
              <a:cs typeface="Arial" pitchFamily="34" charset="0"/>
            </a:endParaRPr>
          </a:p>
          <a:p>
            <a:pPr>
              <a:lnSpc>
                <a:spcPct val="150000"/>
              </a:lnSpc>
            </a:pPr>
            <a:r>
              <a:rPr lang="pt-BR" sz="2400" b="1" dirty="0">
                <a:solidFill>
                  <a:srgbClr val="FF0000"/>
                </a:solidFill>
                <a:latin typeface="Arial" pitchFamily="34" charset="0"/>
                <a:cs typeface="Arial" pitchFamily="34" charset="0"/>
              </a:rPr>
              <a:t>Meta: </a:t>
            </a:r>
            <a:r>
              <a:rPr lang="pt-BR" sz="2400" dirty="0">
                <a:latin typeface="Arial" pitchFamily="34" charset="0"/>
                <a:cs typeface="Arial" pitchFamily="34" charset="0"/>
              </a:rPr>
              <a:t>Colocar 100% das crianças para mamar durante a primeira consulta.</a:t>
            </a:r>
          </a:p>
          <a:p>
            <a:pPr>
              <a:lnSpc>
                <a:spcPct val="150000"/>
              </a:lnSpc>
            </a:pPr>
            <a:r>
              <a:rPr lang="pt-BR" sz="2400" b="1" dirty="0">
                <a:solidFill>
                  <a:srgbClr val="FF0000"/>
                </a:solidFill>
                <a:latin typeface="Arial" pitchFamily="34" charset="0"/>
                <a:cs typeface="Arial" pitchFamily="34" charset="0"/>
              </a:rPr>
              <a:t>Resultados</a:t>
            </a:r>
            <a:r>
              <a:rPr lang="pt-BR" sz="2400" dirty="0">
                <a:latin typeface="Arial" pitchFamily="34" charset="0"/>
                <a:cs typeface="Arial" pitchFamily="34" charset="0"/>
              </a:rPr>
              <a:t>: </a:t>
            </a:r>
            <a:r>
              <a:rPr lang="pt-BR" sz="2400" dirty="0" smtClean="0">
                <a:latin typeface="Arial" pitchFamily="34" charset="0"/>
                <a:cs typeface="Arial" pitchFamily="34" charset="0"/>
              </a:rPr>
              <a:t>primeiro </a:t>
            </a:r>
            <a:r>
              <a:rPr lang="pt-BR" sz="2400" dirty="0">
                <a:latin typeface="Arial" pitchFamily="34" charset="0"/>
                <a:cs typeface="Arial" pitchFamily="34" charset="0"/>
              </a:rPr>
              <a:t>mês </a:t>
            </a:r>
            <a:r>
              <a:rPr lang="pt-BR" sz="2400" dirty="0" smtClean="0">
                <a:latin typeface="Arial" pitchFamily="34" charset="0"/>
                <a:cs typeface="Arial" pitchFamily="34" charset="0"/>
              </a:rPr>
              <a:t>22 (35,5%); no segundo mês 47 (45,6%); terceiro mês 76(51,7%), observamos que a quantidade aumento</a:t>
            </a:r>
            <a:r>
              <a:rPr lang="pt-BR" sz="2400" dirty="0">
                <a:latin typeface="Arial" pitchFamily="34" charset="0"/>
                <a:cs typeface="Arial" pitchFamily="34" charset="0"/>
              </a:rPr>
              <a:t>.</a:t>
            </a:r>
            <a:endParaRPr lang="pt-BR" sz="2400" dirty="0" smtClean="0">
              <a:latin typeface="Arial" pitchFamily="34" charset="0"/>
              <a:cs typeface="Arial" pitchFamily="34" charset="0"/>
            </a:endParaRPr>
          </a:p>
        </p:txBody>
      </p:sp>
      <p:graphicFrame>
        <p:nvGraphicFramePr>
          <p:cNvPr id="3" name="Gráfico 2"/>
          <p:cNvGraphicFramePr/>
          <p:nvPr>
            <p:extLst>
              <p:ext uri="{D42A27DB-BD31-4B8C-83A1-F6EECF244321}">
                <p14:modId xmlns:p14="http://schemas.microsoft.com/office/powerpoint/2010/main" xmlns="" val="1505467666"/>
              </p:ext>
            </p:extLst>
          </p:nvPr>
        </p:nvGraphicFramePr>
        <p:xfrm>
          <a:off x="1979712" y="3416320"/>
          <a:ext cx="5544616" cy="29650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28467" y="116632"/>
            <a:ext cx="9144000" cy="2862322"/>
          </a:xfrm>
          <a:prstGeom prst="rect">
            <a:avLst/>
          </a:prstGeom>
        </p:spPr>
        <p:txBody>
          <a:bodyPr wrap="square">
            <a:spAutoFit/>
          </a:bodyPr>
          <a:lstStyle/>
          <a:p>
            <a:pPr algn="just">
              <a:lnSpc>
                <a:spcPct val="150000"/>
              </a:lnSpc>
            </a:pPr>
            <a:r>
              <a:rPr lang="pt-BR" sz="2400" b="1" dirty="0" smtClean="0">
                <a:solidFill>
                  <a:srgbClr val="FF0000"/>
                </a:solidFill>
                <a:latin typeface="Arial" pitchFamily="34" charset="0"/>
                <a:cs typeface="Arial" pitchFamily="34" charset="0"/>
              </a:rPr>
              <a:t>Objetivo</a:t>
            </a:r>
            <a:r>
              <a:rPr lang="pt-BR" sz="2400" b="1" dirty="0" smtClean="0">
                <a:latin typeface="Arial" pitchFamily="34" charset="0"/>
                <a:cs typeface="Arial" pitchFamily="34" charset="0"/>
              </a:rPr>
              <a:t>:</a:t>
            </a:r>
            <a:r>
              <a:rPr lang="pt-BR" sz="2400" dirty="0" smtClean="0">
                <a:latin typeface="Arial" pitchFamily="34" charset="0"/>
                <a:cs typeface="Arial" pitchFamily="34" charset="0"/>
              </a:rPr>
              <a:t> Promover a saúde das crianças.</a:t>
            </a:r>
          </a:p>
          <a:p>
            <a:pPr algn="just">
              <a:lnSpc>
                <a:spcPct val="150000"/>
              </a:lnSpc>
            </a:pPr>
            <a:endParaRPr lang="pt-BR" sz="2400" dirty="0" smtClean="0">
              <a:latin typeface="Arial" pitchFamily="34" charset="0"/>
              <a:cs typeface="Arial" pitchFamily="34" charset="0"/>
            </a:endParaRPr>
          </a:p>
          <a:p>
            <a:pPr algn="just">
              <a:lnSpc>
                <a:spcPct val="150000"/>
              </a:lnSpc>
            </a:pPr>
            <a:r>
              <a:rPr lang="pt-BR" sz="2400" b="1" dirty="0" smtClean="0">
                <a:solidFill>
                  <a:srgbClr val="FF0000"/>
                </a:solidFill>
                <a:latin typeface="Arial" pitchFamily="34" charset="0"/>
                <a:cs typeface="Arial" pitchFamily="34" charset="0"/>
              </a:rPr>
              <a:t>Meta: </a:t>
            </a:r>
            <a:r>
              <a:rPr lang="pt-BR" sz="2400" dirty="0" smtClean="0">
                <a:latin typeface="Arial" pitchFamily="34" charset="0"/>
                <a:cs typeface="Arial" pitchFamily="34" charset="0"/>
              </a:rPr>
              <a:t>Fornecer orientações nutricionais de acordo com a faixa etária para 100% das crianças.</a:t>
            </a:r>
          </a:p>
          <a:p>
            <a:endParaRPr lang="pt-BR" dirty="0" smtClean="0"/>
          </a:p>
          <a:p>
            <a:endParaRPr lang="pt-BR" dirty="0"/>
          </a:p>
        </p:txBody>
      </p:sp>
      <p:sp>
        <p:nvSpPr>
          <p:cNvPr id="4" name="Retângulo 3"/>
          <p:cNvSpPr/>
          <p:nvPr/>
        </p:nvSpPr>
        <p:spPr>
          <a:xfrm>
            <a:off x="0" y="1772816"/>
            <a:ext cx="9144000" cy="2862322"/>
          </a:xfrm>
          <a:prstGeom prst="rect">
            <a:avLst/>
          </a:prstGeom>
        </p:spPr>
        <p:txBody>
          <a:bodyPr wrap="square">
            <a:spAutoFit/>
          </a:bodyPr>
          <a:lstStyle/>
          <a:p>
            <a:endParaRPr lang="pt-BR" b="1" dirty="0" smtClean="0"/>
          </a:p>
          <a:p>
            <a:pPr>
              <a:lnSpc>
                <a:spcPct val="150000"/>
              </a:lnSpc>
            </a:pPr>
            <a:endParaRPr lang="pt-BR" sz="2400" b="1" dirty="0" smtClean="0">
              <a:solidFill>
                <a:srgbClr val="FF0000"/>
              </a:solidFill>
              <a:latin typeface="Arial" pitchFamily="34" charset="0"/>
              <a:cs typeface="Arial" pitchFamily="34" charset="0"/>
            </a:endParaRPr>
          </a:p>
          <a:p>
            <a:pPr>
              <a:lnSpc>
                <a:spcPct val="150000"/>
              </a:lnSpc>
            </a:pPr>
            <a:r>
              <a:rPr lang="pt-BR" sz="2400" b="1" dirty="0" smtClean="0">
                <a:solidFill>
                  <a:srgbClr val="FF0000"/>
                </a:solidFill>
                <a:latin typeface="Arial" pitchFamily="34" charset="0"/>
                <a:cs typeface="Arial" pitchFamily="34" charset="0"/>
              </a:rPr>
              <a:t>Resultado:</a:t>
            </a:r>
            <a:r>
              <a:rPr lang="pt-BR" sz="2400" dirty="0" smtClean="0">
                <a:latin typeface="Arial" pitchFamily="34" charset="0"/>
                <a:cs typeface="Arial" pitchFamily="34" charset="0"/>
              </a:rPr>
              <a:t> </a:t>
            </a:r>
            <a:r>
              <a:rPr lang="pt-BR" sz="2400" b="1" dirty="0" smtClean="0">
                <a:solidFill>
                  <a:srgbClr val="0AA611"/>
                </a:solidFill>
                <a:latin typeface="Arial" pitchFamily="34" charset="0"/>
                <a:cs typeface="Arial" pitchFamily="34" charset="0"/>
              </a:rPr>
              <a:t>Meta de 100% </a:t>
            </a:r>
            <a:r>
              <a:rPr lang="pt-BR" sz="2400" dirty="0" smtClean="0">
                <a:latin typeface="Arial" pitchFamily="34" charset="0"/>
                <a:cs typeface="Arial" pitchFamily="34" charset="0"/>
              </a:rPr>
              <a:t>alcançada na proporção de crianças cujas mães receberam orientações nutricionais de acordo com a faixa etária.</a:t>
            </a:r>
          </a:p>
          <a:p>
            <a:endParaRPr lang="pt-B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04664"/>
            <a:ext cx="8229600" cy="792088"/>
          </a:xfrm>
        </p:spPr>
        <p:txBody>
          <a:bodyPr>
            <a:normAutofit fontScale="90000"/>
          </a:bodyPr>
          <a:lstStyle/>
          <a:p>
            <a:pPr algn="l"/>
            <a:r>
              <a:rPr lang="pt-BR" sz="3100" b="1" dirty="0" smtClean="0">
                <a:solidFill>
                  <a:srgbClr val="FF0000"/>
                </a:solidFill>
                <a:latin typeface="Arial" pitchFamily="34" charset="0"/>
                <a:cs typeface="Arial" pitchFamily="34" charset="0"/>
              </a:rPr>
              <a:t/>
            </a:r>
            <a:br>
              <a:rPr lang="pt-BR" sz="3100" b="1" dirty="0" smtClean="0">
                <a:solidFill>
                  <a:srgbClr val="FF0000"/>
                </a:solidFill>
                <a:latin typeface="Arial" pitchFamily="34" charset="0"/>
                <a:cs typeface="Arial" pitchFamily="34" charset="0"/>
              </a:rPr>
            </a:br>
            <a:r>
              <a:rPr lang="pt-BR" sz="3100" b="1" dirty="0" smtClean="0">
                <a:solidFill>
                  <a:srgbClr val="FF0000"/>
                </a:solidFill>
                <a:latin typeface="Arial" pitchFamily="34" charset="0"/>
                <a:cs typeface="Arial" pitchFamily="34" charset="0"/>
              </a:rPr>
              <a:t>Objetivo</a:t>
            </a:r>
            <a:r>
              <a:rPr lang="pt-BR" sz="3100" b="1" dirty="0">
                <a:latin typeface="Arial" pitchFamily="34" charset="0"/>
                <a:cs typeface="Arial" pitchFamily="34" charset="0"/>
              </a:rPr>
              <a:t>:</a:t>
            </a:r>
            <a:r>
              <a:rPr lang="pt-BR" sz="3100" dirty="0">
                <a:latin typeface="Arial" pitchFamily="34" charset="0"/>
                <a:cs typeface="Arial" pitchFamily="34" charset="0"/>
              </a:rPr>
              <a:t> Promover a saúde das </a:t>
            </a:r>
            <a:r>
              <a:rPr lang="pt-BR" sz="3100" dirty="0" smtClean="0">
                <a:latin typeface="Arial" pitchFamily="34" charset="0"/>
                <a:cs typeface="Arial" pitchFamily="34" charset="0"/>
              </a:rPr>
              <a:t>crianças</a:t>
            </a:r>
            <a:r>
              <a:rPr lang="pt-BR" dirty="0">
                <a:latin typeface="Arial" pitchFamily="34" charset="0"/>
                <a:cs typeface="Arial" pitchFamily="34" charset="0"/>
              </a:rPr>
              <a:t/>
            </a:r>
            <a:br>
              <a:rPr lang="pt-BR" dirty="0">
                <a:latin typeface="Arial" pitchFamily="34" charset="0"/>
                <a:cs typeface="Arial" pitchFamily="34" charset="0"/>
              </a:rPr>
            </a:br>
            <a:endParaRPr lang="pt-BR" dirty="0"/>
          </a:p>
        </p:txBody>
      </p:sp>
      <p:sp>
        <p:nvSpPr>
          <p:cNvPr id="3" name="Espaço Reservado para Conteúdo 2"/>
          <p:cNvSpPr>
            <a:spLocks noGrp="1"/>
          </p:cNvSpPr>
          <p:nvPr>
            <p:ph idx="1"/>
          </p:nvPr>
        </p:nvSpPr>
        <p:spPr>
          <a:xfrm>
            <a:off x="457200" y="1556792"/>
            <a:ext cx="8229600" cy="4569371"/>
          </a:xfrm>
        </p:spPr>
        <p:txBody>
          <a:bodyPr>
            <a:normAutofit fontScale="92500" lnSpcReduction="10000"/>
          </a:bodyPr>
          <a:lstStyle/>
          <a:p>
            <a:pPr marL="0" indent="0">
              <a:lnSpc>
                <a:spcPct val="150000"/>
              </a:lnSpc>
              <a:buNone/>
            </a:pPr>
            <a:r>
              <a:rPr lang="pt-BR" sz="3000" b="1" dirty="0">
                <a:solidFill>
                  <a:srgbClr val="FF0000"/>
                </a:solidFill>
                <a:latin typeface="Arial" pitchFamily="34" charset="0"/>
                <a:cs typeface="Arial" pitchFamily="34" charset="0"/>
              </a:rPr>
              <a:t>Meta: </a:t>
            </a:r>
            <a:r>
              <a:rPr lang="pt-BR" sz="3000" dirty="0">
                <a:latin typeface="Arial" pitchFamily="34" charset="0"/>
                <a:cs typeface="Arial" pitchFamily="34" charset="0"/>
              </a:rPr>
              <a:t>Fornecer orientações sobre higiene bucal para 100% das crianças de acordo com a faixa etária.</a:t>
            </a:r>
          </a:p>
          <a:p>
            <a:pPr marL="0" indent="0">
              <a:lnSpc>
                <a:spcPct val="150000"/>
              </a:lnSpc>
              <a:buNone/>
            </a:pPr>
            <a:r>
              <a:rPr lang="pt-BR" sz="3000" b="1" dirty="0">
                <a:solidFill>
                  <a:srgbClr val="FF0000"/>
                </a:solidFill>
                <a:latin typeface="Arial" pitchFamily="34" charset="0"/>
                <a:cs typeface="Arial" pitchFamily="34" charset="0"/>
              </a:rPr>
              <a:t>Resultado:</a:t>
            </a:r>
            <a:r>
              <a:rPr lang="pt-BR" sz="3000" dirty="0">
                <a:latin typeface="Arial" pitchFamily="34" charset="0"/>
                <a:cs typeface="Arial" pitchFamily="34" charset="0"/>
              </a:rPr>
              <a:t> </a:t>
            </a:r>
            <a:r>
              <a:rPr lang="pt-BR" sz="3000" b="1" dirty="0">
                <a:solidFill>
                  <a:srgbClr val="0AA611"/>
                </a:solidFill>
                <a:latin typeface="Arial" pitchFamily="34" charset="0"/>
                <a:cs typeface="Arial" pitchFamily="34" charset="0"/>
              </a:rPr>
              <a:t>Meta de 100% </a:t>
            </a:r>
            <a:r>
              <a:rPr lang="pt-BR" sz="3000" dirty="0">
                <a:latin typeface="Arial" pitchFamily="34" charset="0"/>
                <a:cs typeface="Arial" pitchFamily="34" charset="0"/>
              </a:rPr>
              <a:t>alcançada na proporção de crianças cujas mães receberam orientação sobre higiene bucal, etiologia e prevenção de cárie.</a:t>
            </a:r>
          </a:p>
          <a:p>
            <a:endParaRPr lang="pt-BR" dirty="0"/>
          </a:p>
        </p:txBody>
      </p:sp>
    </p:spTree>
    <p:extLst>
      <p:ext uri="{BB962C8B-B14F-4D97-AF65-F5344CB8AC3E}">
        <p14:creationId xmlns:p14="http://schemas.microsoft.com/office/powerpoint/2010/main" xmlns="" val="32267829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0" y="191136"/>
            <a:ext cx="9144000" cy="523220"/>
          </a:xfrm>
          <a:prstGeom prst="rect">
            <a:avLst/>
          </a:prstGeom>
        </p:spPr>
        <p:txBody>
          <a:bodyPr wrap="square">
            <a:spAutoFit/>
          </a:bodyPr>
          <a:lstStyle/>
          <a:p>
            <a:r>
              <a:rPr lang="pt-BR" sz="2800" b="1" dirty="0" smtClean="0">
                <a:latin typeface="Arial" pitchFamily="34" charset="0"/>
                <a:cs typeface="Arial" pitchFamily="34" charset="0"/>
              </a:rPr>
              <a:t>                               DISCUSSÃO</a:t>
            </a:r>
            <a:endParaRPr lang="pt-BR" sz="2800" b="1" dirty="0">
              <a:latin typeface="Arial" pitchFamily="34" charset="0"/>
              <a:cs typeface="Arial" pitchFamily="34" charset="0"/>
            </a:endParaRPr>
          </a:p>
        </p:txBody>
      </p:sp>
      <p:sp>
        <p:nvSpPr>
          <p:cNvPr id="3" name="Retângulo 2"/>
          <p:cNvSpPr/>
          <p:nvPr/>
        </p:nvSpPr>
        <p:spPr>
          <a:xfrm>
            <a:off x="0" y="714356"/>
            <a:ext cx="9144000" cy="5816977"/>
          </a:xfrm>
          <a:prstGeom prst="rect">
            <a:avLst/>
          </a:prstGeom>
        </p:spPr>
        <p:txBody>
          <a:bodyPr wrap="square">
            <a:spAutoFit/>
          </a:bodyPr>
          <a:lstStyle/>
          <a:p>
            <a:pPr>
              <a:lnSpc>
                <a:spcPct val="150000"/>
              </a:lnSpc>
            </a:pPr>
            <a:endParaRPr lang="pt-BR" sz="2400" dirty="0" smtClean="0">
              <a:latin typeface="Arial" pitchFamily="34" charset="0"/>
              <a:cs typeface="Arial" pitchFamily="34" charset="0"/>
            </a:endParaRPr>
          </a:p>
          <a:p>
            <a:pPr>
              <a:lnSpc>
                <a:spcPct val="150000"/>
              </a:lnSpc>
            </a:pPr>
            <a:r>
              <a:rPr lang="pt-BR" sz="3200" u="sng" dirty="0" smtClean="0">
                <a:latin typeface="Arial" pitchFamily="34" charset="0"/>
                <a:cs typeface="Arial" pitchFamily="34" charset="0"/>
              </a:rPr>
              <a:t>Importância para a </a:t>
            </a:r>
            <a:r>
              <a:rPr lang="pt-BR" sz="3200" b="1" dirty="0" smtClean="0">
                <a:solidFill>
                  <a:srgbClr val="FF0000"/>
                </a:solidFill>
                <a:latin typeface="Arial" pitchFamily="34" charset="0"/>
                <a:cs typeface="Arial" pitchFamily="34" charset="0"/>
              </a:rPr>
              <a:t>EQUIPE:</a:t>
            </a:r>
          </a:p>
          <a:p>
            <a:pPr>
              <a:lnSpc>
                <a:spcPct val="150000"/>
              </a:lnSpc>
            </a:pPr>
            <a:endParaRPr lang="pt-BR" sz="2400" b="1" dirty="0" smtClean="0">
              <a:solidFill>
                <a:srgbClr val="FF0000"/>
              </a:solidFill>
              <a:latin typeface="Arial" pitchFamily="34" charset="0"/>
              <a:cs typeface="Arial" pitchFamily="34" charset="0"/>
            </a:endParaRPr>
          </a:p>
          <a:p>
            <a:pPr marL="342900" indent="-342900">
              <a:lnSpc>
                <a:spcPct val="150000"/>
              </a:lnSpc>
              <a:buFont typeface="Wingdings" panose="05000000000000000000" pitchFamily="2" charset="2"/>
              <a:buChar char="§"/>
            </a:pPr>
            <a:r>
              <a:rPr lang="pt-BR" sz="2400" dirty="0" smtClean="0">
                <a:latin typeface="Arial" panose="020B0604020202020204" pitchFamily="34" charset="0"/>
                <a:cs typeface="Arial" pitchFamily="34" charset="0"/>
              </a:rPr>
              <a:t>Promoveu </a:t>
            </a:r>
            <a:r>
              <a:rPr lang="pt-BR" sz="2400" dirty="0">
                <a:latin typeface="Arial" pitchFamily="34" charset="0"/>
                <a:cs typeface="Arial" pitchFamily="34" charset="0"/>
              </a:rPr>
              <a:t>o trabalho integrado da </a:t>
            </a:r>
            <a:r>
              <a:rPr lang="pt-BR" sz="2400" dirty="0" smtClean="0">
                <a:latin typeface="Arial" pitchFamily="34" charset="0"/>
                <a:cs typeface="Arial" pitchFamily="34" charset="0"/>
              </a:rPr>
              <a:t>médica</a:t>
            </a:r>
            <a:r>
              <a:rPr lang="pt-BR" sz="2400" dirty="0">
                <a:latin typeface="Arial" pitchFamily="34" charset="0"/>
                <a:cs typeface="Arial" pitchFamily="34" charset="0"/>
              </a:rPr>
              <a:t>, enfermeira, dentista e pessoal da </a:t>
            </a:r>
            <a:r>
              <a:rPr lang="pt-BR" sz="2400" dirty="0" smtClean="0">
                <a:latin typeface="Arial" pitchFamily="34" charset="0"/>
                <a:cs typeface="Arial" pitchFamily="34" charset="0"/>
              </a:rPr>
              <a:t>recepção.</a:t>
            </a:r>
          </a:p>
          <a:p>
            <a:pPr marL="342900" indent="-342900">
              <a:lnSpc>
                <a:spcPct val="150000"/>
              </a:lnSpc>
              <a:buFont typeface="Wingdings" panose="05000000000000000000" pitchFamily="2" charset="2"/>
              <a:buChar char="§"/>
            </a:pPr>
            <a:r>
              <a:rPr lang="pt-BR" sz="2400" dirty="0" smtClean="0">
                <a:latin typeface="Arial" pitchFamily="34" charset="0"/>
                <a:cs typeface="Arial" pitchFamily="34" charset="0"/>
              </a:rPr>
              <a:t>Maior </a:t>
            </a:r>
            <a:r>
              <a:rPr lang="pt-BR" sz="2400" dirty="0">
                <a:latin typeface="Arial" panose="020B0604020202020204" pitchFamily="34" charset="0"/>
                <a:cs typeface="Arial" panose="020B0604020202020204" pitchFamily="34" charset="0"/>
              </a:rPr>
              <a:t>vínculo com os </a:t>
            </a:r>
            <a:r>
              <a:rPr lang="pt-BR" sz="2400" dirty="0" smtClean="0">
                <a:latin typeface="Arial" panose="020B0604020202020204" pitchFamily="34" charset="0"/>
                <a:cs typeface="Arial" panose="020B0604020202020204" pitchFamily="34" charset="0"/>
              </a:rPr>
              <a:t>pais/crianças;</a:t>
            </a:r>
          </a:p>
          <a:p>
            <a:pPr marL="342900" indent="-342900">
              <a:lnSpc>
                <a:spcPct val="150000"/>
              </a:lnSpc>
              <a:buFont typeface="Wingdings" panose="05000000000000000000" pitchFamily="2" charset="2"/>
              <a:buChar char="§"/>
            </a:pPr>
            <a:r>
              <a:rPr lang="pt-BR" sz="2400" dirty="0" smtClean="0">
                <a:latin typeface="Arial" panose="020B0604020202020204" pitchFamily="34" charset="0"/>
                <a:cs typeface="Arial" panose="020B0604020202020204" pitchFamily="34" charset="0"/>
              </a:rPr>
              <a:t>Qualificação </a:t>
            </a:r>
            <a:r>
              <a:rPr lang="pt-BR" sz="2400" dirty="0">
                <a:latin typeface="Arial" panose="020B0604020202020204" pitchFamily="34" charset="0"/>
                <a:cs typeface="Arial" panose="020B0604020202020204" pitchFamily="34" charset="0"/>
              </a:rPr>
              <a:t>da </a:t>
            </a:r>
            <a:r>
              <a:rPr lang="pt-BR" sz="2400" dirty="0" smtClean="0">
                <a:latin typeface="Arial" panose="020B0604020202020204" pitchFamily="34" charset="0"/>
                <a:cs typeface="Arial" panose="020B0604020202020204" pitchFamily="34" charset="0"/>
              </a:rPr>
              <a:t>equipe pelo protocolo;</a:t>
            </a:r>
          </a:p>
          <a:p>
            <a:pPr marL="342900" indent="-342900">
              <a:lnSpc>
                <a:spcPct val="150000"/>
              </a:lnSpc>
              <a:buFont typeface="Wingdings" panose="05000000000000000000" pitchFamily="2" charset="2"/>
              <a:buChar char="§"/>
            </a:pPr>
            <a:r>
              <a:rPr lang="pt-BR" sz="2400" dirty="0" smtClean="0">
                <a:latin typeface="Arial" panose="020B0604020202020204" pitchFamily="34" charset="0"/>
                <a:cs typeface="Arial" panose="020B0604020202020204" pitchFamily="34" charset="0"/>
              </a:rPr>
              <a:t>Melhoria </a:t>
            </a:r>
            <a:r>
              <a:rPr lang="pt-BR" sz="2400" dirty="0">
                <a:latin typeface="Arial" panose="020B0604020202020204" pitchFamily="34" charset="0"/>
                <a:cs typeface="Arial" panose="020B0604020202020204" pitchFamily="34" charset="0"/>
              </a:rPr>
              <a:t>do trabalho em equipe multiprofissional (mais unidos);</a:t>
            </a:r>
          </a:p>
          <a:p>
            <a:endParaRPr lang="pt-BR" sz="2400" dirty="0"/>
          </a:p>
          <a:p>
            <a:endParaRPr lang="pt-BR" sz="2400" dirty="0" smtClean="0"/>
          </a:p>
          <a:p>
            <a:endParaRPr lang="pt-B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rgbClr val="4F271C">
                    <a:satMod val="130000"/>
                  </a:srgbClr>
                </a:solidFill>
                <a:effectLst/>
                <a:latin typeface="Times New Roman" pitchFamily="18" charset="0"/>
                <a:cs typeface="Times New Roman" pitchFamily="18" charset="0"/>
              </a:rPr>
              <a:t>INTRODUÇÃO</a:t>
            </a:r>
            <a:endParaRPr lang="pt-BR" sz="4000" dirty="0"/>
          </a:p>
        </p:txBody>
      </p:sp>
      <p:sp>
        <p:nvSpPr>
          <p:cNvPr id="3" name="Espaço Reservado para Conteúdo 2"/>
          <p:cNvSpPr>
            <a:spLocks noGrp="1"/>
          </p:cNvSpPr>
          <p:nvPr>
            <p:ph idx="1"/>
          </p:nvPr>
        </p:nvSpPr>
        <p:spPr/>
        <p:txBody>
          <a:bodyPr>
            <a:normAutofit fontScale="92500" lnSpcReduction="20000"/>
          </a:bodyPr>
          <a:lstStyle/>
          <a:p>
            <a:endParaRPr lang="pt-BR" sz="2400" dirty="0" smtClean="0"/>
          </a:p>
          <a:p>
            <a:pPr algn="just"/>
            <a:r>
              <a:rPr lang="pt-BR" sz="3000" b="1" u="sng" dirty="0">
                <a:solidFill>
                  <a:srgbClr val="FF0000"/>
                </a:solidFill>
                <a:latin typeface="Times New Roman" pitchFamily="18" charset="0"/>
                <a:cs typeface="Times New Roman" pitchFamily="18" charset="0"/>
              </a:rPr>
              <a:t>IMPORTÂNCIA DA AÇÃO </a:t>
            </a:r>
            <a:r>
              <a:rPr lang="pt-BR" sz="3000" b="1" u="sng" dirty="0" smtClean="0">
                <a:solidFill>
                  <a:srgbClr val="FF0000"/>
                </a:solidFill>
                <a:latin typeface="Times New Roman" pitchFamily="18" charset="0"/>
                <a:cs typeface="Times New Roman" pitchFamily="18" charset="0"/>
              </a:rPr>
              <a:t>PROGRAMÁTICA</a:t>
            </a:r>
            <a:r>
              <a:rPr lang="pt-BR" sz="3000" b="1" dirty="0" smtClean="0">
                <a:solidFill>
                  <a:srgbClr val="4F271C">
                    <a:satMod val="130000"/>
                  </a:srgbClr>
                </a:solidFill>
                <a:latin typeface="Times New Roman" pitchFamily="18" charset="0"/>
                <a:cs typeface="Times New Roman" pitchFamily="18" charset="0"/>
              </a:rPr>
              <a:t>:</a:t>
            </a:r>
            <a:endParaRPr lang="pt-BR" sz="3000" dirty="0"/>
          </a:p>
          <a:p>
            <a:endParaRPr lang="pt-BR" sz="2400" dirty="0" smtClean="0"/>
          </a:p>
          <a:p>
            <a:pPr algn="just"/>
            <a:r>
              <a:rPr lang="pt-BR" sz="2600" dirty="0" smtClean="0">
                <a:latin typeface="Arial" panose="020B0604020202020204" pitchFamily="34" charset="0"/>
                <a:cs typeface="Arial" panose="020B0604020202020204" pitchFamily="34" charset="0"/>
              </a:rPr>
              <a:t>A Estratégia Saúde da Família  é a principal porta de entrada do SUS.  </a:t>
            </a:r>
          </a:p>
          <a:p>
            <a:pPr algn="just"/>
            <a:endParaRPr lang="pt-BR" sz="2600" dirty="0" smtClean="0">
              <a:latin typeface="Arial" panose="020B0604020202020204" pitchFamily="34" charset="0"/>
              <a:cs typeface="Arial" panose="020B0604020202020204" pitchFamily="34" charset="0"/>
            </a:endParaRPr>
          </a:p>
          <a:p>
            <a:pPr algn="just"/>
            <a:r>
              <a:rPr lang="pt-BR" sz="2600" dirty="0" smtClean="0">
                <a:latin typeface="Arial" panose="020B0604020202020204" pitchFamily="34" charset="0"/>
                <a:cs typeface="Arial" panose="020B0604020202020204" pitchFamily="34" charset="0"/>
              </a:rPr>
              <a:t>Possibilita a promoção da saúde, prevenção de doenças, diagnóstico/ tratamento precoce, aumento de cobertura</a:t>
            </a:r>
            <a:r>
              <a:rPr lang="pt-BR" sz="2600" dirty="0">
                <a:latin typeface="Arial" panose="020B0604020202020204" pitchFamily="34" charset="0"/>
                <a:cs typeface="Arial" panose="020B0604020202020204" pitchFamily="34" charset="0"/>
              </a:rPr>
              <a:t> </a:t>
            </a:r>
            <a:r>
              <a:rPr lang="pt-BR" sz="2600" dirty="0" smtClean="0">
                <a:latin typeface="Arial" panose="020B0604020202020204" pitchFamily="34" charset="0"/>
                <a:cs typeface="Arial" panose="020B0604020202020204" pitchFamily="34" charset="0"/>
              </a:rPr>
              <a:t>e adesão da puericultura. </a:t>
            </a:r>
          </a:p>
          <a:p>
            <a:pPr algn="just"/>
            <a:endParaRPr lang="pt-BR" sz="2600" dirty="0" smtClean="0">
              <a:latin typeface="Arial" panose="020B0604020202020204" pitchFamily="34" charset="0"/>
              <a:cs typeface="Arial" panose="020B0604020202020204" pitchFamily="34" charset="0"/>
            </a:endParaRPr>
          </a:p>
          <a:p>
            <a:pPr algn="just"/>
            <a:r>
              <a:rPr lang="pt-BR" sz="2600" dirty="0" smtClean="0">
                <a:latin typeface="Arial" panose="020B0604020202020204" pitchFamily="34" charset="0"/>
                <a:cs typeface="Arial" panose="020B0604020202020204" pitchFamily="34" charset="0"/>
              </a:rPr>
              <a:t>Necessidade </a:t>
            </a:r>
            <a:r>
              <a:rPr lang="pt-BR" sz="2600" dirty="0">
                <a:latin typeface="Arial" panose="020B0604020202020204" pitchFamily="34" charset="0"/>
                <a:cs typeface="Arial" panose="020B0604020202020204" pitchFamily="34" charset="0"/>
              </a:rPr>
              <a:t>de organizar o processo de trabalho, qualificar o atendimento e melhorar a adesão</a:t>
            </a:r>
            <a:r>
              <a:rPr lang="pt-BR" sz="2600" dirty="0" smtClean="0">
                <a:latin typeface="Arial" panose="020B0604020202020204" pitchFamily="34" charset="0"/>
                <a:cs typeface="Arial" panose="020B0604020202020204" pitchFamily="34" charset="0"/>
              </a:rPr>
              <a:t>. </a:t>
            </a:r>
            <a:endParaRPr lang="pt-BR"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6842096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600" b="1" dirty="0">
                <a:latin typeface="Arial" pitchFamily="34" charset="0"/>
                <a:cs typeface="Arial" pitchFamily="34" charset="0"/>
              </a:rPr>
              <a:t>DISCUSSÃO</a:t>
            </a:r>
            <a:br>
              <a:rPr lang="pt-BR" sz="3600" b="1" dirty="0">
                <a:latin typeface="Arial" pitchFamily="34" charset="0"/>
                <a:cs typeface="Arial" pitchFamily="34" charset="0"/>
              </a:rPr>
            </a:br>
            <a:endParaRPr lang="pt-BR" sz="3600" dirty="0"/>
          </a:p>
        </p:txBody>
      </p:sp>
      <p:sp>
        <p:nvSpPr>
          <p:cNvPr id="3" name="Espaço Reservado para Conteúdo 2"/>
          <p:cNvSpPr>
            <a:spLocks noGrp="1"/>
          </p:cNvSpPr>
          <p:nvPr>
            <p:ph idx="1"/>
          </p:nvPr>
        </p:nvSpPr>
        <p:spPr>
          <a:xfrm>
            <a:off x="457200" y="1052736"/>
            <a:ext cx="8229600" cy="5073427"/>
          </a:xfrm>
        </p:spPr>
        <p:txBody>
          <a:bodyPr/>
          <a:lstStyle/>
          <a:p>
            <a:r>
              <a:rPr lang="pt-BR" sz="2800" u="sng" dirty="0">
                <a:latin typeface="Arial" panose="020B0604020202020204" pitchFamily="34" charset="0"/>
                <a:cs typeface="Arial" panose="020B0604020202020204" pitchFamily="34" charset="0"/>
              </a:rPr>
              <a:t>Importância da intervenção para</a:t>
            </a:r>
            <a:r>
              <a:rPr lang="pt-BR" sz="2800" dirty="0">
                <a:latin typeface="Arial" panose="020B0604020202020204" pitchFamily="34" charset="0"/>
                <a:cs typeface="Arial" panose="020B0604020202020204" pitchFamily="34" charset="0"/>
              </a:rPr>
              <a:t> </a:t>
            </a:r>
            <a:r>
              <a:rPr lang="pt-BR" sz="28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SERVIÇO</a:t>
            </a:r>
          </a:p>
          <a:p>
            <a:endParaRPr lang="pt-BR" sz="2800" dirty="0" smtClean="0"/>
          </a:p>
          <a:p>
            <a:r>
              <a:rPr lang="pt-BR" sz="2800" dirty="0" smtClean="0"/>
              <a:t>Organização </a:t>
            </a:r>
            <a:r>
              <a:rPr lang="pt-BR" sz="2800" dirty="0"/>
              <a:t>do processo de trabalho;</a:t>
            </a:r>
          </a:p>
          <a:p>
            <a:r>
              <a:rPr lang="pt-BR" sz="2800" dirty="0"/>
              <a:t>Identificação de indicadores de saúde;</a:t>
            </a:r>
          </a:p>
          <a:p>
            <a:r>
              <a:rPr lang="pt-BR" sz="2800" dirty="0"/>
              <a:t>Melhoria do agendamento das consultas;</a:t>
            </a:r>
          </a:p>
          <a:p>
            <a:r>
              <a:rPr lang="pt-BR" sz="2800" dirty="0"/>
              <a:t>Melhoria dos registros;</a:t>
            </a:r>
          </a:p>
          <a:p>
            <a:r>
              <a:rPr lang="pt-BR" sz="2800" dirty="0" smtClean="0"/>
              <a:t>Atendimento prioritário para crianças;</a:t>
            </a:r>
          </a:p>
          <a:p>
            <a:r>
              <a:rPr lang="pt-BR" sz="2800" dirty="0" smtClean="0"/>
              <a:t>Alcance de objetivos e metas.</a:t>
            </a:r>
            <a:endParaRPr lang="pt-BR" sz="2800" dirty="0"/>
          </a:p>
          <a:p>
            <a:endParaRPr lang="pt-BR" dirty="0"/>
          </a:p>
        </p:txBody>
      </p:sp>
    </p:spTree>
    <p:extLst>
      <p:ext uri="{BB962C8B-B14F-4D97-AF65-F5344CB8AC3E}">
        <p14:creationId xmlns:p14="http://schemas.microsoft.com/office/powerpoint/2010/main" xmlns="" val="37759838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51520" y="0"/>
            <a:ext cx="8892480" cy="7340471"/>
          </a:xfrm>
          <a:prstGeom prst="rect">
            <a:avLst/>
          </a:prstGeom>
        </p:spPr>
        <p:txBody>
          <a:bodyPr wrap="square">
            <a:spAutoFit/>
          </a:bodyPr>
          <a:lstStyle/>
          <a:p>
            <a:pPr algn="just">
              <a:lnSpc>
                <a:spcPct val="150000"/>
              </a:lnSpc>
            </a:pPr>
            <a:r>
              <a:rPr lang="pt-BR" dirty="0" smtClean="0">
                <a:latin typeface="Arial" pitchFamily="34" charset="0"/>
                <a:cs typeface="Arial" pitchFamily="34" charset="0"/>
              </a:rPr>
              <a:t> </a:t>
            </a:r>
          </a:p>
          <a:p>
            <a:pPr algn="ctr">
              <a:lnSpc>
                <a:spcPct val="150000"/>
              </a:lnSpc>
            </a:pPr>
            <a:r>
              <a:rPr lang="pt-BR" sz="2800" b="1" dirty="0" smtClean="0">
                <a:latin typeface="Arial" pitchFamily="34" charset="0"/>
                <a:cs typeface="Arial" pitchFamily="34" charset="0"/>
              </a:rPr>
              <a:t>DISCUSSÃO</a:t>
            </a:r>
          </a:p>
          <a:p>
            <a:pPr algn="ctr">
              <a:lnSpc>
                <a:spcPct val="150000"/>
              </a:lnSpc>
            </a:pPr>
            <a:endParaRPr lang="pt-BR" sz="2400" dirty="0" smtClean="0">
              <a:latin typeface="Arial" pitchFamily="34" charset="0"/>
              <a:cs typeface="Arial" pitchFamily="34" charset="0"/>
            </a:endParaRPr>
          </a:p>
          <a:p>
            <a:pPr algn="just">
              <a:lnSpc>
                <a:spcPct val="150000"/>
              </a:lnSpc>
            </a:pPr>
            <a:r>
              <a:rPr lang="pt-BR" sz="2800" u="sng" dirty="0">
                <a:latin typeface="Arial" panose="020B0604020202020204" pitchFamily="34" charset="0"/>
                <a:cs typeface="Arial" panose="020B0604020202020204" pitchFamily="34" charset="0"/>
              </a:rPr>
              <a:t>Importância da intervenção para</a:t>
            </a:r>
            <a:r>
              <a:rPr lang="pt-BR" sz="2800" dirty="0">
                <a:latin typeface="Arial" panose="020B0604020202020204" pitchFamily="34" charset="0"/>
                <a:cs typeface="Arial" panose="020B0604020202020204" pitchFamily="34" charset="0"/>
              </a:rPr>
              <a:t> </a:t>
            </a:r>
            <a:r>
              <a:rPr lang="pt-BR" sz="2800" b="1" dirty="0" smtClean="0">
                <a:solidFill>
                  <a:srgbClr val="FF0000"/>
                </a:solidFill>
                <a:latin typeface="Arial" panose="020B0604020202020204" pitchFamily="34" charset="0"/>
                <a:cs typeface="Arial" panose="020B0604020202020204" pitchFamily="34" charset="0"/>
              </a:rPr>
              <a:t>COMUNIDADE:</a:t>
            </a:r>
            <a:endParaRPr lang="pt-BR" sz="2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lnSpc>
                <a:spcPct val="150000"/>
              </a:lnSpc>
            </a:pPr>
            <a:endParaRPr lang="pt-BR" sz="2400" dirty="0" smtClean="0">
              <a:latin typeface="Arial" pitchFamily="34" charset="0"/>
              <a:cs typeface="Arial" pitchFamily="34" charset="0"/>
            </a:endParaRPr>
          </a:p>
          <a:p>
            <a:pPr marL="342900" indent="-342900">
              <a:buFont typeface="Wingdings" panose="05000000000000000000" pitchFamily="2" charset="2"/>
              <a:buChar char="§"/>
            </a:pPr>
            <a:r>
              <a:rPr lang="pt-BR" sz="2800" dirty="0">
                <a:latin typeface="Arial" panose="020B0604020202020204" pitchFamily="34" charset="0"/>
                <a:cs typeface="Arial" panose="020B0604020202020204" pitchFamily="34" charset="0"/>
              </a:rPr>
              <a:t>Melhoria da </a:t>
            </a:r>
            <a:r>
              <a:rPr lang="pt-BR" sz="2800" dirty="0" smtClean="0">
                <a:latin typeface="Arial" panose="020B0604020202020204" pitchFamily="34" charset="0"/>
                <a:cs typeface="Arial" panose="020B0604020202020204" pitchFamily="34" charset="0"/>
              </a:rPr>
              <a:t>assistência</a:t>
            </a:r>
          </a:p>
          <a:p>
            <a:pPr marL="342900" indent="-342900">
              <a:buFont typeface="Wingdings" panose="05000000000000000000" pitchFamily="2" charset="2"/>
              <a:buChar char="§"/>
            </a:pPr>
            <a:r>
              <a:rPr lang="pt-BR" sz="2800" dirty="0" smtClean="0">
                <a:latin typeface="Arial" panose="020B0604020202020204" pitchFamily="34" charset="0"/>
                <a:cs typeface="Arial" panose="020B0604020202020204" pitchFamily="34" charset="0"/>
              </a:rPr>
              <a:t>Aumento </a:t>
            </a:r>
            <a:r>
              <a:rPr lang="pt-BR" sz="2800" dirty="0">
                <a:latin typeface="Arial" panose="020B0604020202020204" pitchFamily="34" charset="0"/>
                <a:cs typeface="Arial" panose="020B0604020202020204" pitchFamily="34" charset="0"/>
              </a:rPr>
              <a:t>da </a:t>
            </a:r>
            <a:r>
              <a:rPr lang="pt-BR" sz="2800" dirty="0" smtClean="0">
                <a:latin typeface="Arial" panose="020B0604020202020204" pitchFamily="34" charset="0"/>
                <a:cs typeface="Arial" panose="020B0604020202020204" pitchFamily="34" charset="0"/>
              </a:rPr>
              <a:t>cobertura</a:t>
            </a:r>
          </a:p>
          <a:p>
            <a:pPr marL="342900" indent="-342900">
              <a:buFont typeface="Wingdings" panose="05000000000000000000" pitchFamily="2" charset="2"/>
              <a:buChar char="§"/>
            </a:pPr>
            <a:r>
              <a:rPr lang="pt-BR" sz="2800" dirty="0" smtClean="0">
                <a:latin typeface="Arial" panose="020B0604020202020204" pitchFamily="34" charset="0"/>
                <a:cs typeface="Arial" panose="020B0604020202020204" pitchFamily="34" charset="0"/>
              </a:rPr>
              <a:t>Aumento </a:t>
            </a:r>
            <a:r>
              <a:rPr lang="pt-BR" sz="2800" dirty="0">
                <a:latin typeface="Arial" panose="020B0604020202020204" pitchFamily="34" charset="0"/>
                <a:cs typeface="Arial" panose="020B0604020202020204" pitchFamily="34" charset="0"/>
              </a:rPr>
              <a:t>da satisfação no </a:t>
            </a:r>
            <a:r>
              <a:rPr lang="pt-BR" sz="2800" dirty="0" smtClean="0">
                <a:latin typeface="Arial" panose="020B0604020202020204" pitchFamily="34" charset="0"/>
                <a:cs typeface="Arial" panose="020B0604020202020204" pitchFamily="34" charset="0"/>
              </a:rPr>
              <a:t>atendimento</a:t>
            </a:r>
          </a:p>
          <a:p>
            <a:pPr marL="342900" indent="-342900">
              <a:buFont typeface="Wingdings" panose="05000000000000000000" pitchFamily="2" charset="2"/>
              <a:buChar char="§"/>
            </a:pPr>
            <a:r>
              <a:rPr lang="pt-BR" sz="2800" dirty="0" smtClean="0">
                <a:latin typeface="Arial" panose="020B0604020202020204" pitchFamily="34" charset="0"/>
                <a:cs typeface="Arial" panose="020B0604020202020204" pitchFamily="34" charset="0"/>
              </a:rPr>
              <a:t>Promoção </a:t>
            </a:r>
            <a:r>
              <a:rPr lang="pt-BR" sz="2800" dirty="0">
                <a:latin typeface="Arial" panose="020B0604020202020204" pitchFamily="34" charset="0"/>
                <a:cs typeface="Arial" panose="020B0604020202020204" pitchFamily="34" charset="0"/>
              </a:rPr>
              <a:t>da </a:t>
            </a:r>
            <a:r>
              <a:rPr lang="pt-BR" sz="2800" dirty="0" smtClean="0">
                <a:latin typeface="Arial" panose="020B0604020202020204" pitchFamily="34" charset="0"/>
                <a:cs typeface="Arial" panose="020B0604020202020204" pitchFamily="34" charset="0"/>
              </a:rPr>
              <a:t>saúde</a:t>
            </a:r>
          </a:p>
          <a:p>
            <a:pPr marL="342900" indent="-342900">
              <a:buFont typeface="Wingdings" panose="05000000000000000000" pitchFamily="2" charset="2"/>
              <a:buChar char="§"/>
            </a:pPr>
            <a:r>
              <a:rPr lang="pt-BR" sz="2800" dirty="0" smtClean="0">
                <a:latin typeface="Arial" panose="020B0604020202020204" pitchFamily="34" charset="0"/>
                <a:cs typeface="Arial" panose="020B0604020202020204" pitchFamily="34" charset="0"/>
              </a:rPr>
              <a:t>Prevenção </a:t>
            </a:r>
            <a:r>
              <a:rPr lang="pt-BR" sz="2800" dirty="0">
                <a:latin typeface="Arial" panose="020B0604020202020204" pitchFamily="34" charset="0"/>
                <a:cs typeface="Arial" panose="020B0604020202020204" pitchFamily="34" charset="0"/>
              </a:rPr>
              <a:t>de </a:t>
            </a:r>
            <a:r>
              <a:rPr lang="pt-BR" sz="2800" dirty="0" smtClean="0">
                <a:latin typeface="Arial" panose="020B0604020202020204" pitchFamily="34" charset="0"/>
                <a:cs typeface="Arial" panose="020B0604020202020204" pitchFamily="34" charset="0"/>
              </a:rPr>
              <a:t>doenças</a:t>
            </a:r>
          </a:p>
          <a:p>
            <a:pPr marL="342900" indent="-342900">
              <a:buFont typeface="Wingdings" panose="05000000000000000000" pitchFamily="2" charset="2"/>
              <a:buChar char="§"/>
            </a:pPr>
            <a:r>
              <a:rPr lang="pt-BR" sz="2800" dirty="0" smtClean="0">
                <a:latin typeface="Arial" panose="020B0604020202020204" pitchFamily="34" charset="0"/>
                <a:cs typeface="Arial" panose="020B0604020202020204" pitchFamily="34" charset="0"/>
              </a:rPr>
              <a:t>Diagnóstico </a:t>
            </a:r>
            <a:r>
              <a:rPr lang="pt-BR" sz="2800" dirty="0">
                <a:latin typeface="Arial" panose="020B0604020202020204" pitchFamily="34" charset="0"/>
                <a:cs typeface="Arial" panose="020B0604020202020204" pitchFamily="34" charset="0"/>
              </a:rPr>
              <a:t>e tratamento </a:t>
            </a:r>
            <a:r>
              <a:rPr lang="pt-BR" sz="2800" dirty="0" smtClean="0">
                <a:latin typeface="Arial" panose="020B0604020202020204" pitchFamily="34" charset="0"/>
                <a:cs typeface="Arial" panose="020B0604020202020204" pitchFamily="34" charset="0"/>
              </a:rPr>
              <a:t>precoce</a:t>
            </a:r>
          </a:p>
          <a:p>
            <a:endParaRPr lang="pt-BR" sz="2400" dirty="0"/>
          </a:p>
          <a:p>
            <a:endParaRPr lang="pt-BR" sz="2400" dirty="0" smtClean="0"/>
          </a:p>
          <a:p>
            <a:endParaRPr lang="pt-BR" sz="2400" dirty="0"/>
          </a:p>
          <a:p>
            <a:endParaRPr lang="pt-BR" sz="2400" dirty="0" smtClean="0"/>
          </a:p>
          <a:p>
            <a:endParaRPr lang="pt-BR" sz="24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endParaRPr lang="pt-BR" dirty="0" smtClean="0">
              <a:latin typeface="Times New Roman" pitchFamily="18" charset="0"/>
              <a:cs typeface="Times New Roman" pitchFamily="18" charset="0"/>
            </a:endParaRPr>
          </a:p>
          <a:p>
            <a:pPr algn="just"/>
            <a:r>
              <a:rPr lang="pt-BR" sz="2800" dirty="0">
                <a:latin typeface="Arial" panose="020B0604020202020204" pitchFamily="34" charset="0"/>
                <a:cs typeface="Arial" panose="020B0604020202020204" pitchFamily="34" charset="0"/>
              </a:rPr>
              <a:t>As ações da intervenção estão incorporadas na rotina do serviço na UBS</a:t>
            </a:r>
            <a:r>
              <a:rPr lang="pt-BR" sz="2800" dirty="0" smtClean="0">
                <a:latin typeface="Arial" panose="020B0604020202020204" pitchFamily="34" charset="0"/>
                <a:cs typeface="Arial" panose="020B0604020202020204" pitchFamily="34" charset="0"/>
              </a:rPr>
              <a:t>.</a:t>
            </a:r>
          </a:p>
          <a:p>
            <a:pPr algn="just"/>
            <a:endParaRPr lang="pt-BR" sz="2800" dirty="0" smtClean="0">
              <a:latin typeface="Arial" panose="020B0604020202020204" pitchFamily="34" charset="0"/>
              <a:cs typeface="Arial" panose="020B0604020202020204" pitchFamily="34" charset="0"/>
            </a:endParaRPr>
          </a:p>
          <a:p>
            <a:r>
              <a:rPr lang="pt-BR" sz="2800" dirty="0" smtClean="0">
                <a:latin typeface="Arial" panose="020B0604020202020204" pitchFamily="34" charset="0"/>
                <a:cs typeface="Arial" panose="020B0604020202020204" pitchFamily="34" charset="0"/>
              </a:rPr>
              <a:t>O envolvimento da equipe, gestores e comunidade reforçam a continuação das ações, alcançando futuras metas. </a:t>
            </a:r>
            <a:endParaRPr lang="pt-BR" sz="2800" dirty="0">
              <a:latin typeface="Arial" panose="020B0604020202020204" pitchFamily="34" charset="0"/>
              <a:cs typeface="Arial" panose="020B0604020202020204" pitchFamily="34" charset="0"/>
            </a:endParaRPr>
          </a:p>
          <a:p>
            <a:endParaRPr lang="pt-BR" dirty="0"/>
          </a:p>
        </p:txBody>
      </p:sp>
      <p:sp>
        <p:nvSpPr>
          <p:cNvPr id="5" name="Título 4"/>
          <p:cNvSpPr>
            <a:spLocks noGrp="1"/>
          </p:cNvSpPr>
          <p:nvPr>
            <p:ph type="title"/>
          </p:nvPr>
        </p:nvSpPr>
        <p:spPr/>
        <p:txBody>
          <a:bodyPr>
            <a:normAutofit fontScale="90000"/>
          </a:bodyPr>
          <a:lstStyle/>
          <a:p>
            <a:r>
              <a:rPr lang="pt-BR" b="1" dirty="0" smtClean="0">
                <a:solidFill>
                  <a:srgbClr val="FF0000"/>
                </a:solidFill>
              </a:rPr>
              <a:t>Continuação das ações da intervenção:</a:t>
            </a:r>
            <a:endParaRPr lang="pt-BR" b="1" dirty="0">
              <a:solidFill>
                <a:srgbClr val="FF0000"/>
              </a:solidFill>
            </a:endParaRPr>
          </a:p>
        </p:txBody>
      </p:sp>
    </p:spTree>
    <p:extLst>
      <p:ext uri="{BB962C8B-B14F-4D97-AF65-F5344CB8AC3E}">
        <p14:creationId xmlns:p14="http://schemas.microsoft.com/office/powerpoint/2010/main" xmlns="" val="11892785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395536" y="1"/>
            <a:ext cx="8748464" cy="6001643"/>
          </a:xfrm>
          <a:prstGeom prst="rect">
            <a:avLst/>
          </a:prstGeom>
        </p:spPr>
        <p:txBody>
          <a:bodyPr wrap="square">
            <a:spAutoFit/>
          </a:bodyPr>
          <a:lstStyle/>
          <a:p>
            <a:r>
              <a:rPr lang="pt-BR" sz="2400" b="1" dirty="0" smtClean="0">
                <a:latin typeface="Arial" pitchFamily="34" charset="0"/>
                <a:cs typeface="Arial" pitchFamily="34" charset="0"/>
              </a:rPr>
              <a:t> </a:t>
            </a:r>
          </a:p>
          <a:p>
            <a:pPr algn="ctr"/>
            <a:r>
              <a:rPr lang="pt-BR" sz="3200" b="1" dirty="0" smtClean="0">
                <a:latin typeface="Arial" pitchFamily="34" charset="0"/>
                <a:cs typeface="Arial" pitchFamily="34" charset="0"/>
              </a:rPr>
              <a:t>REFLEXÃO CRÍTICA SOBRE O PROCESSO PESSOAL DE APRENDIZAGEM</a:t>
            </a:r>
          </a:p>
          <a:p>
            <a:pPr>
              <a:lnSpc>
                <a:spcPct val="150000"/>
              </a:lnSpc>
            </a:pPr>
            <a:endParaRPr lang="pt-BR" sz="2400" b="1" dirty="0" smtClean="0">
              <a:latin typeface="Arial" pitchFamily="34" charset="0"/>
              <a:cs typeface="Arial" pitchFamily="34" charset="0"/>
            </a:endParaRPr>
          </a:p>
          <a:p>
            <a:pPr marL="342900" indent="-342900">
              <a:buFont typeface="Wingdings" panose="05000000000000000000" pitchFamily="2" charset="2"/>
              <a:buChar char="Ø"/>
            </a:pPr>
            <a:r>
              <a:rPr lang="pt-BR" sz="2800" dirty="0"/>
              <a:t>O conhecimento adquirido através do AVA forneceu ferramentas para melhorar o serviço na UBS. </a:t>
            </a:r>
            <a:endParaRPr lang="pt-BR" sz="2800" dirty="0" smtClean="0"/>
          </a:p>
          <a:p>
            <a:pPr marL="342900" indent="-342900">
              <a:buFont typeface="Wingdings" panose="05000000000000000000" pitchFamily="2" charset="2"/>
              <a:buChar char="Ø"/>
            </a:pPr>
            <a:endParaRPr lang="pt-BR" sz="2800" dirty="0" smtClean="0"/>
          </a:p>
          <a:p>
            <a:pPr marL="342900" indent="-342900">
              <a:buFont typeface="Wingdings" panose="05000000000000000000" pitchFamily="2" charset="2"/>
              <a:buChar char="Ø"/>
            </a:pPr>
            <a:r>
              <a:rPr lang="pt-BR" sz="2800" dirty="0" smtClean="0"/>
              <a:t>Aperfeiçoamento </a:t>
            </a:r>
            <a:r>
              <a:rPr lang="pt-BR" sz="2800" dirty="0"/>
              <a:t>de conhecimento clínico, sobre o SUS e Estratégia Saúde da Família. </a:t>
            </a:r>
            <a:endParaRPr lang="pt-BR" sz="2800" dirty="0" smtClean="0"/>
          </a:p>
          <a:p>
            <a:pPr marL="342900" indent="-342900">
              <a:buFont typeface="Wingdings" panose="05000000000000000000" pitchFamily="2" charset="2"/>
              <a:buChar char="Ø"/>
            </a:pPr>
            <a:endParaRPr lang="pt-BR" sz="2800" dirty="0" smtClean="0"/>
          </a:p>
          <a:p>
            <a:pPr marL="342900" indent="-342900">
              <a:buFont typeface="Wingdings" panose="05000000000000000000" pitchFamily="2" charset="2"/>
              <a:buChar char="Ø"/>
            </a:pPr>
            <a:r>
              <a:rPr lang="pt-BR" sz="2800" dirty="0" smtClean="0"/>
              <a:t>Estimulou </a:t>
            </a:r>
            <a:r>
              <a:rPr lang="pt-BR" sz="2800" dirty="0"/>
              <a:t>a aprendizagem </a:t>
            </a:r>
            <a:r>
              <a:rPr lang="pt-BR" sz="2800" dirty="0" smtClean="0"/>
              <a:t>da escrita do idioma português.</a:t>
            </a:r>
          </a:p>
          <a:p>
            <a:pPr>
              <a:lnSpc>
                <a:spcPct val="150000"/>
              </a:lnSpc>
            </a:pPr>
            <a:endParaRPr lang="pt-B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504" y="332656"/>
            <a:ext cx="8856984" cy="1512168"/>
          </a:xfrm>
        </p:spPr>
        <p:txBody>
          <a:bodyPr>
            <a:normAutofit fontScale="90000"/>
          </a:bodyPr>
          <a:lstStyle/>
          <a:p>
            <a:r>
              <a:rPr lang="pt-BR" b="1" dirty="0" smtClean="0">
                <a:latin typeface="Arial" pitchFamily="34" charset="0"/>
                <a:cs typeface="Arial" pitchFamily="34" charset="0"/>
              </a:rPr>
              <a:t/>
            </a:r>
            <a:br>
              <a:rPr lang="pt-BR" b="1" dirty="0" smtClean="0">
                <a:latin typeface="Arial" pitchFamily="34" charset="0"/>
                <a:cs typeface="Arial" pitchFamily="34" charset="0"/>
              </a:rPr>
            </a:br>
            <a:r>
              <a:rPr lang="pt-BR" sz="3600" b="1" dirty="0" smtClean="0">
                <a:latin typeface="Arial" pitchFamily="34" charset="0"/>
                <a:cs typeface="Arial" pitchFamily="34" charset="0"/>
              </a:rPr>
              <a:t>REFLEXÃO </a:t>
            </a:r>
            <a:r>
              <a:rPr lang="pt-BR" sz="3600" b="1" dirty="0">
                <a:latin typeface="Arial" pitchFamily="34" charset="0"/>
                <a:cs typeface="Arial" pitchFamily="34" charset="0"/>
              </a:rPr>
              <a:t>CRÍTICA SOBRE O PROCESSO PESSOAL DE </a:t>
            </a:r>
            <a:r>
              <a:rPr lang="pt-BR" sz="3600" b="1" dirty="0" smtClean="0">
                <a:latin typeface="Arial" pitchFamily="34" charset="0"/>
                <a:cs typeface="Arial" pitchFamily="34" charset="0"/>
              </a:rPr>
              <a:t>APRENDIZAGEM</a:t>
            </a:r>
            <a:r>
              <a:rPr lang="pt-BR" b="1" dirty="0">
                <a:latin typeface="Arial" pitchFamily="34" charset="0"/>
                <a:cs typeface="Arial" pitchFamily="34" charset="0"/>
              </a:rPr>
              <a:t/>
            </a:r>
            <a:br>
              <a:rPr lang="pt-BR" b="1" dirty="0">
                <a:latin typeface="Arial" pitchFamily="34" charset="0"/>
                <a:cs typeface="Arial" pitchFamily="34" charset="0"/>
              </a:rPr>
            </a:br>
            <a:endParaRPr lang="pt-BR" dirty="0"/>
          </a:p>
        </p:txBody>
      </p:sp>
      <p:sp>
        <p:nvSpPr>
          <p:cNvPr id="3" name="Espaço Reservado para Conteúdo 2"/>
          <p:cNvSpPr>
            <a:spLocks noGrp="1"/>
          </p:cNvSpPr>
          <p:nvPr>
            <p:ph idx="1"/>
          </p:nvPr>
        </p:nvSpPr>
        <p:spPr/>
        <p:txBody>
          <a:bodyPr>
            <a:normAutofit lnSpcReduction="10000"/>
          </a:bodyPr>
          <a:lstStyle/>
          <a:p>
            <a:pPr>
              <a:buFont typeface="Wingdings" panose="05000000000000000000" pitchFamily="2" charset="2"/>
              <a:buChar char="Ø"/>
            </a:pPr>
            <a:endParaRPr lang="pt-BR" dirty="0" smtClean="0">
              <a:latin typeface="Arial" pitchFamily="34" charset="0"/>
              <a:cs typeface="Arial" pitchFamily="34" charset="0"/>
            </a:endParaRPr>
          </a:p>
          <a:p>
            <a:pPr>
              <a:buFont typeface="Wingdings" panose="05000000000000000000" pitchFamily="2" charset="2"/>
              <a:buChar char="Ø"/>
            </a:pPr>
            <a:r>
              <a:rPr lang="pt-BR" sz="2800" dirty="0" smtClean="0">
                <a:latin typeface="Arial" pitchFamily="34" charset="0"/>
                <a:cs typeface="Arial" pitchFamily="34" charset="0"/>
              </a:rPr>
              <a:t>Mais facilidade em trabalhar </a:t>
            </a:r>
            <a:r>
              <a:rPr lang="pt-BR" sz="2800" dirty="0">
                <a:latin typeface="Arial" pitchFamily="34" charset="0"/>
                <a:cs typeface="Arial" pitchFamily="34" charset="0"/>
              </a:rPr>
              <a:t>em equipe</a:t>
            </a:r>
            <a:r>
              <a:rPr lang="pt-BR" sz="2800" dirty="0" smtClean="0">
                <a:latin typeface="Arial" pitchFamily="34" charset="0"/>
                <a:cs typeface="Arial" pitchFamily="34" charset="0"/>
              </a:rPr>
              <a:t>;</a:t>
            </a:r>
          </a:p>
          <a:p>
            <a:pPr>
              <a:buFont typeface="Wingdings" panose="05000000000000000000" pitchFamily="2" charset="2"/>
              <a:buChar char="Ø"/>
            </a:pPr>
            <a:endParaRPr lang="pt-BR" sz="2800" dirty="0">
              <a:latin typeface="Arial" pitchFamily="34" charset="0"/>
              <a:cs typeface="Arial" pitchFamily="34" charset="0"/>
            </a:endParaRPr>
          </a:p>
          <a:p>
            <a:pPr>
              <a:buFont typeface="Wingdings" panose="05000000000000000000" pitchFamily="2" charset="2"/>
              <a:buChar char="Ø"/>
            </a:pPr>
            <a:r>
              <a:rPr lang="pt-BR" sz="2800" dirty="0">
                <a:latin typeface="Arial" pitchFamily="34" charset="0"/>
                <a:cs typeface="Arial" pitchFamily="34" charset="0"/>
              </a:rPr>
              <a:t>Interação com a comunidade, com gestores; </a:t>
            </a:r>
            <a:endParaRPr lang="pt-BR" sz="2800" dirty="0" smtClean="0">
              <a:latin typeface="Arial" pitchFamily="34" charset="0"/>
              <a:cs typeface="Arial" pitchFamily="34" charset="0"/>
            </a:endParaRPr>
          </a:p>
          <a:p>
            <a:pPr>
              <a:buFont typeface="Wingdings" panose="05000000000000000000" pitchFamily="2" charset="2"/>
              <a:buChar char="Ø"/>
            </a:pPr>
            <a:endParaRPr lang="pt-BR" sz="2800" dirty="0">
              <a:latin typeface="Arial" pitchFamily="34" charset="0"/>
              <a:cs typeface="Arial" pitchFamily="34" charset="0"/>
            </a:endParaRPr>
          </a:p>
          <a:p>
            <a:pPr>
              <a:buFont typeface="Wingdings" panose="05000000000000000000" pitchFamily="2" charset="2"/>
              <a:buChar char="Ø"/>
            </a:pPr>
            <a:r>
              <a:rPr lang="pt-BR" sz="2800" dirty="0">
                <a:latin typeface="Arial" pitchFamily="34" charset="0"/>
                <a:cs typeface="Arial" pitchFamily="34" charset="0"/>
              </a:rPr>
              <a:t>Sensibilização ao tratar nossos pacientes, </a:t>
            </a:r>
            <a:endParaRPr lang="pt-BR" sz="2800" dirty="0" smtClean="0">
              <a:latin typeface="Arial" pitchFamily="34" charset="0"/>
              <a:cs typeface="Arial" pitchFamily="34" charset="0"/>
            </a:endParaRPr>
          </a:p>
          <a:p>
            <a:pPr>
              <a:buFont typeface="Wingdings" panose="05000000000000000000" pitchFamily="2" charset="2"/>
              <a:buChar char="Ø"/>
            </a:pPr>
            <a:endParaRPr lang="pt-BR" sz="2800" dirty="0">
              <a:latin typeface="Arial" pitchFamily="34" charset="0"/>
              <a:cs typeface="Arial" pitchFamily="34" charset="0"/>
            </a:endParaRPr>
          </a:p>
          <a:p>
            <a:pPr>
              <a:buFont typeface="Wingdings" panose="05000000000000000000" pitchFamily="2" charset="2"/>
              <a:buChar char="Ø"/>
            </a:pPr>
            <a:r>
              <a:rPr lang="pt-BR" sz="2800" dirty="0">
                <a:latin typeface="Arial" pitchFamily="34" charset="0"/>
                <a:cs typeface="Arial" pitchFamily="34" charset="0"/>
              </a:rPr>
              <a:t>Mais satisfação em trabalhar na Saúde da Família</a:t>
            </a:r>
            <a:endParaRPr lang="pt-BR" sz="2800" b="1" dirty="0">
              <a:latin typeface="Arial" pitchFamily="34" charset="0"/>
              <a:cs typeface="Arial" pitchFamily="34" charset="0"/>
            </a:endParaRPr>
          </a:p>
          <a:p>
            <a:endParaRPr lang="pt-BR" dirty="0"/>
          </a:p>
        </p:txBody>
      </p:sp>
    </p:spTree>
    <p:extLst>
      <p:ext uri="{BB962C8B-B14F-4D97-AF65-F5344CB8AC3E}">
        <p14:creationId xmlns:p14="http://schemas.microsoft.com/office/powerpoint/2010/main" xmlns="" val="399965125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0" y="285728"/>
            <a:ext cx="9144000" cy="4431983"/>
          </a:xfrm>
          <a:prstGeom prst="rect">
            <a:avLst/>
          </a:prstGeom>
        </p:spPr>
        <p:txBody>
          <a:bodyPr wrap="square">
            <a:spAutoFit/>
          </a:bodyPr>
          <a:lstStyle/>
          <a:p>
            <a:r>
              <a:rPr lang="pt-BR" sz="2400" dirty="0" smtClean="0">
                <a:latin typeface="Arial" pitchFamily="34" charset="0"/>
                <a:cs typeface="Arial" pitchFamily="34" charset="0"/>
              </a:rPr>
              <a:t>                              </a:t>
            </a:r>
          </a:p>
          <a:p>
            <a:r>
              <a:rPr lang="pt-BR" sz="2400" dirty="0" smtClean="0">
                <a:latin typeface="Arial" pitchFamily="34" charset="0"/>
                <a:cs typeface="Arial" pitchFamily="34" charset="0"/>
              </a:rPr>
              <a:t>                                   </a:t>
            </a:r>
            <a:r>
              <a:rPr lang="pt-BR" sz="2400" b="1" dirty="0" smtClean="0">
                <a:latin typeface="Arial" pitchFamily="34" charset="0"/>
                <a:cs typeface="Arial" pitchFamily="34" charset="0"/>
              </a:rPr>
              <a:t>MUITO OBRIGADA</a:t>
            </a:r>
            <a:r>
              <a:rPr lang="pt-BR" b="1" dirty="0" smtClean="0">
                <a:latin typeface="Arial" pitchFamily="34" charset="0"/>
                <a:cs typeface="Arial" pitchFamily="34" charset="0"/>
              </a:rPr>
              <a:t>.</a:t>
            </a:r>
          </a:p>
          <a:p>
            <a:endParaRPr lang="pt-BR" b="1" dirty="0" smtClean="0">
              <a:latin typeface="Arial" pitchFamily="34" charset="0"/>
              <a:cs typeface="Arial" pitchFamily="34" charset="0"/>
            </a:endParaRPr>
          </a:p>
          <a:p>
            <a:endParaRPr lang="pt-BR" b="1" dirty="0" smtClean="0">
              <a:latin typeface="Arial" pitchFamily="34" charset="0"/>
              <a:cs typeface="Arial" pitchFamily="34" charset="0"/>
            </a:endParaRPr>
          </a:p>
          <a:p>
            <a:endParaRPr lang="pt-BR" b="1" dirty="0" smtClean="0">
              <a:latin typeface="Arial" pitchFamily="34" charset="0"/>
              <a:cs typeface="Arial" pitchFamily="34" charset="0"/>
            </a:endParaRPr>
          </a:p>
          <a:p>
            <a:endParaRPr lang="pt-BR" b="1" dirty="0" smtClean="0">
              <a:latin typeface="Arial" pitchFamily="34" charset="0"/>
              <a:cs typeface="Arial" pitchFamily="34" charset="0"/>
            </a:endParaRPr>
          </a:p>
          <a:p>
            <a:endParaRPr lang="pt-BR" b="1" dirty="0" smtClean="0">
              <a:latin typeface="Arial" pitchFamily="34" charset="0"/>
              <a:cs typeface="Arial" pitchFamily="34" charset="0"/>
            </a:endParaRPr>
          </a:p>
          <a:p>
            <a:endParaRPr lang="pt-BR" b="1" dirty="0" smtClean="0">
              <a:latin typeface="Arial" pitchFamily="34" charset="0"/>
              <a:cs typeface="Arial" pitchFamily="34" charset="0"/>
            </a:endParaRPr>
          </a:p>
          <a:p>
            <a:endParaRPr lang="pt-BR" b="1" dirty="0" smtClean="0">
              <a:latin typeface="Arial" pitchFamily="34" charset="0"/>
              <a:cs typeface="Arial" pitchFamily="34" charset="0"/>
            </a:endParaRPr>
          </a:p>
          <a:p>
            <a:endParaRPr lang="pt-BR" b="1" dirty="0" smtClean="0">
              <a:latin typeface="Arial" pitchFamily="34" charset="0"/>
              <a:cs typeface="Arial" pitchFamily="34" charset="0"/>
            </a:endParaRPr>
          </a:p>
          <a:p>
            <a:endParaRPr lang="pt-BR" b="1" dirty="0" smtClean="0">
              <a:latin typeface="Arial" pitchFamily="34" charset="0"/>
              <a:cs typeface="Arial" pitchFamily="34" charset="0"/>
            </a:endParaRPr>
          </a:p>
          <a:p>
            <a:endParaRPr lang="pt-BR" b="1" dirty="0" smtClean="0">
              <a:latin typeface="Arial" pitchFamily="34" charset="0"/>
              <a:cs typeface="Arial" pitchFamily="34" charset="0"/>
            </a:endParaRPr>
          </a:p>
          <a:p>
            <a:endParaRPr lang="pt-BR" b="1" dirty="0" smtClean="0">
              <a:latin typeface="Arial" pitchFamily="34" charset="0"/>
              <a:cs typeface="Arial" pitchFamily="34" charset="0"/>
            </a:endParaRPr>
          </a:p>
          <a:p>
            <a:endParaRPr lang="pt-BR" b="1" dirty="0" smtClean="0">
              <a:latin typeface="Arial" pitchFamily="34" charset="0"/>
              <a:cs typeface="Arial" pitchFamily="34" charset="0"/>
            </a:endParaRPr>
          </a:p>
          <a:p>
            <a:endParaRPr lang="pt-BR" b="1" dirty="0"/>
          </a:p>
        </p:txBody>
      </p:sp>
      <p:pic>
        <p:nvPicPr>
          <p:cNvPr id="2051" name="Picture 3" descr="C:\Users\user\Desktop\20141018_102124.jpg"/>
          <p:cNvPicPr>
            <a:picLocks noChangeAspect="1" noChangeArrowheads="1"/>
          </p:cNvPicPr>
          <p:nvPr/>
        </p:nvPicPr>
        <p:blipFill>
          <a:blip r:embed="rId2"/>
          <a:srcRect/>
          <a:stretch>
            <a:fillRect/>
          </a:stretch>
        </p:blipFill>
        <p:spPr bwMode="auto">
          <a:xfrm>
            <a:off x="571472" y="1571612"/>
            <a:ext cx="3000396" cy="2928958"/>
          </a:xfrm>
          <a:prstGeom prst="rect">
            <a:avLst/>
          </a:prstGeom>
          <a:noFill/>
        </p:spPr>
      </p:pic>
      <p:pic>
        <p:nvPicPr>
          <p:cNvPr id="2052" name="Picture 4" descr="C:\Users\user\Desktop\Nova pasta (2)\Nova pasta (7)\FB_IMG_1429662606151.jpg"/>
          <p:cNvPicPr>
            <a:picLocks noChangeAspect="1" noChangeArrowheads="1"/>
          </p:cNvPicPr>
          <p:nvPr/>
        </p:nvPicPr>
        <p:blipFill>
          <a:blip r:embed="rId3"/>
          <a:srcRect/>
          <a:stretch>
            <a:fillRect/>
          </a:stretch>
        </p:blipFill>
        <p:spPr bwMode="auto">
          <a:xfrm>
            <a:off x="5286380" y="1571612"/>
            <a:ext cx="2857520" cy="2828940"/>
          </a:xfrm>
          <a:prstGeom prst="rect">
            <a:avLst/>
          </a:prstGeom>
          <a:noFill/>
        </p:spPr>
      </p:pic>
      <p:sp>
        <p:nvSpPr>
          <p:cNvPr id="6" name="Retângulo 5"/>
          <p:cNvSpPr/>
          <p:nvPr/>
        </p:nvSpPr>
        <p:spPr>
          <a:xfrm>
            <a:off x="0" y="4357694"/>
            <a:ext cx="9144000" cy="1569660"/>
          </a:xfrm>
          <a:prstGeom prst="rect">
            <a:avLst/>
          </a:prstGeom>
        </p:spPr>
        <p:txBody>
          <a:bodyPr wrap="square">
            <a:spAutoFit/>
          </a:bodyPr>
          <a:lstStyle/>
          <a:p>
            <a:endParaRPr lang="pt-BR" sz="2400" dirty="0" smtClean="0"/>
          </a:p>
          <a:p>
            <a:r>
              <a:rPr lang="pt-BR" sz="2400" dirty="0" smtClean="0"/>
              <a:t>                        </a:t>
            </a:r>
          </a:p>
          <a:p>
            <a:r>
              <a:rPr lang="pt-BR" sz="2400" dirty="0" smtClean="0"/>
              <a:t>                            "Ame as crianças e jamais envelhecerás."</a:t>
            </a:r>
          </a:p>
          <a:p>
            <a:endParaRPr lang="pt-BR" sz="2400" dirty="0" smtClean="0"/>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smtClean="0"/>
              <a:t>Codajás/</a:t>
            </a:r>
            <a:r>
              <a:rPr lang="pt-BR" sz="3200" b="1" dirty="0" smtClean="0"/>
              <a:t>AM</a:t>
            </a:r>
            <a:r>
              <a:rPr lang="pt-BR" sz="3200" dirty="0" smtClean="0"/>
              <a:t>: </a:t>
            </a:r>
            <a:r>
              <a:rPr lang="pt-BR" sz="3200" b="1" dirty="0" smtClean="0">
                <a:latin typeface="Arial" panose="020B0604020202020204" pitchFamily="34" charset="0"/>
                <a:cs typeface="Arial" panose="020B0604020202020204" pitchFamily="34" charset="0"/>
              </a:rPr>
              <a:t> </a:t>
            </a:r>
            <a:r>
              <a:rPr lang="pt-BR" sz="2700" dirty="0">
                <a:effectLst/>
                <a:latin typeface="Arial" panose="020B0604020202020204" pitchFamily="34" charset="0"/>
                <a:cs typeface="Arial" panose="020B0604020202020204" pitchFamily="34" charset="0"/>
              </a:rPr>
              <a:t>26.242 habitantes (IBGE) </a:t>
            </a:r>
            <a:r>
              <a:rPr lang="pt-BR" sz="2700" dirty="0" smtClean="0">
                <a:effectLst/>
                <a:latin typeface="Arial" panose="020B0604020202020204" pitchFamily="34" charset="0"/>
                <a:cs typeface="Arial" panose="020B0604020202020204" pitchFamily="34" charset="0"/>
              </a:rPr>
              <a:t>2014</a:t>
            </a:r>
            <a:endParaRPr lang="pt-BR" sz="2700" dirty="0">
              <a:effectLst/>
            </a:endParaRPr>
          </a:p>
        </p:txBody>
      </p:sp>
      <p:sp>
        <p:nvSpPr>
          <p:cNvPr id="3" name="Espaço Reservado para Conteúdo 2"/>
          <p:cNvSpPr>
            <a:spLocks noGrp="1"/>
          </p:cNvSpPr>
          <p:nvPr>
            <p:ph idx="1"/>
          </p:nvPr>
        </p:nvSpPr>
        <p:spPr>
          <a:xfrm>
            <a:off x="1435608" y="1447800"/>
            <a:ext cx="7096832" cy="4800600"/>
          </a:xfrm>
        </p:spPr>
        <p:txBody>
          <a:bodyPr/>
          <a:lstStyle/>
          <a:p>
            <a:endParaRPr lang="pt-BR" dirty="0"/>
          </a:p>
        </p:txBody>
      </p:sp>
      <p:pic>
        <p:nvPicPr>
          <p:cNvPr id="1027" name="Picture 3" descr="C:\Users\User\Pictures\codajas-rio-solimoes-a-esquerda.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75656" y="1484784"/>
            <a:ext cx="6984776" cy="446449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80797375"/>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Pictures\Amazonas_Municip_Codajas.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61764" y="222885"/>
            <a:ext cx="8856984" cy="641223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Retângulo 2"/>
          <p:cNvSpPr/>
          <p:nvPr/>
        </p:nvSpPr>
        <p:spPr>
          <a:xfrm>
            <a:off x="1979712" y="764704"/>
            <a:ext cx="6768752" cy="8094524"/>
          </a:xfrm>
          <a:prstGeom prst="rect">
            <a:avLst/>
          </a:prstGeom>
        </p:spPr>
        <p:txBody>
          <a:bodyPr wrap="square">
            <a:spAutoFit/>
          </a:bodyPr>
          <a:lstStyle/>
          <a:p>
            <a:pPr algn="ctr"/>
            <a:r>
              <a:rPr lang="pt-BR" sz="3600" b="1" dirty="0" smtClean="0"/>
              <a:t>CODAJÁS</a:t>
            </a:r>
          </a:p>
          <a:p>
            <a:pPr marL="342900" indent="-342900" algn="just">
              <a:buFont typeface="Wingdings" panose="05000000000000000000" pitchFamily="2" charset="2"/>
              <a:buChar char="Ø"/>
            </a:pPr>
            <a:endParaRPr lang="pt-BR" sz="2000" b="1" dirty="0" smtClean="0">
              <a:solidFill>
                <a:srgbClr val="FF0000"/>
              </a:solidFill>
              <a:latin typeface="Arial" panose="020B0604020202020204" pitchFamily="34" charset="0"/>
              <a:cs typeface="Arial" panose="020B0604020202020204" pitchFamily="34" charset="0"/>
            </a:endParaRPr>
          </a:p>
          <a:p>
            <a:pPr marL="800100" lvl="1" indent="-342900" algn="just">
              <a:buFont typeface="Wingdings" panose="05000000000000000000" pitchFamily="2" charset="2"/>
              <a:buChar char="Ø"/>
            </a:pPr>
            <a:r>
              <a:rPr lang="pt-BR" sz="3200" b="1" dirty="0" smtClean="0">
                <a:solidFill>
                  <a:srgbClr val="FF0000"/>
                </a:solidFill>
                <a:latin typeface="Arial" panose="020B0604020202020204" pitchFamily="34" charset="0"/>
                <a:cs typeface="Arial" panose="020B0604020202020204" pitchFamily="34" charset="0"/>
              </a:rPr>
              <a:t>Região Norte</a:t>
            </a:r>
          </a:p>
          <a:p>
            <a:pPr marL="342900" indent="-342900" algn="just">
              <a:buFont typeface="Wingdings" panose="05000000000000000000" pitchFamily="2" charset="2"/>
              <a:buChar char="Ø"/>
            </a:pPr>
            <a:endParaRPr lang="pt-BR" sz="3200" b="1" dirty="0" smtClean="0">
              <a:solidFill>
                <a:srgbClr val="FF0000"/>
              </a:solidFill>
              <a:latin typeface="Arial" panose="020B0604020202020204" pitchFamily="34" charset="0"/>
              <a:cs typeface="Arial" panose="020B0604020202020204" pitchFamily="34" charset="0"/>
            </a:endParaRPr>
          </a:p>
          <a:p>
            <a:pPr marL="800100" lvl="1" indent="-342900" algn="just">
              <a:buFont typeface="Wingdings" panose="05000000000000000000" pitchFamily="2" charset="2"/>
              <a:buChar char="Ø"/>
            </a:pPr>
            <a:r>
              <a:rPr lang="pt-BR" sz="3200" b="1" dirty="0" smtClean="0">
                <a:solidFill>
                  <a:srgbClr val="FF0000"/>
                </a:solidFill>
                <a:latin typeface="Arial" panose="020B0604020202020204" pitchFamily="34" charset="0"/>
                <a:cs typeface="Arial" panose="020B0604020202020204" pitchFamily="34" charset="0"/>
              </a:rPr>
              <a:t>Amazonas</a:t>
            </a:r>
          </a:p>
          <a:p>
            <a:pPr algn="just"/>
            <a:r>
              <a:rPr lang="pt-BR" sz="2400" b="1" dirty="0" smtClean="0">
                <a:latin typeface="Arial" panose="020B0604020202020204" pitchFamily="34" charset="0"/>
                <a:cs typeface="Arial" panose="020B0604020202020204" pitchFamily="34" charset="0"/>
              </a:rPr>
              <a:t>  </a:t>
            </a:r>
          </a:p>
          <a:p>
            <a:pPr marL="342900" indent="-342900" algn="just">
              <a:buFont typeface="Wingdings" panose="05000000000000000000" pitchFamily="2" charset="2"/>
              <a:buChar char="Ø"/>
            </a:pPr>
            <a:endParaRPr lang="pt-BR" sz="2000" b="1" dirty="0">
              <a:solidFill>
                <a:srgbClr val="FF0000"/>
              </a:solidFill>
            </a:endParaRPr>
          </a:p>
          <a:p>
            <a:endParaRPr lang="pt-BR" dirty="0"/>
          </a:p>
          <a:p>
            <a:endParaRPr lang="pt-BR" dirty="0" smtClean="0"/>
          </a:p>
          <a:p>
            <a:endParaRPr lang="pt-BR" dirty="0"/>
          </a:p>
          <a:p>
            <a:endParaRPr lang="pt-BR" dirty="0" smtClean="0"/>
          </a:p>
          <a:p>
            <a:endParaRPr lang="pt-BR" dirty="0"/>
          </a:p>
          <a:p>
            <a:endParaRPr lang="pt-BR" dirty="0" smtClean="0"/>
          </a:p>
          <a:p>
            <a:endParaRPr lang="pt-BR" dirty="0"/>
          </a:p>
          <a:p>
            <a:endParaRPr lang="pt-BR" dirty="0" smtClean="0"/>
          </a:p>
          <a:p>
            <a:endParaRPr lang="pt-BR" dirty="0"/>
          </a:p>
          <a:p>
            <a:endParaRPr lang="pt-BR" dirty="0" smtClean="0"/>
          </a:p>
          <a:p>
            <a:endParaRPr lang="pt-BR" dirty="0"/>
          </a:p>
          <a:p>
            <a:endParaRPr lang="pt-BR" dirty="0" smtClean="0"/>
          </a:p>
          <a:p>
            <a:endParaRPr lang="pt-BR" dirty="0"/>
          </a:p>
          <a:p>
            <a:endParaRPr lang="pt-BR" dirty="0" smtClean="0"/>
          </a:p>
          <a:p>
            <a:endParaRPr lang="pt-BR" dirty="0"/>
          </a:p>
          <a:p>
            <a:endParaRPr lang="pt-BR" dirty="0" smtClean="0"/>
          </a:p>
          <a:p>
            <a:endParaRPr lang="pt-BR" dirty="0"/>
          </a:p>
          <a:p>
            <a:endParaRPr lang="pt-BR" dirty="0" smtClean="0"/>
          </a:p>
        </p:txBody>
      </p:sp>
    </p:spTree>
    <p:extLst>
      <p:ext uri="{BB962C8B-B14F-4D97-AF65-F5344CB8AC3E}">
        <p14:creationId xmlns:p14="http://schemas.microsoft.com/office/powerpoint/2010/main" xmlns="" val="1067712971"/>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43608" y="1268760"/>
            <a:ext cx="7056784" cy="6001643"/>
          </a:xfrm>
          <a:prstGeom prst="rect">
            <a:avLst/>
          </a:prstGeom>
        </p:spPr>
        <p:txBody>
          <a:bodyPr wrap="square">
            <a:spAutoFit/>
          </a:bodyPr>
          <a:lstStyle/>
          <a:p>
            <a:pPr algn="ctr"/>
            <a:r>
              <a:rPr lang="pt-BR" sz="4400" b="1" dirty="0" smtClean="0">
                <a:solidFill>
                  <a:srgbClr val="FF0000"/>
                </a:solidFill>
              </a:rPr>
              <a:t>CIDADE CODAJÁS/AM:</a:t>
            </a:r>
            <a:endParaRPr lang="pt-BR" sz="4400" b="1" dirty="0">
              <a:solidFill>
                <a:srgbClr val="FF0000"/>
              </a:solidFill>
            </a:endParaRPr>
          </a:p>
          <a:p>
            <a:pPr marL="342900" indent="-342900" algn="just">
              <a:buFont typeface="Wingdings" panose="05000000000000000000" pitchFamily="2" charset="2"/>
              <a:buChar char="Ø"/>
            </a:pPr>
            <a:endParaRPr lang="pt-BR" sz="1600" b="1" dirty="0">
              <a:solidFill>
                <a:srgbClr val="FF0000"/>
              </a:solidFill>
              <a:latin typeface="Arial" panose="020B0604020202020204" pitchFamily="34" charset="0"/>
              <a:cs typeface="Arial" panose="020B0604020202020204" pitchFamily="34" charset="0"/>
            </a:endParaRPr>
          </a:p>
          <a:p>
            <a:pPr algn="just"/>
            <a:r>
              <a:rPr lang="pt-BR" sz="2800" b="1" dirty="0">
                <a:latin typeface="Arial" panose="020B0604020202020204" pitchFamily="34" charset="0"/>
                <a:cs typeface="Arial" panose="020B0604020202020204" pitchFamily="34" charset="0"/>
              </a:rPr>
              <a:t>  </a:t>
            </a:r>
            <a:endParaRPr lang="pt-BR" sz="2800" b="1" dirty="0" smtClean="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Ø"/>
            </a:pPr>
            <a:r>
              <a:rPr lang="pt-BR" sz="2800" dirty="0" smtClean="0">
                <a:latin typeface="Arial" panose="020B0604020202020204" pitchFamily="34" charset="0"/>
                <a:cs typeface="Arial" panose="020B0604020202020204" pitchFamily="34" charset="0"/>
              </a:rPr>
              <a:t>Interior do estado do Amazonas</a:t>
            </a:r>
          </a:p>
          <a:p>
            <a:pPr marL="342900" indent="-342900" algn="just">
              <a:buFont typeface="Wingdings" panose="05000000000000000000" pitchFamily="2" charset="2"/>
              <a:buChar char="Ø"/>
            </a:pPr>
            <a:endParaRPr lang="pt-BR" sz="28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Ø"/>
            </a:pPr>
            <a:r>
              <a:rPr lang="pt-BR" sz="2800" dirty="0">
                <a:latin typeface="Arial" panose="020B0604020202020204" pitchFamily="34" charset="0"/>
                <a:cs typeface="Arial" panose="020B0604020202020204" pitchFamily="34" charset="0"/>
              </a:rPr>
              <a:t>01 </a:t>
            </a:r>
            <a:r>
              <a:rPr lang="pt-BR" sz="2800" dirty="0" smtClean="0">
                <a:latin typeface="Arial" panose="020B0604020202020204" pitchFamily="34" charset="0"/>
                <a:cs typeface="Arial" panose="020B0604020202020204" pitchFamily="34" charset="0"/>
              </a:rPr>
              <a:t>Hospital</a:t>
            </a:r>
          </a:p>
          <a:p>
            <a:pPr marL="342900" indent="-342900" algn="just">
              <a:buFont typeface="Wingdings" panose="05000000000000000000" pitchFamily="2" charset="2"/>
              <a:buChar char="Ø"/>
            </a:pPr>
            <a:r>
              <a:rPr lang="pt-BR" sz="2800" dirty="0" smtClean="0">
                <a:latin typeface="Arial" panose="020B0604020202020204" pitchFamily="34" charset="0"/>
                <a:cs typeface="Arial" panose="020B0604020202020204" pitchFamily="34" charset="0"/>
              </a:rPr>
              <a:t>Não tem NASF</a:t>
            </a:r>
            <a:endParaRPr lang="pt-BR" sz="28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Ø"/>
            </a:pPr>
            <a:r>
              <a:rPr lang="pt-BR" sz="2800" dirty="0" smtClean="0">
                <a:latin typeface="Arial" panose="020B0604020202020204" pitchFamily="34" charset="0"/>
                <a:cs typeface="Arial" panose="020B0604020202020204" pitchFamily="34" charset="0"/>
              </a:rPr>
              <a:t>05 </a:t>
            </a:r>
            <a:r>
              <a:rPr lang="pt-BR" sz="2800" dirty="0">
                <a:latin typeface="Arial" panose="020B0604020202020204" pitchFamily="34" charset="0"/>
                <a:cs typeface="Arial" panose="020B0604020202020204" pitchFamily="34" charset="0"/>
              </a:rPr>
              <a:t>UBS</a:t>
            </a:r>
          </a:p>
          <a:p>
            <a:pPr marL="342900" indent="-342900" algn="just">
              <a:buFont typeface="Wingdings" panose="05000000000000000000" pitchFamily="2" charset="2"/>
              <a:buChar char="Ø"/>
            </a:pPr>
            <a:r>
              <a:rPr lang="pt-BR" sz="2800" dirty="0" smtClean="0">
                <a:latin typeface="Arial" panose="020B0604020202020204" pitchFamily="34" charset="0"/>
                <a:cs typeface="Arial" panose="020B0604020202020204" pitchFamily="34" charset="0"/>
              </a:rPr>
              <a:t>Transporte </a:t>
            </a:r>
            <a:r>
              <a:rPr lang="pt-BR" sz="2800" dirty="0">
                <a:latin typeface="Arial" panose="020B0604020202020204" pitchFamily="34" charset="0"/>
                <a:cs typeface="Arial" panose="020B0604020202020204" pitchFamily="34" charset="0"/>
              </a:rPr>
              <a:t>Via Fluvial</a:t>
            </a:r>
          </a:p>
          <a:p>
            <a:pPr marL="342900" indent="-342900" algn="just">
              <a:buFont typeface="Wingdings" panose="05000000000000000000" pitchFamily="2" charset="2"/>
              <a:buChar char="Ø"/>
            </a:pPr>
            <a:r>
              <a:rPr lang="pt-BR" sz="2800" dirty="0" smtClean="0">
                <a:latin typeface="Arial" panose="020B0604020202020204" pitchFamily="34" charset="0"/>
                <a:cs typeface="Arial" panose="020B0604020202020204" pitchFamily="34" charset="0"/>
              </a:rPr>
              <a:t>01 Policlínica</a:t>
            </a:r>
          </a:p>
          <a:p>
            <a:pPr marL="342900" indent="-342900" algn="just">
              <a:buFont typeface="Wingdings" panose="05000000000000000000" pitchFamily="2" charset="2"/>
              <a:buChar char="Ø"/>
            </a:pPr>
            <a:r>
              <a:rPr lang="pt-BR" sz="2800" dirty="0" smtClean="0">
                <a:latin typeface="Arial" panose="020B0604020202020204" pitchFamily="34" charset="0"/>
                <a:cs typeface="Arial" panose="020B0604020202020204" pitchFamily="34" charset="0"/>
              </a:rPr>
              <a:t>Falta de especialistas</a:t>
            </a:r>
            <a:endParaRPr lang="pt-BR" sz="28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Ø"/>
            </a:pPr>
            <a:endParaRPr lang="pt-BR" b="1" dirty="0" smtClean="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Ø"/>
            </a:pPr>
            <a:endParaRPr lang="pt-BR" b="1"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Ø"/>
            </a:pPr>
            <a:endParaRPr lang="pt-BR" b="1" dirty="0" smtClean="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Ø"/>
            </a:pPr>
            <a:endParaRPr lang="pt-B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62045408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4000" b="1" dirty="0">
                <a:solidFill>
                  <a:srgbClr val="4F271C">
                    <a:satMod val="130000"/>
                  </a:srgbClr>
                </a:solidFill>
                <a:effectLst/>
                <a:latin typeface="Times New Roman" pitchFamily="18" charset="0"/>
                <a:cs typeface="Times New Roman" pitchFamily="18" charset="0"/>
              </a:rPr>
              <a:t>INTRODUÇÃO</a:t>
            </a:r>
            <a:endParaRPr lang="pt-BR" dirty="0"/>
          </a:p>
        </p:txBody>
      </p:sp>
      <p:sp>
        <p:nvSpPr>
          <p:cNvPr id="3" name="Espaço Reservado para Conteúdo 2"/>
          <p:cNvSpPr>
            <a:spLocks noGrp="1"/>
          </p:cNvSpPr>
          <p:nvPr>
            <p:ph idx="1"/>
          </p:nvPr>
        </p:nvSpPr>
        <p:spPr>
          <a:xfrm>
            <a:off x="457200" y="1196752"/>
            <a:ext cx="8229600" cy="5184576"/>
          </a:xfrm>
        </p:spPr>
        <p:txBody>
          <a:bodyPr>
            <a:normAutofit/>
          </a:bodyPr>
          <a:lstStyle/>
          <a:p>
            <a:pPr marL="82296" indent="0">
              <a:buNone/>
            </a:pPr>
            <a:endParaRPr lang="pt-BR" b="1" u="sng" dirty="0" smtClean="0">
              <a:solidFill>
                <a:srgbClr val="FF0000"/>
              </a:solidFill>
            </a:endParaRPr>
          </a:p>
          <a:p>
            <a:pPr marL="82296" indent="0">
              <a:buNone/>
            </a:pPr>
            <a:r>
              <a:rPr lang="pt-BR" b="1" u="sng" dirty="0" smtClean="0">
                <a:solidFill>
                  <a:srgbClr val="FF0000"/>
                </a:solidFill>
              </a:rPr>
              <a:t>UBS Valdir Rosas </a:t>
            </a:r>
            <a:r>
              <a:rPr lang="pt-BR" b="1" dirty="0" smtClean="0"/>
              <a:t>:</a:t>
            </a:r>
          </a:p>
          <a:p>
            <a:endParaRPr lang="pt-BR" sz="2000" dirty="0" smtClean="0">
              <a:solidFill>
                <a:prstClr val="black"/>
              </a:solidFill>
              <a:latin typeface="Times New Roman" pitchFamily="18" charset="0"/>
              <a:cs typeface="Times New Roman" pitchFamily="18" charset="0"/>
            </a:endParaRPr>
          </a:p>
          <a:p>
            <a:pPr algn="just"/>
            <a:r>
              <a:rPr lang="pt-BR" sz="2400" dirty="0" smtClean="0">
                <a:solidFill>
                  <a:prstClr val="black"/>
                </a:solidFill>
                <a:latin typeface="Arial" panose="020B0604020202020204" pitchFamily="34" charset="0"/>
                <a:cs typeface="Arial" panose="020B0604020202020204" pitchFamily="34" charset="0"/>
              </a:rPr>
              <a:t>Área de abrangência: Rural</a:t>
            </a:r>
          </a:p>
          <a:p>
            <a:pPr algn="just"/>
            <a:r>
              <a:rPr lang="pt-BR" sz="2400" dirty="0" smtClean="0">
                <a:solidFill>
                  <a:prstClr val="black"/>
                </a:solidFill>
                <a:latin typeface="Arial" panose="020B0604020202020204" pitchFamily="34" charset="0"/>
                <a:cs typeface="Arial" panose="020B0604020202020204" pitchFamily="34" charset="0"/>
              </a:rPr>
              <a:t>01 Equipe Saúde da família completa</a:t>
            </a:r>
          </a:p>
          <a:p>
            <a:pPr algn="just"/>
            <a:r>
              <a:rPr lang="pt-BR" sz="2400" dirty="0" smtClean="0">
                <a:solidFill>
                  <a:prstClr val="black"/>
                </a:solidFill>
                <a:latin typeface="Arial" panose="020B0604020202020204" pitchFamily="34" charset="0"/>
                <a:cs typeface="Arial" panose="020B0604020202020204" pitchFamily="34" charset="0"/>
              </a:rPr>
              <a:t>P</a:t>
            </a:r>
            <a:r>
              <a:rPr lang="pt-BR" sz="2400" dirty="0" smtClean="0">
                <a:latin typeface="Arial" panose="020B0604020202020204" pitchFamily="34" charset="0"/>
                <a:cs typeface="Arial" panose="020B0604020202020204" pitchFamily="34" charset="0"/>
              </a:rPr>
              <a:t>opulação da área: 3240 pessoas</a:t>
            </a:r>
          </a:p>
          <a:p>
            <a:r>
              <a:rPr lang="pt-BR" sz="2400" dirty="0" smtClean="0">
                <a:latin typeface="Arial" panose="020B0604020202020204" pitchFamily="34" charset="0"/>
                <a:cs typeface="Arial" panose="020B0604020202020204" pitchFamily="34" charset="0"/>
              </a:rPr>
              <a:t>UBS está dentro da cidade: </a:t>
            </a:r>
            <a:r>
              <a:rPr lang="pt-BR" sz="2400" b="1" u="sng" dirty="0" smtClean="0">
                <a:latin typeface="Arial" panose="020B0604020202020204" pitchFamily="34" charset="0"/>
                <a:cs typeface="Arial" panose="020B0604020202020204" pitchFamily="34" charset="0"/>
              </a:rPr>
              <a:t>difícil</a:t>
            </a:r>
            <a:r>
              <a:rPr lang="pt-BR" sz="2400" dirty="0" smtClean="0">
                <a:latin typeface="Arial" panose="020B0604020202020204" pitchFamily="34" charset="0"/>
                <a:cs typeface="Arial" panose="020B0604020202020204" pitchFamily="34" charset="0"/>
              </a:rPr>
              <a:t> </a:t>
            </a:r>
            <a:r>
              <a:rPr lang="pt-BR" sz="2400" b="1" u="sng" dirty="0" smtClean="0">
                <a:latin typeface="Arial" panose="020B0604020202020204" pitchFamily="34" charset="0"/>
                <a:cs typeface="Arial" panose="020B0604020202020204" pitchFamily="34" charset="0"/>
              </a:rPr>
              <a:t>acesso</a:t>
            </a:r>
            <a:r>
              <a:rPr lang="pt-BR" sz="2400" dirty="0" smtClean="0">
                <a:latin typeface="Arial" panose="020B0604020202020204" pitchFamily="34" charset="0"/>
                <a:cs typeface="Arial" panose="020B0604020202020204" pitchFamily="34" charset="0"/>
              </a:rPr>
              <a:t> para usuários da zona rural. </a:t>
            </a:r>
          </a:p>
          <a:p>
            <a:endParaRPr lang="pt-BR" sz="2400" dirty="0" smtClean="0">
              <a:latin typeface="Arial" panose="020B0604020202020204" pitchFamily="34" charset="0"/>
              <a:cs typeface="Arial" panose="020B0604020202020204" pitchFamily="34" charset="0"/>
            </a:endParaRPr>
          </a:p>
          <a:p>
            <a:r>
              <a:rPr lang="pt-BR" sz="2400" dirty="0">
                <a:latin typeface="Arial" panose="020B0604020202020204" pitchFamily="34" charset="0"/>
                <a:cs typeface="Arial" panose="020B0604020202020204" pitchFamily="34" charset="0"/>
              </a:rPr>
              <a:t>A equipe faz viagens às comunidades distantes  da zona </a:t>
            </a:r>
            <a:r>
              <a:rPr lang="pt-BR" sz="2400" dirty="0" smtClean="0">
                <a:latin typeface="Arial" panose="020B0604020202020204" pitchFamily="34" charset="0"/>
                <a:cs typeface="Arial" panose="020B0604020202020204" pitchFamily="34" charset="0"/>
              </a:rPr>
              <a:t>rural.</a:t>
            </a:r>
            <a:endParaRPr lang="pt-BR" sz="2400" dirty="0">
              <a:latin typeface="Arial" panose="020B0604020202020204" pitchFamily="34" charset="0"/>
              <a:cs typeface="Arial" panose="020B0604020202020204" pitchFamily="34" charset="0"/>
            </a:endParaRPr>
          </a:p>
          <a:p>
            <a:endParaRPr lang="pt-BR" sz="2000" dirty="0" smtClean="0">
              <a:latin typeface="Times New Roman" pitchFamily="18" charset="0"/>
              <a:cs typeface="Times New Roman" pitchFamily="18" charset="0"/>
            </a:endParaRPr>
          </a:p>
          <a:p>
            <a:endParaRPr lang="pt-BR" sz="2000" dirty="0" smtClean="0">
              <a:latin typeface="Times New Roman" pitchFamily="18" charset="0"/>
              <a:cs typeface="Times New Roman" pitchFamily="18" charset="0"/>
            </a:endParaRPr>
          </a:p>
          <a:p>
            <a:endParaRPr lang="pt-BR" sz="2000" dirty="0" smtClean="0">
              <a:solidFill>
                <a:prstClr val="black"/>
              </a:solidFill>
              <a:latin typeface="Times New Roman" pitchFamily="18" charset="0"/>
              <a:cs typeface="Times New Roman" pitchFamily="18" charset="0"/>
            </a:endParaRPr>
          </a:p>
          <a:p>
            <a:endParaRPr lang="pt-BR" sz="2000" dirty="0" smtClean="0">
              <a:solidFill>
                <a:prstClr val="black"/>
              </a:solidFill>
              <a:latin typeface="Times New Roman" pitchFamily="18" charset="0"/>
              <a:cs typeface="Times New Roman" pitchFamily="18" charset="0"/>
            </a:endParaRPr>
          </a:p>
          <a:p>
            <a:endParaRPr lang="pt-BR" dirty="0"/>
          </a:p>
        </p:txBody>
      </p:sp>
    </p:spTree>
    <p:extLst>
      <p:ext uri="{BB962C8B-B14F-4D97-AF65-F5344CB8AC3E}">
        <p14:creationId xmlns:p14="http://schemas.microsoft.com/office/powerpoint/2010/main" xmlns="" val="40149040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4000" b="1" dirty="0">
                <a:solidFill>
                  <a:srgbClr val="4F271C">
                    <a:satMod val="130000"/>
                  </a:srgbClr>
                </a:solidFill>
                <a:effectLst/>
                <a:latin typeface="Times New Roman" pitchFamily="18" charset="0"/>
                <a:cs typeface="Times New Roman" pitchFamily="18" charset="0"/>
              </a:rPr>
              <a:t>INTRODUÇÃO</a:t>
            </a:r>
            <a:endParaRPr lang="pt-BR" dirty="0"/>
          </a:p>
        </p:txBody>
      </p:sp>
      <p:sp>
        <p:nvSpPr>
          <p:cNvPr id="3" name="Espaço Reservado para Conteúdo 2"/>
          <p:cNvSpPr>
            <a:spLocks noGrp="1"/>
          </p:cNvSpPr>
          <p:nvPr>
            <p:ph idx="1"/>
          </p:nvPr>
        </p:nvSpPr>
        <p:spPr/>
        <p:txBody>
          <a:bodyPr>
            <a:normAutofit/>
          </a:bodyPr>
          <a:lstStyle/>
          <a:p>
            <a:pPr marL="82296" indent="0">
              <a:buNone/>
            </a:pPr>
            <a:r>
              <a:rPr lang="pt-BR" b="1" u="sng" dirty="0" smtClean="0">
                <a:solidFill>
                  <a:srgbClr val="FF0000"/>
                </a:solidFill>
              </a:rPr>
              <a:t>UBS Valdir Rosas </a:t>
            </a:r>
            <a:r>
              <a:rPr lang="pt-BR" b="1" dirty="0" smtClean="0"/>
              <a:t>:</a:t>
            </a:r>
          </a:p>
          <a:p>
            <a:endParaRPr lang="pt-BR" sz="2000" dirty="0" smtClean="0">
              <a:solidFill>
                <a:prstClr val="black"/>
              </a:solidFill>
              <a:latin typeface="Times New Roman" pitchFamily="18" charset="0"/>
              <a:cs typeface="Times New Roman" pitchFamily="18" charset="0"/>
            </a:endParaRPr>
          </a:p>
          <a:p>
            <a:endParaRPr lang="pt-BR" sz="2400" dirty="0" smtClean="0">
              <a:latin typeface="Arial" panose="020B0604020202020204" pitchFamily="34" charset="0"/>
              <a:cs typeface="Arial" panose="020B0604020202020204" pitchFamily="34" charset="0"/>
            </a:endParaRPr>
          </a:p>
          <a:p>
            <a:r>
              <a:rPr lang="pt-BR" sz="2400" dirty="0" smtClean="0">
                <a:latin typeface="Arial" panose="020B0604020202020204" pitchFamily="34" charset="0"/>
                <a:cs typeface="Arial" panose="020B0604020202020204" pitchFamily="34" charset="0"/>
              </a:rPr>
              <a:t>Não </a:t>
            </a:r>
            <a:r>
              <a:rPr lang="pt-BR" sz="2400" dirty="0">
                <a:latin typeface="Arial" panose="020B0604020202020204" pitchFamily="34" charset="0"/>
                <a:cs typeface="Arial" panose="020B0604020202020204" pitchFamily="34" charset="0"/>
              </a:rPr>
              <a:t>possui: sala de vacina, almoxarifado, sala de reunião, serviço de esterilização, nem de farmácia e não tem expurgo. </a:t>
            </a:r>
            <a:endParaRPr lang="pt-BR" sz="2400" dirty="0" smtClean="0">
              <a:latin typeface="Arial" panose="020B0604020202020204" pitchFamily="34" charset="0"/>
              <a:cs typeface="Arial" panose="020B0604020202020204" pitchFamily="34" charset="0"/>
            </a:endParaRPr>
          </a:p>
          <a:p>
            <a:endParaRPr lang="pt-BR" sz="2400" dirty="0" smtClean="0">
              <a:latin typeface="Arial" panose="020B0604020202020204" pitchFamily="34" charset="0"/>
              <a:cs typeface="Arial" panose="020B0604020202020204" pitchFamily="34" charset="0"/>
            </a:endParaRPr>
          </a:p>
          <a:p>
            <a:r>
              <a:rPr lang="pt-BR" sz="2400" dirty="0" smtClean="0">
                <a:latin typeface="Arial" panose="020B0604020202020204" pitchFamily="34" charset="0"/>
                <a:cs typeface="Arial" panose="020B0604020202020204" pitchFamily="34" charset="0"/>
              </a:rPr>
              <a:t>Climatizada</a:t>
            </a:r>
          </a:p>
          <a:p>
            <a:endParaRPr lang="pt-BR" sz="2000" dirty="0">
              <a:latin typeface="Arial" panose="020B0604020202020204" pitchFamily="34" charset="0"/>
              <a:cs typeface="Arial" panose="020B0604020202020204" pitchFamily="34" charset="0"/>
            </a:endParaRPr>
          </a:p>
          <a:p>
            <a:endParaRPr lang="pt-BR" sz="2000" dirty="0" smtClean="0">
              <a:latin typeface="Times New Roman" pitchFamily="18" charset="0"/>
              <a:cs typeface="Times New Roman" pitchFamily="18" charset="0"/>
            </a:endParaRPr>
          </a:p>
          <a:p>
            <a:endParaRPr lang="pt-BR" sz="2000" dirty="0" smtClean="0">
              <a:solidFill>
                <a:prstClr val="black"/>
              </a:solidFill>
              <a:latin typeface="Times New Roman" pitchFamily="18" charset="0"/>
              <a:cs typeface="Times New Roman" pitchFamily="18" charset="0"/>
            </a:endParaRPr>
          </a:p>
          <a:p>
            <a:endParaRPr lang="pt-BR" sz="2000" dirty="0" smtClean="0">
              <a:solidFill>
                <a:prstClr val="black"/>
              </a:solidFill>
              <a:latin typeface="Times New Roman" pitchFamily="18" charset="0"/>
              <a:cs typeface="Times New Roman" pitchFamily="18" charset="0"/>
            </a:endParaRPr>
          </a:p>
          <a:p>
            <a:endParaRPr lang="pt-BR" dirty="0"/>
          </a:p>
        </p:txBody>
      </p:sp>
    </p:spTree>
    <p:extLst>
      <p:ext uri="{BB962C8B-B14F-4D97-AF65-F5344CB8AC3E}">
        <p14:creationId xmlns:p14="http://schemas.microsoft.com/office/powerpoint/2010/main" xmlns="" val="1101514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Balcão Envidraçado">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2999</TotalTime>
  <Words>1526</Words>
  <Application>Microsoft Office PowerPoint</Application>
  <PresentationFormat>Apresentação na tela (4:3)</PresentationFormat>
  <Paragraphs>373</Paragraphs>
  <Slides>45</Slides>
  <Notes>0</Notes>
  <HiddenSlides>0</HiddenSlides>
  <MMClips>0</MMClips>
  <ScaleCrop>false</ScaleCrop>
  <HeadingPairs>
    <vt:vector size="4" baseType="variant">
      <vt:variant>
        <vt:lpstr>Tema</vt:lpstr>
      </vt:variant>
      <vt:variant>
        <vt:i4>1</vt:i4>
      </vt:variant>
      <vt:variant>
        <vt:lpstr>Títulos de slides</vt:lpstr>
      </vt:variant>
      <vt:variant>
        <vt:i4>45</vt:i4>
      </vt:variant>
    </vt:vector>
  </HeadingPairs>
  <TitlesOfParts>
    <vt:vector size="46" baseType="lpstr">
      <vt:lpstr>Tema do Office</vt:lpstr>
      <vt:lpstr>UNIVERSIDADE FEDERAL DE PELOTAS - UFPEL DEPARTAMENTO DE MEDICINA SOCIAL  ESPECIALIZAÇÃO EM SAÚDE DA FAMILIA UNIVESIDADE ABERDA DO SUS – UNASUS </vt:lpstr>
      <vt:lpstr>Slide 2</vt:lpstr>
      <vt:lpstr>INTRODUÇÃO</vt:lpstr>
      <vt:lpstr>INTRODUÇÃO</vt:lpstr>
      <vt:lpstr>Codajás/AM:  26.242 habitantes (IBGE) 2014</vt:lpstr>
      <vt:lpstr>Slide 6</vt:lpstr>
      <vt:lpstr>Slide 7</vt:lpstr>
      <vt:lpstr>INTRODUÇÃO</vt:lpstr>
      <vt:lpstr>INTRODUÇÃO</vt:lpstr>
      <vt:lpstr>População alvo</vt:lpstr>
      <vt:lpstr>Antes da intervenção:  </vt:lpstr>
      <vt:lpstr>Antes da intervenção:  </vt:lpstr>
      <vt:lpstr>Objetivo geral</vt:lpstr>
      <vt:lpstr>Metodologia</vt:lpstr>
      <vt:lpstr>Metodologia/Ações</vt:lpstr>
      <vt:lpstr>Metodologia/Ações</vt:lpstr>
      <vt:lpstr>Logística</vt:lpstr>
      <vt:lpstr>Slide 18</vt:lpstr>
      <vt:lpstr>Slide 19</vt:lpstr>
      <vt:lpstr>Slide 20</vt:lpstr>
      <vt:lpstr>Slide 21</vt:lpstr>
      <vt:lpstr>Slide 22</vt:lpstr>
      <vt:lpstr>Slide 23</vt:lpstr>
      <vt:lpstr>   Objetivo: Melhorar a qualidade do atendimento à criança.  Meta: Monitorar 100% das crianças com excesso de peso.  Resultado: Meta de 100% alcançada na Proporção de crianças com excesso de peso monitoradas </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 Objetivo: Promover a saúde das crianças </vt:lpstr>
      <vt:lpstr>Slide 39</vt:lpstr>
      <vt:lpstr>DISCUSSÃO </vt:lpstr>
      <vt:lpstr>Slide 41</vt:lpstr>
      <vt:lpstr>Continuação das ações da intervenção:</vt:lpstr>
      <vt:lpstr>Slide 43</vt:lpstr>
      <vt:lpstr> REFLEXÃO CRÍTICA SOBRE O PROCESSO PESSOAL DE APRENDIZAGEM </vt:lpstr>
      <vt:lpstr>Slide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UNIVERSIDADE ABERTA DO SUS UNIVERSIDADE FEDERAL DE PELOTAS Especialização em Saúde da Família Modalidade a Distância Turmanº 5    Trabalho de Conclusão de Curso  Qualificaçãoda assistência à saúde das crianças de zero a 72 meses de idade na UBS Valdir Rosas, Município Codajás/AM Beatriz Rodríguez Suárez Pelotas, 2015</dc:title>
  <dc:creator>Beatriz</dc:creator>
  <cp:lastModifiedBy>Beatriz</cp:lastModifiedBy>
  <cp:revision>177</cp:revision>
  <dcterms:created xsi:type="dcterms:W3CDTF">2015-06-10T20:39:16Z</dcterms:created>
  <dcterms:modified xsi:type="dcterms:W3CDTF">2015-06-17T04:08:15Z</dcterms:modified>
</cp:coreProperties>
</file>