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rawings/drawing1.xml" ContentType="application/vnd.openxmlformats-officedocument.drawingml.chartshapes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3" r:id="rId6"/>
    <p:sldId id="268" r:id="rId7"/>
    <p:sldId id="260" r:id="rId8"/>
    <p:sldId id="264" r:id="rId9"/>
    <p:sldId id="265" r:id="rId10"/>
    <p:sldId id="262" r:id="rId11"/>
    <p:sldId id="377" r:id="rId12"/>
    <p:sldId id="261" r:id="rId13"/>
    <p:sldId id="37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81" r:id="rId23"/>
    <p:sldId id="284" r:id="rId24"/>
    <p:sldId id="286" r:id="rId25"/>
    <p:sldId id="288" r:id="rId26"/>
    <p:sldId id="289" r:id="rId27"/>
    <p:sldId id="291" r:id="rId28"/>
    <p:sldId id="293" r:id="rId29"/>
    <p:sldId id="295" r:id="rId30"/>
    <p:sldId id="297" r:id="rId31"/>
    <p:sldId id="299" r:id="rId32"/>
    <p:sldId id="301" r:id="rId33"/>
    <p:sldId id="303" r:id="rId34"/>
    <p:sldId id="305" r:id="rId35"/>
    <p:sldId id="307" r:id="rId36"/>
    <p:sldId id="309" r:id="rId37"/>
    <p:sldId id="311" r:id="rId38"/>
    <p:sldId id="313" r:id="rId39"/>
    <p:sldId id="315" r:id="rId40"/>
    <p:sldId id="317" r:id="rId41"/>
    <p:sldId id="372" r:id="rId42"/>
    <p:sldId id="373" r:id="rId43"/>
    <p:sldId id="374" r:id="rId44"/>
    <p:sldId id="375" r:id="rId45"/>
    <p:sldId id="376" r:id="rId46"/>
    <p:sldId id="367" r:id="rId47"/>
    <p:sldId id="368" r:id="rId48"/>
    <p:sldId id="369" r:id="rId49"/>
    <p:sldId id="370" r:id="rId50"/>
    <p:sldId id="371" r:id="rId5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ugar%20do%20Pablo\Downloads\Coleta%20Dados%20Pr&#233;-natal%20(2).xls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ugar%20do%20Pablo\Downloads\Coleta%20Dados%20Sa&#250;de%20Bucal%20(4).xls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ugar%20do%20Pablo\Downloads\Coleta%20Dados%20Sa&#250;de%20Bucal%20(4).xls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Lugar%20do%20Pablo\Desktop\planilha%20Beti%20pr&#233;%20natal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Proporção de gestantes com pelo menos um exame ginecológico por trimestre</c:v>
                </c:pt>
              </c:strCache>
            </c:strRef>
          </c:tx>
          <c:spPr>
            <a:solidFill>
              <a:srgbClr val="558ED5"/>
            </a:solidFill>
            <a:ln w="25560">
              <a:noFill/>
            </a:ln>
          </c:spPr>
          <c:invertIfNegative val="0"/>
          <c:cat>
            <c:strRef>
              <c:f>categories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0.97222222222222199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8373248"/>
        <c:axId val="78374784"/>
      </c:barChart>
      <c:catAx>
        <c:axId val="78373248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 w="3240">
            <a:solidFill>
              <a:srgbClr val="808080"/>
            </a:solidFill>
            <a:round/>
          </a:ln>
        </c:spPr>
        <c:txPr>
          <a:bodyPr/>
          <a:lstStyle/>
          <a:p>
            <a:pPr>
              <a:defRPr lang="en-US"/>
            </a:pPr>
            <a:endParaRPr lang="pt-BR"/>
          </a:p>
        </c:txPr>
        <c:crossAx val="78374784"/>
        <c:crosses val="autoZero"/>
        <c:auto val="1"/>
        <c:lblAlgn val="ctr"/>
        <c:lblOffset val="100"/>
        <c:noMultiLvlLbl val="0"/>
      </c:catAx>
      <c:valAx>
        <c:axId val="78374784"/>
        <c:scaling>
          <c:orientation val="minMax"/>
          <c:max val="1"/>
          <c:min val="0"/>
        </c:scaling>
        <c:delete val="0"/>
        <c:axPos val="l"/>
        <c:majorGridlines>
          <c:spPr>
            <a:ln w="3240">
              <a:solidFill>
                <a:srgbClr val="808080"/>
              </a:solidFill>
              <a:round/>
            </a:ln>
          </c:spPr>
        </c:majorGridlines>
        <c:numFmt formatCode="0%" sourceLinked="0"/>
        <c:majorTickMark val="out"/>
        <c:minorTickMark val="none"/>
        <c:tickLblPos val="nextTo"/>
        <c:spPr>
          <a:ln w="3240">
            <a:solidFill>
              <a:srgbClr val="808080"/>
            </a:solidFill>
            <a:round/>
          </a:ln>
        </c:spPr>
        <c:txPr>
          <a:bodyPr/>
          <a:lstStyle/>
          <a:p>
            <a:pPr>
              <a:defRPr lang="en-US"/>
            </a:pPr>
            <a:endParaRPr lang="pt-BR"/>
          </a:p>
        </c:txPr>
        <c:crossAx val="78373248"/>
        <c:crosses val="autoZero"/>
        <c:crossBetween val="between"/>
        <c:majorUnit val="0.2"/>
      </c:valAx>
      <c:spPr>
        <a:solidFill>
          <a:srgbClr val="FFFFFF"/>
        </a:solidFill>
        <a:ln w="25560">
          <a:noFill/>
        </a:ln>
      </c:spPr>
    </c:plotArea>
    <c:plotVisOnly val="1"/>
    <c:dispBlanksAs val="gap"/>
    <c:showDLblsOverMax val="0"/>
  </c:chart>
  <c:spPr>
    <a:solidFill>
      <a:srgbClr val="FFFFFF"/>
    </a:solidFill>
    <a:ln w="3240">
      <a:solidFill>
        <a:srgbClr val="808080"/>
      </a:solidFill>
      <a:round/>
    </a:ln>
  </c:spPr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Proporção de gestantes com avaliação de risco gestacional</c:v>
                </c:pt>
              </c:strCache>
            </c:strRef>
          </c:tx>
          <c:spPr>
            <a:solidFill>
              <a:srgbClr val="558ED5"/>
            </a:solidFill>
            <a:ln w="25560">
              <a:noFill/>
            </a:ln>
          </c:spPr>
          <c:invertIfNegative val="0"/>
          <c:cat>
            <c:strRef>
              <c:f>categories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8459520"/>
        <c:axId val="88469504"/>
      </c:barChart>
      <c:catAx>
        <c:axId val="88459520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 w="3240">
            <a:solidFill>
              <a:srgbClr val="808080"/>
            </a:solidFill>
            <a:round/>
          </a:ln>
        </c:spPr>
        <c:txPr>
          <a:bodyPr/>
          <a:lstStyle/>
          <a:p>
            <a:pPr>
              <a:defRPr lang="en-US"/>
            </a:pPr>
            <a:endParaRPr lang="pt-BR"/>
          </a:p>
        </c:txPr>
        <c:crossAx val="88469504"/>
        <c:crosses val="autoZero"/>
        <c:auto val="1"/>
        <c:lblAlgn val="ctr"/>
        <c:lblOffset val="100"/>
        <c:noMultiLvlLbl val="0"/>
      </c:catAx>
      <c:valAx>
        <c:axId val="88469504"/>
        <c:scaling>
          <c:orientation val="minMax"/>
          <c:max val="1"/>
        </c:scaling>
        <c:delete val="0"/>
        <c:axPos val="l"/>
        <c:majorGridlines>
          <c:spPr>
            <a:ln w="3240">
              <a:solidFill>
                <a:srgbClr val="808080"/>
              </a:solidFill>
              <a:round/>
            </a:ln>
          </c:spPr>
        </c:majorGridlines>
        <c:numFmt formatCode="0%" sourceLinked="0"/>
        <c:majorTickMark val="out"/>
        <c:minorTickMark val="none"/>
        <c:tickLblPos val="nextTo"/>
        <c:spPr>
          <a:ln w="3240">
            <a:solidFill>
              <a:srgbClr val="808080"/>
            </a:solidFill>
            <a:round/>
          </a:ln>
        </c:spPr>
        <c:txPr>
          <a:bodyPr/>
          <a:lstStyle/>
          <a:p>
            <a:pPr>
              <a:defRPr lang="en-US"/>
            </a:pPr>
            <a:endParaRPr lang="pt-BR"/>
          </a:p>
        </c:txPr>
        <c:crossAx val="88459520"/>
        <c:crosses val="autoZero"/>
        <c:crossBetween val="between"/>
        <c:majorUnit val="0.2"/>
      </c:valAx>
      <c:spPr>
        <a:solidFill>
          <a:srgbClr val="FFFFFF"/>
        </a:solidFill>
        <a:ln w="25560">
          <a:noFill/>
        </a:ln>
      </c:spPr>
    </c:plotArea>
    <c:plotVisOnly val="1"/>
    <c:dispBlanksAs val="gap"/>
    <c:showDLblsOverMax val="0"/>
  </c:chart>
  <c:spPr>
    <a:solidFill>
      <a:srgbClr val="FFFFFF"/>
    </a:solidFill>
    <a:ln w="3240">
      <a:solidFill>
        <a:srgbClr val="808080"/>
      </a:solidFill>
      <a:round/>
    </a:ln>
  </c:spPr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Proporção de gestantes que receberam orientação física e nutricional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Proporção de gestantes que receberam orientação nutricional</c:v>
                </c:pt>
              </c:strCache>
            </c:strRef>
          </c:tx>
          <c:spPr>
            <a:solidFill>
              <a:srgbClr val="558ED5"/>
            </a:solidFill>
            <a:ln w="25560">
              <a:noFill/>
            </a:ln>
          </c:spPr>
          <c:invertIfNegative val="0"/>
          <c:cat>
            <c:strRef>
              <c:f>categories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8507904"/>
        <c:axId val="88509440"/>
      </c:barChart>
      <c:catAx>
        <c:axId val="88507904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 w="3240">
            <a:solidFill>
              <a:srgbClr val="808080"/>
            </a:solidFill>
            <a:round/>
          </a:ln>
        </c:spPr>
        <c:txPr>
          <a:bodyPr/>
          <a:lstStyle/>
          <a:p>
            <a:pPr>
              <a:defRPr lang="en-US"/>
            </a:pPr>
            <a:endParaRPr lang="pt-BR"/>
          </a:p>
        </c:txPr>
        <c:crossAx val="88509440"/>
        <c:crosses val="autoZero"/>
        <c:auto val="1"/>
        <c:lblAlgn val="ctr"/>
        <c:lblOffset val="100"/>
        <c:noMultiLvlLbl val="0"/>
      </c:catAx>
      <c:valAx>
        <c:axId val="88509440"/>
        <c:scaling>
          <c:orientation val="minMax"/>
          <c:max val="1"/>
        </c:scaling>
        <c:delete val="0"/>
        <c:axPos val="l"/>
        <c:majorGridlines>
          <c:spPr>
            <a:ln w="3240">
              <a:solidFill>
                <a:srgbClr val="808080"/>
              </a:solidFill>
              <a:round/>
            </a:ln>
          </c:spPr>
        </c:majorGridlines>
        <c:numFmt formatCode="0%" sourceLinked="0"/>
        <c:majorTickMark val="out"/>
        <c:minorTickMark val="none"/>
        <c:tickLblPos val="nextTo"/>
        <c:spPr>
          <a:ln w="3240">
            <a:solidFill>
              <a:srgbClr val="808080"/>
            </a:solidFill>
            <a:round/>
          </a:ln>
        </c:spPr>
        <c:txPr>
          <a:bodyPr/>
          <a:lstStyle/>
          <a:p>
            <a:pPr>
              <a:defRPr lang="en-US"/>
            </a:pPr>
            <a:endParaRPr lang="pt-BR"/>
          </a:p>
        </c:txPr>
        <c:crossAx val="88507904"/>
        <c:crosses val="autoZero"/>
        <c:crossBetween val="between"/>
        <c:majorUnit val="0.2"/>
      </c:valAx>
      <c:spPr>
        <a:solidFill>
          <a:srgbClr val="FFFFFF"/>
        </a:solidFill>
        <a:ln w="25560">
          <a:noFill/>
        </a:ln>
      </c:spPr>
    </c:plotArea>
    <c:plotVisOnly val="1"/>
    <c:dispBlanksAs val="gap"/>
    <c:showDLblsOverMax val="0"/>
  </c:chart>
  <c:spPr>
    <a:solidFill>
      <a:srgbClr val="FFFFFF"/>
    </a:solidFill>
    <a:ln w="3240">
      <a:solidFill>
        <a:srgbClr val="808080"/>
      </a:solidFill>
      <a:round/>
    </a:ln>
  </c:spPr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Proporção de gestantes que receberam orientação sobre aleitamento materno</c:v>
                </c:pt>
              </c:strCache>
            </c:strRef>
          </c:tx>
          <c:spPr>
            <a:solidFill>
              <a:srgbClr val="558ED5"/>
            </a:solidFill>
            <a:ln w="25560">
              <a:noFill/>
            </a:ln>
          </c:spPr>
          <c:invertIfNegative val="0"/>
          <c:cat>
            <c:strRef>
              <c:f>categories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9595904"/>
        <c:axId val="89597440"/>
      </c:barChart>
      <c:catAx>
        <c:axId val="89595904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 w="3240">
            <a:solidFill>
              <a:srgbClr val="808080"/>
            </a:solidFill>
            <a:round/>
          </a:ln>
        </c:spPr>
        <c:txPr>
          <a:bodyPr/>
          <a:lstStyle/>
          <a:p>
            <a:pPr>
              <a:defRPr lang="en-US"/>
            </a:pPr>
            <a:endParaRPr lang="pt-BR"/>
          </a:p>
        </c:txPr>
        <c:crossAx val="89597440"/>
        <c:crosses val="autoZero"/>
        <c:auto val="1"/>
        <c:lblAlgn val="ctr"/>
        <c:lblOffset val="100"/>
        <c:noMultiLvlLbl val="0"/>
      </c:catAx>
      <c:valAx>
        <c:axId val="89597440"/>
        <c:scaling>
          <c:orientation val="minMax"/>
          <c:max val="1"/>
        </c:scaling>
        <c:delete val="0"/>
        <c:axPos val="l"/>
        <c:majorGridlines>
          <c:spPr>
            <a:ln w="3240">
              <a:solidFill>
                <a:srgbClr val="808080"/>
              </a:solidFill>
              <a:round/>
            </a:ln>
          </c:spPr>
        </c:majorGridlines>
        <c:numFmt formatCode="0%" sourceLinked="0"/>
        <c:majorTickMark val="out"/>
        <c:minorTickMark val="none"/>
        <c:tickLblPos val="nextTo"/>
        <c:spPr>
          <a:ln w="3240">
            <a:solidFill>
              <a:srgbClr val="808080"/>
            </a:solidFill>
            <a:round/>
          </a:ln>
        </c:spPr>
        <c:txPr>
          <a:bodyPr/>
          <a:lstStyle/>
          <a:p>
            <a:pPr>
              <a:defRPr lang="en-US"/>
            </a:pPr>
            <a:endParaRPr lang="pt-BR"/>
          </a:p>
        </c:txPr>
        <c:crossAx val="89595904"/>
        <c:crosses val="autoZero"/>
        <c:crossBetween val="between"/>
        <c:majorUnit val="0.2"/>
      </c:valAx>
      <c:spPr>
        <a:solidFill>
          <a:srgbClr val="FFFFFF"/>
        </a:solidFill>
        <a:ln w="25560">
          <a:noFill/>
        </a:ln>
      </c:spPr>
    </c:plotArea>
    <c:plotVisOnly val="1"/>
    <c:dispBlanksAs val="gap"/>
    <c:showDLblsOverMax val="0"/>
  </c:chart>
  <c:spPr>
    <a:solidFill>
      <a:srgbClr val="FFFFFF"/>
    </a:solidFill>
    <a:ln w="3240">
      <a:solidFill>
        <a:srgbClr val="808080"/>
      </a:solidFill>
      <a:round/>
    </a:ln>
  </c:spPr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Proporção de gestantes que receberam orientação sobre cuidados com o recém-nascido</c:v>
                </c:pt>
              </c:strCache>
            </c:strRef>
          </c:tx>
          <c:spPr>
            <a:solidFill>
              <a:srgbClr val="558ED5"/>
            </a:solidFill>
            <a:ln w="25560">
              <a:noFill/>
            </a:ln>
          </c:spPr>
          <c:invertIfNegative val="0"/>
          <c:cat>
            <c:strRef>
              <c:f>categories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9614976"/>
        <c:axId val="89645440"/>
      </c:barChart>
      <c:catAx>
        <c:axId val="89614976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 w="3240">
            <a:solidFill>
              <a:srgbClr val="808080"/>
            </a:solidFill>
            <a:round/>
          </a:ln>
        </c:spPr>
        <c:txPr>
          <a:bodyPr/>
          <a:lstStyle/>
          <a:p>
            <a:pPr>
              <a:defRPr lang="en-US"/>
            </a:pPr>
            <a:endParaRPr lang="pt-BR"/>
          </a:p>
        </c:txPr>
        <c:crossAx val="89645440"/>
        <c:crosses val="autoZero"/>
        <c:auto val="1"/>
        <c:lblAlgn val="ctr"/>
        <c:lblOffset val="100"/>
        <c:noMultiLvlLbl val="0"/>
      </c:catAx>
      <c:valAx>
        <c:axId val="89645440"/>
        <c:scaling>
          <c:orientation val="minMax"/>
          <c:max val="1"/>
          <c:min val="0"/>
        </c:scaling>
        <c:delete val="0"/>
        <c:axPos val="l"/>
        <c:majorGridlines>
          <c:spPr>
            <a:ln w="3240">
              <a:solidFill>
                <a:srgbClr val="808080"/>
              </a:solidFill>
              <a:round/>
            </a:ln>
          </c:spPr>
        </c:majorGridlines>
        <c:numFmt formatCode="0%" sourceLinked="0"/>
        <c:majorTickMark val="out"/>
        <c:minorTickMark val="none"/>
        <c:tickLblPos val="nextTo"/>
        <c:spPr>
          <a:ln w="3240">
            <a:solidFill>
              <a:srgbClr val="808080"/>
            </a:solidFill>
            <a:round/>
          </a:ln>
        </c:spPr>
        <c:txPr>
          <a:bodyPr/>
          <a:lstStyle/>
          <a:p>
            <a:pPr>
              <a:defRPr lang="en-US"/>
            </a:pPr>
            <a:endParaRPr lang="pt-BR"/>
          </a:p>
        </c:txPr>
        <c:crossAx val="89614976"/>
        <c:crosses val="autoZero"/>
        <c:crossBetween val="between"/>
      </c:valAx>
      <c:spPr>
        <a:solidFill>
          <a:srgbClr val="FFFFFF"/>
        </a:solidFill>
        <a:ln w="25560">
          <a:noFill/>
        </a:ln>
      </c:spPr>
    </c:plotArea>
    <c:plotVisOnly val="1"/>
    <c:dispBlanksAs val="gap"/>
    <c:showDLblsOverMax val="0"/>
  </c:chart>
  <c:spPr>
    <a:solidFill>
      <a:srgbClr val="FFFFFF"/>
    </a:solidFill>
    <a:ln w="3240">
      <a:solidFill>
        <a:srgbClr val="808080"/>
      </a:solidFill>
      <a:round/>
    </a:ln>
  </c:spPr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Proporção de gestantes com orientação sobre anticoncepção após o parto</c:v>
                </c:pt>
              </c:strCache>
            </c:strRef>
          </c:tx>
          <c:spPr>
            <a:solidFill>
              <a:srgbClr val="558ED5"/>
            </a:solidFill>
            <a:ln w="25560">
              <a:noFill/>
            </a:ln>
          </c:spPr>
          <c:invertIfNegative val="0"/>
          <c:cat>
            <c:strRef>
              <c:f>categories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9679360"/>
        <c:axId val="89680896"/>
      </c:barChart>
      <c:catAx>
        <c:axId val="89679360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 w="3240">
            <a:solidFill>
              <a:srgbClr val="808080"/>
            </a:solidFill>
            <a:round/>
          </a:ln>
        </c:spPr>
        <c:txPr>
          <a:bodyPr/>
          <a:lstStyle/>
          <a:p>
            <a:pPr>
              <a:defRPr lang="en-US"/>
            </a:pPr>
            <a:endParaRPr lang="pt-BR"/>
          </a:p>
        </c:txPr>
        <c:crossAx val="89680896"/>
        <c:crosses val="autoZero"/>
        <c:auto val="1"/>
        <c:lblAlgn val="ctr"/>
        <c:lblOffset val="100"/>
        <c:noMultiLvlLbl val="0"/>
      </c:catAx>
      <c:valAx>
        <c:axId val="89680896"/>
        <c:scaling>
          <c:orientation val="minMax"/>
          <c:max val="1"/>
        </c:scaling>
        <c:delete val="0"/>
        <c:axPos val="l"/>
        <c:majorGridlines>
          <c:spPr>
            <a:ln w="3240">
              <a:solidFill>
                <a:srgbClr val="808080"/>
              </a:solidFill>
              <a:round/>
            </a:ln>
          </c:spPr>
        </c:majorGridlines>
        <c:numFmt formatCode="0%" sourceLinked="0"/>
        <c:majorTickMark val="out"/>
        <c:minorTickMark val="none"/>
        <c:tickLblPos val="nextTo"/>
        <c:spPr>
          <a:ln w="3240">
            <a:solidFill>
              <a:srgbClr val="808080"/>
            </a:solidFill>
            <a:round/>
          </a:ln>
        </c:spPr>
        <c:txPr>
          <a:bodyPr/>
          <a:lstStyle/>
          <a:p>
            <a:pPr>
              <a:defRPr lang="en-US"/>
            </a:pPr>
            <a:endParaRPr lang="pt-BR"/>
          </a:p>
        </c:txPr>
        <c:crossAx val="89679360"/>
        <c:crosses val="autoZero"/>
        <c:crossBetween val="between"/>
        <c:majorUnit val="0.2"/>
      </c:valAx>
      <c:spPr>
        <a:solidFill>
          <a:srgbClr val="FFFFFF"/>
        </a:solidFill>
        <a:ln w="25560">
          <a:noFill/>
        </a:ln>
      </c:spPr>
    </c:plotArea>
    <c:plotVisOnly val="1"/>
    <c:dispBlanksAs val="gap"/>
    <c:showDLblsOverMax val="0"/>
  </c:chart>
  <c:spPr>
    <a:solidFill>
      <a:srgbClr val="FFFFFF"/>
    </a:solidFill>
    <a:ln w="3240">
      <a:solidFill>
        <a:srgbClr val="808080"/>
      </a:solidFill>
      <a:round/>
    </a:ln>
  </c:spPr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Proporção de gestantes com orientação sobre os riscos do tabagismo e do uso de álcool e drogas na gestação</c:v>
                </c:pt>
              </c:strCache>
            </c:strRef>
          </c:tx>
          <c:spPr>
            <a:solidFill>
              <a:srgbClr val="558ED5"/>
            </a:solidFill>
            <a:ln w="25560">
              <a:noFill/>
            </a:ln>
          </c:spPr>
          <c:invertIfNegative val="0"/>
          <c:cat>
            <c:strRef>
              <c:f>categories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0641152"/>
        <c:axId val="90642688"/>
      </c:barChart>
      <c:catAx>
        <c:axId val="90641152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 w="3240">
            <a:solidFill>
              <a:srgbClr val="808080"/>
            </a:solidFill>
            <a:round/>
          </a:ln>
        </c:spPr>
        <c:txPr>
          <a:bodyPr/>
          <a:lstStyle/>
          <a:p>
            <a:pPr>
              <a:defRPr lang="en-US"/>
            </a:pPr>
            <a:endParaRPr lang="pt-BR"/>
          </a:p>
        </c:txPr>
        <c:crossAx val="90642688"/>
        <c:crosses val="autoZero"/>
        <c:auto val="1"/>
        <c:lblAlgn val="ctr"/>
        <c:lblOffset val="100"/>
        <c:noMultiLvlLbl val="0"/>
      </c:catAx>
      <c:valAx>
        <c:axId val="90642688"/>
        <c:scaling>
          <c:orientation val="minMax"/>
          <c:max val="1"/>
        </c:scaling>
        <c:delete val="0"/>
        <c:axPos val="l"/>
        <c:majorGridlines>
          <c:spPr>
            <a:ln w="3240">
              <a:solidFill>
                <a:srgbClr val="808080"/>
              </a:solidFill>
              <a:round/>
            </a:ln>
          </c:spPr>
        </c:majorGridlines>
        <c:numFmt formatCode="0%" sourceLinked="0"/>
        <c:majorTickMark val="out"/>
        <c:minorTickMark val="none"/>
        <c:tickLblPos val="nextTo"/>
        <c:spPr>
          <a:ln w="3240">
            <a:solidFill>
              <a:srgbClr val="808080"/>
            </a:solidFill>
            <a:round/>
          </a:ln>
        </c:spPr>
        <c:txPr>
          <a:bodyPr/>
          <a:lstStyle/>
          <a:p>
            <a:pPr>
              <a:defRPr lang="en-US"/>
            </a:pPr>
            <a:endParaRPr lang="pt-BR"/>
          </a:p>
        </c:txPr>
        <c:crossAx val="90641152"/>
        <c:crosses val="autoZero"/>
        <c:crossBetween val="between"/>
        <c:majorUnit val="0.2"/>
      </c:valAx>
      <c:spPr>
        <a:solidFill>
          <a:srgbClr val="FFFFFF"/>
        </a:solidFill>
        <a:ln w="25560">
          <a:noFill/>
        </a:ln>
      </c:spPr>
    </c:plotArea>
    <c:plotVisOnly val="1"/>
    <c:dispBlanksAs val="gap"/>
    <c:showDLblsOverMax val="0"/>
  </c:chart>
  <c:spPr>
    <a:solidFill>
      <a:srgbClr val="FFFFFF"/>
    </a:solidFill>
    <a:ln w="3240">
      <a:solidFill>
        <a:srgbClr val="808080"/>
      </a:solidFill>
      <a:round/>
    </a:ln>
  </c:spPr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Proporção de gestantes e puérperas com orientação sobre higiene bucal</c:v>
                </c:pt>
              </c:strCache>
            </c:strRef>
          </c:tx>
          <c:spPr>
            <a:solidFill>
              <a:srgbClr val="558ED5"/>
            </a:solidFill>
            <a:ln w="25560">
              <a:noFill/>
            </a:ln>
          </c:spPr>
          <c:invertIfNegative val="0"/>
          <c:cat>
            <c:strRef>
              <c:f>categories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0655744"/>
        <c:axId val="90665728"/>
      </c:barChart>
      <c:catAx>
        <c:axId val="90655744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 w="3240">
            <a:solidFill>
              <a:srgbClr val="808080"/>
            </a:solidFill>
            <a:round/>
          </a:ln>
        </c:spPr>
        <c:txPr>
          <a:bodyPr/>
          <a:lstStyle/>
          <a:p>
            <a:pPr>
              <a:defRPr lang="en-US"/>
            </a:pPr>
            <a:endParaRPr lang="pt-BR"/>
          </a:p>
        </c:txPr>
        <c:crossAx val="90665728"/>
        <c:crosses val="autoZero"/>
        <c:auto val="1"/>
        <c:lblAlgn val="ctr"/>
        <c:lblOffset val="100"/>
        <c:noMultiLvlLbl val="0"/>
      </c:catAx>
      <c:valAx>
        <c:axId val="90665728"/>
        <c:scaling>
          <c:orientation val="minMax"/>
          <c:max val="1"/>
        </c:scaling>
        <c:delete val="0"/>
        <c:axPos val="l"/>
        <c:majorGridlines>
          <c:spPr>
            <a:ln w="3240">
              <a:solidFill>
                <a:srgbClr val="808080"/>
              </a:solidFill>
              <a:round/>
            </a:ln>
          </c:spPr>
        </c:majorGridlines>
        <c:numFmt formatCode="0%" sourceLinked="0"/>
        <c:majorTickMark val="out"/>
        <c:minorTickMark val="none"/>
        <c:tickLblPos val="nextTo"/>
        <c:spPr>
          <a:ln w="3240">
            <a:solidFill>
              <a:srgbClr val="808080"/>
            </a:solidFill>
            <a:round/>
          </a:ln>
        </c:spPr>
        <c:txPr>
          <a:bodyPr/>
          <a:lstStyle/>
          <a:p>
            <a:pPr>
              <a:defRPr lang="en-US"/>
            </a:pPr>
            <a:endParaRPr lang="pt-BR"/>
          </a:p>
        </c:txPr>
        <c:crossAx val="90655744"/>
        <c:crosses val="autoZero"/>
        <c:crossBetween val="between"/>
      </c:valAx>
      <c:spPr>
        <a:solidFill>
          <a:srgbClr val="FFFFFF"/>
        </a:solidFill>
        <a:ln w="25560">
          <a:noFill/>
        </a:ln>
      </c:spPr>
    </c:plotArea>
    <c:plotVisOnly val="1"/>
    <c:dispBlanksAs val="gap"/>
    <c:showDLblsOverMax val="0"/>
  </c:chart>
  <c:spPr>
    <a:solidFill>
      <a:srgbClr val="FFFFFF"/>
    </a:solidFill>
    <a:ln w="3240">
      <a:solidFill>
        <a:srgbClr val="808080"/>
      </a:solidFill>
      <a:round/>
    </a:ln>
  </c:spPr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Proporção de puérperas</a:t>
            </a:r>
            <a:r>
              <a:rPr lang="pt-BR" baseline="0"/>
              <a:t> com consulta até 42 dias após o parto.</a:t>
            </a:r>
            <a:endParaRPr lang="pt-BR"/>
          </a:p>
        </c:rich>
      </c:tx>
      <c:layout>
        <c:manualLayout>
          <c:xMode val="edge"/>
          <c:yMode val="edge"/>
          <c:x val="0.33675598445920557"/>
          <c:y val="0.21926945868825717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23613986715127216"/>
          <c:y val="0.58471855650201898"/>
          <c:w val="0.7289535029452312"/>
          <c:h val="0.295681542776589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Indicadores!$C$94</c:f>
              <c:strCache>
                <c:ptCount val="1"/>
                <c:pt idx="0">
                  <c:v>Proporção de gestantes com orientação sobre anticoncepção após o parto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 scaled="1"/>
            </a:gradFill>
            <a:ln w="25400">
              <a:noFill/>
            </a:ln>
          </c:spPr>
          <c:invertIfNegative val="0"/>
          <c:cat>
            <c:strRef>
              <c:f>Indicadores!$D$93:$F$93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Indicadores!$D$94:$F$94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0789760"/>
        <c:axId val="90791296"/>
      </c:barChart>
      <c:catAx>
        <c:axId val="907897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0791296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90791296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0789760"/>
        <c:crossesAt val="1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Proporção de gestantes com primeira consulta odontológica programática.  
</a:t>
            </a:r>
          </a:p>
        </c:rich>
      </c:tx>
      <c:layout>
        <c:manualLayout>
          <c:xMode val="edge"/>
          <c:yMode val="edge"/>
          <c:x val="0.34337416732195869"/>
          <c:y val="0.26523390328847196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20511807506627536"/>
          <c:y val="0.46923233985356222"/>
          <c:w val="0.76275544975555443"/>
          <c:h val="0.399290565332634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Indicadores!$C$5</c:f>
              <c:strCache>
                <c:ptCount val="1"/>
                <c:pt idx="0">
                  <c:v>Proporção de gestantes com primeira consulta odontológica programática.  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 scaled="1"/>
            </a:gradFill>
            <a:ln w="25400">
              <a:noFill/>
            </a:ln>
          </c:spPr>
          <c:invertIfNegative val="0"/>
          <c:cat>
            <c:strRef>
              <c:f>Indicadores!$D$4:$F$4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Indicadores!$D$5:$F$5</c:f>
              <c:numCache>
                <c:formatCode>0.0%</c:formatCode>
                <c:ptCount val="3"/>
                <c:pt idx="0">
                  <c:v>0.97222222222222221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1576960"/>
        <c:axId val="91582848"/>
      </c:barChart>
      <c:catAx>
        <c:axId val="915769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1582848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91582848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1576960"/>
        <c:crossesAt val="1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 dirty="0"/>
              <a:t>Proporção de gestantes com primeira consulta odontológica programática  com tratamento odontológico concluído. 
</a:t>
            </a:r>
          </a:p>
        </c:rich>
      </c:tx>
      <c:layout>
        <c:manualLayout>
          <c:xMode val="edge"/>
          <c:yMode val="edge"/>
          <c:x val="0.34337416732195869"/>
          <c:y val="0.27372311552505485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22773366415405638"/>
          <c:y val="0.54822444997285258"/>
          <c:w val="0.74013965096903911"/>
          <c:h val="0.318423698097462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Indicadores!$C$22</c:f>
              <c:strCache>
                <c:ptCount val="1"/>
                <c:pt idx="0">
                  <c:v>Proporção de gestantes com primeira consulta odontológica programática  com tratamento odontológico concluído. 
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strRef>
              <c:f>Indicadores!$D$21:$F$21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Indicadores!$D$22:$F$22</c:f>
              <c:numCache>
                <c:formatCode>0.0%</c:formatCode>
                <c:ptCount val="3"/>
                <c:pt idx="0">
                  <c:v>0.57142857142857162</c:v>
                </c:pt>
                <c:pt idx="1">
                  <c:v>0.55555555555555569</c:v>
                </c:pt>
                <c:pt idx="2">
                  <c:v>0.72222222222222221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1628288"/>
        <c:axId val="91629824"/>
      </c:barChart>
      <c:catAx>
        <c:axId val="916282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1629824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91629824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1628288"/>
        <c:crossesAt val="1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Proporção de gestantes com solicitação de exames laboratoriais de acordo com o protocolo</c:v>
                </c:pt>
              </c:strCache>
            </c:strRef>
          </c:tx>
          <c:spPr>
            <a:solidFill>
              <a:srgbClr val="558ED5"/>
            </a:solidFill>
            <a:ln w="25560">
              <a:noFill/>
            </a:ln>
          </c:spPr>
          <c:invertIfNegative val="0"/>
          <c:cat>
            <c:strRef>
              <c:f>categories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8428800"/>
        <c:axId val="78434688"/>
      </c:barChart>
      <c:catAx>
        <c:axId val="78428800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 w="3240">
            <a:solidFill>
              <a:srgbClr val="808080"/>
            </a:solidFill>
            <a:round/>
          </a:ln>
        </c:spPr>
        <c:txPr>
          <a:bodyPr/>
          <a:lstStyle/>
          <a:p>
            <a:pPr>
              <a:defRPr lang="en-US"/>
            </a:pPr>
            <a:endParaRPr lang="pt-BR"/>
          </a:p>
        </c:txPr>
        <c:crossAx val="78434688"/>
        <c:crosses val="autoZero"/>
        <c:auto val="1"/>
        <c:lblAlgn val="ctr"/>
        <c:lblOffset val="100"/>
        <c:noMultiLvlLbl val="0"/>
      </c:catAx>
      <c:valAx>
        <c:axId val="78434688"/>
        <c:scaling>
          <c:orientation val="minMax"/>
          <c:max val="1"/>
        </c:scaling>
        <c:delete val="0"/>
        <c:axPos val="l"/>
        <c:majorGridlines>
          <c:spPr>
            <a:ln w="3240">
              <a:solidFill>
                <a:srgbClr val="808080"/>
              </a:solidFill>
              <a:round/>
            </a:ln>
          </c:spPr>
        </c:majorGridlines>
        <c:numFmt formatCode="0%" sourceLinked="0"/>
        <c:majorTickMark val="out"/>
        <c:minorTickMark val="none"/>
        <c:tickLblPos val="nextTo"/>
        <c:spPr>
          <a:ln w="3240">
            <a:solidFill>
              <a:srgbClr val="808080"/>
            </a:solidFill>
            <a:round/>
          </a:ln>
        </c:spPr>
        <c:txPr>
          <a:bodyPr/>
          <a:lstStyle/>
          <a:p>
            <a:pPr>
              <a:defRPr lang="en-US"/>
            </a:pPr>
            <a:endParaRPr lang="pt-BR"/>
          </a:p>
        </c:txPr>
        <c:crossAx val="78428800"/>
        <c:crosses val="autoZero"/>
        <c:crossBetween val="between"/>
        <c:majorUnit val="0.2"/>
      </c:valAx>
      <c:spPr>
        <a:solidFill>
          <a:srgbClr val="FFFFFF"/>
        </a:solidFill>
        <a:ln w="25560">
          <a:noFill/>
        </a:ln>
      </c:spPr>
    </c:plotArea>
    <c:plotVisOnly val="1"/>
    <c:dispBlanksAs val="gap"/>
    <c:showDLblsOverMax val="0"/>
  </c:chart>
  <c:spPr>
    <a:solidFill>
      <a:srgbClr val="FFFFFF"/>
    </a:solidFill>
    <a:ln w="3240">
      <a:solidFill>
        <a:srgbClr val="808080"/>
      </a:solidFill>
      <a:round/>
    </a:ln>
  </c:spPr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Proporção de gestantes com prescrição de suplementação de sulfato ferroso e ácido fólico</c:v>
                </c:pt>
              </c:strCache>
            </c:strRef>
          </c:tx>
          <c:spPr>
            <a:solidFill>
              <a:srgbClr val="558ED5"/>
            </a:solidFill>
            <a:ln w="25560">
              <a:noFill/>
            </a:ln>
          </c:spPr>
          <c:invertIfNegative val="0"/>
          <c:cat>
            <c:strRef>
              <c:f>categories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0.91428571428571404</c:v>
                </c:pt>
                <c:pt idx="1">
                  <c:v>0.91891891891891897</c:v>
                </c:pt>
                <c:pt idx="2">
                  <c:v>0.97222222222222199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8468608"/>
        <c:axId val="78470144"/>
      </c:barChart>
      <c:catAx>
        <c:axId val="78468608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 w="3240">
            <a:solidFill>
              <a:srgbClr val="808080"/>
            </a:solidFill>
            <a:round/>
          </a:ln>
        </c:spPr>
        <c:txPr>
          <a:bodyPr/>
          <a:lstStyle/>
          <a:p>
            <a:pPr>
              <a:defRPr lang="en-US"/>
            </a:pPr>
            <a:endParaRPr lang="pt-BR"/>
          </a:p>
        </c:txPr>
        <c:crossAx val="78470144"/>
        <c:crosses val="autoZero"/>
        <c:auto val="1"/>
        <c:lblAlgn val="ctr"/>
        <c:lblOffset val="100"/>
        <c:noMultiLvlLbl val="0"/>
      </c:catAx>
      <c:valAx>
        <c:axId val="78470144"/>
        <c:scaling>
          <c:orientation val="minMax"/>
          <c:max val="1"/>
          <c:min val="0"/>
        </c:scaling>
        <c:delete val="0"/>
        <c:axPos val="l"/>
        <c:majorGridlines>
          <c:spPr>
            <a:ln w="3240">
              <a:solidFill>
                <a:srgbClr val="808080"/>
              </a:solidFill>
              <a:round/>
            </a:ln>
          </c:spPr>
        </c:majorGridlines>
        <c:numFmt formatCode="0%" sourceLinked="0"/>
        <c:majorTickMark val="out"/>
        <c:minorTickMark val="none"/>
        <c:tickLblPos val="nextTo"/>
        <c:spPr>
          <a:ln w="3240">
            <a:solidFill>
              <a:srgbClr val="808080"/>
            </a:solidFill>
            <a:round/>
          </a:ln>
        </c:spPr>
        <c:txPr>
          <a:bodyPr/>
          <a:lstStyle/>
          <a:p>
            <a:pPr>
              <a:defRPr lang="en-US"/>
            </a:pPr>
            <a:endParaRPr lang="pt-BR"/>
          </a:p>
        </c:txPr>
        <c:crossAx val="78468608"/>
        <c:crosses val="autoZero"/>
        <c:crossBetween val="between"/>
        <c:majorUnit val="0.2"/>
      </c:valAx>
      <c:spPr>
        <a:solidFill>
          <a:srgbClr val="FFFFFF"/>
        </a:solidFill>
        <a:ln w="25560">
          <a:noFill/>
        </a:ln>
      </c:spPr>
    </c:plotArea>
    <c:plotVisOnly val="1"/>
    <c:dispBlanksAs val="gap"/>
    <c:showDLblsOverMax val="0"/>
  </c:chart>
  <c:spPr>
    <a:solidFill>
      <a:srgbClr val="FFFFFF"/>
    </a:solidFill>
    <a:ln w="3240">
      <a:solidFill>
        <a:srgbClr val="808080"/>
      </a:solidFill>
      <a:round/>
    </a:ln>
  </c:spPr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Proporção de gestantes com  o esquema da vacina anti-tetânica completo</c:v>
                </c:pt>
              </c:strCache>
            </c:strRef>
          </c:tx>
          <c:spPr>
            <a:solidFill>
              <a:srgbClr val="558ED5"/>
            </a:solidFill>
            <a:ln w="25560">
              <a:noFill/>
            </a:ln>
          </c:spPr>
          <c:invertIfNegative val="0"/>
          <c:cat>
            <c:strRef>
              <c:f>categories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8504320"/>
        <c:axId val="78505856"/>
      </c:barChart>
      <c:catAx>
        <c:axId val="78504320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 w="3240">
            <a:solidFill>
              <a:srgbClr val="808080"/>
            </a:solidFill>
            <a:round/>
          </a:ln>
        </c:spPr>
        <c:txPr>
          <a:bodyPr/>
          <a:lstStyle/>
          <a:p>
            <a:pPr>
              <a:defRPr lang="en-US"/>
            </a:pPr>
            <a:endParaRPr lang="pt-BR"/>
          </a:p>
        </c:txPr>
        <c:crossAx val="78505856"/>
        <c:crosses val="autoZero"/>
        <c:auto val="1"/>
        <c:lblAlgn val="ctr"/>
        <c:lblOffset val="100"/>
        <c:noMultiLvlLbl val="0"/>
      </c:catAx>
      <c:valAx>
        <c:axId val="78505856"/>
        <c:scaling>
          <c:orientation val="minMax"/>
          <c:max val="1"/>
        </c:scaling>
        <c:delete val="0"/>
        <c:axPos val="l"/>
        <c:majorGridlines>
          <c:spPr>
            <a:ln w="3240">
              <a:solidFill>
                <a:srgbClr val="808080"/>
              </a:solidFill>
              <a:round/>
            </a:ln>
          </c:spPr>
        </c:majorGridlines>
        <c:numFmt formatCode="0%" sourceLinked="0"/>
        <c:majorTickMark val="out"/>
        <c:minorTickMark val="none"/>
        <c:tickLblPos val="nextTo"/>
        <c:spPr>
          <a:ln w="3240">
            <a:solidFill>
              <a:srgbClr val="808080"/>
            </a:solidFill>
            <a:round/>
          </a:ln>
        </c:spPr>
        <c:txPr>
          <a:bodyPr/>
          <a:lstStyle/>
          <a:p>
            <a:pPr>
              <a:defRPr lang="en-US"/>
            </a:pPr>
            <a:endParaRPr lang="pt-BR"/>
          </a:p>
        </c:txPr>
        <c:crossAx val="78504320"/>
        <c:crosses val="autoZero"/>
        <c:crossBetween val="between"/>
      </c:valAx>
      <c:spPr>
        <a:solidFill>
          <a:srgbClr val="FFFFFF"/>
        </a:solidFill>
        <a:ln w="25560">
          <a:noFill/>
        </a:ln>
      </c:spPr>
    </c:plotArea>
    <c:plotVisOnly val="1"/>
    <c:dispBlanksAs val="gap"/>
    <c:showDLblsOverMax val="0"/>
  </c:chart>
  <c:spPr>
    <a:solidFill>
      <a:srgbClr val="FFFFFF"/>
    </a:solidFill>
    <a:ln w="3240">
      <a:solidFill>
        <a:srgbClr val="808080"/>
      </a:solidFill>
      <a:round/>
    </a:ln>
  </c:spPr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Proporção de gestantes com  o esquema da vacina de Hepatite B completo</c:v>
                </c:pt>
              </c:strCache>
            </c:strRef>
          </c:tx>
          <c:spPr>
            <a:solidFill>
              <a:srgbClr val="558ED5"/>
            </a:solidFill>
            <a:ln w="25560">
              <a:noFill/>
            </a:ln>
          </c:spPr>
          <c:invertIfNegative val="0"/>
          <c:cat>
            <c:strRef>
              <c:f>categories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9600640"/>
        <c:axId val="79606528"/>
      </c:barChart>
      <c:catAx>
        <c:axId val="79600640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 w="3240">
            <a:solidFill>
              <a:srgbClr val="808080"/>
            </a:solidFill>
            <a:round/>
          </a:ln>
        </c:spPr>
        <c:txPr>
          <a:bodyPr/>
          <a:lstStyle/>
          <a:p>
            <a:pPr>
              <a:defRPr lang="en-US"/>
            </a:pPr>
            <a:endParaRPr lang="pt-BR"/>
          </a:p>
        </c:txPr>
        <c:crossAx val="79606528"/>
        <c:crosses val="autoZero"/>
        <c:auto val="1"/>
        <c:lblAlgn val="ctr"/>
        <c:lblOffset val="100"/>
        <c:noMultiLvlLbl val="0"/>
      </c:catAx>
      <c:valAx>
        <c:axId val="79606528"/>
        <c:scaling>
          <c:orientation val="minMax"/>
          <c:max val="1"/>
        </c:scaling>
        <c:delete val="0"/>
        <c:axPos val="l"/>
        <c:majorGridlines>
          <c:spPr>
            <a:ln w="3240">
              <a:solidFill>
                <a:srgbClr val="808080"/>
              </a:solidFill>
              <a:round/>
            </a:ln>
          </c:spPr>
        </c:majorGridlines>
        <c:numFmt formatCode="0%" sourceLinked="0"/>
        <c:majorTickMark val="out"/>
        <c:minorTickMark val="none"/>
        <c:tickLblPos val="nextTo"/>
        <c:spPr>
          <a:ln w="3240">
            <a:solidFill>
              <a:srgbClr val="808080"/>
            </a:solidFill>
            <a:round/>
          </a:ln>
        </c:spPr>
        <c:txPr>
          <a:bodyPr/>
          <a:lstStyle/>
          <a:p>
            <a:pPr>
              <a:defRPr lang="en-US"/>
            </a:pPr>
            <a:endParaRPr lang="pt-BR"/>
          </a:p>
        </c:txPr>
        <c:crossAx val="79600640"/>
        <c:crosses val="autoZero"/>
        <c:crossBetween val="between"/>
      </c:valAx>
      <c:spPr>
        <a:solidFill>
          <a:srgbClr val="FFFFFF"/>
        </a:solidFill>
        <a:ln w="25560">
          <a:noFill/>
        </a:ln>
      </c:spPr>
    </c:plotArea>
    <c:plotVisOnly val="1"/>
    <c:dispBlanksAs val="gap"/>
    <c:showDLblsOverMax val="0"/>
  </c:chart>
  <c:spPr>
    <a:solidFill>
      <a:srgbClr val="FFFFFF"/>
    </a:solidFill>
    <a:ln w="3240">
      <a:solidFill>
        <a:srgbClr val="808080"/>
      </a:solidFill>
      <a:round/>
    </a:ln>
  </c:spPr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Proporção de gestantes com avaliação de necessidade de atendimento odontológico </c:v>
                </c:pt>
              </c:strCache>
            </c:strRef>
          </c:tx>
          <c:spPr>
            <a:solidFill>
              <a:srgbClr val="558ED5"/>
            </a:solidFill>
            <a:ln w="25560">
              <a:noFill/>
            </a:ln>
          </c:spPr>
          <c:invertIfNegative val="0"/>
          <c:cat>
            <c:strRef>
              <c:f>categories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9624064"/>
        <c:axId val="79625600"/>
      </c:barChart>
      <c:catAx>
        <c:axId val="79624064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 w="3240">
            <a:solidFill>
              <a:srgbClr val="808080"/>
            </a:solidFill>
            <a:round/>
          </a:ln>
        </c:spPr>
        <c:txPr>
          <a:bodyPr/>
          <a:lstStyle/>
          <a:p>
            <a:pPr>
              <a:defRPr lang="en-US"/>
            </a:pPr>
            <a:endParaRPr lang="pt-BR"/>
          </a:p>
        </c:txPr>
        <c:crossAx val="79625600"/>
        <c:crosses val="autoZero"/>
        <c:auto val="1"/>
        <c:lblAlgn val="ctr"/>
        <c:lblOffset val="100"/>
        <c:noMultiLvlLbl val="0"/>
      </c:catAx>
      <c:valAx>
        <c:axId val="79625600"/>
        <c:scaling>
          <c:orientation val="minMax"/>
          <c:max val="1"/>
        </c:scaling>
        <c:delete val="0"/>
        <c:axPos val="l"/>
        <c:majorGridlines>
          <c:spPr>
            <a:ln w="3240">
              <a:solidFill>
                <a:srgbClr val="808080"/>
              </a:solidFill>
              <a:round/>
            </a:ln>
          </c:spPr>
        </c:majorGridlines>
        <c:numFmt formatCode="0%" sourceLinked="0"/>
        <c:majorTickMark val="out"/>
        <c:minorTickMark val="none"/>
        <c:tickLblPos val="nextTo"/>
        <c:spPr>
          <a:ln w="3240">
            <a:solidFill>
              <a:srgbClr val="808080"/>
            </a:solidFill>
            <a:round/>
          </a:ln>
        </c:spPr>
        <c:txPr>
          <a:bodyPr/>
          <a:lstStyle/>
          <a:p>
            <a:pPr>
              <a:defRPr lang="en-US"/>
            </a:pPr>
            <a:endParaRPr lang="pt-BR"/>
          </a:p>
        </c:txPr>
        <c:crossAx val="79624064"/>
        <c:crosses val="autoZero"/>
        <c:crossBetween val="between"/>
      </c:valAx>
      <c:spPr>
        <a:solidFill>
          <a:srgbClr val="FFFFFF"/>
        </a:solidFill>
        <a:ln w="25560">
          <a:noFill/>
        </a:ln>
      </c:spPr>
    </c:plotArea>
    <c:plotVisOnly val="1"/>
    <c:dispBlanksAs val="gap"/>
    <c:showDLblsOverMax val="0"/>
  </c:chart>
  <c:spPr>
    <a:solidFill>
      <a:srgbClr val="FFFFFF"/>
    </a:solidFill>
    <a:ln w="3240">
      <a:solidFill>
        <a:srgbClr val="808080"/>
      </a:solidFill>
      <a:round/>
    </a:ln>
  </c:spPr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93559898681571"/>
          <c:y val="0.28169014084507044"/>
          <c:w val="0.8467750271459068"/>
          <c:h val="0.6056338028169016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label 0</c:f>
            </c:strRef>
          </c:tx>
          <c:spPr>
            <a:solidFill>
              <a:srgbClr val="558ED5"/>
            </a:solidFill>
            <a:ln w="25560">
              <a:noFill/>
            </a:ln>
          </c:spPr>
          <c:invertIfNegative val="0"/>
          <c:cat>
            <c:multiLvlStrRef>
              <c:f>categories</c:f>
            </c:multiLvlStrRef>
          </c:cat>
          <c:val>
            <c:numRef>
              <c:f>0</c:f>
            </c:numRef>
          </c:val>
        </c:ser>
        <c:ser>
          <c:idx val="0"/>
          <c:order val="0"/>
          <c:tx>
            <c:strRef>
              <c:f>'[planilha Beti pré natal.xls]Indicadores'!$C$56</c:f>
              <c:strCache>
                <c:ptCount val="1"/>
                <c:pt idx="0">
                  <c:v>Proporção de gestantes com primeira consulta odontológica programática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25400">
              <a:noFill/>
            </a:ln>
            <a:effectLst/>
          </c:spPr>
          <c:invertIfNegative val="0"/>
          <c:cat>
            <c:strRef>
              <c:f>'[planilha Beti pré natal.xls]Indicadores'!$D$55:$F$55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'[planilha Beti pré natal.xls]Indicadores'!$D$56:$F$56</c:f>
              <c:numCache>
                <c:formatCode>0.0%</c:formatCode>
                <c:ptCount val="3"/>
                <c:pt idx="0">
                  <c:v>1</c:v>
                </c:pt>
                <c:pt idx="1">
                  <c:v>0.97297297297297292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0738176"/>
        <c:axId val="80739712"/>
      </c:barChart>
      <c:catAx>
        <c:axId val="807381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0739712"/>
        <c:crosses val="autoZero"/>
        <c:auto val="1"/>
        <c:lblAlgn val="ctr"/>
        <c:lblOffset val="100"/>
        <c:noMultiLvlLbl val="0"/>
      </c:catAx>
      <c:valAx>
        <c:axId val="80739712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0738176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Proporção de gestantes faltosas às consultas que receberam busca ativa</c:v>
                </c:pt>
              </c:strCache>
            </c:strRef>
          </c:tx>
          <c:spPr>
            <a:solidFill>
              <a:srgbClr val="558ED5"/>
            </a:solidFill>
            <a:ln w="25560">
              <a:noFill/>
            </a:ln>
          </c:spPr>
          <c:invertIfNegative val="0"/>
          <c:cat>
            <c:strRef>
              <c:f>categories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0781696"/>
        <c:axId val="80783232"/>
      </c:barChart>
      <c:catAx>
        <c:axId val="80781696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 w="3240">
            <a:solidFill>
              <a:srgbClr val="808080"/>
            </a:solidFill>
            <a:round/>
          </a:ln>
        </c:spPr>
        <c:txPr>
          <a:bodyPr/>
          <a:lstStyle/>
          <a:p>
            <a:pPr>
              <a:defRPr lang="en-US"/>
            </a:pPr>
            <a:endParaRPr lang="pt-BR"/>
          </a:p>
        </c:txPr>
        <c:crossAx val="80783232"/>
        <c:crosses val="autoZero"/>
        <c:auto val="1"/>
        <c:lblAlgn val="ctr"/>
        <c:lblOffset val="100"/>
        <c:noMultiLvlLbl val="0"/>
      </c:catAx>
      <c:valAx>
        <c:axId val="80783232"/>
        <c:scaling>
          <c:orientation val="minMax"/>
          <c:max val="1"/>
        </c:scaling>
        <c:delete val="0"/>
        <c:axPos val="l"/>
        <c:majorGridlines>
          <c:spPr>
            <a:ln w="3240">
              <a:solidFill>
                <a:srgbClr val="808080"/>
              </a:solidFill>
              <a:round/>
            </a:ln>
          </c:spPr>
        </c:majorGridlines>
        <c:numFmt formatCode="0%" sourceLinked="0"/>
        <c:majorTickMark val="out"/>
        <c:minorTickMark val="none"/>
        <c:tickLblPos val="nextTo"/>
        <c:spPr>
          <a:ln w="3240">
            <a:solidFill>
              <a:srgbClr val="808080"/>
            </a:solidFill>
            <a:round/>
          </a:ln>
        </c:spPr>
        <c:txPr>
          <a:bodyPr/>
          <a:lstStyle/>
          <a:p>
            <a:pPr>
              <a:defRPr lang="en-US"/>
            </a:pPr>
            <a:endParaRPr lang="pt-BR"/>
          </a:p>
        </c:txPr>
        <c:crossAx val="80781696"/>
        <c:crosses val="autoZero"/>
        <c:crossBetween val="between"/>
        <c:majorUnit val="0.2"/>
      </c:valAx>
      <c:spPr>
        <a:solidFill>
          <a:srgbClr val="FFFFFF"/>
        </a:solidFill>
        <a:ln w="25560">
          <a:noFill/>
        </a:ln>
      </c:spPr>
    </c:plotArea>
    <c:plotVisOnly val="1"/>
    <c:dispBlanksAs val="gap"/>
    <c:showDLblsOverMax val="0"/>
  </c:chart>
  <c:spPr>
    <a:solidFill>
      <a:srgbClr val="FFFFFF"/>
    </a:solidFill>
    <a:ln w="3240">
      <a:solidFill>
        <a:srgbClr val="808080"/>
      </a:solidFill>
      <a:round/>
    </a:ln>
  </c:spPr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Proporção de gestantes com registro na ficha espelho de pré-natal/vacinação</c:v>
                </c:pt>
              </c:strCache>
            </c:strRef>
          </c:tx>
          <c:spPr>
            <a:solidFill>
              <a:srgbClr val="558ED5"/>
            </a:solidFill>
            <a:ln w="25560">
              <a:noFill/>
            </a:ln>
          </c:spPr>
          <c:invertIfNegative val="0"/>
          <c:cat>
            <c:strRef>
              <c:f>categories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8424448"/>
        <c:axId val="88425984"/>
      </c:barChart>
      <c:catAx>
        <c:axId val="88424448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 w="3240">
            <a:solidFill>
              <a:srgbClr val="808080"/>
            </a:solidFill>
            <a:round/>
          </a:ln>
        </c:spPr>
        <c:txPr>
          <a:bodyPr/>
          <a:lstStyle/>
          <a:p>
            <a:pPr>
              <a:defRPr lang="en-US"/>
            </a:pPr>
            <a:endParaRPr lang="pt-BR"/>
          </a:p>
        </c:txPr>
        <c:crossAx val="88425984"/>
        <c:crosses val="autoZero"/>
        <c:auto val="1"/>
        <c:lblAlgn val="ctr"/>
        <c:lblOffset val="100"/>
        <c:noMultiLvlLbl val="0"/>
      </c:catAx>
      <c:valAx>
        <c:axId val="88425984"/>
        <c:scaling>
          <c:orientation val="minMax"/>
          <c:max val="1"/>
        </c:scaling>
        <c:delete val="0"/>
        <c:axPos val="l"/>
        <c:majorGridlines>
          <c:spPr>
            <a:ln w="3240">
              <a:solidFill>
                <a:srgbClr val="808080"/>
              </a:solidFill>
              <a:round/>
            </a:ln>
          </c:spPr>
        </c:majorGridlines>
        <c:numFmt formatCode="0%" sourceLinked="0"/>
        <c:majorTickMark val="out"/>
        <c:minorTickMark val="none"/>
        <c:tickLblPos val="nextTo"/>
        <c:spPr>
          <a:ln w="3240">
            <a:solidFill>
              <a:srgbClr val="808080"/>
            </a:solidFill>
            <a:round/>
          </a:ln>
        </c:spPr>
        <c:txPr>
          <a:bodyPr/>
          <a:lstStyle/>
          <a:p>
            <a:pPr>
              <a:defRPr lang="en-US"/>
            </a:pPr>
            <a:endParaRPr lang="pt-BR"/>
          </a:p>
        </c:txPr>
        <c:crossAx val="88424448"/>
        <c:crosses val="autoZero"/>
        <c:crossBetween val="between"/>
      </c:valAx>
      <c:spPr>
        <a:solidFill>
          <a:srgbClr val="FFFFFF"/>
        </a:solidFill>
        <a:ln w="25560">
          <a:noFill/>
        </a:ln>
      </c:spPr>
    </c:plotArea>
    <c:plotVisOnly val="1"/>
    <c:dispBlanksAs val="gap"/>
    <c:showDLblsOverMax val="0"/>
  </c:chart>
  <c:spPr>
    <a:solidFill>
      <a:srgbClr val="FFFFFF"/>
    </a:solidFill>
    <a:ln w="3240">
      <a:solidFill>
        <a:srgbClr val="808080"/>
      </a:solidFill>
      <a:round/>
    </a:ln>
  </c:spPr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0.09499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4858933" cy="256054"/>
        </a:xfrm>
        <a:prstGeom xmlns:a="http://schemas.openxmlformats.org/drawingml/2006/main" prst="rect">
          <a:avLst/>
        </a:prstGeom>
      </cdr:spPr>
    </cdr:pic>
  </cdr:relSizeAnchor>
</c:userShap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ângulo retângul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grpSp>
        <p:nvGrpSpPr>
          <p:cNvPr id="2" name="Grupo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orma liv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orma liv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orma liv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ector reto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843D4BC-DEFF-464E-B54B-3CF8227089FB}" type="datetimeFigureOut">
              <a:rPr lang="pt-BR" smtClean="0"/>
              <a:pPr/>
              <a:t>23/01/2015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25004F2-6288-4DF7-A26A-3F57460CE11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43D4BC-DEFF-464E-B54B-3CF8227089FB}" type="datetimeFigureOut">
              <a:rPr lang="pt-BR" smtClean="0"/>
              <a:pPr/>
              <a:t>23/01/2015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5004F2-6288-4DF7-A26A-3F57460CE11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43D4BC-DEFF-464E-B54B-3CF8227089FB}" type="datetimeFigureOut">
              <a:rPr lang="pt-BR" smtClean="0"/>
              <a:pPr/>
              <a:t>23/01/2015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5004F2-6288-4DF7-A26A-3F57460CE11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43D4BC-DEFF-464E-B54B-3CF8227089FB}" type="datetimeFigureOut">
              <a:rPr lang="pt-BR" smtClean="0"/>
              <a:pPr/>
              <a:t>23/01/2015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5004F2-6288-4DF7-A26A-3F57460CE117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43D4BC-DEFF-464E-B54B-3CF8227089FB}" type="datetimeFigureOut">
              <a:rPr lang="pt-BR" smtClean="0"/>
              <a:pPr/>
              <a:t>23/01/2015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5004F2-6288-4DF7-A26A-3F57460CE117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Divis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ivis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43D4BC-DEFF-464E-B54B-3CF8227089FB}" type="datetimeFigureOut">
              <a:rPr lang="pt-BR" smtClean="0"/>
              <a:pPr/>
              <a:t>23/01/2015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5004F2-6288-4DF7-A26A-3F57460CE117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43D4BC-DEFF-464E-B54B-3CF8227089FB}" type="datetimeFigureOut">
              <a:rPr lang="pt-BR" smtClean="0"/>
              <a:pPr/>
              <a:t>23/01/2015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5004F2-6288-4DF7-A26A-3F57460CE11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43D4BC-DEFF-464E-B54B-3CF8227089FB}" type="datetimeFigureOut">
              <a:rPr lang="pt-BR" smtClean="0"/>
              <a:pPr/>
              <a:t>23/01/2015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5004F2-6288-4DF7-A26A-3F57460CE117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43D4BC-DEFF-464E-B54B-3CF8227089FB}" type="datetimeFigureOut">
              <a:rPr lang="pt-BR" smtClean="0"/>
              <a:pPr/>
              <a:t>23/01/2015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5004F2-6288-4DF7-A26A-3F57460CE11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843D4BC-DEFF-464E-B54B-3CF8227089FB}" type="datetimeFigureOut">
              <a:rPr lang="pt-BR" smtClean="0"/>
              <a:pPr/>
              <a:t>23/01/2015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5004F2-6288-4DF7-A26A-3F57460CE11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843D4BC-DEFF-464E-B54B-3CF8227089FB}" type="datetimeFigureOut">
              <a:rPr lang="pt-BR" smtClean="0"/>
              <a:pPr/>
              <a:t>23/01/2015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25004F2-6288-4DF7-A26A-3F57460CE117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orma livre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ângulo retângulo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ector reto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ivis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ivis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a livre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orma livre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ângulo retângu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ector reto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843D4BC-DEFF-464E-B54B-3CF8227089FB}" type="datetimeFigureOut">
              <a:rPr lang="pt-BR" smtClean="0"/>
              <a:pPr/>
              <a:t>23/01/2015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25004F2-6288-4DF7-A26A-3F57460CE11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2436688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000" dirty="0" smtClean="0"/>
              <a:t>Qualificação da atenção ao Pré-natal e Puerpério na ESF Municipal de Bento Gonçalves - RS</a:t>
            </a:r>
            <a:endParaRPr lang="pt-BR" sz="4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40544" y="3861048"/>
            <a:ext cx="8062912" cy="1440160"/>
          </a:xfrm>
        </p:spPr>
        <p:txBody>
          <a:bodyPr>
            <a:normAutofit fontScale="85000" lnSpcReduction="20000"/>
          </a:bodyPr>
          <a:lstStyle/>
          <a:p>
            <a:r>
              <a:rPr lang="pt-BR" sz="2800" b="1" dirty="0" smtClean="0"/>
              <a:t>TRABALHO DE CONCLUSÃO DE CURSO</a:t>
            </a:r>
          </a:p>
          <a:p>
            <a:endParaRPr lang="pt-BR" sz="2800" b="1" dirty="0" smtClean="0"/>
          </a:p>
          <a:p>
            <a:r>
              <a:rPr lang="pt-BR" sz="2800" dirty="0" smtClean="0"/>
              <a:t>Autora: </a:t>
            </a:r>
            <a:r>
              <a:rPr lang="pt-BR" sz="2800" dirty="0" err="1" smtClean="0"/>
              <a:t>Betimeire</a:t>
            </a:r>
            <a:r>
              <a:rPr lang="pt-BR" sz="2800" dirty="0" smtClean="0"/>
              <a:t> N.B. de Oliveira</a:t>
            </a:r>
          </a:p>
          <a:p>
            <a:r>
              <a:rPr lang="pt-BR" sz="2800" dirty="0" smtClean="0"/>
              <a:t>Orientadora: Francine Cardozo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6299228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000" dirty="0" smtClean="0"/>
              <a:t>Localiza-se na região norte de Bento Gonçalves</a:t>
            </a:r>
          </a:p>
          <a:p>
            <a:endParaRPr lang="pt-BR" sz="2000" dirty="0"/>
          </a:p>
          <a:p>
            <a:r>
              <a:rPr lang="pt-BR" sz="2000" dirty="0" smtClean="0"/>
              <a:t>Região de relevo de morros</a:t>
            </a:r>
          </a:p>
          <a:p>
            <a:endParaRPr lang="pt-BR" sz="2000" dirty="0"/>
          </a:p>
          <a:p>
            <a:r>
              <a:rPr lang="pt-BR" sz="2000" dirty="0" smtClean="0"/>
              <a:t>Área de assentamento</a:t>
            </a:r>
          </a:p>
          <a:p>
            <a:pPr marL="109728" indent="0">
              <a:buNone/>
            </a:pPr>
            <a:endParaRPr lang="pt-BR" sz="22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000" dirty="0" smtClean="0"/>
              <a:t>O bairro Municipal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3711011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836712"/>
            <a:ext cx="6768752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72152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000" dirty="0" smtClean="0"/>
              <a:t>A ESF Municipal se localiza na </a:t>
            </a:r>
            <a:r>
              <a:rPr lang="pt-BR" sz="2000" dirty="0"/>
              <a:t>rua </a:t>
            </a:r>
            <a:r>
              <a:rPr lang="pt-BR" sz="2000" dirty="0" err="1"/>
              <a:t>Valdelírio</a:t>
            </a:r>
            <a:r>
              <a:rPr lang="pt-BR" sz="2000" dirty="0"/>
              <a:t> Guerreiro </a:t>
            </a:r>
            <a:r>
              <a:rPr lang="pt-BR" sz="2000" dirty="0" smtClean="0"/>
              <a:t>Vaz.</a:t>
            </a:r>
          </a:p>
          <a:p>
            <a:pPr marL="109728" indent="0" algn="just">
              <a:buNone/>
            </a:pPr>
            <a:endParaRPr lang="pt-BR" sz="2000" dirty="0" smtClean="0"/>
          </a:p>
          <a:p>
            <a:pPr algn="just"/>
            <a:r>
              <a:rPr lang="pt-BR" sz="2000" dirty="0" smtClean="0"/>
              <a:t> Trata-se de uma </a:t>
            </a:r>
            <a:r>
              <a:rPr lang="pt-BR" sz="2000" dirty="0"/>
              <a:t>das ruas principais do bairro </a:t>
            </a:r>
            <a:r>
              <a:rPr lang="pt-BR" sz="2000" dirty="0" smtClean="0"/>
              <a:t>Municipal de Bento Gonçalves, </a:t>
            </a:r>
            <a:r>
              <a:rPr lang="pt-BR" sz="2000" dirty="0" err="1"/>
              <a:t>acessibilizando</a:t>
            </a:r>
            <a:r>
              <a:rPr lang="pt-BR" sz="2000" dirty="0"/>
              <a:t> o fluxo dos usuários. </a:t>
            </a:r>
            <a:endParaRPr lang="pt-BR" sz="2000" dirty="0" smtClean="0"/>
          </a:p>
          <a:p>
            <a:pPr marL="109728" indent="0" algn="just">
              <a:buNone/>
            </a:pPr>
            <a:endParaRPr lang="pt-BR" sz="2000" dirty="0" smtClean="0"/>
          </a:p>
          <a:p>
            <a:pPr algn="just"/>
            <a:r>
              <a:rPr lang="pt-BR" sz="2000" dirty="0" smtClean="0"/>
              <a:t>A unidade </a:t>
            </a:r>
            <a:r>
              <a:rPr lang="pt-BR" sz="2000" dirty="0"/>
              <a:t>comporta </a:t>
            </a:r>
            <a:r>
              <a:rPr lang="pt-BR" sz="2000" dirty="0" smtClean="0"/>
              <a:t>uma </a:t>
            </a:r>
            <a:r>
              <a:rPr lang="pt-BR" sz="2000" dirty="0"/>
              <a:t>área física de 182 </a:t>
            </a:r>
            <a:r>
              <a:rPr lang="pt-BR" sz="2000" dirty="0" smtClean="0"/>
              <a:t>m2.</a:t>
            </a:r>
            <a:endParaRPr lang="pt-BR" sz="20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000" dirty="0" smtClean="0"/>
              <a:t>A ESF Municipal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28047906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242587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836712"/>
            <a:ext cx="6840760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93030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000" dirty="0"/>
              <a:t>A equipe de saúde é </a:t>
            </a:r>
            <a:r>
              <a:rPr lang="pt-BR" sz="2000" dirty="0" smtClean="0"/>
              <a:t>constituída, atualmente, </a:t>
            </a:r>
            <a:r>
              <a:rPr lang="pt-BR" sz="2000" dirty="0"/>
              <a:t>por 02 enfermeiras, 03 técnicas de enfermagem, 01 aux. administrativo, 01 odontólogo, 01 aux. consultório dentário, 06 agentes comunitários e 01 aux. </a:t>
            </a:r>
            <a:r>
              <a:rPr lang="pt-BR" sz="2000" dirty="0" smtClean="0"/>
              <a:t>Limpeza.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 smtClean="0"/>
              <a:t>O NASF proporciona suporte com 01psicóloga, 01 nutricionista e 01 educador físico</a:t>
            </a:r>
            <a:endParaRPr lang="pt-BR" sz="20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000" dirty="0" smtClean="0"/>
              <a:t>Equipe de Saúde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16804014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000" dirty="0" smtClean="0"/>
              <a:t>3600 Usuários</a:t>
            </a:r>
          </a:p>
          <a:p>
            <a:endParaRPr lang="pt-BR" sz="2000" dirty="0"/>
          </a:p>
          <a:p>
            <a:r>
              <a:rPr lang="pt-BR" sz="2000" dirty="0" smtClean="0"/>
              <a:t>Vulnerabilidade social</a:t>
            </a:r>
          </a:p>
          <a:p>
            <a:pPr marL="109728" indent="0">
              <a:buNone/>
            </a:pPr>
            <a:endParaRPr lang="pt-BR" sz="2000" dirty="0"/>
          </a:p>
          <a:p>
            <a:r>
              <a:rPr lang="pt-BR" sz="2000" dirty="0" smtClean="0"/>
              <a:t>Gestação na adolescência</a:t>
            </a:r>
          </a:p>
          <a:p>
            <a:endParaRPr lang="pt-BR" sz="2000" dirty="0"/>
          </a:p>
          <a:p>
            <a:r>
              <a:rPr lang="pt-BR" sz="2000" dirty="0" smtClean="0"/>
              <a:t>Cerca de 36 gestantes ao mês</a:t>
            </a:r>
          </a:p>
          <a:p>
            <a:endParaRPr lang="pt-BR" sz="2000" dirty="0"/>
          </a:p>
          <a:p>
            <a:r>
              <a:rPr lang="pt-BR" sz="2000" dirty="0" smtClean="0"/>
              <a:t>Em 2014 = 100 gestantes acompanhadas</a:t>
            </a:r>
          </a:p>
          <a:p>
            <a:pPr marL="109728" indent="0">
              <a:buNone/>
            </a:pPr>
            <a:endParaRPr lang="pt-BR" sz="2200" dirty="0" smtClean="0"/>
          </a:p>
          <a:p>
            <a:endParaRPr lang="pt-BR" dirty="0"/>
          </a:p>
          <a:p>
            <a:pPr marL="109728" indent="0">
              <a:buNone/>
            </a:pPr>
            <a:endParaRPr lang="pt-BR" dirty="0" smtClean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000" dirty="0" smtClean="0"/>
              <a:t>População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40313659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sz="2000" dirty="0" smtClean="0"/>
              <a:t>O acompanhamento do Pré-natal de baixo risco e Puerpério são ofertados e divulgados na unidade</a:t>
            </a:r>
          </a:p>
          <a:p>
            <a:pPr marL="109728" indent="0" algn="just">
              <a:buNone/>
            </a:pPr>
            <a:endParaRPr lang="pt-BR" sz="2000" dirty="0" smtClean="0"/>
          </a:p>
          <a:p>
            <a:pPr algn="just"/>
            <a:r>
              <a:rPr lang="pt-BR" sz="2000" dirty="0" smtClean="0"/>
              <a:t>A saúde bucal é ofertada</a:t>
            </a:r>
          </a:p>
          <a:p>
            <a:pPr marL="109728" indent="0" algn="just">
              <a:buNone/>
            </a:pPr>
            <a:endParaRPr lang="pt-BR" sz="2000" dirty="0" smtClean="0"/>
          </a:p>
          <a:p>
            <a:pPr algn="just"/>
            <a:r>
              <a:rPr lang="pt-BR" sz="2000" dirty="0" smtClean="0"/>
              <a:t>Falta adesão aos cuidados de Pré-natal e Puerpério</a:t>
            </a:r>
          </a:p>
          <a:p>
            <a:pPr marL="109728" indent="0" algn="just">
              <a:buNone/>
            </a:pPr>
            <a:endParaRPr lang="pt-BR" sz="2000" dirty="0" smtClean="0"/>
          </a:p>
          <a:p>
            <a:pPr algn="just"/>
            <a:r>
              <a:rPr lang="pt-BR" sz="2000" dirty="0" smtClean="0"/>
              <a:t>A evasão é maior nos cuidados odontológicos</a:t>
            </a:r>
          </a:p>
          <a:p>
            <a:pPr marL="109728" indent="0" algn="just">
              <a:buNone/>
            </a:pPr>
            <a:endParaRPr lang="pt-BR" sz="2000" dirty="0" smtClean="0"/>
          </a:p>
          <a:p>
            <a:pPr algn="just"/>
            <a:r>
              <a:rPr lang="pt-BR" sz="2000" dirty="0" smtClean="0"/>
              <a:t>Gestantes e Puérperas faltam às consultas/exames</a:t>
            </a:r>
          </a:p>
          <a:p>
            <a:pPr marL="109728" indent="0" algn="just">
              <a:buNone/>
            </a:pPr>
            <a:endParaRPr lang="pt-BR" sz="2400" dirty="0"/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000" dirty="0" smtClean="0"/>
              <a:t>Antes da intervenção...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38141222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000" dirty="0"/>
              <a:t>A</a:t>
            </a:r>
            <a:r>
              <a:rPr lang="pt-BR" sz="2000" dirty="0" smtClean="0"/>
              <a:t> </a:t>
            </a:r>
            <a:r>
              <a:rPr lang="pt-BR" sz="2000" dirty="0"/>
              <a:t>captação </a:t>
            </a:r>
            <a:r>
              <a:rPr lang="pt-BR" sz="2000" dirty="0" smtClean="0"/>
              <a:t>precoce (pré-natal e puerpério) não ocorre de modo eficiente</a:t>
            </a:r>
          </a:p>
          <a:p>
            <a:pPr marL="109728" indent="0" algn="just">
              <a:buNone/>
            </a:pPr>
            <a:endParaRPr lang="pt-BR" sz="2000" dirty="0" smtClean="0"/>
          </a:p>
          <a:p>
            <a:pPr algn="just"/>
            <a:r>
              <a:rPr lang="pt-BR" sz="2000" dirty="0" smtClean="0"/>
              <a:t>Ocorrem falhas na </a:t>
            </a:r>
            <a:r>
              <a:rPr lang="pt-BR" sz="2000" dirty="0"/>
              <a:t>busca ativa às </a:t>
            </a:r>
            <a:r>
              <a:rPr lang="pt-BR" sz="2000" dirty="0" smtClean="0"/>
              <a:t>faltosas</a:t>
            </a:r>
          </a:p>
          <a:p>
            <a:pPr marL="109728" indent="0" algn="just">
              <a:buNone/>
            </a:pPr>
            <a:endParaRPr lang="pt-BR" sz="2000" dirty="0"/>
          </a:p>
          <a:p>
            <a:pPr algn="just"/>
            <a:r>
              <a:rPr lang="pt-BR" sz="2000" dirty="0" smtClean="0"/>
              <a:t>A continuidade </a:t>
            </a:r>
            <a:r>
              <a:rPr lang="pt-BR" sz="2000" dirty="0"/>
              <a:t>dos cuidados </a:t>
            </a:r>
            <a:r>
              <a:rPr lang="pt-BR" sz="2000" dirty="0" smtClean="0"/>
              <a:t>com o RN, por parte das mães, não ocorre adequadamente</a:t>
            </a:r>
          </a:p>
          <a:p>
            <a:pPr marL="109728" indent="0" algn="just">
              <a:buNone/>
            </a:pPr>
            <a:endParaRPr lang="pt-BR" sz="2000" dirty="0"/>
          </a:p>
          <a:p>
            <a:pPr algn="just"/>
            <a:r>
              <a:rPr lang="pt-BR" sz="2000" dirty="0"/>
              <a:t>O</a:t>
            </a:r>
            <a:r>
              <a:rPr lang="pt-BR" sz="2000" dirty="0" smtClean="0"/>
              <a:t> </a:t>
            </a:r>
            <a:r>
              <a:rPr lang="pt-BR" sz="2000" dirty="0"/>
              <a:t>“vínculo” com as </a:t>
            </a:r>
            <a:r>
              <a:rPr lang="pt-BR" sz="2000" dirty="0" smtClean="0"/>
              <a:t>gestantes não é sólido. </a:t>
            </a:r>
            <a:r>
              <a:rPr lang="pt-BR" sz="2000" dirty="0"/>
              <a:t>Há resistência na participação dos grupos de apoio</a:t>
            </a:r>
            <a:r>
              <a:rPr lang="pt-BR" sz="2000" dirty="0" smtClean="0"/>
              <a:t>.</a:t>
            </a:r>
          </a:p>
          <a:p>
            <a:pPr algn="just"/>
            <a:endParaRPr lang="pt-BR" sz="2000" dirty="0"/>
          </a:p>
          <a:p>
            <a:endParaRPr lang="pt-BR" sz="20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7922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200" dirty="0" smtClean="0"/>
              <a:t>Os profissionais são engajados no cuidado</a:t>
            </a:r>
          </a:p>
          <a:p>
            <a:pPr marL="109728" indent="0" algn="just">
              <a:buNone/>
            </a:pPr>
            <a:endParaRPr lang="pt-BR" sz="2200" dirty="0" smtClean="0"/>
          </a:p>
          <a:p>
            <a:pPr algn="just"/>
            <a:r>
              <a:rPr lang="pt-BR" sz="2200" dirty="0"/>
              <a:t>Falta logística/organização adequada à assistência ao Pré-natal e </a:t>
            </a:r>
            <a:r>
              <a:rPr lang="pt-BR" sz="2200" dirty="0" smtClean="0"/>
              <a:t>Puerpério</a:t>
            </a:r>
          </a:p>
          <a:p>
            <a:pPr algn="just"/>
            <a:endParaRPr lang="pt-BR" sz="2200" dirty="0"/>
          </a:p>
          <a:p>
            <a:pPr algn="just"/>
            <a:r>
              <a:rPr lang="pt-BR" sz="2200" dirty="0" smtClean="0"/>
              <a:t>Os registros de gestantes e puérperas são incompletos </a:t>
            </a:r>
          </a:p>
          <a:p>
            <a:pPr algn="just"/>
            <a:endParaRPr lang="pt-BR" sz="2200" dirty="0"/>
          </a:p>
          <a:p>
            <a:pPr algn="just"/>
            <a:r>
              <a:rPr lang="pt-BR" sz="2200" dirty="0" smtClean="0"/>
              <a:t>Falta continuidade da assistência entre a equipe multiprofissional</a:t>
            </a:r>
            <a:endParaRPr lang="pt-BR" sz="2200" dirty="0"/>
          </a:p>
          <a:p>
            <a:pPr algn="just"/>
            <a:endParaRPr lang="pt-BR" sz="22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4001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pt-BR" sz="2400" dirty="0" smtClean="0"/>
          </a:p>
          <a:p>
            <a:pPr algn="just"/>
            <a:r>
              <a:rPr lang="pt-BR" sz="2000" dirty="0" smtClean="0"/>
              <a:t>Melhorar </a:t>
            </a:r>
            <a:r>
              <a:rPr lang="pt-BR" sz="2000" dirty="0"/>
              <a:t>a atenção ao </a:t>
            </a:r>
            <a:r>
              <a:rPr lang="pt-BR" sz="2000" dirty="0" smtClean="0"/>
              <a:t>Pré-natal e Puerpério, </a:t>
            </a:r>
            <a:r>
              <a:rPr lang="pt-BR" sz="2000" dirty="0"/>
              <a:t>visando a cobertura de 100% da demanda de gestantes </a:t>
            </a:r>
            <a:r>
              <a:rPr lang="pt-BR" sz="2000" dirty="0" smtClean="0"/>
              <a:t>e puérperas, no </a:t>
            </a:r>
            <a:r>
              <a:rPr lang="pt-BR" sz="2000" dirty="0"/>
              <a:t>bairro Municipal, em Bento Gonçalves</a:t>
            </a:r>
          </a:p>
          <a:p>
            <a:pPr marL="109728" indent="0" algn="just">
              <a:buNone/>
            </a:pPr>
            <a:endParaRPr lang="pt-BR" sz="20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000" dirty="0" smtClean="0"/>
              <a:t>Objetivo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4183652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000" dirty="0"/>
              <a:t>O </a:t>
            </a:r>
            <a:r>
              <a:rPr lang="pt-BR" sz="2000" dirty="0" smtClean="0"/>
              <a:t>Pré-natal </a:t>
            </a:r>
            <a:r>
              <a:rPr lang="pt-BR" sz="2000" dirty="0"/>
              <a:t>é a fase primordial na vida fetal e da </a:t>
            </a:r>
            <a:r>
              <a:rPr lang="pt-BR" sz="2000" dirty="0" smtClean="0"/>
              <a:t>mãe.</a:t>
            </a:r>
          </a:p>
          <a:p>
            <a:pPr marL="109728" indent="0" algn="just">
              <a:buNone/>
            </a:pPr>
            <a:endParaRPr lang="pt-BR" sz="2000" dirty="0" smtClean="0"/>
          </a:p>
          <a:p>
            <a:pPr algn="just"/>
            <a:r>
              <a:rPr lang="pt-BR" sz="2000" dirty="0" smtClean="0"/>
              <a:t>Os </a:t>
            </a:r>
            <a:r>
              <a:rPr lang="pt-BR" sz="2000" dirty="0"/>
              <a:t>cuidados da equipe multiprofissional de saúde, na unidade básica, se fazem preponderantes ao desenvolvimento de uma gestação </a:t>
            </a:r>
            <a:r>
              <a:rPr lang="pt-BR" sz="2000" dirty="0" smtClean="0"/>
              <a:t>saudável.</a:t>
            </a:r>
          </a:p>
          <a:p>
            <a:pPr marL="109728" indent="0" algn="just">
              <a:buNone/>
            </a:pPr>
            <a:endParaRPr lang="pt-BR" sz="2000" dirty="0" smtClean="0"/>
          </a:p>
          <a:p>
            <a:pPr algn="just"/>
            <a:r>
              <a:rPr lang="pt-BR" sz="2000" dirty="0" smtClean="0"/>
              <a:t>Sanando </a:t>
            </a:r>
            <a:r>
              <a:rPr lang="pt-BR" sz="2000" dirty="0"/>
              <a:t>ou minimizando os riscos </a:t>
            </a:r>
            <a:r>
              <a:rPr lang="pt-BR" sz="2000" dirty="0" smtClean="0"/>
              <a:t>e/ou </a:t>
            </a:r>
            <a:r>
              <a:rPr lang="pt-BR" sz="2000" dirty="0"/>
              <a:t>intercorrências a mãe x bebê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000" dirty="0" smtClean="0"/>
              <a:t>Introdução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37369614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endParaRPr lang="pt-BR" sz="2200" dirty="0" smtClean="0"/>
          </a:p>
          <a:p>
            <a:r>
              <a:rPr lang="pt-BR" sz="2000" dirty="0" smtClean="0"/>
              <a:t>Capacitação prévia da equipe (protocolos SUS e Rede Cegonha)</a:t>
            </a:r>
          </a:p>
          <a:p>
            <a:pPr marL="109728" indent="0">
              <a:buNone/>
            </a:pPr>
            <a:endParaRPr lang="pt-BR" sz="2000" dirty="0" smtClean="0"/>
          </a:p>
          <a:p>
            <a:r>
              <a:rPr lang="pt-BR" sz="2000" dirty="0" smtClean="0"/>
              <a:t>Consultas médica e de enfermagem intercaladas</a:t>
            </a:r>
          </a:p>
          <a:p>
            <a:endParaRPr lang="pt-BR" sz="2000" dirty="0" smtClean="0"/>
          </a:p>
          <a:p>
            <a:r>
              <a:rPr lang="pt-BR" sz="2000" dirty="0" smtClean="0"/>
              <a:t>Agenda exclusiva da gestante e puérperas</a:t>
            </a:r>
          </a:p>
          <a:p>
            <a:pPr marL="109728" indent="0">
              <a:buNone/>
            </a:pPr>
            <a:endParaRPr lang="pt-BR" sz="2000" dirty="0" smtClean="0"/>
          </a:p>
          <a:p>
            <a:r>
              <a:rPr lang="pt-BR" sz="2000" dirty="0" smtClean="0"/>
              <a:t>Grupo semanal de apoio ao Pré-natal e puerpério (antes das consultas médicas ou de enfermagem)</a:t>
            </a:r>
          </a:p>
          <a:p>
            <a:endParaRPr lang="pt-BR" sz="2200" dirty="0"/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dirty="0" smtClean="0"/>
              <a:t>Metodologia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357263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170579"/>
          </a:xfrm>
        </p:spPr>
        <p:txBody>
          <a:bodyPr>
            <a:normAutofit/>
          </a:bodyPr>
          <a:lstStyle/>
          <a:p>
            <a:pPr algn="just"/>
            <a:endParaRPr lang="pt-BR" sz="2400" dirty="0" smtClean="0"/>
          </a:p>
          <a:p>
            <a:pPr algn="just"/>
            <a:r>
              <a:rPr lang="pt-BR" sz="2000" dirty="0" smtClean="0"/>
              <a:t>“Quinta-feira das gestantes” = Grupo + Consulta médica ou de enfermagem + Consulta odontológica</a:t>
            </a:r>
          </a:p>
          <a:p>
            <a:pPr marL="109728" indent="0" algn="just">
              <a:buNone/>
            </a:pPr>
            <a:endParaRPr lang="pt-BR" sz="2000" dirty="0" smtClean="0"/>
          </a:p>
          <a:p>
            <a:pPr algn="just"/>
            <a:r>
              <a:rPr lang="pt-BR" sz="2000" dirty="0"/>
              <a:t>Atendimento diário à livre demanda ou intercorrências</a:t>
            </a:r>
          </a:p>
          <a:p>
            <a:pPr marL="109728" indent="0" algn="just">
              <a:buNone/>
            </a:pPr>
            <a:endParaRPr lang="pt-BR" sz="2000" dirty="0" smtClean="0"/>
          </a:p>
          <a:p>
            <a:pPr algn="just"/>
            <a:r>
              <a:rPr lang="pt-BR" sz="2000" dirty="0" smtClean="0"/>
              <a:t>Grupos comunitários de divulgação do Pré-natal de baixo risco, pré-natal odontológico e puerpério na unidade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 smtClean="0"/>
              <a:t>Assistência multiprofissional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 smtClean="0"/>
              <a:t>Organização e adequação de registros</a:t>
            </a:r>
          </a:p>
          <a:p>
            <a:pPr algn="just"/>
            <a:endParaRPr lang="pt-BR" sz="2000" dirty="0"/>
          </a:p>
          <a:p>
            <a:pPr algn="just"/>
            <a:endParaRPr lang="pt-BR" sz="2400" dirty="0" smtClean="0"/>
          </a:p>
          <a:p>
            <a:pPr marL="109728" indent="0" algn="just">
              <a:buNone/>
            </a:pPr>
            <a:endParaRPr lang="pt-BR" sz="2400" dirty="0"/>
          </a:p>
          <a:p>
            <a:pPr marL="109728" indent="0" algn="just">
              <a:buNone/>
            </a:pPr>
            <a:endParaRPr lang="pt-BR" sz="24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155647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810539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sz="2000" b="1" dirty="0" smtClean="0"/>
              <a:t>Objetivo </a:t>
            </a:r>
            <a:r>
              <a:rPr lang="pt-BR" sz="2000" b="1" dirty="0"/>
              <a:t>1</a:t>
            </a:r>
            <a:r>
              <a:rPr lang="pt-BR" sz="2000" dirty="0"/>
              <a:t>: Ampliar a cobertura de Pré-natal</a:t>
            </a:r>
            <a:r>
              <a:rPr lang="pt-BR" sz="2000" dirty="0" smtClean="0"/>
              <a:t>.</a:t>
            </a:r>
            <a:endParaRPr lang="pt-BR" sz="2000" dirty="0"/>
          </a:p>
          <a:p>
            <a:pPr algn="just"/>
            <a:r>
              <a:rPr lang="pt-BR" sz="2000" b="1" dirty="0"/>
              <a:t>Meta 1.1:</a:t>
            </a:r>
            <a:r>
              <a:rPr lang="pt-BR" sz="2000" dirty="0"/>
              <a:t> Alcançar 100% de cobertura das gestantes da área de abrangência da unidade de saúde, ESF Municipal</a:t>
            </a:r>
            <a:r>
              <a:rPr lang="pt-BR" sz="2000" dirty="0" smtClean="0"/>
              <a:t>.</a:t>
            </a:r>
          </a:p>
          <a:p>
            <a:pPr algn="just"/>
            <a:endParaRPr lang="pt-BR" sz="2000" dirty="0"/>
          </a:p>
          <a:p>
            <a:pPr algn="just"/>
            <a:endParaRPr lang="pt-BR" sz="2000" dirty="0" smtClean="0"/>
          </a:p>
          <a:p>
            <a:pPr algn="just"/>
            <a:endParaRPr lang="pt-BR" sz="2000" dirty="0"/>
          </a:p>
          <a:p>
            <a:pPr algn="just"/>
            <a:endParaRPr lang="pt-BR" sz="2000" dirty="0" smtClean="0"/>
          </a:p>
          <a:p>
            <a:pPr algn="just"/>
            <a:endParaRPr lang="pt-BR" sz="2000" dirty="0"/>
          </a:p>
          <a:p>
            <a:pPr algn="just"/>
            <a:endParaRPr lang="pt-BR" sz="2000" dirty="0" smtClean="0"/>
          </a:p>
          <a:p>
            <a:pPr algn="just"/>
            <a:endParaRPr lang="pt-BR" sz="2000" dirty="0"/>
          </a:p>
          <a:p>
            <a:pPr marL="109728" indent="0" algn="just">
              <a:buNone/>
            </a:pPr>
            <a:endParaRPr lang="pt-BR" sz="2000" dirty="0" smtClean="0"/>
          </a:p>
          <a:p>
            <a:pPr marL="109728" indent="0" algn="just">
              <a:buNone/>
            </a:pPr>
            <a:r>
              <a:rPr lang="pt-BR" sz="2000" dirty="0" smtClean="0"/>
              <a:t>No </a:t>
            </a:r>
            <a:r>
              <a:rPr lang="pt-BR" sz="2000" dirty="0"/>
              <a:t>início das ações da intervenção foram captadas 35 gestantes (97%), já no segundo mês foram captadas as 36 (100%), cobertura esta que se manteve até o final das ações</a:t>
            </a:r>
          </a:p>
          <a:p>
            <a:pPr marL="109728" indent="0" algn="just">
              <a:buNone/>
            </a:pPr>
            <a:endParaRPr lang="pt-BR" sz="2000" dirty="0"/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pt-BR" sz="4000" dirty="0" smtClean="0"/>
              <a:t>Objetivos, metas e resultados</a:t>
            </a:r>
            <a:endParaRPr lang="pt-BR" sz="4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720" y="2132856"/>
            <a:ext cx="4687887" cy="2448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98663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4525963"/>
          </a:xfrm>
        </p:spPr>
        <p:txBody>
          <a:bodyPr/>
          <a:lstStyle/>
          <a:p>
            <a:pPr algn="just"/>
            <a:r>
              <a:rPr lang="pt-BR" sz="2000" b="1" dirty="0"/>
              <a:t>Objetivo 2</a:t>
            </a:r>
            <a:r>
              <a:rPr lang="pt-BR" sz="2000" dirty="0"/>
              <a:t>: Melhorar a qualidade da atenção ao Pré-natal e Puerpério realizados na unidade</a:t>
            </a:r>
            <a:r>
              <a:rPr lang="pt-BR" sz="2000" dirty="0" smtClean="0"/>
              <a:t>.</a:t>
            </a:r>
            <a:endParaRPr lang="pt-BR" sz="2000" dirty="0"/>
          </a:p>
          <a:p>
            <a:pPr algn="just"/>
            <a:r>
              <a:rPr lang="pt-BR" sz="2000" b="1" dirty="0"/>
              <a:t>Meta 2.1</a:t>
            </a:r>
            <a:r>
              <a:rPr lang="pt-BR" sz="2000" dirty="0"/>
              <a:t>: Garantir a 100% das gestantes o ingresso no Programa de Pré-natal no primeiro trimestre de gestação</a:t>
            </a:r>
          </a:p>
          <a:p>
            <a:endParaRPr lang="pt-BR" dirty="0"/>
          </a:p>
        </p:txBody>
      </p:sp>
      <p:sp>
        <p:nvSpPr>
          <p:cNvPr id="9" name="Espaço Reservado para Conteúdo 4"/>
          <p:cNvSpPr txBox="1">
            <a:spLocks/>
          </p:cNvSpPr>
          <p:nvPr/>
        </p:nvSpPr>
        <p:spPr>
          <a:xfrm>
            <a:off x="457200" y="1903433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pt-BR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pt-BR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pt-BR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pt-BR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pt-BR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pt-BR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pt-BR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09728" marR="0" lvl="0" indent="0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Inicialmente, foram acompanhadas 30 (86%) das gestantes captadas até o 1º trimestre gestacional, no segundo mês foram 32(87%), e no final 33 (92%) das gestantes.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pt-BR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0275" y="2074863"/>
            <a:ext cx="4743450" cy="271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860682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4525963"/>
          </a:xfrm>
        </p:spPr>
        <p:txBody>
          <a:bodyPr/>
          <a:lstStyle/>
          <a:p>
            <a:pPr algn="just"/>
            <a:endParaRPr lang="pt-BR" sz="2200" b="1" dirty="0" smtClean="0"/>
          </a:p>
          <a:p>
            <a:pPr algn="just"/>
            <a:r>
              <a:rPr lang="pt-BR" sz="2000" b="1" dirty="0" smtClean="0"/>
              <a:t>Meta </a:t>
            </a:r>
            <a:r>
              <a:rPr lang="pt-BR" sz="2000" b="1" dirty="0"/>
              <a:t>2.2</a:t>
            </a:r>
            <a:r>
              <a:rPr lang="pt-BR" sz="2000" dirty="0"/>
              <a:t>: Realizar pelo menos um exame de mamas por trimestre em 100% das gestantes</a:t>
            </a:r>
            <a:r>
              <a:rPr lang="pt-BR" sz="2000" dirty="0" smtClean="0"/>
              <a:t>.</a:t>
            </a:r>
          </a:p>
          <a:p>
            <a:pPr marL="109728" indent="0" algn="just">
              <a:buNone/>
            </a:pPr>
            <a:endParaRPr lang="pt-BR" sz="2200" dirty="0"/>
          </a:p>
          <a:p>
            <a:pPr marL="109728" indent="0">
              <a:buNone/>
            </a:pPr>
            <a:endParaRPr lang="pt-BR" dirty="0"/>
          </a:p>
        </p:txBody>
      </p:sp>
      <p:sp>
        <p:nvSpPr>
          <p:cNvPr id="4" name="Espaço Reservado para Conteúdo 4"/>
          <p:cNvSpPr txBox="1">
            <a:spLocks/>
          </p:cNvSpPr>
          <p:nvPr/>
        </p:nvSpPr>
        <p:spPr>
          <a:xfrm>
            <a:off x="557242" y="2332061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pt-BR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pt-BR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pt-BR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pt-BR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pt-BR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09728" marR="0" lvl="0" indent="0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pt-BR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09728" marR="0" lvl="0" indent="0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intervenção abrangeu, no primeiro mês, 35 até o final 36, na totalidade de gestantes cadastradas, 100% de todos os exames, consultas e procedimentos previstos.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pt-BR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0275" y="1714488"/>
            <a:ext cx="4743450" cy="262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263797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026563"/>
          </a:xfrm>
        </p:spPr>
        <p:txBody>
          <a:bodyPr>
            <a:normAutofit/>
          </a:bodyPr>
          <a:lstStyle/>
          <a:p>
            <a:pPr algn="just"/>
            <a:r>
              <a:rPr lang="pt-BR" sz="2000" b="1" dirty="0" smtClean="0"/>
              <a:t>Meta </a:t>
            </a:r>
            <a:r>
              <a:rPr lang="pt-BR" sz="2000" b="1" dirty="0"/>
              <a:t>2.3</a:t>
            </a:r>
            <a:r>
              <a:rPr lang="pt-BR" sz="2000" dirty="0"/>
              <a:t>: Realizar pelo menos um exame ginecológico por trimestre em 100% das gestantes</a:t>
            </a:r>
            <a:r>
              <a:rPr lang="pt-BR" sz="2000" dirty="0" smtClean="0"/>
              <a:t>.</a:t>
            </a:r>
          </a:p>
          <a:p>
            <a:pPr algn="just"/>
            <a:endParaRPr lang="pt-BR" sz="2200" dirty="0" smtClean="0"/>
          </a:p>
          <a:p>
            <a:endParaRPr lang="pt-BR" sz="2200" dirty="0"/>
          </a:p>
          <a:p>
            <a:endParaRPr lang="pt-BR" sz="2200" dirty="0" smtClean="0"/>
          </a:p>
          <a:p>
            <a:endParaRPr lang="pt-BR" sz="2200" dirty="0"/>
          </a:p>
          <a:p>
            <a:endParaRPr lang="pt-BR" sz="2200" dirty="0" smtClean="0"/>
          </a:p>
          <a:p>
            <a:endParaRPr lang="pt-BR" sz="2200" dirty="0"/>
          </a:p>
          <a:p>
            <a:endParaRPr lang="pt-BR" sz="2200" dirty="0" smtClean="0"/>
          </a:p>
          <a:p>
            <a:endParaRPr lang="pt-BR" sz="2200" dirty="0"/>
          </a:p>
          <a:p>
            <a:pPr marL="109728" indent="0" algn="just">
              <a:buNone/>
            </a:pPr>
            <a:r>
              <a:rPr lang="pt-BR" sz="2000" dirty="0"/>
              <a:t>A intervenção abrangeu, no primeiro mês, 35 até o final 36, na totalidade de gestantes cadastradas, 100% de todos os exames, consultas e procedimentos previstos.</a:t>
            </a:r>
          </a:p>
          <a:p>
            <a:pPr marL="109728" indent="0">
              <a:buNone/>
            </a:pPr>
            <a:endParaRPr lang="pt-BR" sz="2200" dirty="0"/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endParaRPr lang="pt-BR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2271279408"/>
              </p:ext>
            </p:extLst>
          </p:nvPr>
        </p:nvGraphicFramePr>
        <p:xfrm>
          <a:off x="2051720" y="1844824"/>
          <a:ext cx="4810125" cy="2647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453271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098571"/>
          </a:xfrm>
        </p:spPr>
        <p:txBody>
          <a:bodyPr/>
          <a:lstStyle/>
          <a:p>
            <a:pPr algn="just"/>
            <a:r>
              <a:rPr lang="pt-BR" sz="2000" b="1" dirty="0" smtClean="0"/>
              <a:t>Meta </a:t>
            </a:r>
            <a:r>
              <a:rPr lang="pt-BR" sz="2000" b="1" dirty="0"/>
              <a:t>2.4</a:t>
            </a:r>
            <a:r>
              <a:rPr lang="pt-BR" sz="2000" dirty="0"/>
              <a:t>: Promover a realização dos exames laboratoriais conforme os protocolos </a:t>
            </a:r>
          </a:p>
          <a:p>
            <a:pPr marL="109728" indent="0" algn="just">
              <a:buNone/>
            </a:pPr>
            <a:endParaRPr lang="pt-BR" sz="2200" dirty="0" smtClean="0"/>
          </a:p>
          <a:p>
            <a:pPr marL="109728" indent="0" algn="just">
              <a:buNone/>
            </a:pPr>
            <a:endParaRPr lang="pt-BR" sz="2200" dirty="0" smtClean="0"/>
          </a:p>
          <a:p>
            <a:pPr marL="109728" indent="0" algn="just">
              <a:buNone/>
            </a:pPr>
            <a:endParaRPr lang="pt-BR" sz="2200" dirty="0"/>
          </a:p>
          <a:p>
            <a:pPr marL="109728" indent="0" algn="just">
              <a:buNone/>
            </a:pPr>
            <a:endParaRPr lang="pt-BR" sz="2200" dirty="0" smtClean="0"/>
          </a:p>
          <a:p>
            <a:pPr marL="109728" indent="0" algn="just">
              <a:buNone/>
            </a:pPr>
            <a:endParaRPr lang="pt-BR" sz="2200" dirty="0"/>
          </a:p>
          <a:p>
            <a:pPr marL="109728" indent="0" algn="just">
              <a:buNone/>
            </a:pPr>
            <a:endParaRPr lang="pt-BR" sz="2200" dirty="0" smtClean="0"/>
          </a:p>
          <a:p>
            <a:pPr marL="109728" indent="0" algn="just">
              <a:buNone/>
            </a:pPr>
            <a:endParaRPr lang="pt-BR" sz="2200" dirty="0"/>
          </a:p>
          <a:p>
            <a:pPr marL="109728" indent="0" algn="just">
              <a:buNone/>
            </a:pPr>
            <a:endParaRPr lang="pt-BR" sz="2200" dirty="0" smtClean="0"/>
          </a:p>
          <a:p>
            <a:pPr marL="109728" indent="0" algn="just">
              <a:buNone/>
            </a:pPr>
            <a:r>
              <a:rPr lang="pt-BR" sz="2000" dirty="0"/>
              <a:t>A intervenção abrangeu, desde o primeiro mês, na totalidade de gestantes cadastradas 100% de todos os exames, consultas e procedimentos, até o final.</a:t>
            </a:r>
          </a:p>
          <a:p>
            <a:pPr marL="109728" indent="0" algn="just">
              <a:buNone/>
            </a:pPr>
            <a:endParaRPr lang="pt-BR" sz="2000" dirty="0"/>
          </a:p>
          <a:p>
            <a:pPr marL="109728" indent="0" algn="just">
              <a:buNone/>
            </a:pPr>
            <a:endParaRPr lang="pt-BR" sz="20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endParaRPr lang="pt-BR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2523029946"/>
              </p:ext>
            </p:extLst>
          </p:nvPr>
        </p:nvGraphicFramePr>
        <p:xfrm>
          <a:off x="1979712" y="1700808"/>
          <a:ext cx="4724400" cy="2790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285966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170579"/>
          </a:xfrm>
        </p:spPr>
        <p:txBody>
          <a:bodyPr>
            <a:normAutofit lnSpcReduction="10000"/>
          </a:bodyPr>
          <a:lstStyle/>
          <a:p>
            <a:pPr marL="109728" indent="0" algn="just">
              <a:buNone/>
            </a:pPr>
            <a:r>
              <a:rPr lang="pt-BR" sz="2000" b="1" dirty="0" smtClean="0"/>
              <a:t>Meta </a:t>
            </a:r>
            <a:r>
              <a:rPr lang="pt-BR" sz="2000" b="1" dirty="0"/>
              <a:t>2.5:</a:t>
            </a:r>
            <a:r>
              <a:rPr lang="pt-BR" sz="2000" dirty="0"/>
              <a:t> Garantir a 100% das gestantes a prescrição de sulfato ferroso e ácido fólico conforme protocolo.</a:t>
            </a:r>
          </a:p>
          <a:p>
            <a:pPr marL="109728" indent="0">
              <a:buNone/>
            </a:pPr>
            <a:endParaRPr lang="pt-BR" dirty="0" smtClean="0"/>
          </a:p>
          <a:p>
            <a:pPr marL="109728" indent="0">
              <a:buNone/>
            </a:pPr>
            <a:endParaRPr lang="pt-BR" dirty="0"/>
          </a:p>
          <a:p>
            <a:pPr marL="109728" indent="0">
              <a:buNone/>
            </a:pPr>
            <a:endParaRPr lang="pt-BR" dirty="0" smtClean="0"/>
          </a:p>
          <a:p>
            <a:pPr marL="109728" indent="0">
              <a:buNone/>
            </a:pPr>
            <a:endParaRPr lang="pt-BR" dirty="0"/>
          </a:p>
          <a:p>
            <a:pPr marL="109728" indent="0">
              <a:buNone/>
            </a:pPr>
            <a:endParaRPr lang="pt-BR" dirty="0" smtClean="0"/>
          </a:p>
          <a:p>
            <a:pPr marL="109728" indent="0">
              <a:buNone/>
            </a:pPr>
            <a:endParaRPr lang="pt-BR" dirty="0"/>
          </a:p>
          <a:p>
            <a:pPr marL="109728" indent="0">
              <a:buNone/>
            </a:pPr>
            <a:endParaRPr lang="pt-BR" dirty="0" smtClean="0"/>
          </a:p>
          <a:p>
            <a:pPr marL="109728" indent="0">
              <a:buNone/>
            </a:pPr>
            <a:endParaRPr lang="pt-BR" sz="2000" dirty="0" smtClean="0"/>
          </a:p>
          <a:p>
            <a:pPr marL="109728" indent="0" algn="just">
              <a:buNone/>
            </a:pPr>
            <a:r>
              <a:rPr lang="pt-BR" sz="2000" dirty="0"/>
              <a:t>A intervenção abrangeu, desde o primeiro mês até o final da intervenção, 100% de todas as gestantes, cadastradas na unidade, com suplementação de </a:t>
            </a:r>
            <a:r>
              <a:rPr lang="pt-BR" sz="2000" dirty="0" err="1"/>
              <a:t>sulf</a:t>
            </a:r>
            <a:r>
              <a:rPr lang="pt-BR" sz="2000" dirty="0"/>
              <a:t>. ferroso e </a:t>
            </a:r>
            <a:r>
              <a:rPr lang="pt-BR" sz="2000" dirty="0" err="1"/>
              <a:t>ác</a:t>
            </a:r>
            <a:r>
              <a:rPr lang="pt-BR" sz="2000" dirty="0"/>
              <a:t>. fólico. </a:t>
            </a:r>
          </a:p>
          <a:p>
            <a:pPr marL="109728" indent="0">
              <a:buNone/>
            </a:pPr>
            <a:endParaRPr lang="pt-BR" sz="20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endParaRPr lang="pt-BR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3963642490"/>
              </p:ext>
            </p:extLst>
          </p:nvPr>
        </p:nvGraphicFramePr>
        <p:xfrm>
          <a:off x="2195736" y="1772816"/>
          <a:ext cx="4724400" cy="2581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415197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4896544"/>
          </a:xfrm>
        </p:spPr>
        <p:txBody>
          <a:bodyPr/>
          <a:lstStyle/>
          <a:p>
            <a:pPr algn="just"/>
            <a:r>
              <a:rPr lang="pt-BR" sz="2000" b="1" dirty="0" smtClean="0"/>
              <a:t>Meta </a:t>
            </a:r>
            <a:r>
              <a:rPr lang="pt-BR" sz="2000" b="1" dirty="0"/>
              <a:t>2.6:</a:t>
            </a:r>
            <a:r>
              <a:rPr lang="pt-BR" sz="2000" dirty="0"/>
              <a:t> Garantir que 100% das gestantes estejam com vacinas antitetânica em dia.</a:t>
            </a:r>
          </a:p>
          <a:p>
            <a:pPr algn="just"/>
            <a:endParaRPr lang="pt-BR" sz="2200" dirty="0" smtClean="0"/>
          </a:p>
          <a:p>
            <a:pPr algn="just"/>
            <a:endParaRPr lang="pt-BR" sz="2200" dirty="0"/>
          </a:p>
          <a:p>
            <a:pPr algn="just"/>
            <a:endParaRPr lang="pt-BR" sz="2200" dirty="0" smtClean="0"/>
          </a:p>
          <a:p>
            <a:pPr algn="just"/>
            <a:endParaRPr lang="pt-BR" sz="2200" dirty="0"/>
          </a:p>
          <a:p>
            <a:pPr algn="just"/>
            <a:endParaRPr lang="pt-BR" sz="2200" dirty="0" smtClean="0"/>
          </a:p>
          <a:p>
            <a:pPr algn="just"/>
            <a:endParaRPr lang="pt-BR" sz="2200" dirty="0"/>
          </a:p>
          <a:p>
            <a:pPr algn="just"/>
            <a:endParaRPr lang="pt-BR" sz="2200" dirty="0" smtClean="0"/>
          </a:p>
          <a:p>
            <a:pPr algn="just"/>
            <a:endParaRPr lang="pt-BR" sz="2200" dirty="0"/>
          </a:p>
          <a:p>
            <a:pPr marL="109728" indent="0" algn="just">
              <a:buNone/>
            </a:pPr>
            <a:r>
              <a:rPr lang="pt-BR" sz="2000" dirty="0"/>
              <a:t>A intervenção abrangeu, no primeiro mês 35 gestantes e até o final 36 gestantes, mantendo 100% de todas vacinas e imunizações.</a:t>
            </a:r>
          </a:p>
          <a:p>
            <a:pPr algn="just"/>
            <a:endParaRPr lang="pt-BR" sz="2000" dirty="0" smtClean="0"/>
          </a:p>
          <a:p>
            <a:pPr algn="just"/>
            <a:endParaRPr lang="pt-BR" sz="2200" dirty="0" smtClean="0"/>
          </a:p>
          <a:p>
            <a:pPr algn="just"/>
            <a:endParaRPr lang="pt-BR" sz="22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algn="just"/>
            <a:endParaRPr lang="pt-BR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2842076051"/>
              </p:ext>
            </p:extLst>
          </p:nvPr>
        </p:nvGraphicFramePr>
        <p:xfrm>
          <a:off x="2123728" y="1844824"/>
          <a:ext cx="4724400" cy="2533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70701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098571"/>
          </a:xfrm>
        </p:spPr>
        <p:txBody>
          <a:bodyPr>
            <a:normAutofit/>
          </a:bodyPr>
          <a:lstStyle/>
          <a:p>
            <a:pPr algn="just"/>
            <a:r>
              <a:rPr lang="pt-BR" sz="2000" b="1" dirty="0" smtClean="0"/>
              <a:t>Meta </a:t>
            </a:r>
            <a:r>
              <a:rPr lang="pt-BR" sz="2000" b="1" dirty="0"/>
              <a:t>2.7:</a:t>
            </a:r>
            <a:r>
              <a:rPr lang="pt-BR" sz="2000" dirty="0"/>
              <a:t> Garantir que 100% das gestantes estejam com vacinas contra hepatite B em dia</a:t>
            </a:r>
          </a:p>
          <a:p>
            <a:pPr marL="109728" indent="0" algn="just">
              <a:buNone/>
            </a:pPr>
            <a:endParaRPr lang="pt-BR" sz="2000" dirty="0" smtClean="0"/>
          </a:p>
          <a:p>
            <a:pPr marL="109728" indent="0" algn="just">
              <a:buNone/>
            </a:pPr>
            <a:endParaRPr lang="pt-BR" sz="2000" dirty="0" smtClean="0"/>
          </a:p>
          <a:p>
            <a:pPr marL="109728" indent="0" algn="just">
              <a:buNone/>
            </a:pPr>
            <a:endParaRPr lang="pt-BR" sz="2000" dirty="0" smtClean="0"/>
          </a:p>
          <a:p>
            <a:pPr marL="109728" indent="0" algn="just">
              <a:buNone/>
            </a:pPr>
            <a:endParaRPr lang="pt-BR" sz="2000" dirty="0"/>
          </a:p>
          <a:p>
            <a:pPr marL="109728" indent="0" algn="just">
              <a:buNone/>
            </a:pPr>
            <a:endParaRPr lang="pt-BR" sz="2000" dirty="0" smtClean="0"/>
          </a:p>
          <a:p>
            <a:pPr marL="109728" indent="0" algn="just">
              <a:buNone/>
            </a:pPr>
            <a:endParaRPr lang="pt-BR" sz="2000" dirty="0"/>
          </a:p>
          <a:p>
            <a:pPr marL="109728" indent="0" algn="just">
              <a:buNone/>
            </a:pPr>
            <a:endParaRPr lang="pt-BR" sz="2000" dirty="0" smtClean="0"/>
          </a:p>
          <a:p>
            <a:pPr marL="109728" indent="0" algn="just">
              <a:buNone/>
            </a:pPr>
            <a:endParaRPr lang="pt-BR" sz="2000" dirty="0"/>
          </a:p>
          <a:p>
            <a:pPr marL="109728" indent="0" algn="just">
              <a:buNone/>
            </a:pPr>
            <a:endParaRPr lang="pt-BR" sz="2000" dirty="0" smtClean="0"/>
          </a:p>
          <a:p>
            <a:pPr marL="109728" indent="0" algn="just">
              <a:buNone/>
            </a:pPr>
            <a:r>
              <a:rPr lang="pt-BR" sz="2000" dirty="0"/>
              <a:t>A intervenção abrangeu, no primeiro mês 35 gestantes e até o final 36 gestantes, contemplando os 100% das vacinas.</a:t>
            </a:r>
          </a:p>
          <a:p>
            <a:pPr marL="109728" indent="0" algn="just">
              <a:buNone/>
            </a:pPr>
            <a:endParaRPr lang="pt-BR" sz="2000" dirty="0"/>
          </a:p>
          <a:p>
            <a:pPr marL="109728" indent="0" algn="just">
              <a:buNone/>
            </a:pPr>
            <a:endParaRPr lang="pt-BR" sz="20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endParaRPr lang="pt-BR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1734602438"/>
              </p:ext>
            </p:extLst>
          </p:nvPr>
        </p:nvGraphicFramePr>
        <p:xfrm>
          <a:off x="2267744" y="1772816"/>
          <a:ext cx="4676775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60496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000" dirty="0" smtClean="0"/>
              <a:t>A qualificação na atenção ao Pré-natal de baixo risco na unidade básica/ESF se reflete na melhoria dos cuidados no Puerpério.</a:t>
            </a:r>
          </a:p>
          <a:p>
            <a:pPr marL="109728" indent="0" algn="just">
              <a:buNone/>
            </a:pPr>
            <a:endParaRPr lang="pt-BR" sz="2000" dirty="0" smtClean="0"/>
          </a:p>
          <a:p>
            <a:pPr algn="just"/>
            <a:r>
              <a:rPr lang="pt-BR" sz="2000" dirty="0" smtClean="0"/>
              <a:t>O Puerpério é, portanto, uma </a:t>
            </a:r>
            <a:r>
              <a:rPr lang="pt-BR" sz="2000" dirty="0"/>
              <a:t>continuidade da assistência planejada no pré-natal.</a:t>
            </a:r>
          </a:p>
          <a:p>
            <a:pPr marL="109728" indent="0" algn="just">
              <a:buNone/>
            </a:pPr>
            <a:r>
              <a:rPr lang="pt-BR" sz="2000" dirty="0" smtClean="0"/>
              <a:t> 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6871754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170579"/>
          </a:xfrm>
        </p:spPr>
        <p:txBody>
          <a:bodyPr>
            <a:normAutofit/>
          </a:bodyPr>
          <a:lstStyle/>
          <a:p>
            <a:pPr algn="just"/>
            <a:r>
              <a:rPr lang="pt-BR" sz="2000" b="1" dirty="0" smtClean="0"/>
              <a:t>Meta 2.8: </a:t>
            </a:r>
            <a:r>
              <a:rPr lang="pt-BR" sz="2000" dirty="0"/>
              <a:t>Realizar avaliação da necessidade de atendimento odontológico em 100% das gestantes durante o pré-natal.</a:t>
            </a:r>
          </a:p>
          <a:p>
            <a:pPr marL="109728" indent="0" algn="just">
              <a:buNone/>
            </a:pPr>
            <a:endParaRPr lang="pt-BR" sz="2000" dirty="0" smtClean="0"/>
          </a:p>
          <a:p>
            <a:pPr marL="109728" indent="0" algn="just">
              <a:buNone/>
            </a:pPr>
            <a:endParaRPr lang="pt-BR" sz="2000" dirty="0" smtClean="0"/>
          </a:p>
          <a:p>
            <a:pPr marL="109728" indent="0" algn="just">
              <a:buNone/>
            </a:pPr>
            <a:endParaRPr lang="pt-BR" sz="2000" dirty="0"/>
          </a:p>
          <a:p>
            <a:pPr marL="109728" indent="0" algn="just">
              <a:buNone/>
            </a:pPr>
            <a:endParaRPr lang="pt-BR" sz="2000" dirty="0" smtClean="0"/>
          </a:p>
          <a:p>
            <a:pPr marL="109728" indent="0" algn="just">
              <a:buNone/>
            </a:pPr>
            <a:endParaRPr lang="pt-BR" sz="2000" dirty="0"/>
          </a:p>
          <a:p>
            <a:pPr marL="109728" indent="0" algn="just">
              <a:buNone/>
            </a:pPr>
            <a:endParaRPr lang="pt-BR" sz="2000" dirty="0" smtClean="0"/>
          </a:p>
          <a:p>
            <a:pPr marL="109728" indent="0" algn="just">
              <a:buNone/>
            </a:pPr>
            <a:endParaRPr lang="pt-BR" sz="2000" dirty="0"/>
          </a:p>
          <a:p>
            <a:pPr marL="109728" indent="0" algn="just">
              <a:buNone/>
            </a:pPr>
            <a:endParaRPr lang="pt-BR" sz="2000" dirty="0" smtClean="0"/>
          </a:p>
          <a:p>
            <a:pPr marL="109728" indent="0" algn="just">
              <a:buNone/>
            </a:pPr>
            <a:endParaRPr lang="pt-BR" sz="2000" dirty="0"/>
          </a:p>
          <a:p>
            <a:pPr marL="109728" indent="0" algn="just">
              <a:buNone/>
            </a:pPr>
            <a:r>
              <a:rPr lang="pt-BR" sz="2000" dirty="0"/>
              <a:t>A intervenção abrangeu, no primeiro mês 35 gestantes e até o final 36 gestantes (100%) de avaliações pertinentes ao pré-natal odontológico</a:t>
            </a:r>
          </a:p>
          <a:p>
            <a:pPr marL="109728" indent="0" algn="just">
              <a:buNone/>
            </a:pPr>
            <a:endParaRPr lang="pt-BR" sz="2000" dirty="0" smtClean="0"/>
          </a:p>
          <a:p>
            <a:pPr marL="109728" indent="0" algn="just">
              <a:buNone/>
            </a:pPr>
            <a:endParaRPr lang="pt-BR" sz="2000" dirty="0"/>
          </a:p>
          <a:p>
            <a:pPr marL="109728" indent="0" algn="just">
              <a:buNone/>
            </a:pPr>
            <a:endParaRPr lang="pt-BR" sz="20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endParaRPr lang="pt-BR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1069599500"/>
              </p:ext>
            </p:extLst>
          </p:nvPr>
        </p:nvGraphicFramePr>
        <p:xfrm>
          <a:off x="2267744" y="1700808"/>
          <a:ext cx="4676775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776256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314595"/>
          </a:xfrm>
        </p:spPr>
        <p:txBody>
          <a:bodyPr>
            <a:normAutofit/>
          </a:bodyPr>
          <a:lstStyle/>
          <a:p>
            <a:pPr algn="just"/>
            <a:r>
              <a:rPr lang="pt-BR" sz="2000" b="1" dirty="0" smtClean="0"/>
              <a:t>Meta 2.9:</a:t>
            </a:r>
            <a:r>
              <a:rPr lang="pt-BR" sz="2000" dirty="0" smtClean="0"/>
              <a:t> </a:t>
            </a:r>
            <a:r>
              <a:rPr lang="pt-BR" sz="2000" dirty="0"/>
              <a:t>Garantir a primeira consulta odontológica programática para 100% das gestantes cadastradas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  <a:p>
            <a:pPr marL="109728" indent="0">
              <a:buNone/>
            </a:pPr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pPr marL="109728" indent="0" algn="just">
              <a:buNone/>
            </a:pPr>
            <a:r>
              <a:rPr lang="pt-BR" sz="2000" dirty="0"/>
              <a:t>As ações do Pré-natal odontológico abrangeram, inicialmente, as 35 gestantes cadastradas e até o final 36 gestantes, 100%, realizadas as consultas.</a:t>
            </a:r>
          </a:p>
          <a:p>
            <a:endParaRPr lang="pt-BR" dirty="0" smtClean="0"/>
          </a:p>
          <a:p>
            <a:endParaRPr lang="pt-BR" sz="2000" dirty="0" smtClean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endParaRPr lang="pt-BR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143455433"/>
              </p:ext>
            </p:extLst>
          </p:nvPr>
        </p:nvGraphicFramePr>
        <p:xfrm>
          <a:off x="2123728" y="1700808"/>
          <a:ext cx="4800600" cy="2695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746572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395536" y="620688"/>
            <a:ext cx="8229600" cy="5472608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sz="2000" b="1" dirty="0" smtClean="0"/>
              <a:t>Objetivo </a:t>
            </a:r>
            <a:r>
              <a:rPr lang="pt-BR" sz="2000" b="1" dirty="0"/>
              <a:t>3:</a:t>
            </a:r>
            <a:r>
              <a:rPr lang="pt-BR" sz="2000" dirty="0"/>
              <a:t> Melhorar a adesão ao Pré-natal na </a:t>
            </a:r>
            <a:r>
              <a:rPr lang="pt-BR" sz="2000" dirty="0" smtClean="0"/>
              <a:t>unidade</a:t>
            </a:r>
            <a:endParaRPr lang="pt-BR" sz="2000" dirty="0"/>
          </a:p>
          <a:p>
            <a:pPr algn="just"/>
            <a:r>
              <a:rPr lang="pt-BR" sz="2000" b="1" dirty="0"/>
              <a:t>Meta 3.1:</a:t>
            </a:r>
            <a:r>
              <a:rPr lang="pt-BR" sz="2000" dirty="0"/>
              <a:t> Realizar busca ativa de 100% das gestantes faltosas às consultas de </a:t>
            </a:r>
            <a:r>
              <a:rPr lang="pt-BR" sz="2000" dirty="0" smtClean="0"/>
              <a:t>pré-natal</a:t>
            </a:r>
          </a:p>
          <a:p>
            <a:pPr algn="just"/>
            <a:endParaRPr lang="pt-BR" sz="2000" dirty="0"/>
          </a:p>
          <a:p>
            <a:pPr algn="just"/>
            <a:endParaRPr lang="pt-BR" sz="2000" dirty="0" smtClean="0"/>
          </a:p>
          <a:p>
            <a:pPr algn="just"/>
            <a:endParaRPr lang="pt-BR" sz="2000" dirty="0" smtClean="0"/>
          </a:p>
          <a:p>
            <a:pPr algn="just"/>
            <a:endParaRPr lang="pt-BR" sz="2000" dirty="0"/>
          </a:p>
          <a:p>
            <a:pPr algn="just"/>
            <a:endParaRPr lang="pt-BR" sz="2000" dirty="0" smtClean="0"/>
          </a:p>
          <a:p>
            <a:pPr algn="just"/>
            <a:endParaRPr lang="pt-BR" sz="2000" dirty="0"/>
          </a:p>
          <a:p>
            <a:pPr algn="just"/>
            <a:endParaRPr lang="pt-BR" sz="2000" dirty="0" smtClean="0"/>
          </a:p>
          <a:p>
            <a:pPr algn="just"/>
            <a:endParaRPr lang="pt-BR" sz="2000" dirty="0"/>
          </a:p>
          <a:p>
            <a:pPr algn="just"/>
            <a:endParaRPr lang="pt-BR" sz="2000" dirty="0" smtClean="0"/>
          </a:p>
          <a:p>
            <a:pPr algn="just"/>
            <a:endParaRPr lang="pt-BR" sz="2000" dirty="0" smtClean="0"/>
          </a:p>
          <a:p>
            <a:pPr algn="just"/>
            <a:r>
              <a:rPr lang="pt-BR" sz="2000" dirty="0" smtClean="0"/>
              <a:t>A </a:t>
            </a:r>
            <a:r>
              <a:rPr lang="pt-BR" sz="2000" dirty="0"/>
              <a:t>intervenção abrangeu, no primeiro mês 35 gestantes e até o final das ações 36, na totalidade 100% gestantes, na captação às faltosas e </a:t>
            </a:r>
            <a:r>
              <a:rPr lang="pt-BR" sz="2000" dirty="0" err="1"/>
              <a:t>reagendamentos</a:t>
            </a:r>
            <a:r>
              <a:rPr lang="pt-BR" sz="2000" dirty="0"/>
              <a:t> de consultas/procedimentos.</a:t>
            </a:r>
          </a:p>
          <a:p>
            <a:pPr marL="109728" indent="0" algn="just">
              <a:buNone/>
            </a:pPr>
            <a:endParaRPr lang="pt-BR" sz="2000" dirty="0"/>
          </a:p>
          <a:p>
            <a:pPr algn="just"/>
            <a:endParaRPr lang="pt-BR" sz="2200" dirty="0" smtClean="0"/>
          </a:p>
          <a:p>
            <a:pPr algn="just"/>
            <a:endParaRPr lang="pt-BR" sz="22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endParaRPr lang="pt-BR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2592118438"/>
              </p:ext>
            </p:extLst>
          </p:nvPr>
        </p:nvGraphicFramePr>
        <p:xfrm>
          <a:off x="2051720" y="1772816"/>
          <a:ext cx="4800600" cy="2695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492727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314595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sz="2000" b="1" dirty="0" smtClean="0"/>
              <a:t>Objetivo </a:t>
            </a:r>
            <a:r>
              <a:rPr lang="pt-BR" sz="2000" b="1" dirty="0"/>
              <a:t>4</a:t>
            </a:r>
            <a:r>
              <a:rPr lang="pt-BR" sz="2000" dirty="0"/>
              <a:t>: Melhorar o registro de Pré-natal</a:t>
            </a:r>
            <a:r>
              <a:rPr lang="pt-BR" sz="2000" dirty="0" smtClean="0"/>
              <a:t>.</a:t>
            </a:r>
            <a:endParaRPr lang="pt-BR" sz="2000" dirty="0"/>
          </a:p>
          <a:p>
            <a:pPr algn="just"/>
            <a:r>
              <a:rPr lang="pt-BR" sz="2000" b="1" dirty="0"/>
              <a:t>Meta 4.1:</a:t>
            </a:r>
            <a:r>
              <a:rPr lang="pt-BR" sz="2000" dirty="0"/>
              <a:t> Manter registro na ficha espelho de vacinação, prontuário e carteira, no PN, em 100% das gestantes.</a:t>
            </a:r>
          </a:p>
          <a:p>
            <a:endParaRPr lang="pt-BR" sz="2000" dirty="0" smtClean="0"/>
          </a:p>
          <a:p>
            <a:endParaRPr lang="pt-BR" sz="2000" dirty="0"/>
          </a:p>
          <a:p>
            <a:endParaRPr lang="pt-BR" sz="2000" dirty="0" smtClean="0"/>
          </a:p>
          <a:p>
            <a:endParaRPr lang="pt-BR" sz="2000" dirty="0"/>
          </a:p>
          <a:p>
            <a:endParaRPr lang="pt-BR" sz="2000" dirty="0" smtClean="0"/>
          </a:p>
          <a:p>
            <a:endParaRPr lang="pt-BR" sz="2000" dirty="0"/>
          </a:p>
          <a:p>
            <a:endParaRPr lang="pt-BR" sz="2000" dirty="0" smtClean="0"/>
          </a:p>
          <a:p>
            <a:endParaRPr lang="pt-BR" sz="2000" dirty="0"/>
          </a:p>
          <a:p>
            <a:endParaRPr lang="pt-BR" sz="2000" dirty="0" smtClean="0"/>
          </a:p>
          <a:p>
            <a:pPr marL="109728" indent="0" algn="just">
              <a:buNone/>
            </a:pPr>
            <a:r>
              <a:rPr lang="pt-BR" sz="2000" dirty="0"/>
              <a:t>A intervenção abrangeu, desde o primeiro mês 35 até o final das ações 36 (100%) das gestantes, em uma rotina de organização e captação dos registros das mesmas.</a:t>
            </a:r>
          </a:p>
          <a:p>
            <a:pPr marL="109728" indent="0">
              <a:buNone/>
            </a:pPr>
            <a:endParaRPr lang="pt-BR" sz="2000" dirty="0"/>
          </a:p>
          <a:p>
            <a:endParaRPr lang="pt-BR" sz="20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endParaRPr lang="pt-BR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1665998228"/>
              </p:ext>
            </p:extLst>
          </p:nvPr>
        </p:nvGraphicFramePr>
        <p:xfrm>
          <a:off x="2123728" y="1916832"/>
          <a:ext cx="4695190" cy="2609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897373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170579"/>
          </a:xfrm>
        </p:spPr>
        <p:txBody>
          <a:bodyPr>
            <a:normAutofit/>
          </a:bodyPr>
          <a:lstStyle/>
          <a:p>
            <a:pPr algn="just"/>
            <a:r>
              <a:rPr lang="pt-BR" sz="2000" b="1" dirty="0" smtClean="0"/>
              <a:t>Objetivo </a:t>
            </a:r>
            <a:r>
              <a:rPr lang="pt-BR" sz="2000" b="1" dirty="0"/>
              <a:t>5:</a:t>
            </a:r>
            <a:r>
              <a:rPr lang="pt-BR" sz="2000" dirty="0"/>
              <a:t> Realizar a avaliação de risco no Pré-natal.</a:t>
            </a:r>
          </a:p>
          <a:p>
            <a:pPr marL="109728" indent="0">
              <a:buNone/>
            </a:pPr>
            <a:endParaRPr lang="pt-BR" sz="2000" dirty="0" smtClean="0"/>
          </a:p>
          <a:p>
            <a:pPr marL="109728" indent="0">
              <a:buNone/>
            </a:pPr>
            <a:endParaRPr lang="pt-BR" sz="2000" dirty="0"/>
          </a:p>
          <a:p>
            <a:pPr marL="109728" indent="0">
              <a:buNone/>
            </a:pPr>
            <a:endParaRPr lang="pt-BR" sz="2000" dirty="0" smtClean="0"/>
          </a:p>
          <a:p>
            <a:pPr marL="109728" indent="0">
              <a:buNone/>
            </a:pPr>
            <a:endParaRPr lang="pt-BR" sz="2000" dirty="0"/>
          </a:p>
          <a:p>
            <a:pPr marL="109728" indent="0">
              <a:buNone/>
            </a:pPr>
            <a:endParaRPr lang="pt-BR" sz="2000" dirty="0" smtClean="0"/>
          </a:p>
          <a:p>
            <a:pPr marL="109728" indent="0">
              <a:buNone/>
            </a:pPr>
            <a:endParaRPr lang="pt-BR" sz="2000" dirty="0"/>
          </a:p>
          <a:p>
            <a:pPr marL="109728" indent="0">
              <a:buNone/>
            </a:pPr>
            <a:endParaRPr lang="pt-BR" sz="2000" dirty="0" smtClean="0"/>
          </a:p>
          <a:p>
            <a:pPr marL="109728" indent="0">
              <a:buNone/>
            </a:pPr>
            <a:endParaRPr lang="pt-BR" sz="2000" dirty="0"/>
          </a:p>
          <a:p>
            <a:pPr marL="109728" indent="0">
              <a:buNone/>
            </a:pPr>
            <a:endParaRPr lang="pt-BR" sz="2000" dirty="0" smtClean="0"/>
          </a:p>
          <a:p>
            <a:pPr marL="109728" indent="0" algn="just">
              <a:buNone/>
            </a:pPr>
            <a:r>
              <a:rPr lang="pt-BR" sz="2000" dirty="0"/>
              <a:t>A intervenção abrangeu no primeiro mês 35 e até o final 36 (100%) de gestantes com avaliação de risco </a:t>
            </a:r>
            <a:r>
              <a:rPr lang="pt-BR" sz="2000" dirty="0" smtClean="0"/>
              <a:t>precoce (1ª consulta de pré-natal).</a:t>
            </a:r>
            <a:endParaRPr lang="pt-BR" sz="2000" dirty="0"/>
          </a:p>
          <a:p>
            <a:pPr marL="109728" indent="0" algn="just">
              <a:buNone/>
            </a:pPr>
            <a:endParaRPr lang="pt-BR" sz="2000" dirty="0"/>
          </a:p>
          <a:p>
            <a:pPr marL="109728" indent="0">
              <a:buNone/>
            </a:pPr>
            <a:endParaRPr lang="pt-BR" sz="20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endParaRPr lang="pt-BR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1595872593"/>
              </p:ext>
            </p:extLst>
          </p:nvPr>
        </p:nvGraphicFramePr>
        <p:xfrm>
          <a:off x="2123728" y="1556792"/>
          <a:ext cx="4695190" cy="2486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924002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458611"/>
          </a:xfrm>
        </p:spPr>
        <p:txBody>
          <a:bodyPr/>
          <a:lstStyle/>
          <a:p>
            <a:r>
              <a:rPr lang="pt-BR" sz="2000" b="1" dirty="0" smtClean="0"/>
              <a:t>Objetivo </a:t>
            </a:r>
            <a:r>
              <a:rPr lang="pt-BR" sz="2000" b="1" dirty="0"/>
              <a:t>6:</a:t>
            </a:r>
            <a:r>
              <a:rPr lang="pt-BR" sz="2000" dirty="0"/>
              <a:t> Promover a saúde no Pré-natal</a:t>
            </a:r>
            <a:r>
              <a:rPr lang="pt-BR" sz="2000" dirty="0" smtClean="0"/>
              <a:t>.</a:t>
            </a:r>
          </a:p>
          <a:p>
            <a:pPr algn="just"/>
            <a:r>
              <a:rPr lang="pt-BR" sz="2000" b="1" dirty="0" smtClean="0"/>
              <a:t>Meta </a:t>
            </a:r>
            <a:r>
              <a:rPr lang="pt-BR" sz="2000" b="1" dirty="0"/>
              <a:t>6.1:</a:t>
            </a:r>
            <a:r>
              <a:rPr lang="pt-BR" sz="2000" dirty="0"/>
              <a:t> Garantir a 100% das gestantes orientações nutricional e atividade física adequada durante a gestação.</a:t>
            </a:r>
          </a:p>
          <a:p>
            <a:pPr algn="just"/>
            <a:endParaRPr lang="pt-BR" sz="2000" dirty="0"/>
          </a:p>
          <a:p>
            <a:pPr marL="109728" indent="0">
              <a:buNone/>
            </a:pPr>
            <a:endParaRPr lang="pt-BR" dirty="0" smtClean="0"/>
          </a:p>
          <a:p>
            <a:pPr marL="109728" indent="0">
              <a:buNone/>
            </a:pPr>
            <a:endParaRPr lang="pt-BR" dirty="0"/>
          </a:p>
          <a:p>
            <a:pPr marL="109728" indent="0">
              <a:buNone/>
            </a:pPr>
            <a:endParaRPr lang="pt-BR" dirty="0" smtClean="0"/>
          </a:p>
          <a:p>
            <a:pPr marL="109728" indent="0">
              <a:buNone/>
            </a:pPr>
            <a:endParaRPr lang="pt-BR" dirty="0"/>
          </a:p>
          <a:p>
            <a:pPr marL="109728" indent="0">
              <a:buNone/>
            </a:pPr>
            <a:endParaRPr lang="pt-BR" dirty="0" smtClean="0"/>
          </a:p>
          <a:p>
            <a:pPr marL="109728" indent="0">
              <a:buNone/>
            </a:pPr>
            <a:endParaRPr lang="pt-BR" dirty="0"/>
          </a:p>
          <a:p>
            <a:pPr marL="109728" indent="0" algn="just">
              <a:buNone/>
            </a:pPr>
            <a:r>
              <a:rPr lang="pt-BR" sz="2000" dirty="0"/>
              <a:t>A atenção plena ao pré-natal, contemplou, a partir o primeiro mês 35, e até o final 36 (100%) gestantes, promovendo todas as informações acerca do pré-natal na unidade.</a:t>
            </a:r>
          </a:p>
          <a:p>
            <a:pPr marL="109728" indent="0" algn="just">
              <a:buNone/>
            </a:pPr>
            <a:endParaRPr lang="pt-BR" sz="20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pt-BR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593380859"/>
              </p:ext>
            </p:extLst>
          </p:nvPr>
        </p:nvGraphicFramePr>
        <p:xfrm>
          <a:off x="2195736" y="1844824"/>
          <a:ext cx="4648200" cy="24091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843980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098571"/>
          </a:xfrm>
        </p:spPr>
        <p:txBody>
          <a:bodyPr/>
          <a:lstStyle/>
          <a:p>
            <a:pPr algn="just"/>
            <a:r>
              <a:rPr lang="pt-BR" sz="2000" b="1" dirty="0" smtClean="0"/>
              <a:t>Meta </a:t>
            </a:r>
            <a:r>
              <a:rPr lang="pt-BR" sz="2000" b="1" dirty="0"/>
              <a:t>6.2: </a:t>
            </a:r>
            <a:r>
              <a:rPr lang="pt-BR" sz="2000" dirty="0"/>
              <a:t>Promover o aleitamento materno exclusivo até o 6º mês junto a 100% das gestantes.</a:t>
            </a:r>
          </a:p>
          <a:p>
            <a:pPr marL="109728" indent="0">
              <a:buNone/>
            </a:pPr>
            <a:endParaRPr lang="pt-BR" dirty="0" smtClean="0"/>
          </a:p>
          <a:p>
            <a:pPr marL="109728" indent="0">
              <a:buNone/>
            </a:pPr>
            <a:endParaRPr lang="pt-BR" sz="2000" dirty="0" smtClean="0"/>
          </a:p>
          <a:p>
            <a:pPr marL="109728" indent="0">
              <a:buNone/>
            </a:pPr>
            <a:endParaRPr lang="pt-BR" sz="2000" dirty="0"/>
          </a:p>
          <a:p>
            <a:pPr marL="109728" indent="0">
              <a:buNone/>
            </a:pPr>
            <a:endParaRPr lang="pt-BR" sz="2000" dirty="0" smtClean="0"/>
          </a:p>
          <a:p>
            <a:pPr marL="109728" indent="0">
              <a:buNone/>
            </a:pPr>
            <a:endParaRPr lang="pt-BR" sz="2000" dirty="0"/>
          </a:p>
          <a:p>
            <a:pPr marL="109728" indent="0">
              <a:buNone/>
            </a:pPr>
            <a:endParaRPr lang="pt-BR" sz="2000" dirty="0" smtClean="0"/>
          </a:p>
          <a:p>
            <a:pPr marL="109728" indent="0">
              <a:buNone/>
            </a:pPr>
            <a:endParaRPr lang="pt-BR" sz="2000" dirty="0"/>
          </a:p>
          <a:p>
            <a:pPr marL="109728" indent="0">
              <a:buNone/>
            </a:pPr>
            <a:endParaRPr lang="pt-BR" sz="2000" dirty="0" smtClean="0"/>
          </a:p>
          <a:p>
            <a:pPr marL="109728" indent="0" algn="just">
              <a:buNone/>
            </a:pPr>
            <a:r>
              <a:rPr lang="pt-BR" sz="2000" dirty="0"/>
              <a:t>A intervenção abrangeu, no primeiro mês 35 e até o final das ações 36 (100%) das gestantes em uma rotina de promoção ao aleitamento materno </a:t>
            </a:r>
          </a:p>
          <a:p>
            <a:pPr marL="109728" indent="0">
              <a:buNone/>
            </a:pPr>
            <a:endParaRPr lang="pt-BR" sz="2000" dirty="0"/>
          </a:p>
          <a:p>
            <a:pPr marL="109728" indent="0">
              <a:buNone/>
            </a:pPr>
            <a:endParaRPr lang="pt-BR" sz="2000" dirty="0" smtClean="0"/>
          </a:p>
          <a:p>
            <a:pPr marL="109728" indent="0">
              <a:buNone/>
            </a:pPr>
            <a:endParaRPr lang="pt-BR" dirty="0"/>
          </a:p>
          <a:p>
            <a:pPr marL="109728" indent="0">
              <a:buNone/>
            </a:pPr>
            <a:endParaRPr lang="pt-BR" dirty="0" smtClean="0"/>
          </a:p>
          <a:p>
            <a:pPr marL="109728" indent="0">
              <a:buNone/>
            </a:pPr>
            <a:endParaRPr lang="pt-BR" dirty="0"/>
          </a:p>
          <a:p>
            <a:pPr marL="109728" indent="0">
              <a:buNone/>
            </a:pPr>
            <a:endParaRPr lang="pt-BR" dirty="0" smtClean="0"/>
          </a:p>
          <a:p>
            <a:pPr marL="109728" indent="0">
              <a:buNone/>
            </a:pPr>
            <a:endParaRPr lang="pt-BR" dirty="0"/>
          </a:p>
          <a:p>
            <a:pPr marL="109728" indent="0">
              <a:buNone/>
            </a:pPr>
            <a:endParaRPr lang="pt-BR" dirty="0"/>
          </a:p>
          <a:p>
            <a:pPr marL="109728" indent="0">
              <a:buNone/>
            </a:pP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endParaRPr lang="pt-BR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3699451522"/>
              </p:ext>
            </p:extLst>
          </p:nvPr>
        </p:nvGraphicFramePr>
        <p:xfrm>
          <a:off x="2267744" y="1700808"/>
          <a:ext cx="4648200" cy="2705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585337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314595"/>
          </a:xfrm>
        </p:spPr>
        <p:txBody>
          <a:bodyPr/>
          <a:lstStyle/>
          <a:p>
            <a:pPr algn="just"/>
            <a:r>
              <a:rPr lang="pt-BR" sz="2000" b="1" dirty="0" smtClean="0"/>
              <a:t>Meta </a:t>
            </a:r>
            <a:r>
              <a:rPr lang="pt-BR" sz="2000" b="1" dirty="0"/>
              <a:t>6.3</a:t>
            </a:r>
            <a:r>
              <a:rPr lang="pt-BR" sz="2000" dirty="0"/>
              <a:t>: Orientar 100% das gestantes sobre os cuidados com o recém-nascido (teste do pezinho, decúbito dorsal para dormir</a:t>
            </a:r>
            <a:r>
              <a:rPr lang="pt-BR" sz="2200" dirty="0" smtClean="0"/>
              <a:t>).</a:t>
            </a:r>
          </a:p>
          <a:p>
            <a:pPr algn="just"/>
            <a:endParaRPr lang="pt-BR" sz="2200" dirty="0" smtClean="0"/>
          </a:p>
          <a:p>
            <a:pPr algn="just"/>
            <a:endParaRPr lang="pt-BR" sz="2200" dirty="0" smtClean="0"/>
          </a:p>
          <a:p>
            <a:pPr algn="just"/>
            <a:endParaRPr lang="pt-BR" sz="2200" dirty="0"/>
          </a:p>
          <a:p>
            <a:pPr algn="just"/>
            <a:endParaRPr lang="pt-BR" sz="2200" dirty="0" smtClean="0"/>
          </a:p>
          <a:p>
            <a:pPr algn="just"/>
            <a:endParaRPr lang="pt-BR" sz="2200" dirty="0"/>
          </a:p>
          <a:p>
            <a:pPr algn="just"/>
            <a:endParaRPr lang="pt-BR" sz="2200" dirty="0" smtClean="0"/>
          </a:p>
          <a:p>
            <a:pPr algn="just"/>
            <a:endParaRPr lang="pt-BR" sz="2200" dirty="0"/>
          </a:p>
          <a:p>
            <a:pPr algn="just"/>
            <a:endParaRPr lang="pt-BR" sz="2200" dirty="0" smtClean="0"/>
          </a:p>
          <a:p>
            <a:pPr marL="109728" indent="0" algn="just">
              <a:buNone/>
            </a:pPr>
            <a:r>
              <a:rPr lang="pt-BR" sz="2000" dirty="0"/>
              <a:t>A intervenção abrangeu, no primeiro mês 35 e no final das ações 36 (100%) das gestantes em uma rotina de promoção aos cuidados com o recém-nascido </a:t>
            </a:r>
          </a:p>
          <a:p>
            <a:pPr algn="just"/>
            <a:endParaRPr lang="pt-BR" sz="2200" dirty="0"/>
          </a:p>
          <a:p>
            <a:pPr algn="just"/>
            <a:endParaRPr lang="pt-BR" sz="2200" dirty="0"/>
          </a:p>
          <a:p>
            <a:pPr algn="just"/>
            <a:endParaRPr lang="pt-BR" sz="2200" dirty="0" smtClean="0"/>
          </a:p>
          <a:p>
            <a:pPr algn="just"/>
            <a:endParaRPr lang="pt-BR" sz="2200" dirty="0"/>
          </a:p>
          <a:p>
            <a:pPr marL="109728" indent="0" algn="just">
              <a:buNone/>
            </a:pPr>
            <a:endParaRPr lang="pt-BR" sz="22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endParaRPr lang="pt-BR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706907090"/>
              </p:ext>
            </p:extLst>
          </p:nvPr>
        </p:nvGraphicFramePr>
        <p:xfrm>
          <a:off x="2267744" y="1772816"/>
          <a:ext cx="4648200" cy="2505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970606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518457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BR" sz="2000" b="1" dirty="0" smtClean="0"/>
              <a:t>Meta </a:t>
            </a:r>
            <a:r>
              <a:rPr lang="pt-BR" sz="2000" b="1" dirty="0"/>
              <a:t>6.4:</a:t>
            </a:r>
            <a:r>
              <a:rPr lang="pt-BR" sz="2000" dirty="0"/>
              <a:t> Orientar 100% das gestantes sobre anticoncepção após o parto.</a:t>
            </a:r>
          </a:p>
          <a:p>
            <a:pPr marL="109728" indent="0">
              <a:buNone/>
            </a:pPr>
            <a:endParaRPr lang="pt-BR" dirty="0" smtClean="0"/>
          </a:p>
          <a:p>
            <a:pPr marL="109728" indent="0">
              <a:buNone/>
            </a:pPr>
            <a:endParaRPr lang="pt-BR" dirty="0"/>
          </a:p>
          <a:p>
            <a:pPr marL="109728" indent="0">
              <a:buNone/>
            </a:pPr>
            <a:endParaRPr lang="pt-BR" dirty="0" smtClean="0"/>
          </a:p>
          <a:p>
            <a:pPr marL="109728" indent="0">
              <a:buNone/>
            </a:pPr>
            <a:endParaRPr lang="pt-BR" dirty="0"/>
          </a:p>
          <a:p>
            <a:pPr marL="109728" indent="0">
              <a:buNone/>
            </a:pPr>
            <a:endParaRPr lang="pt-BR" dirty="0" smtClean="0"/>
          </a:p>
          <a:p>
            <a:pPr marL="109728" indent="0">
              <a:buNone/>
            </a:pPr>
            <a:endParaRPr lang="pt-BR" dirty="0"/>
          </a:p>
          <a:p>
            <a:pPr marL="109728" indent="0">
              <a:buNone/>
            </a:pPr>
            <a:endParaRPr lang="pt-BR" dirty="0" smtClean="0"/>
          </a:p>
          <a:p>
            <a:pPr marL="109728" indent="0" algn="just">
              <a:buNone/>
            </a:pPr>
            <a:endParaRPr lang="pt-BR" sz="2000" dirty="0" smtClean="0"/>
          </a:p>
          <a:p>
            <a:pPr marL="109728" indent="0" algn="just">
              <a:buNone/>
            </a:pPr>
            <a:r>
              <a:rPr lang="pt-BR" sz="2200" dirty="0" smtClean="0"/>
              <a:t>A </a:t>
            </a:r>
            <a:r>
              <a:rPr lang="pt-BR" sz="2200" dirty="0"/>
              <a:t>atenção ao pré-natal, contemplou, a partir o primeiro mês 35 e até o final 36 (100%) das gestantes da unidade, proporcionado todas as informações sobre a importância da contracepção pós-parto.</a:t>
            </a:r>
          </a:p>
          <a:p>
            <a:pPr marL="109728" indent="0" algn="just">
              <a:buNone/>
            </a:pPr>
            <a:endParaRPr lang="pt-BR" sz="2000" dirty="0" smtClean="0"/>
          </a:p>
          <a:p>
            <a:pPr marL="109728" indent="0">
              <a:buNone/>
            </a:pP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endParaRPr lang="pt-BR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1084749194"/>
              </p:ext>
            </p:extLst>
          </p:nvPr>
        </p:nvGraphicFramePr>
        <p:xfrm>
          <a:off x="2123728" y="1556792"/>
          <a:ext cx="4629150" cy="28663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813035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170579"/>
          </a:xfrm>
        </p:spPr>
        <p:txBody>
          <a:bodyPr>
            <a:normAutofit/>
          </a:bodyPr>
          <a:lstStyle/>
          <a:p>
            <a:pPr algn="just"/>
            <a:r>
              <a:rPr lang="pt-BR" sz="2000" b="1" dirty="0" smtClean="0"/>
              <a:t>Meta </a:t>
            </a:r>
            <a:r>
              <a:rPr lang="pt-BR" sz="2000" b="1" dirty="0"/>
              <a:t>6.5</a:t>
            </a:r>
            <a:r>
              <a:rPr lang="pt-BR" sz="2000" dirty="0"/>
              <a:t>:Orientar 100% das gestantes sobre os riscos do tabagismo e do uso de álcool e drogas na gestação.</a:t>
            </a:r>
          </a:p>
          <a:p>
            <a:pPr marL="109728" indent="0" algn="just">
              <a:buNone/>
            </a:pPr>
            <a:endParaRPr lang="pt-BR" sz="2000" dirty="0" smtClean="0"/>
          </a:p>
          <a:p>
            <a:pPr marL="109728" indent="0" algn="just">
              <a:buNone/>
            </a:pPr>
            <a:endParaRPr lang="pt-BR" sz="2000" dirty="0" smtClean="0"/>
          </a:p>
          <a:p>
            <a:pPr marL="109728" indent="0" algn="just">
              <a:buNone/>
            </a:pPr>
            <a:endParaRPr lang="pt-BR" sz="2000" dirty="0"/>
          </a:p>
          <a:p>
            <a:pPr marL="109728" indent="0" algn="just">
              <a:buNone/>
            </a:pPr>
            <a:endParaRPr lang="pt-BR" sz="2000" dirty="0" smtClean="0"/>
          </a:p>
          <a:p>
            <a:pPr marL="109728" indent="0" algn="just">
              <a:buNone/>
            </a:pPr>
            <a:endParaRPr lang="pt-BR" sz="2000" dirty="0"/>
          </a:p>
          <a:p>
            <a:pPr marL="109728" indent="0" algn="just">
              <a:buNone/>
            </a:pPr>
            <a:endParaRPr lang="pt-BR" sz="2000" dirty="0" smtClean="0"/>
          </a:p>
          <a:p>
            <a:pPr marL="109728" indent="0" algn="just">
              <a:buNone/>
            </a:pPr>
            <a:endParaRPr lang="pt-BR" sz="2000" dirty="0"/>
          </a:p>
          <a:p>
            <a:pPr marL="109728" indent="0" algn="just">
              <a:buNone/>
            </a:pPr>
            <a:endParaRPr lang="pt-BR" sz="2000" dirty="0" smtClean="0"/>
          </a:p>
          <a:p>
            <a:pPr marL="109728" indent="0" algn="just">
              <a:buNone/>
            </a:pPr>
            <a:endParaRPr lang="pt-BR" sz="2000" dirty="0"/>
          </a:p>
          <a:p>
            <a:pPr marL="109728" indent="0" algn="just">
              <a:buNone/>
            </a:pPr>
            <a:r>
              <a:rPr lang="pt-BR" sz="2000" dirty="0"/>
              <a:t>A intervenção contemplou, inicialmente, 35 e até o final 36 (100%) de gestantes, ofertando todas as informações acerca dos riscos do tabagismo e do uso de álcool e drogas na gestação.</a:t>
            </a:r>
          </a:p>
          <a:p>
            <a:pPr marL="109728" indent="0" algn="just">
              <a:buNone/>
            </a:pPr>
            <a:endParaRPr lang="pt-BR" sz="20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endParaRPr lang="pt-BR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150431481"/>
              </p:ext>
            </p:extLst>
          </p:nvPr>
        </p:nvGraphicFramePr>
        <p:xfrm>
          <a:off x="2051720" y="1628800"/>
          <a:ext cx="4810125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90788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000" dirty="0"/>
              <a:t>M</a:t>
            </a:r>
            <a:r>
              <a:rPr lang="pt-BR" sz="2000" dirty="0" smtClean="0"/>
              <a:t>unicípio </a:t>
            </a:r>
            <a:r>
              <a:rPr lang="pt-BR" sz="2000" dirty="0"/>
              <a:t>da Mesorregião do Nordeste Rio-Grandense, no </a:t>
            </a:r>
            <a:r>
              <a:rPr lang="pt-BR" sz="2000" dirty="0" smtClean="0"/>
              <a:t>RS, Brasil. </a:t>
            </a:r>
          </a:p>
          <a:p>
            <a:pPr marL="109728" indent="0">
              <a:buNone/>
            </a:pPr>
            <a:endParaRPr lang="pt-BR" sz="2000" dirty="0" smtClean="0"/>
          </a:p>
          <a:p>
            <a:pPr algn="just"/>
            <a:r>
              <a:rPr lang="pt-BR" sz="2000" dirty="0" smtClean="0"/>
              <a:t>Localiza-se </a:t>
            </a:r>
            <a:r>
              <a:rPr lang="pt-BR" sz="2000" dirty="0"/>
              <a:t>na Serra Gaúcha. </a:t>
            </a:r>
            <a:endParaRPr lang="pt-BR" sz="2000" dirty="0" smtClean="0"/>
          </a:p>
          <a:p>
            <a:pPr algn="just"/>
            <a:endParaRPr lang="pt-BR" sz="2000" dirty="0"/>
          </a:p>
          <a:p>
            <a:pPr algn="just"/>
            <a:r>
              <a:rPr lang="pt-BR" sz="2000" dirty="0" smtClean="0"/>
              <a:t>Possui </a:t>
            </a:r>
            <a:r>
              <a:rPr lang="pt-BR" sz="2000" dirty="0"/>
              <a:t>uma população estimada de 111.384 </a:t>
            </a:r>
            <a:r>
              <a:rPr lang="pt-BR" sz="2000" dirty="0" smtClean="0"/>
              <a:t>habitantes</a:t>
            </a:r>
            <a:r>
              <a:rPr lang="pt-BR" sz="2200" dirty="0" smtClean="0"/>
              <a:t>.</a:t>
            </a:r>
            <a:endParaRPr lang="pt-BR" sz="22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000" dirty="0" smtClean="0"/>
              <a:t>Bento Gonçalves -RS 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6528773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098571"/>
          </a:xfrm>
        </p:spPr>
        <p:txBody>
          <a:bodyPr/>
          <a:lstStyle/>
          <a:p>
            <a:pPr algn="just"/>
            <a:r>
              <a:rPr lang="pt-BR" sz="2000" b="1" dirty="0" smtClean="0"/>
              <a:t>Meta </a:t>
            </a:r>
            <a:r>
              <a:rPr lang="pt-BR" sz="2000" b="1" dirty="0"/>
              <a:t>6.6:</a:t>
            </a:r>
            <a:r>
              <a:rPr lang="pt-BR" sz="2000" dirty="0"/>
              <a:t> Orientar 100% das gestantes sobre higiene bucal.</a:t>
            </a:r>
          </a:p>
          <a:p>
            <a:pPr marL="109728" indent="0">
              <a:buNone/>
            </a:pPr>
            <a:endParaRPr lang="pt-BR" dirty="0" smtClean="0"/>
          </a:p>
          <a:p>
            <a:pPr marL="109728" indent="0">
              <a:buNone/>
            </a:pPr>
            <a:endParaRPr lang="pt-BR" dirty="0" smtClean="0"/>
          </a:p>
          <a:p>
            <a:pPr marL="109728" indent="0">
              <a:buNone/>
            </a:pPr>
            <a:endParaRPr lang="pt-BR" dirty="0" smtClean="0"/>
          </a:p>
          <a:p>
            <a:pPr marL="109728" indent="0">
              <a:buNone/>
            </a:pPr>
            <a:endParaRPr lang="pt-BR" dirty="0"/>
          </a:p>
          <a:p>
            <a:pPr marL="109728" indent="0">
              <a:buNone/>
            </a:pPr>
            <a:endParaRPr lang="pt-BR" dirty="0" smtClean="0"/>
          </a:p>
          <a:p>
            <a:pPr marL="109728" indent="0">
              <a:buNone/>
            </a:pPr>
            <a:endParaRPr lang="pt-BR" dirty="0"/>
          </a:p>
          <a:p>
            <a:pPr marL="109728" indent="0">
              <a:buNone/>
            </a:pPr>
            <a:endParaRPr lang="pt-BR" dirty="0" smtClean="0"/>
          </a:p>
          <a:p>
            <a:pPr marL="109728" indent="0" algn="just">
              <a:buNone/>
            </a:pPr>
            <a:r>
              <a:rPr lang="pt-BR" sz="2000" dirty="0"/>
              <a:t>A intervenção abrangeu, inicialmente 35 e no final das ações 36 (100%) das gestantes em uma rotina de promoção aos cuidados com a saúde bucal.</a:t>
            </a:r>
          </a:p>
          <a:p>
            <a:pPr marL="109728" indent="0" algn="just">
              <a:buNone/>
            </a:pPr>
            <a:endParaRPr lang="pt-BR" sz="2000" dirty="0"/>
          </a:p>
          <a:p>
            <a:pPr marL="109728" indent="0">
              <a:buNone/>
            </a:pP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endParaRPr lang="pt-BR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2418730719"/>
              </p:ext>
            </p:extLst>
          </p:nvPr>
        </p:nvGraphicFramePr>
        <p:xfrm>
          <a:off x="2123728" y="1556792"/>
          <a:ext cx="4848225" cy="2371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1399011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493732"/>
            <a:ext cx="8229600" cy="5792788"/>
          </a:xfrm>
          <a:prstGeom prst="rect">
            <a:avLst/>
          </a:prstGeom>
        </p:spPr>
        <p:txBody>
          <a:bodyPr/>
          <a:lstStyle/>
          <a:p>
            <a:pPr marL="365760" marR="0" lvl="0" indent="-256032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altLang="pt-BR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Objetivo</a:t>
            </a:r>
            <a:r>
              <a:rPr kumimoji="0" lang="en-US" alt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7: </a:t>
            </a:r>
            <a:r>
              <a:rPr kumimoji="0" lang="en-US" altLang="pt-B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Ampliar</a:t>
            </a:r>
            <a:r>
              <a:rPr kumimoji="0" lang="en-US" alt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 </a:t>
            </a:r>
            <a:r>
              <a:rPr kumimoji="0" lang="en-US" altLang="pt-B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cobertura</a:t>
            </a:r>
            <a:r>
              <a:rPr kumimoji="0" lang="en-US" alt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pt-B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</a:t>
            </a:r>
            <a:r>
              <a:rPr kumimoji="0" lang="en-US" alt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pt-B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atenção</a:t>
            </a:r>
            <a:r>
              <a:rPr kumimoji="0" lang="en-US" alt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pt-B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às</a:t>
            </a:r>
            <a:r>
              <a:rPr kumimoji="0" lang="en-US" alt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pt-B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puérperas</a:t>
            </a:r>
            <a:r>
              <a:rPr kumimoji="0" lang="en-US" alt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65760" marR="0" lvl="0" indent="-256032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alt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Meta:</a:t>
            </a:r>
            <a:r>
              <a:rPr kumimoji="0" lang="en-US" alt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t-BR" altLang="pt-BR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100% </a:t>
            </a:r>
            <a:r>
              <a:rPr kumimoji="0" lang="pt-BR" alt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das </a:t>
            </a:r>
            <a:r>
              <a:rPr kumimoji="0" lang="pt-BR" altLang="pt-B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puérperas</a:t>
            </a:r>
            <a:r>
              <a:rPr kumimoji="0" lang="pt-BR" alt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com consulta puerperal antes dos 42 dias após o parto.</a:t>
            </a:r>
            <a:endParaRPr kumimoji="0" lang="en-US" altLang="pt-BR" sz="2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5" name="Chart 19"/>
          <p:cNvGraphicFramePr>
            <a:graphicFrameLocks/>
          </p:cNvGraphicFramePr>
          <p:nvPr/>
        </p:nvGraphicFramePr>
        <p:xfrm>
          <a:off x="2282209" y="1991210"/>
          <a:ext cx="4579581" cy="2875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457200" y="649309"/>
            <a:ext cx="8229600" cy="5851525"/>
          </a:xfrm>
          <a:prstGeom prst="rect">
            <a:avLst/>
          </a:prstGeom>
        </p:spPr>
        <p:txBody>
          <a:bodyPr/>
          <a:lstStyle/>
          <a:p>
            <a:pPr marL="365760" marR="0" lvl="0" indent="-256032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pt-BR" alt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Objetivo 8:</a:t>
            </a:r>
            <a:r>
              <a:rPr kumimoji="0" lang="pt-BR" alt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Melhorar a qualidade da atenção às </a:t>
            </a:r>
            <a:r>
              <a:rPr kumimoji="0" lang="pt-BR" altLang="pt-B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puérperas</a:t>
            </a:r>
            <a:r>
              <a:rPr kumimoji="0" lang="pt-BR" alt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na Unidade de Saúde.</a:t>
            </a:r>
          </a:p>
          <a:p>
            <a:pPr marL="365760" marR="0" lvl="0" indent="-256032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pt-BR" alt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Meta</a:t>
            </a:r>
            <a:r>
              <a:rPr kumimoji="0" lang="pt-BR" alt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100% nas </a:t>
            </a:r>
            <a:r>
              <a:rPr kumimoji="0" lang="pt-BR" altLang="pt-B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puérperas</a:t>
            </a:r>
            <a:r>
              <a:rPr kumimoji="0" lang="pt-BR" alt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cadastradas</a:t>
            </a:r>
          </a:p>
          <a:p>
            <a:pPr marL="621792" marR="0" lvl="1" indent="-228600" algn="just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Char char="◦"/>
              <a:tabLst/>
              <a:defRPr/>
            </a:pPr>
            <a:r>
              <a:rPr kumimoji="0" lang="pt-BR" alt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Realizar exame das mamas, do abdome e ginecológico;</a:t>
            </a:r>
          </a:p>
          <a:p>
            <a:pPr marL="621792" marR="0" lvl="1" indent="-228600" algn="just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Char char="◦"/>
              <a:tabLst/>
              <a:defRPr/>
            </a:pPr>
            <a:r>
              <a:rPr kumimoji="0" lang="pt-BR" alt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Avaliar o estado psíquico;</a:t>
            </a:r>
          </a:p>
          <a:p>
            <a:pPr marL="621792" marR="0" lvl="1" indent="-228600" algn="just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Char char="◦"/>
              <a:tabLst/>
              <a:defRPr/>
            </a:pPr>
            <a:r>
              <a:rPr kumimoji="0" lang="pt-BR" alt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Avaliar </a:t>
            </a:r>
            <a:r>
              <a:rPr kumimoji="0" lang="pt-BR" altLang="pt-B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intercorrências</a:t>
            </a:r>
            <a:r>
              <a:rPr kumimoji="0" lang="pt-BR" alt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</a:t>
            </a:r>
          </a:p>
          <a:p>
            <a:pPr marL="621792" marR="0" lvl="1" indent="-2286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Char char="◦"/>
              <a:tabLst/>
              <a:defRPr/>
            </a:pPr>
            <a:r>
              <a:rPr kumimoji="0" lang="pt-BR" alt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Prescrever métodos de anticoncepção.</a:t>
            </a:r>
            <a:br>
              <a:rPr kumimoji="0" lang="pt-BR" alt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pt-BR" altLang="pt-B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3"/>
          <p:cNvSpPr txBox="1"/>
          <p:nvPr/>
        </p:nvSpPr>
        <p:spPr>
          <a:xfrm>
            <a:off x="1979712" y="4143380"/>
            <a:ext cx="5184576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/>
              <a:t>METAS ATINGIDAS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57200" y="565170"/>
            <a:ext cx="8229600" cy="5792788"/>
          </a:xfrm>
          <a:prstGeom prst="rect">
            <a:avLst/>
          </a:prstGeom>
        </p:spPr>
        <p:txBody>
          <a:bodyPr/>
          <a:lstStyle/>
          <a:p>
            <a:pPr marL="365760" marR="0" lvl="0" indent="-256032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pt-BR" alt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Objetivo 9:</a:t>
            </a:r>
            <a:r>
              <a:rPr kumimoji="0" lang="pt-BR" alt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Melhorar a qualidade da atenção à saúde bucal durante o pré-natal.</a:t>
            </a:r>
          </a:p>
          <a:p>
            <a:pPr marL="365760" marR="0" lvl="0" indent="-256032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pt-BR" alt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Meta: </a:t>
            </a:r>
            <a:r>
              <a:rPr kumimoji="0" lang="pt-BR" alt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100% das gestantes com 1ª consulta odontológica programática</a:t>
            </a:r>
          </a:p>
          <a:p>
            <a:pPr marL="365760" marR="0" lvl="0" indent="-256032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endParaRPr kumimoji="0" lang="pt-BR" altLang="pt-BR" sz="2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3" name="Chart 9"/>
          <p:cNvGraphicFramePr>
            <a:graphicFrameLocks/>
          </p:cNvGraphicFramePr>
          <p:nvPr/>
        </p:nvGraphicFramePr>
        <p:xfrm>
          <a:off x="2187627" y="2101746"/>
          <a:ext cx="4768746" cy="2654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/>
          <p:cNvSpPr txBox="1">
            <a:spLocks/>
          </p:cNvSpPr>
          <p:nvPr/>
        </p:nvSpPr>
        <p:spPr>
          <a:xfrm>
            <a:off x="457200" y="333375"/>
            <a:ext cx="8229600" cy="5792788"/>
          </a:xfrm>
          <a:prstGeom prst="rect">
            <a:avLst/>
          </a:prstGeom>
        </p:spPr>
        <p:txBody>
          <a:bodyPr/>
          <a:lstStyle/>
          <a:p>
            <a:pPr marL="365760" marR="0" lvl="0" indent="-256032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pt-BR" alt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Objetivo 10:</a:t>
            </a:r>
            <a:r>
              <a:rPr kumimoji="0" lang="pt-BR" alt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Melhorar a qualidade da atenção à saúde bucal durante o pré-natal.</a:t>
            </a:r>
          </a:p>
          <a:p>
            <a:pPr marL="365760" marR="0" lvl="0" indent="-256032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pt-BR" alt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Meta:</a:t>
            </a:r>
            <a:r>
              <a:rPr kumimoji="0" lang="pt-BR" alt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Concluir o tratamento em 100% das gestantes com 1ª consulta odontológica programática.</a:t>
            </a:r>
          </a:p>
          <a:p>
            <a:pPr marL="365760" marR="0" lvl="0" indent="-256032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endParaRPr kumimoji="0" lang="pt-BR" altLang="pt-BR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endParaRPr lang="pt-BR" altLang="pt-BR" sz="3000" dirty="0"/>
          </a:p>
          <a:p>
            <a:pPr marL="365760" marR="0" lvl="0" indent="-256032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endParaRPr kumimoji="0" lang="pt-BR" altLang="pt-BR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endParaRPr lang="pt-BR" altLang="pt-BR" sz="3000" dirty="0" smtClean="0"/>
          </a:p>
          <a:p>
            <a:pPr marL="365760" marR="0" lvl="0" indent="-256032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endParaRPr lang="pt-BR" altLang="pt-BR" sz="3000" dirty="0"/>
          </a:p>
          <a:p>
            <a:pPr marL="365760" marR="0" lvl="0" indent="-256032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endParaRPr lang="pt-BR" altLang="pt-BR" sz="3000" dirty="0" smtClean="0"/>
          </a:p>
          <a:p>
            <a:pPr marL="365760" marR="0" lvl="0" indent="-256032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lang="pt-BR" altLang="pt-BR" dirty="0" smtClean="0"/>
              <a:t>	</a:t>
            </a:r>
          </a:p>
          <a:p>
            <a:pPr marL="365760" marR="0" lvl="0" indent="-256032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lang="pt-BR" altLang="pt-BR" dirty="0"/>
              <a:t>	</a:t>
            </a:r>
            <a:r>
              <a:rPr lang="pt-BR" altLang="pt-BR" dirty="0" smtClean="0"/>
              <a:t>OBS: Corrobora-se que, nesse período, todas as gestantes estão com consultas programáticas em dia, encaminhando-se para a conclusão do tratamento odontológico.</a:t>
            </a:r>
            <a:endParaRPr lang="pt-BR" altLang="pt-BR" dirty="0"/>
          </a:p>
          <a:p>
            <a:pPr marL="365760" marR="0" lvl="0" indent="-256032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endParaRPr kumimoji="0" lang="pt-BR" altLang="pt-BR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365760" marR="0" lvl="0" indent="-256032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endParaRPr lang="pt-BR" altLang="pt-BR" sz="3000" dirty="0"/>
          </a:p>
          <a:p>
            <a:pPr marL="365760" marR="0" lvl="0" indent="-256032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endParaRPr kumimoji="0" lang="pt-BR" altLang="pt-BR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3" name="Chart 5"/>
          <p:cNvGraphicFramePr>
            <a:graphicFrameLocks/>
          </p:cNvGraphicFramePr>
          <p:nvPr/>
        </p:nvGraphicFramePr>
        <p:xfrm>
          <a:off x="2187627" y="2120405"/>
          <a:ext cx="4768746" cy="26171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314595"/>
          </a:xfrm>
        </p:spPr>
        <p:txBody>
          <a:bodyPr>
            <a:normAutofit/>
          </a:bodyPr>
          <a:lstStyle/>
          <a:p>
            <a:pPr algn="just"/>
            <a:r>
              <a:rPr lang="pt-BR" sz="2000" b="1" dirty="0"/>
              <a:t>Objetivo </a:t>
            </a:r>
            <a:r>
              <a:rPr lang="pt-BR" sz="2000" b="1" dirty="0" smtClean="0"/>
              <a:t>11:</a:t>
            </a:r>
            <a:r>
              <a:rPr lang="pt-BR" sz="2000" dirty="0" smtClean="0"/>
              <a:t> </a:t>
            </a:r>
            <a:r>
              <a:rPr lang="pt-BR" sz="2000" dirty="0"/>
              <a:t>Promover a saúde no Pré-natal </a:t>
            </a:r>
            <a:r>
              <a:rPr lang="pt-BR" sz="2000" dirty="0" smtClean="0"/>
              <a:t>odontológico</a:t>
            </a:r>
            <a:endParaRPr lang="pt-BR" sz="2000" dirty="0"/>
          </a:p>
          <a:p>
            <a:pPr algn="just"/>
            <a:r>
              <a:rPr lang="pt-BR" sz="2000" b="1" dirty="0"/>
              <a:t>Meta </a:t>
            </a:r>
            <a:r>
              <a:rPr lang="pt-BR" sz="2000" b="1" dirty="0" smtClean="0"/>
              <a:t>11.1:</a:t>
            </a:r>
            <a:r>
              <a:rPr lang="pt-BR" sz="2000" dirty="0" smtClean="0"/>
              <a:t> 100</a:t>
            </a:r>
            <a:r>
              <a:rPr lang="pt-BR" sz="2000" dirty="0"/>
              <a:t>% das </a:t>
            </a:r>
            <a:r>
              <a:rPr lang="pt-BR" sz="2000" dirty="0" smtClean="0"/>
              <a:t>gestantes cadastradas:</a:t>
            </a:r>
          </a:p>
          <a:p>
            <a:pPr lvl="1" algn="just">
              <a:buFont typeface="Courier New" pitchFamily="49" charset="0"/>
              <a:buChar char="o"/>
            </a:pPr>
            <a:r>
              <a:rPr lang="pt-BR" sz="1800" dirty="0" smtClean="0"/>
              <a:t> </a:t>
            </a:r>
            <a:r>
              <a:rPr lang="pt-BR" sz="1800" dirty="0"/>
              <a:t>orientações nutricionais e atividades físicas durante a </a:t>
            </a:r>
            <a:r>
              <a:rPr lang="pt-BR" sz="1800" dirty="0" smtClean="0"/>
              <a:t>gestação;</a:t>
            </a:r>
          </a:p>
          <a:p>
            <a:pPr lvl="1" algn="just">
              <a:buFont typeface="Courier New" pitchFamily="49" charset="0"/>
              <a:buChar char="o"/>
            </a:pPr>
            <a:r>
              <a:rPr lang="pt-BR" sz="1800" dirty="0" smtClean="0"/>
              <a:t>Promoção do aleitamento materno exclusivo até o 6ºmês;</a:t>
            </a:r>
          </a:p>
          <a:p>
            <a:pPr lvl="1" algn="just">
              <a:buFont typeface="Courier New" pitchFamily="49" charset="0"/>
              <a:buChar char="o"/>
            </a:pPr>
            <a:r>
              <a:rPr lang="pt-BR" sz="1800" dirty="0" smtClean="0"/>
              <a:t>Orientações sobre higiene bucal do recém-nascido;</a:t>
            </a:r>
          </a:p>
          <a:p>
            <a:pPr lvl="1" algn="just">
              <a:buFont typeface="Courier New" pitchFamily="49" charset="0"/>
              <a:buChar char="o"/>
            </a:pPr>
            <a:r>
              <a:rPr lang="pt-BR" sz="1800" dirty="0" smtClean="0"/>
              <a:t>Orientações da gestante sobre os riscos de  tabagismo, álcool e drogas;</a:t>
            </a:r>
          </a:p>
          <a:p>
            <a:pPr lvl="1" algn="just">
              <a:buFont typeface="Courier New" pitchFamily="49" charset="0"/>
              <a:buChar char="o"/>
            </a:pPr>
            <a:r>
              <a:rPr lang="pt-BR" sz="1800" dirty="0" smtClean="0"/>
              <a:t>Orientações da gestante sobre higiene bucal.</a:t>
            </a:r>
          </a:p>
          <a:p>
            <a:pPr lvl="1" algn="just">
              <a:buFont typeface="Courier New" pitchFamily="49" charset="0"/>
              <a:buChar char="o"/>
            </a:pPr>
            <a:endParaRPr lang="pt-BR" sz="1800" dirty="0" smtClean="0"/>
          </a:p>
          <a:p>
            <a:pPr algn="just"/>
            <a:endParaRPr lang="pt-BR" sz="1800" dirty="0"/>
          </a:p>
          <a:p>
            <a:pPr marL="109728" indent="0">
              <a:buNone/>
            </a:pPr>
            <a:endParaRPr lang="en-US" sz="2800" dirty="0"/>
          </a:p>
          <a:p>
            <a:pPr marL="109728" indent="0">
              <a:buNone/>
            </a:pPr>
            <a:endParaRPr lang="pt-BR" dirty="0"/>
          </a:p>
          <a:p>
            <a:pPr marL="109728" indent="0">
              <a:buNone/>
            </a:pP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1907704" y="3861048"/>
            <a:ext cx="576064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 smtClean="0"/>
              <a:t>METAS ATINGIDAS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422852308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000" dirty="0" smtClean="0"/>
              <a:t>Proporcionou-se </a:t>
            </a:r>
            <a:r>
              <a:rPr lang="pt-BR" sz="2000" dirty="0"/>
              <a:t>a qualificação da assistência em um âmbito geral: ampliou-se a cobertura (100%) no Pré-natal e Puerpério; </a:t>
            </a:r>
            <a:endParaRPr lang="pt-BR" sz="2000" dirty="0" smtClean="0"/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P</a:t>
            </a:r>
            <a:r>
              <a:rPr lang="pt-BR" sz="2000" dirty="0" smtClean="0"/>
              <a:t>romoveu-se </a:t>
            </a:r>
            <a:r>
              <a:rPr lang="pt-BR" sz="2000" dirty="0"/>
              <a:t>a solidificação do vínculo com as usuárias e adesão aos cuidados (conclusão do tratamento odontológico); </a:t>
            </a:r>
            <a:endParaRPr lang="pt-BR" sz="2000" dirty="0" smtClean="0"/>
          </a:p>
          <a:p>
            <a:pPr algn="just"/>
            <a:endParaRPr lang="pt-BR" sz="2000" dirty="0"/>
          </a:p>
          <a:p>
            <a:pPr algn="just"/>
            <a:r>
              <a:rPr lang="pt-BR" sz="2000" dirty="0" smtClean="0"/>
              <a:t>Implantou-se </a:t>
            </a:r>
            <a:r>
              <a:rPr lang="pt-BR" sz="2000" dirty="0"/>
              <a:t>de um serviço, no que se refere ao Pré-natal odontológico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000" dirty="0" smtClean="0"/>
              <a:t>Discussão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70947814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000" dirty="0" smtClean="0"/>
              <a:t>Houve </a:t>
            </a:r>
            <a:r>
              <a:rPr lang="pt-BR" sz="2000" dirty="0"/>
              <a:t>melhoria dos registros</a:t>
            </a:r>
            <a:r>
              <a:rPr lang="pt-BR" sz="2000" dirty="0" smtClean="0"/>
              <a:t>;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a equipe está engajada na continuidade e capacitação permanente da assistência e promoção integral do cuidado</a:t>
            </a:r>
            <a:r>
              <a:rPr lang="pt-BR" sz="2000" dirty="0" smtClean="0"/>
              <a:t>.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 smtClean="0"/>
              <a:t>As logística da assistência está incorporada na rotina do serviço</a:t>
            </a:r>
            <a:endParaRPr lang="pt-BR" sz="2000" dirty="0"/>
          </a:p>
          <a:p>
            <a:endParaRPr lang="pt-BR" sz="2000" dirty="0" smtClean="0"/>
          </a:p>
          <a:p>
            <a:r>
              <a:rPr lang="pt-BR" sz="2000" dirty="0"/>
              <a:t>O</a:t>
            </a:r>
            <a:r>
              <a:rPr lang="pt-BR" sz="2000" dirty="0" smtClean="0"/>
              <a:t> </a:t>
            </a:r>
            <a:r>
              <a:rPr lang="pt-BR" sz="2000" dirty="0"/>
              <a:t>serviço repercutiu em outros níveis da saúde, refletindo os cuidados, desde a saúde da mulher à puericultura. 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545581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000" dirty="0" smtClean="0"/>
              <a:t>O curso bem como as ações desenvolvidas se deram muito além das melhores expectativas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 smtClean="0"/>
              <a:t>Verifico, baseado, nas metas atingidas e na satisfação da equipe, bem como usuárias, que as ações ocorreram da  melhor forma.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 smtClean="0"/>
              <a:t>Não, mudaria, portanto, nada, no decorrer desse processo de trabalho. </a:t>
            </a:r>
            <a:endParaRPr lang="pt-BR" sz="20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000" dirty="0" smtClean="0"/>
              <a:t>Reflexão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341805017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 algn="just">
              <a:buNone/>
            </a:pPr>
            <a:r>
              <a:rPr lang="pt-BR" sz="1800" dirty="0"/>
              <a:t>Atenção ao Pré-natal e ao Puerpério, </a:t>
            </a:r>
            <a:r>
              <a:rPr lang="pt-BR" sz="1800" b="1" dirty="0"/>
              <a:t>Especialização em Saúde da Família</a:t>
            </a:r>
            <a:r>
              <a:rPr lang="pt-BR" sz="1800" dirty="0"/>
              <a:t>; UFPEL, 2014</a:t>
            </a:r>
          </a:p>
          <a:p>
            <a:pPr marL="109728" indent="0" algn="just">
              <a:buNone/>
            </a:pPr>
            <a:r>
              <a:rPr lang="pt-BR" sz="1800" dirty="0"/>
              <a:t>Atenção ao Pré-natal de baixo risco:  </a:t>
            </a:r>
            <a:r>
              <a:rPr lang="pt-BR" sz="1800" b="1" dirty="0"/>
              <a:t>Caderno de Saúde da Família n32.</a:t>
            </a:r>
            <a:r>
              <a:rPr lang="pt-BR" sz="1800" dirty="0"/>
              <a:t> Brasília: Ministério da Saúde, 2012</a:t>
            </a:r>
          </a:p>
          <a:p>
            <a:pPr marL="109728" indent="0" algn="just">
              <a:buNone/>
            </a:pPr>
            <a:r>
              <a:rPr lang="pt-BR" sz="1800" dirty="0"/>
              <a:t>Saúde da Criança: </a:t>
            </a:r>
            <a:r>
              <a:rPr lang="pt-BR" sz="1800" b="1" dirty="0"/>
              <a:t>Caderno de Saúde da Família n33.</a:t>
            </a:r>
            <a:r>
              <a:rPr lang="pt-BR" sz="1800" dirty="0"/>
              <a:t>  Brasília: Ministério da Saúde, 2012</a:t>
            </a:r>
          </a:p>
          <a:p>
            <a:endParaRPr lang="pt-BR" dirty="0" smtClean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 smtClean="0"/>
              <a:t>Referências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2748613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052736"/>
            <a:ext cx="6912768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1787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pPr algn="ctr"/>
            <a:r>
              <a:rPr lang="pt-BR" smtClean="0"/>
              <a:t>Obrigada!</a:t>
            </a:r>
            <a:endParaRPr lang="pt-BR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4975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2" name="Picture 4" descr="Bento_Goncalves_2.jpg (1000×676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36712"/>
            <a:ext cx="7593359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164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026563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pt-BR" sz="2000" dirty="0"/>
              <a:t>A </a:t>
            </a:r>
            <a:r>
              <a:rPr lang="pt-BR" sz="2000" dirty="0" smtClean="0"/>
              <a:t>Secretaria de </a:t>
            </a:r>
            <a:r>
              <a:rPr lang="pt-BR" sz="2000" dirty="0"/>
              <a:t>Saúde de Bento Gonçalves conta com uma rede de atendimentos formada </a:t>
            </a:r>
            <a:r>
              <a:rPr lang="pt-BR" sz="2000" dirty="0" smtClean="0"/>
              <a:t>por:</a:t>
            </a:r>
          </a:p>
          <a:p>
            <a:pPr marL="109728" indent="0" algn="just">
              <a:buNone/>
            </a:pPr>
            <a:endParaRPr lang="pt-BR" sz="2000" dirty="0" smtClean="0"/>
          </a:p>
          <a:p>
            <a:pPr algn="just"/>
            <a:r>
              <a:rPr lang="pt-BR" sz="2000" dirty="0" smtClean="0"/>
              <a:t>12 </a:t>
            </a:r>
            <a:r>
              <a:rPr lang="pt-BR" sz="2000" dirty="0"/>
              <a:t>Unidades Básicas de Saúde – </a:t>
            </a:r>
            <a:r>
              <a:rPr lang="pt-BR" sz="2000" dirty="0" smtClean="0"/>
              <a:t>UBS,</a:t>
            </a:r>
          </a:p>
          <a:p>
            <a:pPr algn="just"/>
            <a:r>
              <a:rPr lang="pt-BR" sz="2000" dirty="0" smtClean="0"/>
              <a:t>10 </a:t>
            </a:r>
            <a:r>
              <a:rPr lang="pt-BR" sz="2000" dirty="0"/>
              <a:t>Unidades de Estratégia de Saúde da Família – ESF</a:t>
            </a:r>
            <a:r>
              <a:rPr lang="pt-BR" sz="2000" dirty="0" smtClean="0"/>
              <a:t>,</a:t>
            </a:r>
          </a:p>
          <a:p>
            <a:pPr algn="just"/>
            <a:r>
              <a:rPr lang="pt-BR" sz="2000" dirty="0" smtClean="0"/>
              <a:t> </a:t>
            </a:r>
            <a:r>
              <a:rPr lang="pt-BR" sz="2000" dirty="0"/>
              <a:t>Unidades Avançadas de atendimento em três turnos</a:t>
            </a:r>
            <a:r>
              <a:rPr lang="pt-BR" sz="2000" dirty="0" smtClean="0"/>
              <a:t>,</a:t>
            </a:r>
          </a:p>
          <a:p>
            <a:pPr algn="just"/>
            <a:r>
              <a:rPr lang="pt-BR" sz="2000" dirty="0" smtClean="0"/>
              <a:t> </a:t>
            </a:r>
            <a:r>
              <a:rPr lang="pt-BR" sz="2000" dirty="0"/>
              <a:t>Pronto Atendimento 24 </a:t>
            </a:r>
            <a:r>
              <a:rPr lang="pt-BR" sz="2000" dirty="0" smtClean="0"/>
              <a:t>horas</a:t>
            </a:r>
          </a:p>
          <a:p>
            <a:pPr algn="just"/>
            <a:r>
              <a:rPr lang="pt-BR" sz="2000" dirty="0" smtClean="0"/>
              <a:t> </a:t>
            </a:r>
            <a:r>
              <a:rPr lang="pt-BR" sz="2000" dirty="0"/>
              <a:t>Unidades Móveis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55840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836712"/>
            <a:ext cx="6912768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88821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33667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so">
  <a:themeElements>
    <a:clrScheme name="Concurso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so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urso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556</TotalTime>
  <Words>2027</Words>
  <Application>Microsoft Office PowerPoint</Application>
  <PresentationFormat>Apresentação na tela (4:3)</PresentationFormat>
  <Paragraphs>394</Paragraphs>
  <Slides>50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50</vt:i4>
      </vt:variant>
    </vt:vector>
  </HeadingPairs>
  <TitlesOfParts>
    <vt:vector size="51" baseType="lpstr">
      <vt:lpstr>Concurso</vt:lpstr>
      <vt:lpstr>Qualificação da atenção ao Pré-natal e Puerpério na ESF Municipal de Bento Gonçalves - RS</vt:lpstr>
      <vt:lpstr>Introdução</vt:lpstr>
      <vt:lpstr>Apresentação do PowerPoint</vt:lpstr>
      <vt:lpstr>Bento Gonçalves -RS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 bairro Municipal</vt:lpstr>
      <vt:lpstr>Apresentação do PowerPoint</vt:lpstr>
      <vt:lpstr>A ESF Municipal</vt:lpstr>
      <vt:lpstr>Apresentação do PowerPoint</vt:lpstr>
      <vt:lpstr>Equipe de Saúde</vt:lpstr>
      <vt:lpstr>População</vt:lpstr>
      <vt:lpstr>Antes da intervenção...</vt:lpstr>
      <vt:lpstr>Apresentação do PowerPoint</vt:lpstr>
      <vt:lpstr>Apresentação do PowerPoint</vt:lpstr>
      <vt:lpstr>Objetivo</vt:lpstr>
      <vt:lpstr>Metodologia</vt:lpstr>
      <vt:lpstr>Apresentação do PowerPoint</vt:lpstr>
      <vt:lpstr>Objetivos, metas e resultados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Discussão</vt:lpstr>
      <vt:lpstr>Apresentação do PowerPoint</vt:lpstr>
      <vt:lpstr>Reflexão</vt:lpstr>
      <vt:lpstr>Referências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Qualificação da atenção ao Pré-natal e Puerpério na ESF Municipal de Bento Gonçalves - RS</dc:title>
  <dc:creator>Leandro</dc:creator>
  <cp:lastModifiedBy>Leandro</cp:lastModifiedBy>
  <cp:revision>66</cp:revision>
  <dcterms:created xsi:type="dcterms:W3CDTF">2015-01-19T20:47:49Z</dcterms:created>
  <dcterms:modified xsi:type="dcterms:W3CDTF">2015-01-23T13:57:38Z</dcterms:modified>
</cp:coreProperties>
</file>