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sldIdLst>
    <p:sldId id="256" r:id="rId2"/>
    <p:sldId id="261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7" r:id="rId36"/>
    <p:sldId id="298" r:id="rId37"/>
    <p:sldId id="299" r:id="rId38"/>
    <p:sldId id="296" r:id="rId39"/>
    <p:sldId id="300" r:id="rId40"/>
    <p:sldId id="301" r:id="rId41"/>
    <p:sldId id="302" r:id="rId42"/>
    <p:sldId id="303" r:id="rId43"/>
    <p:sldId id="304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15" autoAdjust="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7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3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anca\Downloads\planilha%20definitiva%20bianca%20aline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#.#00%</c:formatCode>
                <c:ptCount val="3"/>
                <c:pt idx="0">
                  <c:v>0.39669421487603307</c:v>
                </c:pt>
                <c:pt idx="1">
                  <c:v>0.72727272727272729</c:v>
                </c:pt>
                <c:pt idx="2">
                  <c:v>0.92561983471074383</c:v>
                </c:pt>
              </c:numCache>
            </c:numRef>
          </c:val>
        </c:ser>
        <c:dLbls>
          <c:showVal val="1"/>
        </c:dLbls>
        <c:gapWidth val="75"/>
        <c:axId val="50642304"/>
        <c:axId val="54854784"/>
      </c:barChart>
      <c:catAx>
        <c:axId val="5064230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4854784"/>
        <c:crosses val="autoZero"/>
        <c:auto val="1"/>
        <c:lblAlgn val="ctr"/>
        <c:lblOffset val="100"/>
      </c:catAx>
      <c:valAx>
        <c:axId val="54854784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50642304"/>
        <c:crosses val="autoZero"/>
        <c:crossBetween val="between"/>
        <c:majorUnit val="0.2"/>
        <c:minorUnit val="0.2"/>
      </c:valAx>
    </c:plotArea>
    <c:plotVisOnly val="1"/>
    <c:dispBlanksAs val="gap"/>
  </c:chart>
  <c:txPr>
    <a:bodyPr/>
    <a:lstStyle/>
    <a:p>
      <a:pPr>
        <a:defRPr sz="1200" baseline="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cat>
            <c:strRef>
              <c:f>Indicadores!$S$26:$U$26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Indicadores!$S$27:$U$27</c:f>
              <c:numCache>
                <c:formatCode>#.#00%</c:formatCode>
                <c:ptCount val="3"/>
                <c:pt idx="0">
                  <c:v>0.2592592592592593</c:v>
                </c:pt>
                <c:pt idx="1">
                  <c:v>0.13725490196078433</c:v>
                </c:pt>
                <c:pt idx="2">
                  <c:v>0.10769230769230755</c:v>
                </c:pt>
              </c:numCache>
            </c:numRef>
          </c:val>
        </c:ser>
        <c:dLbls>
          <c:showVal val="1"/>
        </c:dLbls>
        <c:gapWidth val="75"/>
        <c:axId val="68043136"/>
        <c:axId val="68044672"/>
      </c:barChart>
      <c:catAx>
        <c:axId val="6804313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044672"/>
        <c:crosses val="autoZero"/>
        <c:auto val="1"/>
        <c:lblAlgn val="ctr"/>
        <c:lblOffset val="100"/>
      </c:catAx>
      <c:valAx>
        <c:axId val="68044672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680431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cat>
            <c:strRef>
              <c:f>Indicadores!$D$31:$F$31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Indicadores!$D$32:$F$32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68058496"/>
        <c:axId val="68749952"/>
      </c:barChart>
      <c:catAx>
        <c:axId val="6805849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749952"/>
        <c:crosses val="autoZero"/>
        <c:auto val="1"/>
        <c:lblAlgn val="ctr"/>
        <c:lblOffset val="100"/>
      </c:catAx>
      <c:valAx>
        <c:axId val="68749952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68058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68770816"/>
        <c:axId val="68772608"/>
      </c:barChart>
      <c:catAx>
        <c:axId val="6877081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772608"/>
        <c:crosses val="autoZero"/>
        <c:auto val="1"/>
        <c:lblAlgn val="ctr"/>
        <c:lblOffset val="100"/>
      </c:catAx>
      <c:valAx>
        <c:axId val="6877260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68770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#.#00%</c:formatCode>
                <c:ptCount val="3"/>
                <c:pt idx="0">
                  <c:v>0.8333333333333337</c:v>
                </c:pt>
                <c:pt idx="1">
                  <c:v>0.88068181818182389</c:v>
                </c:pt>
                <c:pt idx="2">
                  <c:v>0.90178571428571463</c:v>
                </c:pt>
              </c:numCache>
            </c:numRef>
          </c:val>
        </c:ser>
        <c:dLbls>
          <c:showVal val="1"/>
        </c:dLbls>
        <c:gapWidth val="75"/>
        <c:axId val="70043520"/>
        <c:axId val="70045056"/>
      </c:barChart>
      <c:catAx>
        <c:axId val="70043520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045056"/>
        <c:crosses val="autoZero"/>
        <c:auto val="1"/>
        <c:lblAlgn val="ctr"/>
        <c:lblOffset val="100"/>
      </c:catAx>
      <c:valAx>
        <c:axId val="70045056"/>
        <c:scaling>
          <c:orientation val="minMax"/>
          <c:min val="0"/>
        </c:scaling>
        <c:delete val="1"/>
        <c:axPos val="l"/>
        <c:numFmt formatCode="#.#00%" sourceLinked="1"/>
        <c:majorTickMark val="none"/>
        <c:tickLblPos val="none"/>
        <c:crossAx val="70043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#.#00%</c:formatCode>
                <c:ptCount val="3"/>
                <c:pt idx="0">
                  <c:v>0.88888888888888884</c:v>
                </c:pt>
                <c:pt idx="1">
                  <c:v>0.92156862745098034</c:v>
                </c:pt>
                <c:pt idx="2">
                  <c:v>0.93846153846153868</c:v>
                </c:pt>
              </c:numCache>
            </c:numRef>
          </c:val>
        </c:ser>
        <c:dLbls>
          <c:showVal val="1"/>
        </c:dLbls>
        <c:gapWidth val="75"/>
        <c:axId val="70857856"/>
        <c:axId val="70859392"/>
      </c:barChart>
      <c:catAx>
        <c:axId val="7085785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0859392"/>
        <c:crosses val="autoZero"/>
        <c:auto val="1"/>
        <c:lblAlgn val="ctr"/>
        <c:lblOffset val="100"/>
      </c:catAx>
      <c:valAx>
        <c:axId val="70859392"/>
        <c:scaling>
          <c:orientation val="minMax"/>
          <c:min val="0"/>
        </c:scaling>
        <c:delete val="1"/>
        <c:axPos val="l"/>
        <c:numFmt formatCode="#.#00%" sourceLinked="1"/>
        <c:majorTickMark val="none"/>
        <c:tickLblPos val="none"/>
        <c:crossAx val="7085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5778304"/>
        <c:axId val="75806592"/>
      </c:barChart>
      <c:catAx>
        <c:axId val="7577830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5806592"/>
        <c:crosses val="autoZero"/>
        <c:auto val="1"/>
        <c:lblAlgn val="ctr"/>
        <c:lblOffset val="100"/>
      </c:catAx>
      <c:valAx>
        <c:axId val="75806592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5778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6262784"/>
        <c:axId val="76272768"/>
      </c:barChart>
      <c:catAx>
        <c:axId val="7626278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6272768"/>
        <c:crosses val="autoZero"/>
        <c:auto val="1"/>
        <c:lblAlgn val="ctr"/>
        <c:lblOffset val="100"/>
      </c:catAx>
      <c:valAx>
        <c:axId val="7627276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6262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6720384"/>
        <c:axId val="77139968"/>
      </c:barChart>
      <c:catAx>
        <c:axId val="7672038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7139968"/>
        <c:crosses val="autoZero"/>
        <c:auto val="1"/>
        <c:lblAlgn val="ctr"/>
        <c:lblOffset val="100"/>
      </c:catAx>
      <c:valAx>
        <c:axId val="7713996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6720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cat>
            <c:strRef>
              <c:f>Indicadores!$S$48:$U$48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Indicadores!$S$49:$U$49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7142656"/>
        <c:axId val="69939200"/>
      </c:barChart>
      <c:catAx>
        <c:axId val="7714265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9939200"/>
        <c:crosses val="autoZero"/>
        <c:auto val="1"/>
        <c:lblAlgn val="ctr"/>
        <c:lblOffset val="100"/>
      </c:catAx>
      <c:valAx>
        <c:axId val="69939200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71426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69983232"/>
        <c:axId val="78188544"/>
      </c:barChart>
      <c:catAx>
        <c:axId val="69983232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188544"/>
        <c:crosses val="autoZero"/>
        <c:auto val="1"/>
        <c:lblAlgn val="ctr"/>
        <c:lblOffset val="100"/>
      </c:catAx>
      <c:valAx>
        <c:axId val="78188544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69983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#.#00%</c:formatCode>
                <c:ptCount val="3"/>
                <c:pt idx="0">
                  <c:v>0.39130434782609075</c:v>
                </c:pt>
                <c:pt idx="1">
                  <c:v>0.73913043478260854</c:v>
                </c:pt>
                <c:pt idx="2">
                  <c:v>0.94202898550724556</c:v>
                </c:pt>
              </c:numCache>
            </c:numRef>
          </c:val>
        </c:ser>
        <c:dLbls>
          <c:showVal val="1"/>
        </c:dLbls>
        <c:gapWidth val="75"/>
        <c:axId val="54868992"/>
        <c:axId val="54870784"/>
      </c:barChart>
      <c:catAx>
        <c:axId val="54868992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4870784"/>
        <c:crosses val="autoZero"/>
        <c:auto val="1"/>
        <c:lblAlgn val="ctr"/>
        <c:lblOffset val="100"/>
      </c:catAx>
      <c:valAx>
        <c:axId val="54870784"/>
        <c:scaling>
          <c:orientation val="minMax"/>
        </c:scaling>
        <c:delete val="1"/>
        <c:axPos val="l"/>
        <c:numFmt formatCode="#.#00%" sourceLinked="1"/>
        <c:majorTickMark val="none"/>
        <c:tickLblPos val="none"/>
        <c:crossAx val="54868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cat>
            <c:strRef>
              <c:f>Indicadores!$S$53:$U$53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Indicadores!$S$54:$U$54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8242560"/>
        <c:axId val="78244096"/>
      </c:barChart>
      <c:catAx>
        <c:axId val="78242560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244096"/>
        <c:crosses val="autoZero"/>
        <c:auto val="1"/>
        <c:lblAlgn val="ctr"/>
        <c:lblOffset val="100"/>
      </c:catAx>
      <c:valAx>
        <c:axId val="78244096"/>
        <c:scaling>
          <c:orientation val="minMax"/>
        </c:scaling>
        <c:delete val="1"/>
        <c:axPos val="l"/>
        <c:numFmt formatCode="#.#00%" sourceLinked="1"/>
        <c:majorTickMark val="none"/>
        <c:tickLblPos val="none"/>
        <c:crossAx val="7824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8726272"/>
        <c:axId val="78727808"/>
      </c:barChart>
      <c:catAx>
        <c:axId val="78726272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727808"/>
        <c:crosses val="autoZero"/>
        <c:auto val="1"/>
        <c:lblAlgn val="ctr"/>
        <c:lblOffset val="100"/>
      </c:catAx>
      <c:valAx>
        <c:axId val="7872780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8726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cat>
            <c:strRef>
              <c:f>Indicadores!$S$58:$U$58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Indicadores!$S$59:$U$59</c:f>
              <c:numCache>
                <c:formatCode>#.#00%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75"/>
        <c:axId val="78758272"/>
        <c:axId val="78773248"/>
      </c:barChart>
      <c:catAx>
        <c:axId val="78758272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773248"/>
        <c:crosses val="autoZero"/>
        <c:auto val="1"/>
        <c:lblAlgn val="ctr"/>
        <c:lblOffset val="100"/>
      </c:catAx>
      <c:valAx>
        <c:axId val="7877324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8758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#.#00%</c:formatCode>
                <c:ptCount val="3"/>
                <c:pt idx="0">
                  <c:v>0.4479166666666699</c:v>
                </c:pt>
                <c:pt idx="1">
                  <c:v>0.24431818181818388</c:v>
                </c:pt>
                <c:pt idx="2">
                  <c:v>0.19196428571428703</c:v>
                </c:pt>
              </c:numCache>
            </c:numRef>
          </c:val>
        </c:ser>
        <c:dLbls>
          <c:showVal val="1"/>
        </c:dLbls>
        <c:gapWidth val="75"/>
        <c:axId val="77633024"/>
        <c:axId val="78759808"/>
      </c:barChart>
      <c:catAx>
        <c:axId val="7763302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8759808"/>
        <c:crosses val="autoZero"/>
        <c:auto val="1"/>
        <c:lblAlgn val="ctr"/>
        <c:lblOffset val="100"/>
      </c:catAx>
      <c:valAx>
        <c:axId val="78759808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76330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cat>
            <c:strRef>
              <c:f>Indicadores!$S$64:$U$64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Indicadores!$S$65:$U$65</c:f>
              <c:numCache>
                <c:formatCode>#.#00%</c:formatCode>
                <c:ptCount val="3"/>
                <c:pt idx="0">
                  <c:v>0.44444444444444442</c:v>
                </c:pt>
                <c:pt idx="1">
                  <c:v>0.2352941176470589</c:v>
                </c:pt>
                <c:pt idx="2">
                  <c:v>0.18461538461538637</c:v>
                </c:pt>
              </c:numCache>
            </c:numRef>
          </c:val>
        </c:ser>
        <c:dLbls>
          <c:showVal val="1"/>
        </c:dLbls>
        <c:gapWidth val="75"/>
        <c:axId val="79205888"/>
        <c:axId val="79207424"/>
      </c:barChart>
      <c:catAx>
        <c:axId val="79205888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9207424"/>
        <c:crosses val="autoZero"/>
        <c:auto val="1"/>
        <c:lblAlgn val="ctr"/>
        <c:lblOffset val="100"/>
      </c:catAx>
      <c:valAx>
        <c:axId val="79207424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792058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#.#00%</c:formatCode>
                <c:ptCount val="3"/>
                <c:pt idx="0">
                  <c:v>0.60416666666666652</c:v>
                </c:pt>
                <c:pt idx="1">
                  <c:v>0.77272727272727904</c:v>
                </c:pt>
                <c:pt idx="2">
                  <c:v>0.82142857142857884</c:v>
                </c:pt>
              </c:numCache>
            </c:numRef>
          </c:val>
        </c:ser>
        <c:dLbls>
          <c:showVal val="1"/>
        </c:dLbls>
        <c:gapWidth val="75"/>
        <c:axId val="55249920"/>
        <c:axId val="55309056"/>
      </c:barChart>
      <c:catAx>
        <c:axId val="55249920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/>
          <a:lstStyle/>
          <a:p>
            <a:pPr>
              <a:defRPr/>
            </a:pPr>
            <a:endParaRPr lang="pt-BR"/>
          </a:p>
        </c:txPr>
        <c:crossAx val="55309056"/>
        <c:crosses val="autoZero"/>
        <c:auto val="1"/>
        <c:lblAlgn val="ctr"/>
        <c:lblOffset val="100"/>
      </c:catAx>
      <c:valAx>
        <c:axId val="55309056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55249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cat>
            <c:strRef>
              <c:f>Indicadores!$S$9:$U$9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Indicadores!$S$10:$U$10</c:f>
              <c:numCache>
                <c:formatCode>#.#00%</c:formatCode>
                <c:ptCount val="3"/>
                <c:pt idx="0">
                  <c:v>0.66666666666666663</c:v>
                </c:pt>
                <c:pt idx="1">
                  <c:v>0.82352941176470584</c:v>
                </c:pt>
                <c:pt idx="2">
                  <c:v>0.8615384615384617</c:v>
                </c:pt>
              </c:numCache>
            </c:numRef>
          </c:val>
        </c:ser>
        <c:dLbls>
          <c:showVal val="1"/>
        </c:dLbls>
        <c:gapWidth val="75"/>
        <c:axId val="56201984"/>
        <c:axId val="56203520"/>
      </c:barChart>
      <c:catAx>
        <c:axId val="5620198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203520"/>
        <c:crosses val="autoZero"/>
        <c:auto val="1"/>
        <c:lblAlgn val="ctr"/>
        <c:lblOffset val="100"/>
      </c:catAx>
      <c:valAx>
        <c:axId val="56203520"/>
        <c:scaling>
          <c:orientation val="minMax"/>
        </c:scaling>
        <c:delete val="1"/>
        <c:axPos val="l"/>
        <c:numFmt formatCode="#.#00%" sourceLinked="1"/>
        <c:majorTickMark val="none"/>
        <c:tickLblPos val="none"/>
        <c:crossAx val="56201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#.#00%</c:formatCode>
                <c:ptCount val="3"/>
                <c:pt idx="0">
                  <c:v>0.27083333333333326</c:v>
                </c:pt>
                <c:pt idx="1">
                  <c:v>0.34090909090909088</c:v>
                </c:pt>
                <c:pt idx="2">
                  <c:v>0.33928571428571747</c:v>
                </c:pt>
              </c:numCache>
            </c:numRef>
          </c:val>
        </c:ser>
        <c:dLbls>
          <c:showVal val="1"/>
        </c:dLbls>
        <c:gapWidth val="75"/>
        <c:axId val="56221696"/>
        <c:axId val="56223232"/>
      </c:barChart>
      <c:catAx>
        <c:axId val="5622169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6223232"/>
        <c:crosses val="autoZero"/>
        <c:auto val="1"/>
        <c:lblAlgn val="ctr"/>
        <c:lblOffset val="100"/>
      </c:catAx>
      <c:valAx>
        <c:axId val="56223232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56221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cat>
            <c:strRef>
              <c:f>Indicadores!$S$14:$U$14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Indicadores!$S$15:$U$15</c:f>
              <c:numCache>
                <c:formatCode>#.#00%</c:formatCode>
                <c:ptCount val="3"/>
                <c:pt idx="0">
                  <c:v>0.22222222222222221</c:v>
                </c:pt>
                <c:pt idx="1">
                  <c:v>0.31372549019607848</c:v>
                </c:pt>
                <c:pt idx="2">
                  <c:v>0.27692307692307738</c:v>
                </c:pt>
              </c:numCache>
            </c:numRef>
          </c:val>
        </c:ser>
        <c:dLbls>
          <c:showVal val="1"/>
        </c:dLbls>
        <c:gapWidth val="75"/>
        <c:axId val="59351424"/>
        <c:axId val="59352960"/>
      </c:barChart>
      <c:catAx>
        <c:axId val="5935142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9352960"/>
        <c:crosses val="autoZero"/>
        <c:auto val="1"/>
        <c:lblAlgn val="ctr"/>
        <c:lblOffset val="100"/>
      </c:catAx>
      <c:valAx>
        <c:axId val="59352960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59351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#.#00%</c:formatCode>
                <c:ptCount val="3"/>
                <c:pt idx="0">
                  <c:v>1</c:v>
                </c:pt>
                <c:pt idx="1">
                  <c:v>0.94285714285714251</c:v>
                </c:pt>
                <c:pt idx="2">
                  <c:v>0.91479820627803665</c:v>
                </c:pt>
              </c:numCache>
            </c:numRef>
          </c:val>
        </c:ser>
        <c:dLbls>
          <c:showVal val="1"/>
        </c:dLbls>
        <c:gapWidth val="75"/>
        <c:axId val="59364480"/>
        <c:axId val="59366016"/>
      </c:barChart>
      <c:catAx>
        <c:axId val="59364480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9366016"/>
        <c:crosses val="autoZero"/>
        <c:auto val="1"/>
        <c:lblAlgn val="ctr"/>
        <c:lblOffset val="100"/>
      </c:catAx>
      <c:valAx>
        <c:axId val="59366016"/>
        <c:scaling>
          <c:orientation val="minMax"/>
          <c:max val="1"/>
          <c:min val="0"/>
        </c:scaling>
        <c:delete val="1"/>
        <c:axPos val="l"/>
        <c:numFmt formatCode="#.#00%" sourceLinked="1"/>
        <c:majorTickMark val="none"/>
        <c:tickLblPos val="none"/>
        <c:crossAx val="59364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Indicadores!$R$21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cat>
            <c:strRef>
              <c:f>Indicadores!$S$20:$U$20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Indicadores!$S$21:$U$21</c:f>
              <c:numCache>
                <c:formatCode>#.#00%</c:formatCode>
                <c:ptCount val="3"/>
                <c:pt idx="0">
                  <c:v>1</c:v>
                </c:pt>
                <c:pt idx="1">
                  <c:v>0.96078431372549566</c:v>
                </c:pt>
                <c:pt idx="2">
                  <c:v>0.92307692307692257</c:v>
                </c:pt>
              </c:numCache>
            </c:numRef>
          </c:val>
        </c:ser>
        <c:dLbls>
          <c:showVal val="1"/>
        </c:dLbls>
        <c:gapWidth val="75"/>
        <c:axId val="59801984"/>
        <c:axId val="59813888"/>
      </c:barChart>
      <c:catAx>
        <c:axId val="59801984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9813888"/>
        <c:crosses val="autoZero"/>
        <c:auto val="1"/>
        <c:lblAlgn val="ctr"/>
        <c:lblOffset val="100"/>
      </c:catAx>
      <c:valAx>
        <c:axId val="59813888"/>
        <c:scaling>
          <c:orientation val="minMax"/>
          <c:max val="1"/>
          <c:min val="0"/>
        </c:scaling>
        <c:delete val="1"/>
        <c:axPos val="l"/>
        <c:numFmt formatCode="#.#00%" sourceLinked="1"/>
        <c:majorTickMark val="none"/>
        <c:tickLblPos val="none"/>
        <c:crossAx val="59801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#.#00%</c:formatCode>
                <c:ptCount val="3"/>
                <c:pt idx="0">
                  <c:v>0.18750000000000044</c:v>
                </c:pt>
                <c:pt idx="1">
                  <c:v>0.125</c:v>
                </c:pt>
                <c:pt idx="2">
                  <c:v>9.8214285714285726E-2</c:v>
                </c:pt>
              </c:numCache>
            </c:numRef>
          </c:val>
        </c:ser>
        <c:dLbls>
          <c:showVal val="1"/>
        </c:dLbls>
        <c:gapWidth val="75"/>
        <c:axId val="52330496"/>
        <c:axId val="59815424"/>
      </c:barChart>
      <c:catAx>
        <c:axId val="52330496"/>
        <c:scaling>
          <c:orientation val="minMax"/>
        </c:scaling>
        <c:axPos val="b"/>
        <c:numFmt formatCode="G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9815424"/>
        <c:crosses val="autoZero"/>
        <c:auto val="1"/>
        <c:lblAlgn val="ctr"/>
        <c:lblOffset val="100"/>
      </c:catAx>
      <c:valAx>
        <c:axId val="59815424"/>
        <c:scaling>
          <c:orientation val="minMax"/>
          <c:max val="1"/>
        </c:scaling>
        <c:delete val="1"/>
        <c:axPos val="l"/>
        <c:numFmt formatCode="#.#00%" sourceLinked="1"/>
        <c:majorTickMark val="none"/>
        <c:tickLblPos val="none"/>
        <c:crossAx val="52330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ABB0F-9ED6-4C8C-86BD-CC9C717EC26C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55B83-B833-481D-AC6D-B8D59AC446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340C-98DD-40D3-BFBB-98F573A9B2B9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F340C-98DD-40D3-BFBB-98F573A9B2B9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B62A82-8407-43FB-99B6-CFF423062684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0179E-13C9-48AA-A32E-1176269393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facebook.com/photo.php?fbid=514476168689948&amp;set=pcb.514529352017963&amp;typ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56792"/>
          </a:xfrm>
        </p:spPr>
        <p:txBody>
          <a:bodyPr>
            <a:normAutofit/>
          </a:bodyPr>
          <a:lstStyle/>
          <a:p>
            <a:pPr algn="ctr"/>
            <a:r>
              <a:rPr lang="pt-BR" sz="1800" b="1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ESPECIALIZAÇÃO EM SAÚDE DA FAMÍLIA </a:t>
            </a:r>
            <a:br>
              <a:rPr lang="pt-BR" sz="1800" b="1" dirty="0" smtClean="0"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MODALIDADE À DISTÂNCIA – TURMA 6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824536"/>
          </a:xfrm>
        </p:spPr>
        <p:txBody>
          <a:bodyPr>
            <a:normAutofit fontScale="92500" lnSpcReduction="20000"/>
          </a:bodyPr>
          <a:lstStyle/>
          <a:p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Trabalho 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Conclusão de Curso</a:t>
            </a:r>
          </a:p>
          <a:p>
            <a:pPr algn="ctr"/>
            <a:endParaRPr lang="pt-BR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Melhoria da atenção à saúde dos usuários hipertensos e\ou diabéticos em Unidade Básica de Saúde da Família em </a:t>
            </a:r>
            <a:r>
              <a:rPr lang="pt-BR" sz="2000" b="1" cap="all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Piripiri</a:t>
            </a:r>
            <a:r>
              <a:rPr lang="pt-BR" sz="20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\PI</a:t>
            </a:r>
          </a:p>
          <a:p>
            <a:pPr algn="ctr"/>
            <a:endParaRPr lang="pt-BR" sz="2000" b="1" cap="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cap="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Bianca Costa Martins de </a:t>
            </a:r>
            <a:r>
              <a:rPr lang="pt-BR" sz="2000" b="1" cap="all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sousa</a:t>
            </a:r>
            <a:r>
              <a:rPr lang="pt-BR" sz="20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tourinho</a:t>
            </a:r>
          </a:p>
          <a:p>
            <a:pPr algn="ctr"/>
            <a:endParaRPr lang="pt-BR" sz="2000" b="1" cap="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cap="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cap="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cap="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Teresina,2015</a:t>
            </a:r>
          </a:p>
          <a:p>
            <a:pPr algn="ctr"/>
            <a:endParaRPr lang="pt-BR" sz="2000" b="1" cap="al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b="1" cap="al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Adoção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Manual Técnico de Hipertensão e Diabetes do Ministério da Saúde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Levantamento de dados e atualização dos registros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Cruzamento de dados com dados demográficos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Ficha espelho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Revisão  semanal dos prontuários 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companhamento da intervenção através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planilha eletrônica de coleta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dados→ Avaliação dos Resultados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42088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051720" y="5755322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01: Percentual de cobertura de aten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ao hipertensos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39552" y="1488014"/>
            <a:ext cx="86044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1: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do percentual de hipertensos e ou diabéticos da área de abrangência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1 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Alcançar 60% da cobertura dos hipertensos cadastradas da área de abrangência no Programa de Atenção à Hipertensão Arterial e à Diabetes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Mellitus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unidade de saúde.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1.1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Cobertura do programa de atenção ao hipertenso na unidade de saúde.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636912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051720" y="6043354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02: Percentual de cobertura do programa de aten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ao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 (PI),2014.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39552" y="1466781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1: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do percentual de hipertensos e ou diabéticos da área de abrangência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1.2: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Cadastrar 60% dos diabéticos da área de abrangência no Programa de Atenção à Hipertensão Arterial e à Diabetes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Mellitus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da unidade de saúde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1.2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Cobertura do programa de atenção ao diabético na unidade de saúde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979712" y="234888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79712" y="5805264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3: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como exame cl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em dia de acordo com o protocolo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39552" y="1484784"/>
            <a:ext cx="86044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2.1: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o exame clínico apropriado em 100% dos hipertensos.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2.1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Proporção de hipertensos com o exame clínico em dia de acordo com o protocolo.                                                                                                                                                   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23728" y="5971346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04: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o exame cl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em dia de acordo com o protocolo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(PI),2014.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 (PI) 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151701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2.2: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Realizar o exame clínico apropriado em 100% diabéticos.</a:t>
            </a:r>
          </a:p>
          <a:p>
            <a:pPr indent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2.2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Proporção de diabéticos com o exame clínico em dia de acordo com o protocolo.                                                                                                                                                           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56490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051720" y="5936794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5: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exames complementares em dia de acordo com o protocolo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145672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49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2.3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a 100% dos hipertensos a realização de exames complementares em dia de acordo com o protocolo.</a:t>
            </a:r>
          </a:p>
          <a:p>
            <a:pPr marL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2.3</a:t>
            </a:r>
            <a:r>
              <a:rPr lang="pt-BR" sz="1400" dirty="0" smtClean="0">
                <a:latin typeface="Arial" pitchFamily="34" charset="0"/>
              </a:rPr>
              <a:t>: Proporção de hipertensos com os exames complementares em dia de acordo com o protocolo.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636912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79712" y="6033047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6: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os exames complementares em dia de acordo com o protocolo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14837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34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2.4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a 100% dos diabéticos a realização de exames complementares em dia de acordo com o protocolo.</a:t>
            </a:r>
          </a:p>
          <a:p>
            <a:pPr marL="534988"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</a:pPr>
            <a:r>
              <a:rPr lang="pt-BR" sz="1400" b="1" dirty="0" smtClean="0">
                <a:latin typeface="Arial" pitchFamily="34" charset="0"/>
              </a:rPr>
              <a:t>Indicador 2.4</a:t>
            </a:r>
            <a:r>
              <a:rPr lang="pt-BR" sz="1400" dirty="0" smtClean="0">
                <a:latin typeface="Arial" pitchFamily="34" charset="0"/>
              </a:rPr>
              <a:t>: Proporção de diabéticos com os exames complementares  em dia de acordo com o protocolo.  </a:t>
            </a:r>
          </a:p>
          <a:p>
            <a:pPr marL="5349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70892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51720" y="6062808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07: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prescri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medicamentos da Farm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Popular priorizada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23528" y="1465461"/>
            <a:ext cx="88204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2.5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Priorizar a prescrição de medicamentos da farmácia popular para 100% dos hipertensos cadastrados na unidade de saúde.</a:t>
            </a:r>
          </a:p>
          <a:p>
            <a:pPr marL="1778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2.5: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Proporção de hipertensos com prescrição de medicamentos da Farmácia Popular/Hiperdia priorizada.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78092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051720" y="6068325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08: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prescri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priorizada de medicamentos da Farm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Popular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3528" y="1483186"/>
            <a:ext cx="882047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2.6: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Priorizar a prescrição de medicamentos da farmácia popular para 100% dos diabéticos cadastrados na unidade de saúde.</a:t>
            </a:r>
          </a:p>
          <a:p>
            <a:pPr marL="17780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2.6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Proporção de diabéticos com prescrição de medicamentos da Farmácia Popular/Hiperdia priorizada.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051720" y="5910371"/>
            <a:ext cx="54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09: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avalia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da necessidade de atendimento odontol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1501843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2.7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Realizar avaliação da necessidade de atendimento odontológico em 100% dos hipertensos.</a:t>
            </a:r>
          </a:p>
          <a:p>
            <a:pPr indent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2.7</a:t>
            </a:r>
            <a:r>
              <a:rPr lang="pt-BR" sz="1400" dirty="0" smtClean="0">
                <a:latin typeface="Arial" pitchFamily="34" charset="0"/>
              </a:rPr>
              <a:t>: Proporção de hipertensos com avaliação da necessidade de atendimento odontológico.                                   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 do perfil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mobimortalidade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Doenças cardiovasculares causa mais comum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morbimortalidade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 mundo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Fatores de risco: Hipertensão Arterial e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Mellitus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Importância da Unidade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Basíca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Saude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da Família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051720" y="5827330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10: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avalia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da necessidade de atendimento odontol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154684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Melhorar a qualidade da assistência aos Hipertensos e Diabéticos.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2.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Realizar avaliação da necessidade de atendimento odontológico em 100% dos diabéticos.</a:t>
            </a:r>
          </a:p>
          <a:p>
            <a:pPr indent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2.8</a:t>
            </a:r>
            <a:r>
              <a:rPr lang="pt-BR" sz="1400" dirty="0" smtClean="0">
                <a:latin typeface="Arial" pitchFamily="34" charset="0"/>
              </a:rPr>
              <a:t>: Proporção de diabéticos com avaliação da necessidade de atendimento odontológico.   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636912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23728" y="5971346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11: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faltosos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consultas com busca ativa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PIRIPIRI,(PI)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1495455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3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adesão ao Programa de Hipertensão e ou Diabetes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Mellitus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49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3.1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Buscar 100% dos hipertensos faltosos às consultas na unidade de saúde conforme a periodicidade recomendada</a:t>
            </a:r>
          </a:p>
          <a:p>
            <a:pPr marL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3.1</a:t>
            </a:r>
            <a:r>
              <a:rPr lang="pt-BR" sz="1400" dirty="0" smtClean="0">
                <a:latin typeface="Arial" pitchFamily="34" charset="0"/>
              </a:rPr>
              <a:t>: Proporção de hipertensos faltosos às consultas médicas com busca ativa.</a:t>
            </a: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051720" y="5899338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12: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faltosos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consultas com busca ativa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1484784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3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Melhorar a adesão ao Programa de Hipertensão e ou Diabetes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Mellitus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49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3.2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Buscar 100% dos diabéticos faltosos às consultas na unidade de saúde conforme a periodicidade recomendada.</a:t>
            </a:r>
          </a:p>
          <a:p>
            <a:pPr marL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3.2</a:t>
            </a:r>
            <a:r>
              <a:rPr lang="pt-BR" sz="1400" dirty="0" smtClean="0">
                <a:latin typeface="Arial" pitchFamily="34" charset="0"/>
              </a:rPr>
              <a:t>: Proporção de diabéticos faltosos às consultas médicas com busca ativa.</a:t>
            </a: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123728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051720" y="5827330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13: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registro adequado na ficha de acompanhamento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1495164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4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Melhorar o registro das informações dos pacientes hipertensos e ou diabéticos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5349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4.1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Manter ficha de acompanhamento de 100% dos hipertensos cadastrados na unidade de saúde.</a:t>
            </a:r>
          </a:p>
          <a:p>
            <a:pPr lvl="0" indent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4.1</a:t>
            </a:r>
            <a:r>
              <a:rPr lang="pt-BR" sz="1400" dirty="0" smtClean="0">
                <a:latin typeface="Arial" pitchFamily="34" charset="0"/>
              </a:rPr>
              <a:t>: Proporção de hipertensos com registro adequado na ficha de acompanhamento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1979712" y="256490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979712" y="5939879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14: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registro adequado na ficha de acompanhamento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39552" y="1501843"/>
            <a:ext cx="86044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4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Melhorar o registro das informações dos pacientes hipertensos e ou diabéticos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4.2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Manter ficha de acompanhamento de 100% dos diabéticos cadastrados na unidade de saúde.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4</a:t>
            </a:r>
            <a:r>
              <a:rPr lang="pt-BR" sz="1400" dirty="0" smtClean="0">
                <a:latin typeface="Arial" pitchFamily="34" charset="0"/>
              </a:rPr>
              <a:t>.</a:t>
            </a:r>
            <a:r>
              <a:rPr lang="pt-BR" sz="1400" b="1" dirty="0" smtClean="0">
                <a:latin typeface="Arial" pitchFamily="34" charset="0"/>
              </a:rPr>
              <a:t>2</a:t>
            </a:r>
            <a:r>
              <a:rPr lang="pt-BR" sz="1400" dirty="0" smtClean="0">
                <a:latin typeface="Arial" pitchFamily="34" charset="0"/>
              </a:rPr>
              <a:t>: Proporção de diabéticos com registro adequado na ficha de acompanhamento.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56490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23728" y="5888305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15: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estratifica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risco cardiovascular por exame cl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PIRIPIRI,(PI) 2014.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48540" y="1502490"/>
            <a:ext cx="864691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82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5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Mapear hipertensos e diabéticos de risco para doença cardiovascular.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82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5.1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Realizar estratificação do risco cardiovascular em 100% dos hipertensos cadastrados na unidade de saúde.</a:t>
            </a:r>
          </a:p>
          <a:p>
            <a:pPr marL="2682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5.1</a:t>
            </a:r>
            <a:r>
              <a:rPr lang="pt-BR" sz="1400" dirty="0" smtClean="0">
                <a:latin typeface="Arial" pitchFamily="34" charset="0"/>
              </a:rPr>
              <a:t>: Proporção de hipertensos com estratificação de risco cardiovascular.</a:t>
            </a:r>
          </a:p>
          <a:p>
            <a:pPr marR="0" lvl="0" indent="2682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051720" y="5838363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Figura16: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estratifica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risco cardiovascular em dia por exame cl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em dia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04485" y="1511491"/>
            <a:ext cx="853502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5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Mapear hipertensos e diabéticos de risco para doença cardiovascular.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5.2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Realizar estratificação do risco cardiovascular em 100% dos diabéticos cadastrados na unidade de saúde.</a:t>
            </a:r>
          </a:p>
          <a:p>
            <a:pPr marL="1778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5.2</a:t>
            </a:r>
            <a:r>
              <a:rPr lang="pt-BR" sz="1400" dirty="0" smtClean="0">
                <a:latin typeface="Arial" pitchFamily="34" charset="0"/>
              </a:rPr>
              <a:t>: Proporção de diabéticos com estratificação de risco cardiovascular.</a:t>
            </a:r>
          </a:p>
          <a:p>
            <a:pPr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636912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051720" y="5971346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17: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nutricional sobre alimenta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saud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vel em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39552" y="966584"/>
            <a:ext cx="78488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6.1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nutricional sobre alimentação saudável a 100% dos hipertensos.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6</a:t>
            </a:r>
            <a:r>
              <a:rPr lang="pt-BR" sz="1400" dirty="0" smtClean="0">
                <a:latin typeface="Arial" pitchFamily="34" charset="0"/>
              </a:rPr>
              <a:t>.1: Proporção de hipertensos com orientação nutricional sobre alimentação saudável.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78092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051720" y="6115362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18: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nutricional sobre alimenta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saud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vel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da Fam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lia em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23528" y="1499737"/>
            <a:ext cx="7272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6.2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nutricional sobre alimentação saudável a 100% dos diabéticos.</a:t>
            </a:r>
          </a:p>
          <a:p>
            <a:pPr marL="1778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6.2</a:t>
            </a:r>
            <a:r>
              <a:rPr lang="pt-BR" sz="1400" dirty="0" smtClean="0">
                <a:latin typeface="Arial" pitchFamily="34" charset="0"/>
              </a:rPr>
              <a:t>: Proporção de diabéticos com orientação nutricional sobre alimentação saudável. 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78092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051720" y="6115362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19: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com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a pr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 de atividade 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regular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67544" y="1490736"/>
            <a:ext cx="78806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6.3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em relação à prática regular de atividade física a 100% dos pacientes hipertensos.</a:t>
            </a:r>
          </a:p>
          <a:p>
            <a:pPr marL="88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6.3</a:t>
            </a:r>
            <a:r>
              <a:rPr lang="pt-BR" sz="1400" dirty="0" smtClean="0">
                <a:latin typeface="Arial" pitchFamily="34" charset="0"/>
              </a:rPr>
              <a:t>: Proporção de hipertensos com orientação sobre prática regular de atividade física.</a:t>
            </a:r>
          </a:p>
          <a:p>
            <a:pPr marR="0" lvl="0" indent="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Importância da Ação Programática</a:t>
            </a:r>
          </a:p>
          <a:p>
            <a:pPr>
              <a:buFont typeface="Wingdings" pitchFamily="2" charset="2"/>
              <a:buChar char="q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atenção à saúde de Hipertensos e diabéticos é essencial á diminuição de eventos cardiovasculares e á melhoria das condições de saúde e de vida da população assistida.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Prevenção e detecção precoces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708920"/>
          <a:ext cx="540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051720" y="6054387"/>
            <a:ext cx="54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20: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com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a pr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 de atividade f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sica regular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1665325"/>
            <a:ext cx="768030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89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6.4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em rela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tica regular de atividade f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sica a 100% dos pacientes diab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ticos.</a:t>
            </a:r>
          </a:p>
          <a:p>
            <a:pPr marL="8890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6.4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Proporção de diabéticos com orientação sobre prática regular de atividade física.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465427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4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123728" y="278092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051720" y="6053807"/>
            <a:ext cx="51125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21: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que receberam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os riscos do tabagismo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23528" y="1563198"/>
            <a:ext cx="78488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780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6.5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sobre os riscos do tabagismo a 100% dos pacientes hipertensos.</a:t>
            </a:r>
          </a:p>
          <a:p>
            <a:pPr marL="1778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6.5</a:t>
            </a:r>
            <a:r>
              <a:rPr lang="pt-BR" sz="1400" dirty="0" smtClean="0">
                <a:latin typeface="Arial" pitchFamily="34" charset="0"/>
              </a:rPr>
              <a:t>: Proporção de hipertensos com orientação sobre os riscos do tabagismo.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636912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51720" y="6074712"/>
            <a:ext cx="50405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22: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que receberam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os riscos do tabagismo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PIRIPIRI(PI), 2014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8400" algn="l"/>
              </a:tabLst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589966"/>
            <a:ext cx="6241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Objetivo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26900"/>
            <a:ext cx="8172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349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sobre os riscos do tabagismo a 100% dos pacientes diabéticos.</a:t>
            </a:r>
          </a:p>
          <a:p>
            <a:pPr marL="534988" indent="-8890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  Indicador 6.6</a:t>
            </a:r>
            <a:r>
              <a:rPr lang="pt-BR" sz="1400" dirty="0" smtClean="0">
                <a:latin typeface="Arial" pitchFamily="34" charset="0"/>
              </a:rPr>
              <a:t>: Proporção de diabéticos com orientação sobre os riscos do </a:t>
            </a:r>
            <a:r>
              <a:rPr lang="pt-BR" sz="1400" dirty="0" smtClean="0">
                <a:latin typeface="Arial" pitchFamily="34" charset="0"/>
              </a:rPr>
              <a:t>  tabagismo</a:t>
            </a:r>
            <a:r>
              <a:rPr lang="pt-BR" sz="1400" dirty="0" smtClean="0">
                <a:latin typeface="Arial" pitchFamily="34" charset="0"/>
              </a:rPr>
              <a:t>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56490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979712" y="5982379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23: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hipertensos que receberam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higiene bucal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538972"/>
            <a:ext cx="81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4988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6.7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Garantir orientação sobre higiene bucal a 100% dos pacientes hipertensos.</a:t>
            </a:r>
          </a:p>
          <a:p>
            <a:pPr marL="5349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 smtClean="0">
                <a:latin typeface="Arial" pitchFamily="34" charset="0"/>
              </a:rPr>
              <a:t>Indicador 6.7</a:t>
            </a:r>
            <a:r>
              <a:rPr lang="pt-BR" sz="1400" dirty="0" smtClean="0">
                <a:latin typeface="Arial" pitchFamily="34" charset="0"/>
              </a:rPr>
              <a:t>: Proporção de hipertensos com orientação sobre higiene bucal.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051720" y="249289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51720" y="5827330"/>
            <a:ext cx="50405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24: 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de diab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que receberam orienta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ão sobre higiene bucal em uma Unidade de Sa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 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Piripiri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(PI), 2014.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PIRIPIRI,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85010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Meta 6.8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Garantir orientação sobre higiene bucal a 100% dos pacientes diabéticos.</a:t>
            </a:r>
          </a:p>
          <a:p>
            <a:pPr indent="177800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Indicador 6.8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: Proporção de diabéticos com orientação sobre higiene bucal.</a:t>
            </a:r>
          </a:p>
          <a:p>
            <a:pPr indent="177800"/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1583795"/>
            <a:ext cx="6264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Objetivo 6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Promover a saúde de hipertensos e diabéticos.	</a:t>
            </a:r>
            <a:endParaRPr kumimoji="0" lang="pt-BR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da cobertura e da atenção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equipe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da Adesão e do autocuidado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Aspectos Importantes: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de formas interativas de capacitação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Aulas de dança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intervenção está incorporada ao serviço?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Definição dos membros da equipe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Execução planejada e reforçada nas reuniões de equipe</a:t>
            </a:r>
          </a:p>
          <a:p>
            <a:pPr lvl="1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Em que melhorar após a intervenção?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Monitoramento e organização: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Cadastramento 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Público: 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Manutenção  e ampliação das atividades educativas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prática clínica: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Cronograma de capacitações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Reflexão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crítica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processo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aprendizagem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Expectativas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relação ao curso:</a:t>
            </a:r>
          </a:p>
          <a:p>
            <a:pPr marL="319088" indent="-319088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técnica para melhor prestação de serviço à comunidade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Significado do curso: Qualificação Profissional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Aprendizados relevantes: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Conhecimento da área e população assistida  para realização de intervenções efetivas.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b="0" i="0" u="none" strike="noStrike" dirty="0" smtClean="0">
              <a:solidFill>
                <a:srgbClr val="3B5998"/>
              </a:solidFill>
              <a:latin typeface="Helvetica"/>
              <a:hlinkClick r:id="rId2"/>
            </a:endParaRPr>
          </a:p>
          <a:p>
            <a:endParaRPr lang="pt-BR" dirty="0"/>
          </a:p>
        </p:txBody>
      </p:sp>
      <p:pic>
        <p:nvPicPr>
          <p:cNvPr id="1026" name="Picture 2" descr="https://scontent-a-cdg.xx.fbcdn.net/hphotos-xpa1/v/t1.0-9/1017043_514476168689948_9189151778756595651_n.jpg?oh=30194ad1153b0cc14feca8e1f7cd8c02&amp;oe=556450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60032" cy="6858000"/>
          </a:xfrm>
          <a:prstGeom prst="rect">
            <a:avLst/>
          </a:prstGeom>
          <a:noFill/>
        </p:spPr>
      </p:pic>
      <p:pic>
        <p:nvPicPr>
          <p:cNvPr id="1028" name="Picture 4" descr="https://fbcdn-sphotos-d-a.akamaihd.net/hphotos-ak-xfp1/v/t1.0-9/1620459_514476752023223_381958584710604198_n.jpg?oh=daa46bd37ecfde344f54ce85e40211f1&amp;oe=55651503&amp;__gda__=1433302530_2afe9352d91f91a05be56b582b9037d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9128"/>
            <a:ext cx="4283968" cy="6848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Piripiri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Piauí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62.542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habitantes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Unidades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Básicas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Saúde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UBS 13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Matadouro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Urbana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2519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usuários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Espaço Reservado para Conteúdo 4" descr="posto piripiri 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348880"/>
            <a:ext cx="4038600" cy="2448272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Mutirao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99992" cy="6453336"/>
          </a:xfrm>
        </p:spPr>
      </p:pic>
      <p:pic>
        <p:nvPicPr>
          <p:cNvPr id="6" name="Imagem 5" descr="mutira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0"/>
            <a:ext cx="4572000" cy="6453336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mutirao 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572000" cy="6858000"/>
          </a:xfrm>
        </p:spPr>
      </p:pic>
      <p:pic>
        <p:nvPicPr>
          <p:cNvPr id="5" name="Imagem 4" descr="mutirao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0"/>
            <a:ext cx="464400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mutirao 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0"/>
            <a:ext cx="4032448" cy="6858000"/>
          </a:xfrm>
        </p:spPr>
      </p:pic>
      <p:pic>
        <p:nvPicPr>
          <p:cNvPr id="5" name="Imagem 4" descr="mutirao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48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mutirao 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Situação da UBS-13 antes da intervenção de Hipertensão e Diabetes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Melitus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Consultas 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Cadastramento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Qualidade da atenção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Registro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</a:t>
            </a:r>
          </a:p>
          <a:p>
            <a:pPr lvl="1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Promoção da saúde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geral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atenção básica á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Hipertensos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Diabéticos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UBSF- 13 Matadouro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cap="all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etodologia</a:t>
            </a:r>
            <a:endParaRPr lang="pt-BR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en-US" sz="2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 meta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foram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realizadas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ações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torno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de:</a:t>
            </a:r>
          </a:p>
          <a:p>
            <a:pPr lvl="1">
              <a:buFont typeface="Courier New" pitchFamily="49" charset="0"/>
              <a:buChar char="o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Monitoramento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avaliação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§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Monitorar a cobertura, a  qualidade do atendimento, os registros,  periodicidade das consultas, orientação sobre alimentação saudável,atividade física e riscos do tabagismo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Organização e gestão do serviço: </a:t>
            </a:r>
          </a:p>
          <a:p>
            <a:pPr lvl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Acolhimento, cadastramento e agendamento, garantir com o gestor a realização de exames; promover o agendamento de consultas e retorno, estabelecer o papel da equipe na promoção da alimentação saudável, atividade física e  riscos do tabagismo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Engajamento público:</a:t>
            </a:r>
          </a:p>
          <a:p>
            <a:pPr lvl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Esclarecer a comunidade sobre o rastreio,  acompanhamento, adesão, risco das doenças cardiovasculares, periodicidade dos exames, direito a acompanhamento e registros.</a:t>
            </a:r>
          </a:p>
          <a:p>
            <a:pPr algn="just">
              <a:buFont typeface="Wingdings" pitchFamily="2" charset="2"/>
              <a:buChar char="§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prática clínica:</a:t>
            </a:r>
          </a:p>
          <a:p>
            <a:pPr lvl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a atualização  e capacitação da equipe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1357</TotalTime>
  <Words>2183</Words>
  <Application>Microsoft Office PowerPoint</Application>
  <PresentationFormat>Apresentação na tela (4:3)</PresentationFormat>
  <Paragraphs>256</Paragraphs>
  <Slides>43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Mediano</vt:lpstr>
      <vt:lpstr>UNIVERSIDADE FEDERAL DE PELOTAS ESPECIALIZAÇÃO EM SAÚDE DA FAMÍLIA  MODALIDADE À DISTÂNCIA – TURMA 6 </vt:lpstr>
      <vt:lpstr>Introdução</vt:lpstr>
      <vt:lpstr>Introdução</vt:lpstr>
      <vt:lpstr>Introdução</vt:lpstr>
      <vt:lpstr>Introdução</vt:lpstr>
      <vt:lpstr>Objetivos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Reflexão crítica sobre o processo de aprendizagem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ESPECIALIZAÇÃO EM SAÚDE DA FAMÍLIA  MODALIDADE À DISTÂNCIA – TURMA 6</dc:title>
  <dc:creator>Bianca</dc:creator>
  <cp:lastModifiedBy>Bianca</cp:lastModifiedBy>
  <cp:revision>44</cp:revision>
  <dcterms:created xsi:type="dcterms:W3CDTF">2015-01-24T22:58:40Z</dcterms:created>
  <dcterms:modified xsi:type="dcterms:W3CDTF">2015-01-30T21:17:40Z</dcterms:modified>
</cp:coreProperties>
</file>