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335" r:id="rId3"/>
    <p:sldId id="258" r:id="rId4"/>
    <p:sldId id="259" r:id="rId5"/>
    <p:sldId id="288" r:id="rId6"/>
    <p:sldId id="260" r:id="rId7"/>
    <p:sldId id="261" r:id="rId8"/>
    <p:sldId id="292" r:id="rId9"/>
    <p:sldId id="293" r:id="rId10"/>
    <p:sldId id="294" r:id="rId11"/>
    <p:sldId id="295" r:id="rId12"/>
    <p:sldId id="291" r:id="rId13"/>
    <p:sldId id="263" r:id="rId14"/>
    <p:sldId id="264" r:id="rId15"/>
    <p:sldId id="336" r:id="rId16"/>
    <p:sldId id="337" r:id="rId17"/>
    <p:sldId id="338" r:id="rId18"/>
    <p:sldId id="268" r:id="rId19"/>
    <p:sldId id="269" r:id="rId20"/>
    <p:sldId id="299" r:id="rId21"/>
    <p:sldId id="270" r:id="rId22"/>
    <p:sldId id="300" r:id="rId23"/>
    <p:sldId id="271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4" r:id="rId37"/>
    <p:sldId id="272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273" r:id="rId57"/>
    <p:sldId id="333" r:id="rId58"/>
    <p:sldId id="274" r:id="rId59"/>
    <p:sldId id="334" r:id="rId60"/>
    <p:sldId id="275" r:id="rId6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C3209-8350-4F61-89B8-6A1D303D23F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EA1ABCD-DDAC-4C53-B976-8DB6A74B31C8}">
      <dgm:prSet phldrT="[Texto]"/>
      <dgm:spPr/>
      <dgm:t>
        <a:bodyPr/>
        <a:lstStyle/>
        <a:p>
          <a:r>
            <a:rPr lang="pt-BR" dirty="0" smtClean="0"/>
            <a:t>Norte</a:t>
          </a:r>
          <a:endParaRPr lang="pt-BR" dirty="0"/>
        </a:p>
      </dgm:t>
    </dgm:pt>
    <dgm:pt modelId="{E0A10D16-95F3-40AB-8882-D5D39D2FBC73}" type="parTrans" cxnId="{ACBD3644-B0A2-444C-B8EE-6CB02D25252D}">
      <dgm:prSet/>
      <dgm:spPr/>
      <dgm:t>
        <a:bodyPr/>
        <a:lstStyle/>
        <a:p>
          <a:endParaRPr lang="pt-BR"/>
        </a:p>
      </dgm:t>
    </dgm:pt>
    <dgm:pt modelId="{2874D663-027F-4446-8FF4-B49F9CA2E5F6}" type="sibTrans" cxnId="{ACBD3644-B0A2-444C-B8EE-6CB02D25252D}">
      <dgm:prSet/>
      <dgm:spPr/>
      <dgm:t>
        <a:bodyPr/>
        <a:lstStyle/>
        <a:p>
          <a:endParaRPr lang="pt-BR"/>
        </a:p>
      </dgm:t>
    </dgm:pt>
    <dgm:pt modelId="{CF9C42C0-0A2B-4981-BB12-F97EE4EA7D9D}">
      <dgm:prSet phldrT="[Texto]"/>
      <dgm:spPr/>
      <dgm:t>
        <a:bodyPr/>
        <a:lstStyle/>
        <a:p>
          <a:r>
            <a:rPr lang="pt-BR" dirty="0" smtClean="0"/>
            <a:t>Sul</a:t>
          </a:r>
          <a:endParaRPr lang="pt-BR" dirty="0"/>
        </a:p>
      </dgm:t>
    </dgm:pt>
    <dgm:pt modelId="{FE40E5EB-EFFA-481F-B5A0-D48FC3713622}" type="parTrans" cxnId="{2E8C7DDC-8944-4C9D-89D1-BC86E4D9B54B}">
      <dgm:prSet/>
      <dgm:spPr/>
      <dgm:t>
        <a:bodyPr/>
        <a:lstStyle/>
        <a:p>
          <a:endParaRPr lang="pt-BR"/>
        </a:p>
      </dgm:t>
    </dgm:pt>
    <dgm:pt modelId="{2FD0A3FB-89B6-4518-AD6D-3DA7EB604D48}" type="sibTrans" cxnId="{2E8C7DDC-8944-4C9D-89D1-BC86E4D9B54B}">
      <dgm:prSet/>
      <dgm:spPr/>
      <dgm:t>
        <a:bodyPr/>
        <a:lstStyle/>
        <a:p>
          <a:endParaRPr lang="pt-BR"/>
        </a:p>
      </dgm:t>
    </dgm:pt>
    <dgm:pt modelId="{B7522F20-E26E-4D7E-87CF-1C544C9541DE}">
      <dgm:prSet phldrT="[Texto]"/>
      <dgm:spPr/>
      <dgm:t>
        <a:bodyPr/>
        <a:lstStyle/>
        <a:p>
          <a:r>
            <a:rPr lang="pt-BR" dirty="0" smtClean="0"/>
            <a:t>Oeste</a:t>
          </a:r>
          <a:endParaRPr lang="pt-BR" dirty="0"/>
        </a:p>
      </dgm:t>
    </dgm:pt>
    <dgm:pt modelId="{B655AD10-FDA2-450B-95DB-3D473979197F}" type="parTrans" cxnId="{BB1077CD-1041-4323-917C-2B26490BA02E}">
      <dgm:prSet/>
      <dgm:spPr/>
      <dgm:t>
        <a:bodyPr/>
        <a:lstStyle/>
        <a:p>
          <a:endParaRPr lang="pt-BR"/>
        </a:p>
      </dgm:t>
    </dgm:pt>
    <dgm:pt modelId="{18752C6F-EF29-47AE-B6A5-149F2873F8FB}" type="sibTrans" cxnId="{BB1077CD-1041-4323-917C-2B26490BA02E}">
      <dgm:prSet/>
      <dgm:spPr/>
      <dgm:t>
        <a:bodyPr/>
        <a:lstStyle/>
        <a:p>
          <a:endParaRPr lang="pt-BR"/>
        </a:p>
      </dgm:t>
    </dgm:pt>
    <dgm:pt modelId="{8C85A5C9-A919-4F2B-86DF-1A7DC417FB1E}">
      <dgm:prSet phldrT="[Texto]"/>
      <dgm:spPr/>
      <dgm:t>
        <a:bodyPr/>
        <a:lstStyle/>
        <a:p>
          <a:r>
            <a:rPr lang="pt-BR" dirty="0" smtClean="0"/>
            <a:t>Leste</a:t>
          </a:r>
          <a:endParaRPr lang="pt-BR" dirty="0"/>
        </a:p>
      </dgm:t>
    </dgm:pt>
    <dgm:pt modelId="{5F284AAF-6AC0-48CD-8A27-4907A3FFB0D5}" type="parTrans" cxnId="{D46EEA8A-2AEA-4F49-8103-93368EE51F56}">
      <dgm:prSet/>
      <dgm:spPr/>
      <dgm:t>
        <a:bodyPr/>
        <a:lstStyle/>
        <a:p>
          <a:endParaRPr lang="pt-BR"/>
        </a:p>
      </dgm:t>
    </dgm:pt>
    <dgm:pt modelId="{3D234AF1-A893-440C-8722-D34322919920}" type="sibTrans" cxnId="{D46EEA8A-2AEA-4F49-8103-93368EE51F56}">
      <dgm:prSet/>
      <dgm:spPr/>
      <dgm:t>
        <a:bodyPr/>
        <a:lstStyle/>
        <a:p>
          <a:endParaRPr lang="pt-BR"/>
        </a:p>
      </dgm:t>
    </dgm:pt>
    <dgm:pt modelId="{B7F554A7-AD37-4C00-A14F-22B69A2C90E4}">
      <dgm:prSet phldrT="[Texto]"/>
      <dgm:spPr/>
      <dgm:t>
        <a:bodyPr/>
        <a:lstStyle/>
        <a:p>
          <a:r>
            <a:rPr lang="pt-BR" dirty="0" smtClean="0"/>
            <a:t>Centro</a:t>
          </a:r>
          <a:endParaRPr lang="pt-BR" dirty="0"/>
        </a:p>
      </dgm:t>
    </dgm:pt>
    <dgm:pt modelId="{2DCC1847-A699-49F6-A5C4-EC00B2848377}" type="parTrans" cxnId="{6CADEC23-E4CA-43D3-8367-F700CF20CDFE}">
      <dgm:prSet/>
      <dgm:spPr/>
      <dgm:t>
        <a:bodyPr/>
        <a:lstStyle/>
        <a:p>
          <a:endParaRPr lang="pt-BR"/>
        </a:p>
      </dgm:t>
    </dgm:pt>
    <dgm:pt modelId="{09B4B573-D6F4-4F52-BDD8-9791E5FDEE0B}" type="sibTrans" cxnId="{6CADEC23-E4CA-43D3-8367-F700CF20CDFE}">
      <dgm:prSet/>
      <dgm:spPr/>
      <dgm:t>
        <a:bodyPr/>
        <a:lstStyle/>
        <a:p>
          <a:endParaRPr lang="pt-BR"/>
        </a:p>
      </dgm:t>
    </dgm:pt>
    <dgm:pt modelId="{455D8A6A-344B-4EF5-B131-946B9A1E3E7B}" type="pres">
      <dgm:prSet presAssocID="{BD5C3209-8350-4F61-89B8-6A1D303D23F2}" presName="Name0" presStyleCnt="0">
        <dgm:presLayoutVars>
          <dgm:dir/>
          <dgm:resizeHandles val="exact"/>
        </dgm:presLayoutVars>
      </dgm:prSet>
      <dgm:spPr/>
    </dgm:pt>
    <dgm:pt modelId="{99AE3EEA-A7EE-4735-A7CE-EF03E1C5C96C}" type="pres">
      <dgm:prSet presAssocID="{2EA1ABCD-DDAC-4C53-B976-8DB6A74B31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3BC654-C438-48F0-9818-D880F535C4F6}" type="pres">
      <dgm:prSet presAssocID="{2874D663-027F-4446-8FF4-B49F9CA2E5F6}" presName="sibTrans" presStyleLbl="sibTrans2D1" presStyleIdx="0" presStyleCnt="4"/>
      <dgm:spPr/>
      <dgm:t>
        <a:bodyPr/>
        <a:lstStyle/>
        <a:p>
          <a:endParaRPr lang="pt-BR"/>
        </a:p>
      </dgm:t>
    </dgm:pt>
    <dgm:pt modelId="{1F260F5B-6867-4668-94F0-F155AED30439}" type="pres">
      <dgm:prSet presAssocID="{2874D663-027F-4446-8FF4-B49F9CA2E5F6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9F8F2706-2187-4A6D-B9FA-63206F6C7976}" type="pres">
      <dgm:prSet presAssocID="{B7522F20-E26E-4D7E-87CF-1C544C9541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9318E8-CE1A-46F1-9AA0-6CB95FF1D164}" type="pres">
      <dgm:prSet presAssocID="{18752C6F-EF29-47AE-B6A5-149F2873F8FB}" presName="sibTrans" presStyleLbl="sibTrans2D1" presStyleIdx="1" presStyleCnt="4"/>
      <dgm:spPr/>
      <dgm:t>
        <a:bodyPr/>
        <a:lstStyle/>
        <a:p>
          <a:endParaRPr lang="pt-BR"/>
        </a:p>
      </dgm:t>
    </dgm:pt>
    <dgm:pt modelId="{61D3944B-7083-4F3D-937A-0A93650E82F1}" type="pres">
      <dgm:prSet presAssocID="{18752C6F-EF29-47AE-B6A5-149F2873F8FB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DA4D3F5E-7F0B-4717-ACC5-2C127679213F}" type="pres">
      <dgm:prSet presAssocID="{8C85A5C9-A919-4F2B-86DF-1A7DC417FB1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A180E5-F648-4DE7-9DC4-D54747563247}" type="pres">
      <dgm:prSet presAssocID="{3D234AF1-A893-440C-8722-D34322919920}" presName="sibTrans" presStyleLbl="sibTrans2D1" presStyleIdx="2" presStyleCnt="4"/>
      <dgm:spPr/>
      <dgm:t>
        <a:bodyPr/>
        <a:lstStyle/>
        <a:p>
          <a:endParaRPr lang="pt-BR"/>
        </a:p>
      </dgm:t>
    </dgm:pt>
    <dgm:pt modelId="{025677D3-5962-427C-A147-5F2C72DAA875}" type="pres">
      <dgm:prSet presAssocID="{3D234AF1-A893-440C-8722-D34322919920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FD7D09FE-1AAA-479F-AEB9-A950F8838234}" type="pres">
      <dgm:prSet presAssocID="{B7F554A7-AD37-4C00-A14F-22B69A2C90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B2A7E3-6D0E-4C40-A908-84826070BD09}" type="pres">
      <dgm:prSet presAssocID="{09B4B573-D6F4-4F52-BDD8-9791E5FDEE0B}" presName="sibTrans" presStyleLbl="sibTrans2D1" presStyleIdx="3" presStyleCnt="4"/>
      <dgm:spPr/>
      <dgm:t>
        <a:bodyPr/>
        <a:lstStyle/>
        <a:p>
          <a:endParaRPr lang="pt-BR"/>
        </a:p>
      </dgm:t>
    </dgm:pt>
    <dgm:pt modelId="{8B66F4D3-B255-4326-9437-11E9B138D422}" type="pres">
      <dgm:prSet presAssocID="{09B4B573-D6F4-4F52-BDD8-9791E5FDEE0B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46B6120D-394B-4BB1-A400-B91C899F0783}" type="pres">
      <dgm:prSet presAssocID="{CF9C42C0-0A2B-4981-BB12-F97EE4EA7D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5035B6-C62D-4262-8608-9BE899C7F530}" type="presOf" srcId="{3D234AF1-A893-440C-8722-D34322919920}" destId="{025677D3-5962-427C-A147-5F2C72DAA875}" srcOrd="1" destOrd="0" presId="urn:microsoft.com/office/officeart/2005/8/layout/process1"/>
    <dgm:cxn modelId="{D46EEA8A-2AEA-4F49-8103-93368EE51F56}" srcId="{BD5C3209-8350-4F61-89B8-6A1D303D23F2}" destId="{8C85A5C9-A919-4F2B-86DF-1A7DC417FB1E}" srcOrd="2" destOrd="0" parTransId="{5F284AAF-6AC0-48CD-8A27-4907A3FFB0D5}" sibTransId="{3D234AF1-A893-440C-8722-D34322919920}"/>
    <dgm:cxn modelId="{2E457345-239F-4BB2-8FD6-278B655E96E7}" type="presOf" srcId="{BD5C3209-8350-4F61-89B8-6A1D303D23F2}" destId="{455D8A6A-344B-4EF5-B131-946B9A1E3E7B}" srcOrd="0" destOrd="0" presId="urn:microsoft.com/office/officeart/2005/8/layout/process1"/>
    <dgm:cxn modelId="{5A90FA85-6F9E-4599-AC60-D56AA6685E2B}" type="presOf" srcId="{8C85A5C9-A919-4F2B-86DF-1A7DC417FB1E}" destId="{DA4D3F5E-7F0B-4717-ACC5-2C127679213F}" srcOrd="0" destOrd="0" presId="urn:microsoft.com/office/officeart/2005/8/layout/process1"/>
    <dgm:cxn modelId="{BDDBB008-3483-4F15-A45D-24D7FDF530D4}" type="presOf" srcId="{09B4B573-D6F4-4F52-BDD8-9791E5FDEE0B}" destId="{55B2A7E3-6D0E-4C40-A908-84826070BD09}" srcOrd="0" destOrd="0" presId="urn:microsoft.com/office/officeart/2005/8/layout/process1"/>
    <dgm:cxn modelId="{E3141CD2-3B03-4C84-8E10-9E55B1D89B1E}" type="presOf" srcId="{B7F554A7-AD37-4C00-A14F-22B69A2C90E4}" destId="{FD7D09FE-1AAA-479F-AEB9-A950F8838234}" srcOrd="0" destOrd="0" presId="urn:microsoft.com/office/officeart/2005/8/layout/process1"/>
    <dgm:cxn modelId="{444533A5-6832-4BF9-8B56-01C8391CD072}" type="presOf" srcId="{18752C6F-EF29-47AE-B6A5-149F2873F8FB}" destId="{61D3944B-7083-4F3D-937A-0A93650E82F1}" srcOrd="1" destOrd="0" presId="urn:microsoft.com/office/officeart/2005/8/layout/process1"/>
    <dgm:cxn modelId="{A1610FFC-2F40-4D81-A983-12385C25A863}" type="presOf" srcId="{CF9C42C0-0A2B-4981-BB12-F97EE4EA7D9D}" destId="{46B6120D-394B-4BB1-A400-B91C899F0783}" srcOrd="0" destOrd="0" presId="urn:microsoft.com/office/officeart/2005/8/layout/process1"/>
    <dgm:cxn modelId="{1CF1CF22-6E81-455C-B01F-6607F58E787C}" type="presOf" srcId="{18752C6F-EF29-47AE-B6A5-149F2873F8FB}" destId="{D99318E8-CE1A-46F1-9AA0-6CB95FF1D164}" srcOrd="0" destOrd="0" presId="urn:microsoft.com/office/officeart/2005/8/layout/process1"/>
    <dgm:cxn modelId="{7CAE0E81-F3F9-4D89-BEEB-C40E57BC2B2A}" type="presOf" srcId="{2EA1ABCD-DDAC-4C53-B976-8DB6A74B31C8}" destId="{99AE3EEA-A7EE-4735-A7CE-EF03E1C5C96C}" srcOrd="0" destOrd="0" presId="urn:microsoft.com/office/officeart/2005/8/layout/process1"/>
    <dgm:cxn modelId="{11234E30-7857-44C1-BDDE-558169B6CFA2}" type="presOf" srcId="{2874D663-027F-4446-8FF4-B49F9CA2E5F6}" destId="{E93BC654-C438-48F0-9818-D880F535C4F6}" srcOrd="0" destOrd="0" presId="urn:microsoft.com/office/officeart/2005/8/layout/process1"/>
    <dgm:cxn modelId="{ACBD3644-B0A2-444C-B8EE-6CB02D25252D}" srcId="{BD5C3209-8350-4F61-89B8-6A1D303D23F2}" destId="{2EA1ABCD-DDAC-4C53-B976-8DB6A74B31C8}" srcOrd="0" destOrd="0" parTransId="{E0A10D16-95F3-40AB-8882-D5D39D2FBC73}" sibTransId="{2874D663-027F-4446-8FF4-B49F9CA2E5F6}"/>
    <dgm:cxn modelId="{99B06CD1-A98C-49B0-8AD3-EB2267C60B37}" type="presOf" srcId="{3D234AF1-A893-440C-8722-D34322919920}" destId="{D2A180E5-F648-4DE7-9DC4-D54747563247}" srcOrd="0" destOrd="0" presId="urn:microsoft.com/office/officeart/2005/8/layout/process1"/>
    <dgm:cxn modelId="{2E8C7DDC-8944-4C9D-89D1-BC86E4D9B54B}" srcId="{BD5C3209-8350-4F61-89B8-6A1D303D23F2}" destId="{CF9C42C0-0A2B-4981-BB12-F97EE4EA7D9D}" srcOrd="4" destOrd="0" parTransId="{FE40E5EB-EFFA-481F-B5A0-D48FC3713622}" sibTransId="{2FD0A3FB-89B6-4518-AD6D-3DA7EB604D48}"/>
    <dgm:cxn modelId="{AE95C617-2BC8-4516-97A3-0AFC4AF4203A}" type="presOf" srcId="{2874D663-027F-4446-8FF4-B49F9CA2E5F6}" destId="{1F260F5B-6867-4668-94F0-F155AED30439}" srcOrd="1" destOrd="0" presId="urn:microsoft.com/office/officeart/2005/8/layout/process1"/>
    <dgm:cxn modelId="{AF60484D-1A7A-44B1-A35E-B2C39D25FD38}" type="presOf" srcId="{B7522F20-E26E-4D7E-87CF-1C544C9541DE}" destId="{9F8F2706-2187-4A6D-B9FA-63206F6C7976}" srcOrd="0" destOrd="0" presId="urn:microsoft.com/office/officeart/2005/8/layout/process1"/>
    <dgm:cxn modelId="{8ADA68AE-AF5C-4B00-9A76-6593CD3A52FF}" type="presOf" srcId="{09B4B573-D6F4-4F52-BDD8-9791E5FDEE0B}" destId="{8B66F4D3-B255-4326-9437-11E9B138D422}" srcOrd="1" destOrd="0" presId="urn:microsoft.com/office/officeart/2005/8/layout/process1"/>
    <dgm:cxn modelId="{6CADEC23-E4CA-43D3-8367-F700CF20CDFE}" srcId="{BD5C3209-8350-4F61-89B8-6A1D303D23F2}" destId="{B7F554A7-AD37-4C00-A14F-22B69A2C90E4}" srcOrd="3" destOrd="0" parTransId="{2DCC1847-A699-49F6-A5C4-EC00B2848377}" sibTransId="{09B4B573-D6F4-4F52-BDD8-9791E5FDEE0B}"/>
    <dgm:cxn modelId="{BB1077CD-1041-4323-917C-2B26490BA02E}" srcId="{BD5C3209-8350-4F61-89B8-6A1D303D23F2}" destId="{B7522F20-E26E-4D7E-87CF-1C544C9541DE}" srcOrd="1" destOrd="0" parTransId="{B655AD10-FDA2-450B-95DB-3D473979197F}" sibTransId="{18752C6F-EF29-47AE-B6A5-149F2873F8FB}"/>
    <dgm:cxn modelId="{E7A67498-8DB3-4370-8A9A-5E95523B0CC7}" type="presParOf" srcId="{455D8A6A-344B-4EF5-B131-946B9A1E3E7B}" destId="{99AE3EEA-A7EE-4735-A7CE-EF03E1C5C96C}" srcOrd="0" destOrd="0" presId="urn:microsoft.com/office/officeart/2005/8/layout/process1"/>
    <dgm:cxn modelId="{6AFFA7FB-5F9F-4425-BACD-4843DD7F9EBC}" type="presParOf" srcId="{455D8A6A-344B-4EF5-B131-946B9A1E3E7B}" destId="{E93BC654-C438-48F0-9818-D880F535C4F6}" srcOrd="1" destOrd="0" presId="urn:microsoft.com/office/officeart/2005/8/layout/process1"/>
    <dgm:cxn modelId="{7B19A012-45A6-4A69-87E6-8E6616B25E2C}" type="presParOf" srcId="{E93BC654-C438-48F0-9818-D880F535C4F6}" destId="{1F260F5B-6867-4668-94F0-F155AED30439}" srcOrd="0" destOrd="0" presId="urn:microsoft.com/office/officeart/2005/8/layout/process1"/>
    <dgm:cxn modelId="{A9D2CF5B-47C4-462D-914C-69888C76AEF8}" type="presParOf" srcId="{455D8A6A-344B-4EF5-B131-946B9A1E3E7B}" destId="{9F8F2706-2187-4A6D-B9FA-63206F6C7976}" srcOrd="2" destOrd="0" presId="urn:microsoft.com/office/officeart/2005/8/layout/process1"/>
    <dgm:cxn modelId="{B704149C-0D9D-4754-A065-625F2505F488}" type="presParOf" srcId="{455D8A6A-344B-4EF5-B131-946B9A1E3E7B}" destId="{D99318E8-CE1A-46F1-9AA0-6CB95FF1D164}" srcOrd="3" destOrd="0" presId="urn:microsoft.com/office/officeart/2005/8/layout/process1"/>
    <dgm:cxn modelId="{C0C2373E-0CA9-4DFF-975B-949023EE0497}" type="presParOf" srcId="{D99318E8-CE1A-46F1-9AA0-6CB95FF1D164}" destId="{61D3944B-7083-4F3D-937A-0A93650E82F1}" srcOrd="0" destOrd="0" presId="urn:microsoft.com/office/officeart/2005/8/layout/process1"/>
    <dgm:cxn modelId="{412189B6-5B60-4EE3-96C5-817A0B657170}" type="presParOf" srcId="{455D8A6A-344B-4EF5-B131-946B9A1E3E7B}" destId="{DA4D3F5E-7F0B-4717-ACC5-2C127679213F}" srcOrd="4" destOrd="0" presId="urn:microsoft.com/office/officeart/2005/8/layout/process1"/>
    <dgm:cxn modelId="{72EE9511-4009-40F9-B166-1602B3CA105D}" type="presParOf" srcId="{455D8A6A-344B-4EF5-B131-946B9A1E3E7B}" destId="{D2A180E5-F648-4DE7-9DC4-D54747563247}" srcOrd="5" destOrd="0" presId="urn:microsoft.com/office/officeart/2005/8/layout/process1"/>
    <dgm:cxn modelId="{BC76D825-1741-4DBB-9EBC-76E4B99B427F}" type="presParOf" srcId="{D2A180E5-F648-4DE7-9DC4-D54747563247}" destId="{025677D3-5962-427C-A147-5F2C72DAA875}" srcOrd="0" destOrd="0" presId="urn:microsoft.com/office/officeart/2005/8/layout/process1"/>
    <dgm:cxn modelId="{22279236-174E-4E58-BCCC-0B15AC96AB41}" type="presParOf" srcId="{455D8A6A-344B-4EF5-B131-946B9A1E3E7B}" destId="{FD7D09FE-1AAA-479F-AEB9-A950F8838234}" srcOrd="6" destOrd="0" presId="urn:microsoft.com/office/officeart/2005/8/layout/process1"/>
    <dgm:cxn modelId="{DB8EBB3D-6443-47BC-8F99-7D72071CD97E}" type="presParOf" srcId="{455D8A6A-344B-4EF5-B131-946B9A1E3E7B}" destId="{55B2A7E3-6D0E-4C40-A908-84826070BD09}" srcOrd="7" destOrd="0" presId="urn:microsoft.com/office/officeart/2005/8/layout/process1"/>
    <dgm:cxn modelId="{CDA5A4D0-81DB-467B-B0C3-E4227B11E9A2}" type="presParOf" srcId="{55B2A7E3-6D0E-4C40-A908-84826070BD09}" destId="{8B66F4D3-B255-4326-9437-11E9B138D422}" srcOrd="0" destOrd="0" presId="urn:microsoft.com/office/officeart/2005/8/layout/process1"/>
    <dgm:cxn modelId="{22A7A0D5-A179-4584-8635-73313AE1B959}" type="presParOf" srcId="{455D8A6A-344B-4EF5-B131-946B9A1E3E7B}" destId="{46B6120D-394B-4BB1-A400-B91C899F078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86935-8B43-41B6-8244-079353855EF9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1D3D00B9-252D-4DB0-9DE1-86E772FB6A42}">
      <dgm:prSet phldrT="[Texto]"/>
      <dgm:spPr/>
      <dgm:t>
        <a:bodyPr/>
        <a:lstStyle/>
        <a:p>
          <a:r>
            <a:rPr lang="pt-BR" dirty="0" smtClean="0"/>
            <a:t>13 UBS</a:t>
          </a:r>
          <a:endParaRPr lang="pt-BR" dirty="0"/>
        </a:p>
      </dgm:t>
    </dgm:pt>
    <dgm:pt modelId="{2E6F0C89-1C03-4953-9A44-E73A66658141}" type="parTrans" cxnId="{09DF089A-86EE-49D4-8881-1815A1A27575}">
      <dgm:prSet/>
      <dgm:spPr/>
      <dgm:t>
        <a:bodyPr/>
        <a:lstStyle/>
        <a:p>
          <a:endParaRPr lang="pt-BR"/>
        </a:p>
      </dgm:t>
    </dgm:pt>
    <dgm:pt modelId="{96AEDFBC-1D70-48CC-97A0-217E8D5D23B7}" type="sibTrans" cxnId="{09DF089A-86EE-49D4-8881-1815A1A27575}">
      <dgm:prSet/>
      <dgm:spPr/>
      <dgm:t>
        <a:bodyPr/>
        <a:lstStyle/>
        <a:p>
          <a:endParaRPr lang="pt-BR"/>
        </a:p>
      </dgm:t>
    </dgm:pt>
    <dgm:pt modelId="{4D42270D-06EF-4156-ACA6-8E7B8E10EFEB}">
      <dgm:prSet phldrT="[Texto]"/>
      <dgm:spPr/>
      <dgm:t>
        <a:bodyPr/>
        <a:lstStyle/>
        <a:p>
          <a:r>
            <a:rPr lang="pt-BR" dirty="0" smtClean="0"/>
            <a:t>14 ESF</a:t>
          </a:r>
          <a:endParaRPr lang="pt-BR" dirty="0"/>
        </a:p>
      </dgm:t>
    </dgm:pt>
    <dgm:pt modelId="{81FAF3D2-4665-4ADB-B567-1930858391D4}" type="parTrans" cxnId="{E7121DC2-2190-4D4A-86AB-3341E8215631}">
      <dgm:prSet/>
      <dgm:spPr/>
      <dgm:t>
        <a:bodyPr/>
        <a:lstStyle/>
        <a:p>
          <a:endParaRPr lang="pt-BR"/>
        </a:p>
      </dgm:t>
    </dgm:pt>
    <dgm:pt modelId="{F542BB38-E22F-46DF-932D-5AB755F208D4}" type="sibTrans" cxnId="{E7121DC2-2190-4D4A-86AB-3341E8215631}">
      <dgm:prSet/>
      <dgm:spPr/>
      <dgm:t>
        <a:bodyPr/>
        <a:lstStyle/>
        <a:p>
          <a:endParaRPr lang="pt-BR"/>
        </a:p>
      </dgm:t>
    </dgm:pt>
    <dgm:pt modelId="{2A5A32F8-4922-4B6F-A5A6-B34F88A775D9}">
      <dgm:prSet phldrT="[Texto]"/>
      <dgm:spPr/>
      <dgm:t>
        <a:bodyPr/>
        <a:lstStyle/>
        <a:p>
          <a:r>
            <a:rPr lang="pt-BR" dirty="0" smtClean="0"/>
            <a:t>4 Mistas</a:t>
          </a:r>
          <a:endParaRPr lang="pt-BR" dirty="0"/>
        </a:p>
      </dgm:t>
    </dgm:pt>
    <dgm:pt modelId="{4FEED8A6-E5AD-4948-B5C4-3841A761548B}" type="parTrans" cxnId="{B1C2CF72-D2B3-4D08-BA15-6416999F3F21}">
      <dgm:prSet/>
      <dgm:spPr/>
      <dgm:t>
        <a:bodyPr/>
        <a:lstStyle/>
        <a:p>
          <a:endParaRPr lang="pt-BR"/>
        </a:p>
      </dgm:t>
    </dgm:pt>
    <dgm:pt modelId="{86B9AC26-DDEE-43DE-BB0C-16D19F1D9BF2}" type="sibTrans" cxnId="{B1C2CF72-D2B3-4D08-BA15-6416999F3F21}">
      <dgm:prSet/>
      <dgm:spPr/>
      <dgm:t>
        <a:bodyPr/>
        <a:lstStyle/>
        <a:p>
          <a:endParaRPr lang="pt-BR"/>
        </a:p>
      </dgm:t>
    </dgm:pt>
    <dgm:pt modelId="{A8F4705A-DB35-4565-9116-F31CA244CA86}" type="pres">
      <dgm:prSet presAssocID="{42686935-8B43-41B6-8244-079353855EF9}" presName="Name0" presStyleCnt="0">
        <dgm:presLayoutVars>
          <dgm:dir/>
          <dgm:animLvl val="lvl"/>
          <dgm:resizeHandles val="exact"/>
        </dgm:presLayoutVars>
      </dgm:prSet>
      <dgm:spPr/>
    </dgm:pt>
    <dgm:pt modelId="{E392864B-1084-40D2-A93F-28D63F47E52C}" type="pres">
      <dgm:prSet presAssocID="{1D3D00B9-252D-4DB0-9DE1-86E772FB6A4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BC611A-EEB6-439F-AAF4-7F69E700DAF7}" type="pres">
      <dgm:prSet presAssocID="{96AEDFBC-1D70-48CC-97A0-217E8D5D23B7}" presName="parTxOnlySpace" presStyleCnt="0"/>
      <dgm:spPr/>
    </dgm:pt>
    <dgm:pt modelId="{F728BE1C-F1B4-4BAC-A3AD-05A22A1294C4}" type="pres">
      <dgm:prSet presAssocID="{4D42270D-06EF-4156-ACA6-8E7B8E10EFE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AC64FF-115F-4853-91CE-795AE9873E91}" type="pres">
      <dgm:prSet presAssocID="{F542BB38-E22F-46DF-932D-5AB755F208D4}" presName="parTxOnlySpace" presStyleCnt="0"/>
      <dgm:spPr/>
    </dgm:pt>
    <dgm:pt modelId="{4439DDE3-9EAC-4E82-8D64-333864B06EC2}" type="pres">
      <dgm:prSet presAssocID="{2A5A32F8-4922-4B6F-A5A6-B34F88A775D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DF089A-86EE-49D4-8881-1815A1A27575}" srcId="{42686935-8B43-41B6-8244-079353855EF9}" destId="{1D3D00B9-252D-4DB0-9DE1-86E772FB6A42}" srcOrd="0" destOrd="0" parTransId="{2E6F0C89-1C03-4953-9A44-E73A66658141}" sibTransId="{96AEDFBC-1D70-48CC-97A0-217E8D5D23B7}"/>
    <dgm:cxn modelId="{D9C4E2C5-BFC5-40E9-83A1-3CD49D3E2444}" type="presOf" srcId="{4D42270D-06EF-4156-ACA6-8E7B8E10EFEB}" destId="{F728BE1C-F1B4-4BAC-A3AD-05A22A1294C4}" srcOrd="0" destOrd="0" presId="urn:microsoft.com/office/officeart/2005/8/layout/chevron1"/>
    <dgm:cxn modelId="{5B7CFF33-73E1-4A6E-BE88-CBCC93451FF3}" type="presOf" srcId="{42686935-8B43-41B6-8244-079353855EF9}" destId="{A8F4705A-DB35-4565-9116-F31CA244CA86}" srcOrd="0" destOrd="0" presId="urn:microsoft.com/office/officeart/2005/8/layout/chevron1"/>
    <dgm:cxn modelId="{E7121DC2-2190-4D4A-86AB-3341E8215631}" srcId="{42686935-8B43-41B6-8244-079353855EF9}" destId="{4D42270D-06EF-4156-ACA6-8E7B8E10EFEB}" srcOrd="1" destOrd="0" parTransId="{81FAF3D2-4665-4ADB-B567-1930858391D4}" sibTransId="{F542BB38-E22F-46DF-932D-5AB755F208D4}"/>
    <dgm:cxn modelId="{B1C2CF72-D2B3-4D08-BA15-6416999F3F21}" srcId="{42686935-8B43-41B6-8244-079353855EF9}" destId="{2A5A32F8-4922-4B6F-A5A6-B34F88A775D9}" srcOrd="2" destOrd="0" parTransId="{4FEED8A6-E5AD-4948-B5C4-3841A761548B}" sibTransId="{86B9AC26-DDEE-43DE-BB0C-16D19F1D9BF2}"/>
    <dgm:cxn modelId="{7EE90222-D646-40A7-83B9-2D8771FB7F6F}" type="presOf" srcId="{2A5A32F8-4922-4B6F-A5A6-B34F88A775D9}" destId="{4439DDE3-9EAC-4E82-8D64-333864B06EC2}" srcOrd="0" destOrd="0" presId="urn:microsoft.com/office/officeart/2005/8/layout/chevron1"/>
    <dgm:cxn modelId="{86F304DD-4206-46D9-8FAC-149AF602F4D4}" type="presOf" srcId="{1D3D00B9-252D-4DB0-9DE1-86E772FB6A42}" destId="{E392864B-1084-40D2-A93F-28D63F47E52C}" srcOrd="0" destOrd="0" presId="urn:microsoft.com/office/officeart/2005/8/layout/chevron1"/>
    <dgm:cxn modelId="{4E3E87F7-5F23-449D-A0E7-AC1131123869}" type="presParOf" srcId="{A8F4705A-DB35-4565-9116-F31CA244CA86}" destId="{E392864B-1084-40D2-A93F-28D63F47E52C}" srcOrd="0" destOrd="0" presId="urn:microsoft.com/office/officeart/2005/8/layout/chevron1"/>
    <dgm:cxn modelId="{1008CA3B-A2EF-4785-B82E-9E2BE52716EF}" type="presParOf" srcId="{A8F4705A-DB35-4565-9116-F31CA244CA86}" destId="{9CBC611A-EEB6-439F-AAF4-7F69E700DAF7}" srcOrd="1" destOrd="0" presId="urn:microsoft.com/office/officeart/2005/8/layout/chevron1"/>
    <dgm:cxn modelId="{56A8354A-3C08-4218-BF72-8652D08F48E1}" type="presParOf" srcId="{A8F4705A-DB35-4565-9116-F31CA244CA86}" destId="{F728BE1C-F1B4-4BAC-A3AD-05A22A1294C4}" srcOrd="2" destOrd="0" presId="urn:microsoft.com/office/officeart/2005/8/layout/chevron1"/>
    <dgm:cxn modelId="{A73C7FC8-2443-4B7E-B52B-6CA7ABD90D7E}" type="presParOf" srcId="{A8F4705A-DB35-4565-9116-F31CA244CA86}" destId="{09AC64FF-115F-4853-91CE-795AE9873E91}" srcOrd="3" destOrd="0" presId="urn:microsoft.com/office/officeart/2005/8/layout/chevron1"/>
    <dgm:cxn modelId="{068155B4-59C3-4A97-9191-0EC6095957F6}" type="presParOf" srcId="{A8F4705A-DB35-4565-9116-F31CA244CA86}" destId="{4439DDE3-9EAC-4E82-8D64-333864B06EC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5C3209-8350-4F61-89B8-6A1D303D23F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EA1ABCD-DDAC-4C53-B976-8DB6A74B31C8}">
      <dgm:prSet phldrT="[Texto]"/>
      <dgm:spPr/>
      <dgm:t>
        <a:bodyPr/>
        <a:lstStyle/>
        <a:p>
          <a:r>
            <a:rPr lang="pt-BR" dirty="0" smtClean="0"/>
            <a:t>Norte</a:t>
          </a:r>
          <a:endParaRPr lang="pt-BR" dirty="0"/>
        </a:p>
      </dgm:t>
    </dgm:pt>
    <dgm:pt modelId="{E0A10D16-95F3-40AB-8882-D5D39D2FBC73}" type="parTrans" cxnId="{ACBD3644-B0A2-444C-B8EE-6CB02D25252D}">
      <dgm:prSet/>
      <dgm:spPr/>
      <dgm:t>
        <a:bodyPr/>
        <a:lstStyle/>
        <a:p>
          <a:endParaRPr lang="pt-BR"/>
        </a:p>
      </dgm:t>
    </dgm:pt>
    <dgm:pt modelId="{2874D663-027F-4446-8FF4-B49F9CA2E5F6}" type="sibTrans" cxnId="{ACBD3644-B0A2-444C-B8EE-6CB02D25252D}">
      <dgm:prSet/>
      <dgm:spPr/>
      <dgm:t>
        <a:bodyPr/>
        <a:lstStyle/>
        <a:p>
          <a:endParaRPr lang="pt-BR"/>
        </a:p>
      </dgm:t>
    </dgm:pt>
    <dgm:pt modelId="{CF9C42C0-0A2B-4981-BB12-F97EE4EA7D9D}">
      <dgm:prSet phldrT="[Texto]"/>
      <dgm:spPr/>
      <dgm:t>
        <a:bodyPr/>
        <a:lstStyle/>
        <a:p>
          <a:r>
            <a:rPr lang="pt-BR" dirty="0" smtClean="0"/>
            <a:t>Sul</a:t>
          </a:r>
          <a:endParaRPr lang="pt-BR" dirty="0"/>
        </a:p>
      </dgm:t>
    </dgm:pt>
    <dgm:pt modelId="{FE40E5EB-EFFA-481F-B5A0-D48FC3713622}" type="parTrans" cxnId="{2E8C7DDC-8944-4C9D-89D1-BC86E4D9B54B}">
      <dgm:prSet/>
      <dgm:spPr/>
      <dgm:t>
        <a:bodyPr/>
        <a:lstStyle/>
        <a:p>
          <a:endParaRPr lang="pt-BR"/>
        </a:p>
      </dgm:t>
    </dgm:pt>
    <dgm:pt modelId="{2FD0A3FB-89B6-4518-AD6D-3DA7EB604D48}" type="sibTrans" cxnId="{2E8C7DDC-8944-4C9D-89D1-BC86E4D9B54B}">
      <dgm:prSet/>
      <dgm:spPr/>
      <dgm:t>
        <a:bodyPr/>
        <a:lstStyle/>
        <a:p>
          <a:endParaRPr lang="pt-BR"/>
        </a:p>
      </dgm:t>
    </dgm:pt>
    <dgm:pt modelId="{B7522F20-E26E-4D7E-87CF-1C544C9541DE}">
      <dgm:prSet phldrT="[Texto]"/>
      <dgm:spPr/>
      <dgm:t>
        <a:bodyPr/>
        <a:lstStyle/>
        <a:p>
          <a:r>
            <a:rPr lang="pt-BR" dirty="0" smtClean="0"/>
            <a:t>Oeste</a:t>
          </a:r>
          <a:endParaRPr lang="pt-BR" dirty="0"/>
        </a:p>
      </dgm:t>
    </dgm:pt>
    <dgm:pt modelId="{B655AD10-FDA2-450B-95DB-3D473979197F}" type="parTrans" cxnId="{BB1077CD-1041-4323-917C-2B26490BA02E}">
      <dgm:prSet/>
      <dgm:spPr/>
      <dgm:t>
        <a:bodyPr/>
        <a:lstStyle/>
        <a:p>
          <a:endParaRPr lang="pt-BR"/>
        </a:p>
      </dgm:t>
    </dgm:pt>
    <dgm:pt modelId="{18752C6F-EF29-47AE-B6A5-149F2873F8FB}" type="sibTrans" cxnId="{BB1077CD-1041-4323-917C-2B26490BA02E}">
      <dgm:prSet/>
      <dgm:spPr/>
      <dgm:t>
        <a:bodyPr/>
        <a:lstStyle/>
        <a:p>
          <a:endParaRPr lang="pt-BR"/>
        </a:p>
      </dgm:t>
    </dgm:pt>
    <dgm:pt modelId="{8C85A5C9-A919-4F2B-86DF-1A7DC417FB1E}">
      <dgm:prSet phldrT="[Texto]"/>
      <dgm:spPr/>
      <dgm:t>
        <a:bodyPr/>
        <a:lstStyle/>
        <a:p>
          <a:r>
            <a:rPr lang="pt-BR" dirty="0" smtClean="0"/>
            <a:t>Leste</a:t>
          </a:r>
          <a:endParaRPr lang="pt-BR" dirty="0"/>
        </a:p>
      </dgm:t>
    </dgm:pt>
    <dgm:pt modelId="{5F284AAF-6AC0-48CD-8A27-4907A3FFB0D5}" type="parTrans" cxnId="{D46EEA8A-2AEA-4F49-8103-93368EE51F56}">
      <dgm:prSet/>
      <dgm:spPr/>
      <dgm:t>
        <a:bodyPr/>
        <a:lstStyle/>
        <a:p>
          <a:endParaRPr lang="pt-BR"/>
        </a:p>
      </dgm:t>
    </dgm:pt>
    <dgm:pt modelId="{3D234AF1-A893-440C-8722-D34322919920}" type="sibTrans" cxnId="{D46EEA8A-2AEA-4F49-8103-93368EE51F56}">
      <dgm:prSet/>
      <dgm:spPr/>
      <dgm:t>
        <a:bodyPr/>
        <a:lstStyle/>
        <a:p>
          <a:endParaRPr lang="pt-BR"/>
        </a:p>
      </dgm:t>
    </dgm:pt>
    <dgm:pt modelId="{B7F554A7-AD37-4C00-A14F-22B69A2C90E4}">
      <dgm:prSet phldrT="[Texto]"/>
      <dgm:spPr/>
      <dgm:t>
        <a:bodyPr/>
        <a:lstStyle/>
        <a:p>
          <a:r>
            <a:rPr lang="pt-BR" dirty="0" smtClean="0"/>
            <a:t>Centro</a:t>
          </a:r>
          <a:endParaRPr lang="pt-BR" dirty="0"/>
        </a:p>
      </dgm:t>
    </dgm:pt>
    <dgm:pt modelId="{2DCC1847-A699-49F6-A5C4-EC00B2848377}" type="parTrans" cxnId="{6CADEC23-E4CA-43D3-8367-F700CF20CDFE}">
      <dgm:prSet/>
      <dgm:spPr/>
      <dgm:t>
        <a:bodyPr/>
        <a:lstStyle/>
        <a:p>
          <a:endParaRPr lang="pt-BR"/>
        </a:p>
      </dgm:t>
    </dgm:pt>
    <dgm:pt modelId="{09B4B573-D6F4-4F52-BDD8-9791E5FDEE0B}" type="sibTrans" cxnId="{6CADEC23-E4CA-43D3-8367-F700CF20CDFE}">
      <dgm:prSet/>
      <dgm:spPr/>
      <dgm:t>
        <a:bodyPr/>
        <a:lstStyle/>
        <a:p>
          <a:endParaRPr lang="pt-BR"/>
        </a:p>
      </dgm:t>
    </dgm:pt>
    <dgm:pt modelId="{455D8A6A-344B-4EF5-B131-946B9A1E3E7B}" type="pres">
      <dgm:prSet presAssocID="{BD5C3209-8350-4F61-89B8-6A1D303D23F2}" presName="Name0" presStyleCnt="0">
        <dgm:presLayoutVars>
          <dgm:dir/>
          <dgm:resizeHandles val="exact"/>
        </dgm:presLayoutVars>
      </dgm:prSet>
      <dgm:spPr/>
    </dgm:pt>
    <dgm:pt modelId="{99AE3EEA-A7EE-4735-A7CE-EF03E1C5C96C}" type="pres">
      <dgm:prSet presAssocID="{2EA1ABCD-DDAC-4C53-B976-8DB6A74B31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3BC654-C438-48F0-9818-D880F535C4F6}" type="pres">
      <dgm:prSet presAssocID="{2874D663-027F-4446-8FF4-B49F9CA2E5F6}" presName="sibTrans" presStyleLbl="sibTrans2D1" presStyleIdx="0" presStyleCnt="4"/>
      <dgm:spPr/>
      <dgm:t>
        <a:bodyPr/>
        <a:lstStyle/>
        <a:p>
          <a:endParaRPr lang="pt-BR"/>
        </a:p>
      </dgm:t>
    </dgm:pt>
    <dgm:pt modelId="{1F260F5B-6867-4668-94F0-F155AED30439}" type="pres">
      <dgm:prSet presAssocID="{2874D663-027F-4446-8FF4-B49F9CA2E5F6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9F8F2706-2187-4A6D-B9FA-63206F6C7976}" type="pres">
      <dgm:prSet presAssocID="{B7522F20-E26E-4D7E-87CF-1C544C9541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9318E8-CE1A-46F1-9AA0-6CB95FF1D164}" type="pres">
      <dgm:prSet presAssocID="{18752C6F-EF29-47AE-B6A5-149F2873F8FB}" presName="sibTrans" presStyleLbl="sibTrans2D1" presStyleIdx="1" presStyleCnt="4"/>
      <dgm:spPr/>
      <dgm:t>
        <a:bodyPr/>
        <a:lstStyle/>
        <a:p>
          <a:endParaRPr lang="pt-BR"/>
        </a:p>
      </dgm:t>
    </dgm:pt>
    <dgm:pt modelId="{61D3944B-7083-4F3D-937A-0A93650E82F1}" type="pres">
      <dgm:prSet presAssocID="{18752C6F-EF29-47AE-B6A5-149F2873F8FB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DA4D3F5E-7F0B-4717-ACC5-2C127679213F}" type="pres">
      <dgm:prSet presAssocID="{8C85A5C9-A919-4F2B-86DF-1A7DC417FB1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A180E5-F648-4DE7-9DC4-D54747563247}" type="pres">
      <dgm:prSet presAssocID="{3D234AF1-A893-440C-8722-D34322919920}" presName="sibTrans" presStyleLbl="sibTrans2D1" presStyleIdx="2" presStyleCnt="4"/>
      <dgm:spPr/>
      <dgm:t>
        <a:bodyPr/>
        <a:lstStyle/>
        <a:p>
          <a:endParaRPr lang="pt-BR"/>
        </a:p>
      </dgm:t>
    </dgm:pt>
    <dgm:pt modelId="{025677D3-5962-427C-A147-5F2C72DAA875}" type="pres">
      <dgm:prSet presAssocID="{3D234AF1-A893-440C-8722-D34322919920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FD7D09FE-1AAA-479F-AEB9-A950F8838234}" type="pres">
      <dgm:prSet presAssocID="{B7F554A7-AD37-4C00-A14F-22B69A2C90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B2A7E3-6D0E-4C40-A908-84826070BD09}" type="pres">
      <dgm:prSet presAssocID="{09B4B573-D6F4-4F52-BDD8-9791E5FDEE0B}" presName="sibTrans" presStyleLbl="sibTrans2D1" presStyleIdx="3" presStyleCnt="4"/>
      <dgm:spPr/>
      <dgm:t>
        <a:bodyPr/>
        <a:lstStyle/>
        <a:p>
          <a:endParaRPr lang="pt-BR"/>
        </a:p>
      </dgm:t>
    </dgm:pt>
    <dgm:pt modelId="{8B66F4D3-B255-4326-9437-11E9B138D422}" type="pres">
      <dgm:prSet presAssocID="{09B4B573-D6F4-4F52-BDD8-9791E5FDEE0B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46B6120D-394B-4BB1-A400-B91C899F0783}" type="pres">
      <dgm:prSet presAssocID="{CF9C42C0-0A2B-4981-BB12-F97EE4EA7D9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DD4A09-59B3-46DB-8D71-40A04D83F171}" type="presOf" srcId="{2EA1ABCD-DDAC-4C53-B976-8DB6A74B31C8}" destId="{99AE3EEA-A7EE-4735-A7CE-EF03E1C5C96C}" srcOrd="0" destOrd="0" presId="urn:microsoft.com/office/officeart/2005/8/layout/process1"/>
    <dgm:cxn modelId="{D46EEA8A-2AEA-4F49-8103-93368EE51F56}" srcId="{BD5C3209-8350-4F61-89B8-6A1D303D23F2}" destId="{8C85A5C9-A919-4F2B-86DF-1A7DC417FB1E}" srcOrd="2" destOrd="0" parTransId="{5F284AAF-6AC0-48CD-8A27-4907A3FFB0D5}" sibTransId="{3D234AF1-A893-440C-8722-D34322919920}"/>
    <dgm:cxn modelId="{95AFD36B-D9B1-4498-8C80-050757031BF8}" type="presOf" srcId="{3D234AF1-A893-440C-8722-D34322919920}" destId="{D2A180E5-F648-4DE7-9DC4-D54747563247}" srcOrd="0" destOrd="0" presId="urn:microsoft.com/office/officeart/2005/8/layout/process1"/>
    <dgm:cxn modelId="{0C91F161-5CD7-486A-A7C0-D0A2F8BA24EB}" type="presOf" srcId="{B7F554A7-AD37-4C00-A14F-22B69A2C90E4}" destId="{FD7D09FE-1AAA-479F-AEB9-A950F8838234}" srcOrd="0" destOrd="0" presId="urn:microsoft.com/office/officeart/2005/8/layout/process1"/>
    <dgm:cxn modelId="{124E8295-89B5-40BD-B74A-2AA6A3EC8981}" type="presOf" srcId="{2874D663-027F-4446-8FF4-B49F9CA2E5F6}" destId="{1F260F5B-6867-4668-94F0-F155AED30439}" srcOrd="1" destOrd="0" presId="urn:microsoft.com/office/officeart/2005/8/layout/process1"/>
    <dgm:cxn modelId="{AE292E86-7271-4F2A-A92B-E4EFADA9320B}" type="presOf" srcId="{3D234AF1-A893-440C-8722-D34322919920}" destId="{025677D3-5962-427C-A147-5F2C72DAA875}" srcOrd="1" destOrd="0" presId="urn:microsoft.com/office/officeart/2005/8/layout/process1"/>
    <dgm:cxn modelId="{A02B06C1-E32A-4CE8-93DD-B38352836028}" type="presOf" srcId="{18752C6F-EF29-47AE-B6A5-149F2873F8FB}" destId="{61D3944B-7083-4F3D-937A-0A93650E82F1}" srcOrd="1" destOrd="0" presId="urn:microsoft.com/office/officeart/2005/8/layout/process1"/>
    <dgm:cxn modelId="{6CBC5605-1A58-421D-8C47-CDD2D1ADFCDC}" type="presOf" srcId="{18752C6F-EF29-47AE-B6A5-149F2873F8FB}" destId="{D99318E8-CE1A-46F1-9AA0-6CB95FF1D164}" srcOrd="0" destOrd="0" presId="urn:microsoft.com/office/officeart/2005/8/layout/process1"/>
    <dgm:cxn modelId="{0EAFE7F1-3331-4FFD-9361-F2B7F459205F}" type="presOf" srcId="{B7522F20-E26E-4D7E-87CF-1C544C9541DE}" destId="{9F8F2706-2187-4A6D-B9FA-63206F6C7976}" srcOrd="0" destOrd="0" presId="urn:microsoft.com/office/officeart/2005/8/layout/process1"/>
    <dgm:cxn modelId="{77CE826F-5DC3-46F6-9E4F-6E8D3EF4A12F}" type="presOf" srcId="{BD5C3209-8350-4F61-89B8-6A1D303D23F2}" destId="{455D8A6A-344B-4EF5-B131-946B9A1E3E7B}" srcOrd="0" destOrd="0" presId="urn:microsoft.com/office/officeart/2005/8/layout/process1"/>
    <dgm:cxn modelId="{ACBD3644-B0A2-444C-B8EE-6CB02D25252D}" srcId="{BD5C3209-8350-4F61-89B8-6A1D303D23F2}" destId="{2EA1ABCD-DDAC-4C53-B976-8DB6A74B31C8}" srcOrd="0" destOrd="0" parTransId="{E0A10D16-95F3-40AB-8882-D5D39D2FBC73}" sibTransId="{2874D663-027F-4446-8FF4-B49F9CA2E5F6}"/>
    <dgm:cxn modelId="{115527A2-B747-4716-95A0-C9B6931720A5}" type="presOf" srcId="{09B4B573-D6F4-4F52-BDD8-9791E5FDEE0B}" destId="{55B2A7E3-6D0E-4C40-A908-84826070BD09}" srcOrd="0" destOrd="0" presId="urn:microsoft.com/office/officeart/2005/8/layout/process1"/>
    <dgm:cxn modelId="{96B21A63-85A2-4014-B030-57EA3F017B59}" type="presOf" srcId="{09B4B573-D6F4-4F52-BDD8-9791E5FDEE0B}" destId="{8B66F4D3-B255-4326-9437-11E9B138D422}" srcOrd="1" destOrd="0" presId="urn:microsoft.com/office/officeart/2005/8/layout/process1"/>
    <dgm:cxn modelId="{2E8C7DDC-8944-4C9D-89D1-BC86E4D9B54B}" srcId="{BD5C3209-8350-4F61-89B8-6A1D303D23F2}" destId="{CF9C42C0-0A2B-4981-BB12-F97EE4EA7D9D}" srcOrd="4" destOrd="0" parTransId="{FE40E5EB-EFFA-481F-B5A0-D48FC3713622}" sibTransId="{2FD0A3FB-89B6-4518-AD6D-3DA7EB604D48}"/>
    <dgm:cxn modelId="{6CADEC23-E4CA-43D3-8367-F700CF20CDFE}" srcId="{BD5C3209-8350-4F61-89B8-6A1D303D23F2}" destId="{B7F554A7-AD37-4C00-A14F-22B69A2C90E4}" srcOrd="3" destOrd="0" parTransId="{2DCC1847-A699-49F6-A5C4-EC00B2848377}" sibTransId="{09B4B573-D6F4-4F52-BDD8-9791E5FDEE0B}"/>
    <dgm:cxn modelId="{EAF9A8D8-AC28-41A7-A80C-747F5F4A28F8}" type="presOf" srcId="{CF9C42C0-0A2B-4981-BB12-F97EE4EA7D9D}" destId="{46B6120D-394B-4BB1-A400-B91C899F0783}" srcOrd="0" destOrd="0" presId="urn:microsoft.com/office/officeart/2005/8/layout/process1"/>
    <dgm:cxn modelId="{BB1D7796-7192-4FB9-955A-BBE99958B643}" type="presOf" srcId="{8C85A5C9-A919-4F2B-86DF-1A7DC417FB1E}" destId="{DA4D3F5E-7F0B-4717-ACC5-2C127679213F}" srcOrd="0" destOrd="0" presId="urn:microsoft.com/office/officeart/2005/8/layout/process1"/>
    <dgm:cxn modelId="{BB1077CD-1041-4323-917C-2B26490BA02E}" srcId="{BD5C3209-8350-4F61-89B8-6A1D303D23F2}" destId="{B7522F20-E26E-4D7E-87CF-1C544C9541DE}" srcOrd="1" destOrd="0" parTransId="{B655AD10-FDA2-450B-95DB-3D473979197F}" sibTransId="{18752C6F-EF29-47AE-B6A5-149F2873F8FB}"/>
    <dgm:cxn modelId="{F20DB2D8-9ABE-4A0D-A744-B78B1DA6A422}" type="presOf" srcId="{2874D663-027F-4446-8FF4-B49F9CA2E5F6}" destId="{E93BC654-C438-48F0-9818-D880F535C4F6}" srcOrd="0" destOrd="0" presId="urn:microsoft.com/office/officeart/2005/8/layout/process1"/>
    <dgm:cxn modelId="{B454723E-55D8-4393-B099-D88F59525754}" type="presParOf" srcId="{455D8A6A-344B-4EF5-B131-946B9A1E3E7B}" destId="{99AE3EEA-A7EE-4735-A7CE-EF03E1C5C96C}" srcOrd="0" destOrd="0" presId="urn:microsoft.com/office/officeart/2005/8/layout/process1"/>
    <dgm:cxn modelId="{A3BFB7C4-0DD1-4645-B07E-6EAC745BB357}" type="presParOf" srcId="{455D8A6A-344B-4EF5-B131-946B9A1E3E7B}" destId="{E93BC654-C438-48F0-9818-D880F535C4F6}" srcOrd="1" destOrd="0" presId="urn:microsoft.com/office/officeart/2005/8/layout/process1"/>
    <dgm:cxn modelId="{E6C0FF7B-6C49-4821-8900-D356D73D023D}" type="presParOf" srcId="{E93BC654-C438-48F0-9818-D880F535C4F6}" destId="{1F260F5B-6867-4668-94F0-F155AED30439}" srcOrd="0" destOrd="0" presId="urn:microsoft.com/office/officeart/2005/8/layout/process1"/>
    <dgm:cxn modelId="{CE8A1CD6-C638-473C-999F-17BC22E794BE}" type="presParOf" srcId="{455D8A6A-344B-4EF5-B131-946B9A1E3E7B}" destId="{9F8F2706-2187-4A6D-B9FA-63206F6C7976}" srcOrd="2" destOrd="0" presId="urn:microsoft.com/office/officeart/2005/8/layout/process1"/>
    <dgm:cxn modelId="{25446AF8-3144-42F9-9A83-28B8AC44DFDF}" type="presParOf" srcId="{455D8A6A-344B-4EF5-B131-946B9A1E3E7B}" destId="{D99318E8-CE1A-46F1-9AA0-6CB95FF1D164}" srcOrd="3" destOrd="0" presId="urn:microsoft.com/office/officeart/2005/8/layout/process1"/>
    <dgm:cxn modelId="{7DDE7FB9-80B1-4D59-BF0E-BB5E396E21FB}" type="presParOf" srcId="{D99318E8-CE1A-46F1-9AA0-6CB95FF1D164}" destId="{61D3944B-7083-4F3D-937A-0A93650E82F1}" srcOrd="0" destOrd="0" presId="urn:microsoft.com/office/officeart/2005/8/layout/process1"/>
    <dgm:cxn modelId="{450C34A2-3A72-49CA-8993-CF4955FAC176}" type="presParOf" srcId="{455D8A6A-344B-4EF5-B131-946B9A1E3E7B}" destId="{DA4D3F5E-7F0B-4717-ACC5-2C127679213F}" srcOrd="4" destOrd="0" presId="urn:microsoft.com/office/officeart/2005/8/layout/process1"/>
    <dgm:cxn modelId="{A6FE490F-D646-4D87-9672-0732447BBD74}" type="presParOf" srcId="{455D8A6A-344B-4EF5-B131-946B9A1E3E7B}" destId="{D2A180E5-F648-4DE7-9DC4-D54747563247}" srcOrd="5" destOrd="0" presId="urn:microsoft.com/office/officeart/2005/8/layout/process1"/>
    <dgm:cxn modelId="{F7FC4552-D267-46F2-8A6A-0F3F7746735E}" type="presParOf" srcId="{D2A180E5-F648-4DE7-9DC4-D54747563247}" destId="{025677D3-5962-427C-A147-5F2C72DAA875}" srcOrd="0" destOrd="0" presId="urn:microsoft.com/office/officeart/2005/8/layout/process1"/>
    <dgm:cxn modelId="{FF902A43-4BE6-4CCB-B58B-79B525D40F83}" type="presParOf" srcId="{455D8A6A-344B-4EF5-B131-946B9A1E3E7B}" destId="{FD7D09FE-1AAA-479F-AEB9-A950F8838234}" srcOrd="6" destOrd="0" presId="urn:microsoft.com/office/officeart/2005/8/layout/process1"/>
    <dgm:cxn modelId="{8F706FC5-5C4B-409B-87EB-4B464F0A2FCD}" type="presParOf" srcId="{455D8A6A-344B-4EF5-B131-946B9A1E3E7B}" destId="{55B2A7E3-6D0E-4C40-A908-84826070BD09}" srcOrd="7" destOrd="0" presId="urn:microsoft.com/office/officeart/2005/8/layout/process1"/>
    <dgm:cxn modelId="{CAA89B18-F3E9-4A16-88C7-26D2DC6752CB}" type="presParOf" srcId="{55B2A7E3-6D0E-4C40-A908-84826070BD09}" destId="{8B66F4D3-B255-4326-9437-11E9B138D422}" srcOrd="0" destOrd="0" presId="urn:microsoft.com/office/officeart/2005/8/layout/process1"/>
    <dgm:cxn modelId="{0474F92C-B43F-4837-B280-87CCFCED476F}" type="presParOf" srcId="{455D8A6A-344B-4EF5-B131-946B9A1E3E7B}" destId="{46B6120D-394B-4BB1-A400-B91C899F078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E3EEA-A7EE-4735-A7CE-EF03E1C5C96C}">
      <dsp:nvSpPr>
        <dsp:cNvPr id="0" name=""/>
        <dsp:cNvSpPr/>
      </dsp:nvSpPr>
      <dsp:spPr>
        <a:xfrm>
          <a:off x="3480" y="1980536"/>
          <a:ext cx="1079065" cy="64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Norte</a:t>
          </a:r>
          <a:endParaRPr lang="pt-BR" sz="2400" kern="1200" dirty="0"/>
        </a:p>
      </dsp:txBody>
      <dsp:txXfrm>
        <a:off x="22443" y="1999499"/>
        <a:ext cx="1041139" cy="609513"/>
      </dsp:txXfrm>
    </dsp:sp>
    <dsp:sp modelId="{E93BC654-C438-48F0-9818-D880F535C4F6}">
      <dsp:nvSpPr>
        <dsp:cNvPr id="0" name=""/>
        <dsp:cNvSpPr/>
      </dsp:nvSpPr>
      <dsp:spPr>
        <a:xfrm>
          <a:off x="1190452" y="2170451"/>
          <a:ext cx="228761" cy="267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1190452" y="2223973"/>
        <a:ext cx="160133" cy="160564"/>
      </dsp:txXfrm>
    </dsp:sp>
    <dsp:sp modelId="{9F8F2706-2187-4A6D-B9FA-63206F6C7976}">
      <dsp:nvSpPr>
        <dsp:cNvPr id="0" name=""/>
        <dsp:cNvSpPr/>
      </dsp:nvSpPr>
      <dsp:spPr>
        <a:xfrm>
          <a:off x="1514171" y="1980536"/>
          <a:ext cx="1079065" cy="64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Oeste</a:t>
          </a:r>
          <a:endParaRPr lang="pt-BR" sz="2400" kern="1200" dirty="0"/>
        </a:p>
      </dsp:txBody>
      <dsp:txXfrm>
        <a:off x="1533134" y="1999499"/>
        <a:ext cx="1041139" cy="609513"/>
      </dsp:txXfrm>
    </dsp:sp>
    <dsp:sp modelId="{D99318E8-CE1A-46F1-9AA0-6CB95FF1D164}">
      <dsp:nvSpPr>
        <dsp:cNvPr id="0" name=""/>
        <dsp:cNvSpPr/>
      </dsp:nvSpPr>
      <dsp:spPr>
        <a:xfrm>
          <a:off x="2701143" y="2170451"/>
          <a:ext cx="228761" cy="267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2701143" y="2223973"/>
        <a:ext cx="160133" cy="160564"/>
      </dsp:txXfrm>
    </dsp:sp>
    <dsp:sp modelId="{DA4D3F5E-7F0B-4717-ACC5-2C127679213F}">
      <dsp:nvSpPr>
        <dsp:cNvPr id="0" name=""/>
        <dsp:cNvSpPr/>
      </dsp:nvSpPr>
      <dsp:spPr>
        <a:xfrm>
          <a:off x="3024862" y="1980536"/>
          <a:ext cx="1079065" cy="64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Leste</a:t>
          </a:r>
          <a:endParaRPr lang="pt-BR" sz="2400" kern="1200" dirty="0"/>
        </a:p>
      </dsp:txBody>
      <dsp:txXfrm>
        <a:off x="3043825" y="1999499"/>
        <a:ext cx="1041139" cy="609513"/>
      </dsp:txXfrm>
    </dsp:sp>
    <dsp:sp modelId="{D2A180E5-F648-4DE7-9DC4-D54747563247}">
      <dsp:nvSpPr>
        <dsp:cNvPr id="0" name=""/>
        <dsp:cNvSpPr/>
      </dsp:nvSpPr>
      <dsp:spPr>
        <a:xfrm>
          <a:off x="4211834" y="2170451"/>
          <a:ext cx="228761" cy="267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4211834" y="2223973"/>
        <a:ext cx="160133" cy="160564"/>
      </dsp:txXfrm>
    </dsp:sp>
    <dsp:sp modelId="{FD7D09FE-1AAA-479F-AEB9-A950F8838234}">
      <dsp:nvSpPr>
        <dsp:cNvPr id="0" name=""/>
        <dsp:cNvSpPr/>
      </dsp:nvSpPr>
      <dsp:spPr>
        <a:xfrm>
          <a:off x="4535554" y="1980536"/>
          <a:ext cx="1079065" cy="64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Centro</a:t>
          </a:r>
          <a:endParaRPr lang="pt-BR" sz="2400" kern="1200" dirty="0"/>
        </a:p>
      </dsp:txBody>
      <dsp:txXfrm>
        <a:off x="4554517" y="1999499"/>
        <a:ext cx="1041139" cy="609513"/>
      </dsp:txXfrm>
    </dsp:sp>
    <dsp:sp modelId="{55B2A7E3-6D0E-4C40-A908-84826070BD09}">
      <dsp:nvSpPr>
        <dsp:cNvPr id="0" name=""/>
        <dsp:cNvSpPr/>
      </dsp:nvSpPr>
      <dsp:spPr>
        <a:xfrm>
          <a:off x="5722525" y="2170451"/>
          <a:ext cx="228761" cy="267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5722525" y="2223973"/>
        <a:ext cx="160133" cy="160564"/>
      </dsp:txXfrm>
    </dsp:sp>
    <dsp:sp modelId="{46B6120D-394B-4BB1-A400-B91C899F0783}">
      <dsp:nvSpPr>
        <dsp:cNvPr id="0" name=""/>
        <dsp:cNvSpPr/>
      </dsp:nvSpPr>
      <dsp:spPr>
        <a:xfrm>
          <a:off x="6046245" y="1980536"/>
          <a:ext cx="1079065" cy="64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Sul</a:t>
          </a:r>
          <a:endParaRPr lang="pt-BR" sz="2400" kern="1200" dirty="0"/>
        </a:p>
      </dsp:txBody>
      <dsp:txXfrm>
        <a:off x="6065208" y="1999499"/>
        <a:ext cx="1041139" cy="609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2864B-1084-40D2-A93F-28D63F47E52C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13 UBS</a:t>
          </a:r>
          <a:endParaRPr lang="pt-BR" sz="2800" kern="1200" dirty="0"/>
        </a:p>
      </dsp:txBody>
      <dsp:txXfrm>
        <a:off x="436958" y="1596826"/>
        <a:ext cx="1305521" cy="870346"/>
      </dsp:txXfrm>
    </dsp:sp>
    <dsp:sp modelId="{F728BE1C-F1B4-4BAC-A3AD-05A22A1294C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14 ESF</a:t>
          </a:r>
          <a:endParaRPr lang="pt-BR" sz="2800" kern="1200" dirty="0"/>
        </a:p>
      </dsp:txBody>
      <dsp:txXfrm>
        <a:off x="2395239" y="1596826"/>
        <a:ext cx="1305521" cy="870346"/>
      </dsp:txXfrm>
    </dsp:sp>
    <dsp:sp modelId="{4439DDE3-9EAC-4E82-8D64-333864B06EC2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4 Mistas</a:t>
          </a:r>
          <a:endParaRPr lang="pt-BR" sz="2800" kern="1200" dirty="0"/>
        </a:p>
      </dsp:txBody>
      <dsp:txXfrm>
        <a:off x="4353519" y="1596826"/>
        <a:ext cx="1305521" cy="870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E3EEA-A7EE-4735-A7CE-EF03E1C5C96C}">
      <dsp:nvSpPr>
        <dsp:cNvPr id="0" name=""/>
        <dsp:cNvSpPr/>
      </dsp:nvSpPr>
      <dsp:spPr>
        <a:xfrm>
          <a:off x="3480" y="1980536"/>
          <a:ext cx="1079065" cy="64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Norte</a:t>
          </a:r>
          <a:endParaRPr lang="pt-BR" sz="2400" kern="1200" dirty="0"/>
        </a:p>
      </dsp:txBody>
      <dsp:txXfrm>
        <a:off x="22443" y="1999499"/>
        <a:ext cx="1041139" cy="609513"/>
      </dsp:txXfrm>
    </dsp:sp>
    <dsp:sp modelId="{E93BC654-C438-48F0-9818-D880F535C4F6}">
      <dsp:nvSpPr>
        <dsp:cNvPr id="0" name=""/>
        <dsp:cNvSpPr/>
      </dsp:nvSpPr>
      <dsp:spPr>
        <a:xfrm>
          <a:off x="1190452" y="2170451"/>
          <a:ext cx="228761" cy="267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1190452" y="2223973"/>
        <a:ext cx="160133" cy="160564"/>
      </dsp:txXfrm>
    </dsp:sp>
    <dsp:sp modelId="{9F8F2706-2187-4A6D-B9FA-63206F6C7976}">
      <dsp:nvSpPr>
        <dsp:cNvPr id="0" name=""/>
        <dsp:cNvSpPr/>
      </dsp:nvSpPr>
      <dsp:spPr>
        <a:xfrm>
          <a:off x="1514171" y="1980536"/>
          <a:ext cx="1079065" cy="64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Oeste</a:t>
          </a:r>
          <a:endParaRPr lang="pt-BR" sz="2400" kern="1200" dirty="0"/>
        </a:p>
      </dsp:txBody>
      <dsp:txXfrm>
        <a:off x="1533134" y="1999499"/>
        <a:ext cx="1041139" cy="609513"/>
      </dsp:txXfrm>
    </dsp:sp>
    <dsp:sp modelId="{D99318E8-CE1A-46F1-9AA0-6CB95FF1D164}">
      <dsp:nvSpPr>
        <dsp:cNvPr id="0" name=""/>
        <dsp:cNvSpPr/>
      </dsp:nvSpPr>
      <dsp:spPr>
        <a:xfrm>
          <a:off x="2701143" y="2170451"/>
          <a:ext cx="228761" cy="267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2701143" y="2223973"/>
        <a:ext cx="160133" cy="160564"/>
      </dsp:txXfrm>
    </dsp:sp>
    <dsp:sp modelId="{DA4D3F5E-7F0B-4717-ACC5-2C127679213F}">
      <dsp:nvSpPr>
        <dsp:cNvPr id="0" name=""/>
        <dsp:cNvSpPr/>
      </dsp:nvSpPr>
      <dsp:spPr>
        <a:xfrm>
          <a:off x="3024862" y="1980536"/>
          <a:ext cx="1079065" cy="64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Leste</a:t>
          </a:r>
          <a:endParaRPr lang="pt-BR" sz="2400" kern="1200" dirty="0"/>
        </a:p>
      </dsp:txBody>
      <dsp:txXfrm>
        <a:off x="3043825" y="1999499"/>
        <a:ext cx="1041139" cy="609513"/>
      </dsp:txXfrm>
    </dsp:sp>
    <dsp:sp modelId="{D2A180E5-F648-4DE7-9DC4-D54747563247}">
      <dsp:nvSpPr>
        <dsp:cNvPr id="0" name=""/>
        <dsp:cNvSpPr/>
      </dsp:nvSpPr>
      <dsp:spPr>
        <a:xfrm>
          <a:off x="4211834" y="2170451"/>
          <a:ext cx="228761" cy="267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4211834" y="2223973"/>
        <a:ext cx="160133" cy="160564"/>
      </dsp:txXfrm>
    </dsp:sp>
    <dsp:sp modelId="{FD7D09FE-1AAA-479F-AEB9-A950F8838234}">
      <dsp:nvSpPr>
        <dsp:cNvPr id="0" name=""/>
        <dsp:cNvSpPr/>
      </dsp:nvSpPr>
      <dsp:spPr>
        <a:xfrm>
          <a:off x="4535554" y="1980536"/>
          <a:ext cx="1079065" cy="64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Centro</a:t>
          </a:r>
          <a:endParaRPr lang="pt-BR" sz="2400" kern="1200" dirty="0"/>
        </a:p>
      </dsp:txBody>
      <dsp:txXfrm>
        <a:off x="4554517" y="1999499"/>
        <a:ext cx="1041139" cy="609513"/>
      </dsp:txXfrm>
    </dsp:sp>
    <dsp:sp modelId="{55B2A7E3-6D0E-4C40-A908-84826070BD09}">
      <dsp:nvSpPr>
        <dsp:cNvPr id="0" name=""/>
        <dsp:cNvSpPr/>
      </dsp:nvSpPr>
      <dsp:spPr>
        <a:xfrm>
          <a:off x="5722525" y="2170451"/>
          <a:ext cx="228761" cy="267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5722525" y="2223973"/>
        <a:ext cx="160133" cy="160564"/>
      </dsp:txXfrm>
    </dsp:sp>
    <dsp:sp modelId="{46B6120D-394B-4BB1-A400-B91C899F0783}">
      <dsp:nvSpPr>
        <dsp:cNvPr id="0" name=""/>
        <dsp:cNvSpPr/>
      </dsp:nvSpPr>
      <dsp:spPr>
        <a:xfrm>
          <a:off x="6046245" y="1980536"/>
          <a:ext cx="1079065" cy="64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Sul</a:t>
          </a:r>
          <a:endParaRPr lang="pt-BR" sz="2400" kern="1200" dirty="0"/>
        </a:p>
      </dsp:txBody>
      <dsp:txXfrm>
        <a:off x="6065208" y="1999499"/>
        <a:ext cx="1041139" cy="609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56937-4C5A-413F-9348-AB81F0880AA4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3FA26-544A-44BB-B413-B7C4DE886C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44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FA26-544A-44BB-B413-B7C4DE886C5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29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885-0FB1-4619-848E-51495DC7736C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363E-1818-4DF0-9D3A-22F978C6D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13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885-0FB1-4619-848E-51495DC7736C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363E-1818-4DF0-9D3A-22F978C6D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76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885-0FB1-4619-848E-51495DC7736C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363E-1818-4DF0-9D3A-22F978C6D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53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885-0FB1-4619-848E-51495DC7736C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363E-1818-4DF0-9D3A-22F978C6D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32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885-0FB1-4619-848E-51495DC7736C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363E-1818-4DF0-9D3A-22F978C6D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31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885-0FB1-4619-848E-51495DC7736C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363E-1818-4DF0-9D3A-22F978C6D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57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885-0FB1-4619-848E-51495DC7736C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363E-1818-4DF0-9D3A-22F978C6D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16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885-0FB1-4619-848E-51495DC7736C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363E-1818-4DF0-9D3A-22F978C6D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80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885-0FB1-4619-848E-51495DC7736C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363E-1818-4DF0-9D3A-22F978C6D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32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885-0FB1-4619-848E-51495DC7736C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363E-1818-4DF0-9D3A-22F978C6D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56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7885-0FB1-4619-848E-51495DC7736C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6363E-1818-4DF0-9D3A-22F978C6D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94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D7885-0FB1-4619-848E-51495DC7736C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363E-1818-4DF0-9D3A-22F978C6D0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30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4.xls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5.xls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6.xls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7.xls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Excel_97-2003_Worksheet8.xls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Excel_97-2003_Worksheet9.xls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Excel_97-2003_Worksheet10.xls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Excel_97-2003_Worksheet11.xls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2967087"/>
            <a:ext cx="7772400" cy="1470025"/>
          </a:xfrm>
        </p:spPr>
        <p:txBody>
          <a:bodyPr>
            <a:noAutofit/>
          </a:bodyPr>
          <a:lstStyle/>
          <a:p>
            <a:r>
              <a:rPr lang="pt-BR" sz="3000" b="1" dirty="0"/>
              <a:t>Melhoria da Atenção aos Usuários Hipertensos e Diabéticos na ESF </a:t>
            </a:r>
            <a:r>
              <a:rPr lang="pt-BR" sz="3000" b="1" dirty="0" err="1"/>
              <a:t>Urlândia</a:t>
            </a:r>
            <a:r>
              <a:rPr lang="pt-BR" sz="3000" b="1" dirty="0"/>
              <a:t>, Santa Maria/RS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368752" cy="2160240"/>
          </a:xfrm>
        </p:spPr>
        <p:txBody>
          <a:bodyPr>
            <a:noAutofit/>
          </a:bodyPr>
          <a:lstStyle/>
          <a:p>
            <a:r>
              <a:rPr lang="pt-BR" sz="2200" b="1" dirty="0" err="1" smtClean="0">
                <a:solidFill>
                  <a:schemeClr val="tx1"/>
                </a:solidFill>
              </a:rPr>
              <a:t>Especializanda</a:t>
            </a:r>
            <a:r>
              <a:rPr lang="pt-BR" sz="2200" b="1" dirty="0" smtClean="0">
                <a:solidFill>
                  <a:schemeClr val="tx1"/>
                </a:solidFill>
              </a:rPr>
              <a:t>: Bianca Lopes Nogueira</a:t>
            </a:r>
          </a:p>
          <a:p>
            <a:r>
              <a:rPr lang="pt-BR" sz="2200" b="1" dirty="0" smtClean="0">
                <a:solidFill>
                  <a:schemeClr val="tx1"/>
                </a:solidFill>
              </a:rPr>
              <a:t>Orientador: Mauri Caldeira Reis</a:t>
            </a:r>
          </a:p>
          <a:p>
            <a:endParaRPr lang="pt-BR" sz="2200" dirty="0">
              <a:solidFill>
                <a:schemeClr val="tx1"/>
              </a:solidFill>
            </a:endParaRPr>
          </a:p>
          <a:p>
            <a:r>
              <a:rPr lang="pt-BR" sz="2200" dirty="0" smtClean="0">
                <a:solidFill>
                  <a:schemeClr val="tx1"/>
                </a:solidFill>
              </a:rPr>
              <a:t>Pelotas, 2015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43608" y="11089"/>
            <a:ext cx="67687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algn="ctr"/>
            <a:r>
              <a:rPr lang="pt-BR" sz="2200" b="1" dirty="0"/>
              <a:t>UNIVERSIDADE ABERTA DO SUS – </a:t>
            </a:r>
            <a:r>
              <a:rPr lang="pt-BR" sz="2200" b="1" dirty="0" smtClean="0"/>
              <a:t>UNASUS</a:t>
            </a:r>
            <a:endParaRPr lang="pt-BR" sz="2200" dirty="0"/>
          </a:p>
          <a:p>
            <a:pPr algn="ctr"/>
            <a:r>
              <a:rPr lang="pt-BR" sz="2200" b="1" dirty="0" smtClean="0"/>
              <a:t>UNIVERSIDADE </a:t>
            </a:r>
            <a:r>
              <a:rPr lang="pt-BR" sz="2200" b="1" dirty="0"/>
              <a:t>FEDERAL DE PELOTAS</a:t>
            </a:r>
            <a:endParaRPr lang="pt-BR" sz="2200" dirty="0"/>
          </a:p>
          <a:p>
            <a:pPr algn="ctr"/>
            <a:r>
              <a:rPr lang="pt-BR" sz="2200" b="1" dirty="0"/>
              <a:t>DEPARTAMENTO DE MEDICINA SOCIAL</a:t>
            </a:r>
            <a:endParaRPr lang="pt-BR" sz="2200" dirty="0"/>
          </a:p>
          <a:p>
            <a:pPr algn="ctr"/>
            <a:r>
              <a:rPr lang="pt-BR" sz="2200" b="1" dirty="0"/>
              <a:t>ESPECIALIZAÇÃO EM SAÚDE DA FAMÍLIA</a:t>
            </a:r>
            <a:endParaRPr lang="pt-BR" sz="2200" dirty="0"/>
          </a:p>
          <a:p>
            <a:pPr algn="ctr"/>
            <a:r>
              <a:rPr lang="pt-BR" sz="2200" b="1" dirty="0"/>
              <a:t>MODALIDADE À DISTÂNCIA</a:t>
            </a:r>
            <a:endParaRPr lang="pt-BR" sz="2200" dirty="0"/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099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0244" y="122455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ESF </a:t>
            </a:r>
            <a:r>
              <a:rPr lang="pt-BR" sz="2800" b="1" dirty="0" err="1" smtClean="0"/>
              <a:t>Urlândia</a:t>
            </a:r>
            <a:endParaRPr lang="pt-BR" sz="28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20" y="509068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Consultório Médico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230477" y="6177908"/>
            <a:ext cx="216024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Farmácia</a:t>
            </a:r>
            <a:endParaRPr lang="pt-BR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l="3376" t="-4319" b="-1"/>
          <a:stretch/>
        </p:blipFill>
        <p:spPr bwMode="auto">
          <a:xfrm>
            <a:off x="5264726" y="1557241"/>
            <a:ext cx="3339721" cy="460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72816"/>
            <a:ext cx="44164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28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0244" y="122455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ESF </a:t>
            </a:r>
            <a:r>
              <a:rPr lang="pt-BR" sz="2800" b="1" dirty="0" err="1" smtClean="0"/>
              <a:t>Urlândia</a:t>
            </a:r>
            <a:endParaRPr lang="pt-BR" sz="2800" b="1" dirty="0"/>
          </a:p>
        </p:txBody>
      </p:sp>
      <p:pic>
        <p:nvPicPr>
          <p:cNvPr id="12" name="Picture 2" descr="C:\Users\Ana\AppData\Local\Temp\WPDNSE\{021D0174-025B-026D-8502-55025002A401}\IMG-20150107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98830"/>
            <a:ext cx="3096344" cy="2322258"/>
          </a:xfrm>
          <a:prstGeom prst="rect">
            <a:avLst/>
          </a:prstGeom>
          <a:noFill/>
        </p:spPr>
      </p:pic>
      <p:pic>
        <p:nvPicPr>
          <p:cNvPr id="13" name="Picture 3" descr="C:\Users\Ana\AppData\Local\Temp\WPDNSE\{021D0174-025B-026D-8502-55025002A401}\IMG-20150107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415475"/>
            <a:ext cx="3096344" cy="2325893"/>
          </a:xfrm>
          <a:prstGeom prst="rect">
            <a:avLst/>
          </a:prstGeom>
          <a:noFill/>
        </p:spPr>
      </p:pic>
      <p:pic>
        <p:nvPicPr>
          <p:cNvPr id="14" name="Picture 4" descr="C:\Users\Ana\AppData\Local\Temp\WPDNSE\{021D0174-025B-026D-8502-55025002A401}\IMG-20150107-WA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348880"/>
            <a:ext cx="2538282" cy="3384376"/>
          </a:xfrm>
          <a:prstGeom prst="rect">
            <a:avLst/>
          </a:prstGeom>
          <a:noFill/>
        </p:spPr>
      </p:pic>
      <p:pic>
        <p:nvPicPr>
          <p:cNvPr id="15" name="Picture 2" descr="C:\Users\Ana\AppData\Local\Temp\WPDNSE\{021D0174-025B-026D-8502-55025002A401}\IMG-20150107-WA0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352261"/>
            <a:ext cx="2535746" cy="3380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04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2600" dirty="0" smtClean="0"/>
          </a:p>
          <a:p>
            <a:pPr marL="0" indent="0" algn="ctr">
              <a:buNone/>
            </a:pPr>
            <a:r>
              <a:rPr lang="pt-BR" sz="2600" dirty="0" smtClean="0"/>
              <a:t>ESF </a:t>
            </a:r>
            <a:r>
              <a:rPr lang="pt-BR" sz="2600" dirty="0" err="1" smtClean="0"/>
              <a:t>Urlândia</a:t>
            </a:r>
            <a:r>
              <a:rPr lang="pt-BR" sz="2600" dirty="0"/>
              <a:t> 2013 </a:t>
            </a:r>
            <a:r>
              <a:rPr lang="pt-BR" sz="2600" dirty="0">
                <a:sym typeface="Wingdings" panose="05000000000000000000" pitchFamily="2" charset="2"/>
              </a:rPr>
              <a:t> 1º Ciclo do Programa </a:t>
            </a:r>
            <a:r>
              <a:rPr lang="pt-BR" sz="2600" dirty="0" err="1" smtClean="0">
                <a:sym typeface="Wingdings" panose="05000000000000000000" pitchFamily="2" charset="2"/>
              </a:rPr>
              <a:t>Provab</a:t>
            </a:r>
            <a:endParaRPr lang="pt-BR" sz="2600" dirty="0">
              <a:sym typeface="Wingdings" panose="05000000000000000000" pitchFamily="2" charset="2"/>
            </a:endParaRPr>
          </a:p>
          <a:p>
            <a:endParaRPr lang="pt-BR" sz="2600" dirty="0">
              <a:sym typeface="Wingdings" panose="05000000000000000000" pitchFamily="2" charset="2"/>
            </a:endParaRPr>
          </a:p>
          <a:p>
            <a:endParaRPr lang="pt-BR" sz="2600" dirty="0">
              <a:sym typeface="Wingdings" panose="05000000000000000000" pitchFamily="2" charset="2"/>
            </a:endParaRPr>
          </a:p>
          <a:p>
            <a:endParaRPr lang="pt-BR" sz="2600" dirty="0">
              <a:sym typeface="Wingdings" panose="05000000000000000000" pitchFamily="2" charset="2"/>
            </a:endParaRPr>
          </a:p>
          <a:p>
            <a:r>
              <a:rPr lang="pt-BR" sz="2600" dirty="0">
                <a:sym typeface="Wingdings" panose="05000000000000000000" pitchFamily="2" charset="2"/>
              </a:rPr>
              <a:t>Qualidade da Atenção à Saúde da Gestante e Puérpera</a:t>
            </a:r>
          </a:p>
          <a:p>
            <a:endParaRPr lang="pt-BR" sz="2600" dirty="0">
              <a:sym typeface="Wingdings" panose="05000000000000000000" pitchFamily="2" charset="2"/>
            </a:endParaRPr>
          </a:p>
          <a:p>
            <a:r>
              <a:rPr lang="pt-BR" sz="2600" dirty="0">
                <a:sym typeface="Wingdings" panose="05000000000000000000" pitchFamily="2" charset="2"/>
              </a:rPr>
              <a:t>Qualidade da Atenção à Saúde da Mulher</a:t>
            </a:r>
          </a:p>
          <a:p>
            <a:pPr marL="0" indent="0">
              <a:buNone/>
            </a:pPr>
            <a:r>
              <a:rPr lang="pt-BR" sz="2600" dirty="0">
                <a:sym typeface="Wingdings" panose="05000000000000000000" pitchFamily="2" charset="2"/>
              </a:rPr>
              <a:t>             (CA colo uterino e CA mama)</a:t>
            </a:r>
          </a:p>
          <a:p>
            <a:endParaRPr lang="pt-BR" dirty="0"/>
          </a:p>
        </p:txBody>
      </p:sp>
      <p:sp>
        <p:nvSpPr>
          <p:cNvPr id="5" name="Seta para baixo 4"/>
          <p:cNvSpPr/>
          <p:nvPr/>
        </p:nvSpPr>
        <p:spPr>
          <a:xfrm>
            <a:off x="3923928" y="2708920"/>
            <a:ext cx="648072" cy="1008112"/>
          </a:xfrm>
          <a:prstGeom prst="downArrow">
            <a:avLst>
              <a:gd name="adj1" fmla="val 30760"/>
              <a:gd name="adj2" fmla="val 403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9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600" b="1" dirty="0" smtClean="0"/>
              <a:t>Atenção aos Usuários Hipertensos e Diabéticos</a:t>
            </a:r>
          </a:p>
          <a:p>
            <a:endParaRPr lang="pt-BR" sz="2600" dirty="0" smtClean="0"/>
          </a:p>
          <a:p>
            <a:r>
              <a:rPr lang="pt-BR" sz="2600" dirty="0"/>
              <a:t>Modelo </a:t>
            </a:r>
            <a:r>
              <a:rPr lang="pt-BR" sz="2600" dirty="0" smtClean="0"/>
              <a:t>assistencialista.</a:t>
            </a:r>
            <a:endParaRPr lang="pt-BR" sz="2600" dirty="0"/>
          </a:p>
          <a:p>
            <a:r>
              <a:rPr lang="pt-BR" sz="2600" dirty="0" smtClean="0"/>
              <a:t>Demanda </a:t>
            </a:r>
            <a:r>
              <a:rPr lang="pt-BR" sz="2600" dirty="0" err="1" smtClean="0"/>
              <a:t>oportunística</a:t>
            </a:r>
            <a:r>
              <a:rPr lang="pt-BR" sz="2600" dirty="0" smtClean="0"/>
              <a:t>.</a:t>
            </a:r>
            <a:endParaRPr lang="pt-BR" sz="2600" dirty="0" smtClean="0"/>
          </a:p>
          <a:p>
            <a:r>
              <a:rPr lang="pt-BR" sz="2600" dirty="0" smtClean="0"/>
              <a:t>Em desacordo com os Cadernos de Atenção Básica (2013</a:t>
            </a:r>
            <a:r>
              <a:rPr lang="pt-BR" sz="2600" dirty="0" smtClean="0"/>
              <a:t>).</a:t>
            </a:r>
            <a:endParaRPr lang="pt-BR" sz="2600" dirty="0" smtClean="0"/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98331"/>
              </p:ext>
            </p:extLst>
          </p:nvPr>
        </p:nvGraphicFramePr>
        <p:xfrm>
          <a:off x="1451992" y="4565353"/>
          <a:ext cx="6072336" cy="159995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18084"/>
                <a:gridCol w="1518084"/>
                <a:gridCol w="1518084"/>
                <a:gridCol w="1518084"/>
              </a:tblGrid>
              <a:tr h="53331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Usuários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Área</a:t>
                      </a:r>
                      <a:r>
                        <a:rPr lang="pt-BR" baseline="0" dirty="0" smtClean="0"/>
                        <a:t> 19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Área 20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TOTAL</a:t>
                      </a:r>
                      <a:endParaRPr lang="pt-BR" dirty="0"/>
                    </a:p>
                  </a:txBody>
                  <a:tcPr anchor="ctr"/>
                </a:tc>
              </a:tr>
              <a:tr h="533317">
                <a:tc>
                  <a:txBody>
                    <a:bodyPr/>
                    <a:lstStyle/>
                    <a:p>
                      <a:r>
                        <a:rPr lang="pt-BR" dirty="0" smtClean="0"/>
                        <a:t>Hipertensos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431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493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924</a:t>
                      </a:r>
                      <a:endParaRPr lang="pt-BR" dirty="0"/>
                    </a:p>
                  </a:txBody>
                  <a:tcPr anchor="ctr"/>
                </a:tc>
              </a:tr>
              <a:tr h="533317">
                <a:tc>
                  <a:txBody>
                    <a:bodyPr/>
                    <a:lstStyle/>
                    <a:p>
                      <a:r>
                        <a:rPr lang="pt-BR" dirty="0" smtClean="0"/>
                        <a:t>Diabéticos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129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139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268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Estratégica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800" dirty="0" smtClean="0"/>
          </a:p>
          <a:p>
            <a:pPr marL="0" indent="0">
              <a:buNone/>
            </a:pPr>
            <a:r>
              <a:rPr lang="pt-BR" sz="2800" b="1" dirty="0" smtClean="0"/>
              <a:t>Objetivo Geral</a:t>
            </a:r>
          </a:p>
          <a:p>
            <a:endParaRPr lang="pt-BR" sz="2800" dirty="0"/>
          </a:p>
          <a:p>
            <a:r>
              <a:rPr lang="pt-BR" sz="2800" dirty="0"/>
              <a:t>Promover a melhoria da Atenção aos Usuários Hipertensos e Diabéticos na ESF </a:t>
            </a:r>
            <a:r>
              <a:rPr lang="pt-BR" sz="2800" dirty="0" err="1"/>
              <a:t>Urlândia</a:t>
            </a:r>
            <a:r>
              <a:rPr lang="pt-BR" sz="2800" dirty="0"/>
              <a:t> no município de Santa Maria/RS</a:t>
            </a:r>
            <a:endParaRPr lang="pt-BR" sz="2800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8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Estratégica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600" b="1" dirty="0" smtClean="0"/>
              <a:t>Metodologia</a:t>
            </a:r>
          </a:p>
          <a:p>
            <a:endParaRPr lang="pt-BR" sz="2600" dirty="0"/>
          </a:p>
          <a:p>
            <a:r>
              <a:rPr lang="pt-BR" sz="2600" dirty="0" smtClean="0"/>
              <a:t>Capacitação da Equipe </a:t>
            </a:r>
            <a:r>
              <a:rPr lang="pt-BR" sz="2600" dirty="0" smtClean="0">
                <a:sym typeface="Wingdings" panose="05000000000000000000" pitchFamily="2" charset="2"/>
              </a:rPr>
              <a:t></a:t>
            </a:r>
            <a:r>
              <a:rPr lang="pt-BR" sz="2600" dirty="0" smtClean="0"/>
              <a:t> Cadernos de Atenção Básica (2013) </a:t>
            </a:r>
            <a:r>
              <a:rPr lang="pt-BR" sz="2600" dirty="0" smtClean="0">
                <a:sym typeface="Wingdings" panose="05000000000000000000" pitchFamily="2" charset="2"/>
              </a:rPr>
              <a:t> </a:t>
            </a:r>
            <a:r>
              <a:rPr lang="pt-BR" sz="2600" dirty="0" smtClean="0"/>
              <a:t>Atendimento multidisciplinar.</a:t>
            </a:r>
          </a:p>
          <a:p>
            <a:endParaRPr lang="pt-BR" sz="2600" dirty="0"/>
          </a:p>
          <a:p>
            <a:r>
              <a:rPr lang="pt-BR" sz="2600" dirty="0" smtClean="0"/>
              <a:t>Levantamento número de usuários hipertensos  e diabéticos </a:t>
            </a:r>
            <a:r>
              <a:rPr lang="pt-BR" sz="2600" dirty="0" smtClean="0">
                <a:sym typeface="Wingdings" panose="05000000000000000000" pitchFamily="2" charset="2"/>
              </a:rPr>
              <a:t> Busca ativa ACS 5h/semanais.</a:t>
            </a:r>
            <a:endParaRPr lang="pt-BR" sz="2600" dirty="0" smtClean="0"/>
          </a:p>
          <a:p>
            <a:endParaRPr lang="pt-BR" sz="2600" dirty="0"/>
          </a:p>
          <a:p>
            <a:r>
              <a:rPr lang="pt-BR" sz="2600" dirty="0" smtClean="0"/>
              <a:t>Ampliação turnos atendimento e tempo de consulta para os usuários hipertensos e diabéticos </a:t>
            </a:r>
            <a:r>
              <a:rPr lang="pt-BR" sz="2600" dirty="0" smtClean="0">
                <a:sym typeface="Wingdings" panose="05000000000000000000" pitchFamily="2" charset="2"/>
              </a:rPr>
              <a:t> 3 turnos com 8 consultas.</a:t>
            </a:r>
            <a:endParaRPr lang="pt-BR" sz="2600" dirty="0" smtClean="0"/>
          </a:p>
          <a:p>
            <a:endParaRPr lang="pt-BR" sz="2600" dirty="0"/>
          </a:p>
          <a:p>
            <a:r>
              <a:rPr lang="pt-BR" sz="2600" dirty="0" smtClean="0"/>
              <a:t>Atendimento clínico de acordo com os protocolos.</a:t>
            </a:r>
            <a:endParaRPr lang="pt-BR" sz="26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91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Estratégica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800" b="1" dirty="0" smtClean="0"/>
              <a:t>Metodologia</a:t>
            </a:r>
          </a:p>
          <a:p>
            <a:endParaRPr lang="pt-BR" sz="2800" dirty="0"/>
          </a:p>
          <a:p>
            <a:r>
              <a:rPr lang="pt-BR" sz="2800" dirty="0" smtClean="0"/>
              <a:t>Preenchimento fichas-espelho fornecida </a:t>
            </a:r>
            <a:r>
              <a:rPr lang="pt-BR" sz="2800" dirty="0" smtClean="0"/>
              <a:t>pela Especialização </a:t>
            </a:r>
            <a:r>
              <a:rPr lang="pt-BR" sz="2800" dirty="0" smtClean="0"/>
              <a:t>ao final de cada turno de atendimento.</a:t>
            </a:r>
          </a:p>
          <a:p>
            <a:endParaRPr lang="pt-BR" sz="2800" dirty="0"/>
          </a:p>
          <a:p>
            <a:r>
              <a:rPr lang="pt-BR" sz="2800" dirty="0" smtClean="0"/>
              <a:t>Digitalização semanal da </a:t>
            </a:r>
            <a:r>
              <a:rPr lang="pt-BR" sz="2800" dirty="0"/>
              <a:t>planilha eletrônica fornecida pela Especialização.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Avaliação </a:t>
            </a:r>
            <a:r>
              <a:rPr lang="pt-BR" sz="2800" dirty="0"/>
              <a:t>da qualidade dos registros de cadastro, monitoramento  e </a:t>
            </a:r>
            <a:r>
              <a:rPr lang="pt-BR" sz="2800" dirty="0" smtClean="0"/>
              <a:t>intervenção </a:t>
            </a:r>
            <a:r>
              <a:rPr lang="pt-BR" sz="2800" dirty="0" smtClean="0">
                <a:sym typeface="Wingdings" panose="05000000000000000000" pitchFamily="2" charset="2"/>
              </a:rPr>
              <a:t> Mensal.</a:t>
            </a:r>
            <a:endParaRPr lang="pt-BR" sz="2800" dirty="0" smtClean="0"/>
          </a:p>
          <a:p>
            <a:endParaRPr lang="pt-BR" sz="2800" dirty="0"/>
          </a:p>
          <a:p>
            <a:r>
              <a:rPr lang="pt-BR" sz="2800" dirty="0" smtClean="0"/>
              <a:t>Novas estratégias ampliação cobertura </a:t>
            </a:r>
            <a:r>
              <a:rPr lang="pt-BR" sz="2800" dirty="0" smtClean="0">
                <a:sym typeface="Wingdings" panose="05000000000000000000" pitchFamily="2" charset="2"/>
              </a:rPr>
              <a:t> Busca ativa ACS      2 turnos/semana.</a:t>
            </a:r>
            <a:endParaRPr lang="pt-BR" sz="2800" dirty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16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Estratégica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Metodologia</a:t>
            </a:r>
          </a:p>
          <a:p>
            <a:endParaRPr lang="pt-BR" sz="2800" dirty="0"/>
          </a:p>
          <a:p>
            <a:r>
              <a:rPr lang="pt-BR" sz="2800" dirty="0" smtClean="0"/>
              <a:t>Atividades preventivas mensais </a:t>
            </a:r>
            <a:r>
              <a:rPr lang="pt-BR" sz="2800" dirty="0" smtClean="0">
                <a:sym typeface="Wingdings" panose="05000000000000000000" pitchFamily="2" charset="2"/>
              </a:rPr>
              <a:t> Grupos de cuidado coletivo.</a:t>
            </a:r>
          </a:p>
          <a:p>
            <a:endParaRPr lang="pt-BR" sz="2800" dirty="0">
              <a:sym typeface="Wingdings" panose="05000000000000000000" pitchFamily="2" charset="2"/>
            </a:endParaRPr>
          </a:p>
          <a:p>
            <a:r>
              <a:rPr lang="pt-BR" sz="2800" dirty="0" smtClean="0">
                <a:sym typeface="Wingdings" panose="05000000000000000000" pitchFamily="2" charset="2"/>
              </a:rPr>
              <a:t>Reunião comunit</a:t>
            </a:r>
            <a:r>
              <a:rPr lang="pt-BR" sz="2800" dirty="0" smtClean="0">
                <a:sym typeface="Wingdings" panose="05000000000000000000" pitchFamily="2" charset="2"/>
              </a:rPr>
              <a:t>ária para sensibilizar usuários da Unidade.</a:t>
            </a:r>
            <a:endParaRPr lang="pt-BR" sz="2800" dirty="0">
              <a:sym typeface="Wingdings" panose="05000000000000000000" pitchFamily="2" charset="2"/>
            </a:endParaRP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407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</a:t>
            </a:r>
            <a:r>
              <a:rPr lang="pt-BR" dirty="0"/>
              <a:t>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1" dirty="0"/>
              <a:t>Hipertensos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1:</a:t>
            </a:r>
            <a:r>
              <a:rPr lang="pt-BR" sz="2400" dirty="0"/>
              <a:t> Ampliar a cobertura de atendimento qualificado na área de abrangência da Unidade de Saúde aos usuários hipertensos no Programa de Atenção à Hipertensão Arterial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1: </a:t>
            </a:r>
            <a:r>
              <a:rPr lang="pt-BR" sz="2400" dirty="0"/>
              <a:t>Cadastrar 90% dos hipertensos da área de abrangência no Programa de Atenção à Hipertensão Arterial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898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3"/>
            <a:ext cx="6768752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53012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Evolução </a:t>
            </a:r>
            <a:r>
              <a:rPr lang="pt-BR" b="1" dirty="0"/>
              <a:t>mensal do indicador cobertura do programa de atenção ao usuário </a:t>
            </a:r>
            <a:r>
              <a:rPr lang="pt-BR" b="1" dirty="0" smtClean="0"/>
              <a:t>hipertenso na </a:t>
            </a:r>
            <a:r>
              <a:rPr lang="pt-BR" b="1" dirty="0"/>
              <a:t>Unidade de </a:t>
            </a:r>
            <a:r>
              <a:rPr lang="pt-BR" b="1" dirty="0" smtClean="0"/>
              <a:t>Saúde.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98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4100" b="1" dirty="0" smtClean="0"/>
              <a:t>Introdução</a:t>
            </a:r>
          </a:p>
          <a:p>
            <a:endParaRPr lang="pt-BR" dirty="0" smtClean="0"/>
          </a:p>
          <a:p>
            <a:r>
              <a:rPr lang="pt-BR" sz="3100" dirty="0"/>
              <a:t>A Hipertensão Arterial Sistêmica e o Diabetes Mellitus são </a:t>
            </a:r>
            <a:r>
              <a:rPr lang="pt-BR" sz="3100" dirty="0" smtClean="0"/>
              <a:t>Doenças Crônico-Degenerativas </a:t>
            </a:r>
            <a:r>
              <a:rPr lang="pt-BR" sz="3100" dirty="0" smtClean="0">
                <a:sym typeface="Wingdings" panose="05000000000000000000" pitchFamily="2" charset="2"/>
              </a:rPr>
              <a:t> </a:t>
            </a:r>
            <a:r>
              <a:rPr lang="pt-BR" sz="3100" dirty="0" smtClean="0"/>
              <a:t>graves </a:t>
            </a:r>
            <a:r>
              <a:rPr lang="pt-BR" sz="3100" dirty="0"/>
              <a:t>problemas de saúde </a:t>
            </a:r>
            <a:r>
              <a:rPr lang="pt-BR" sz="3100" dirty="0" smtClean="0"/>
              <a:t>pública.</a:t>
            </a:r>
          </a:p>
          <a:p>
            <a:endParaRPr lang="pt-BR" sz="3100" dirty="0"/>
          </a:p>
          <a:p>
            <a:r>
              <a:rPr lang="pt-BR" sz="3100" dirty="0"/>
              <a:t>P</a:t>
            </a:r>
            <a:r>
              <a:rPr lang="pt-BR" sz="3100" dirty="0" smtClean="0"/>
              <a:t>rincipais </a:t>
            </a:r>
            <a:r>
              <a:rPr lang="pt-BR" sz="3100" dirty="0"/>
              <a:t>causas de morte e invalidez da população brasileira</a:t>
            </a:r>
            <a:r>
              <a:rPr lang="pt-BR" sz="3100" dirty="0" smtClean="0"/>
              <a:t>.</a:t>
            </a:r>
          </a:p>
          <a:p>
            <a:endParaRPr lang="pt-BR" sz="3100" dirty="0"/>
          </a:p>
          <a:p>
            <a:r>
              <a:rPr lang="pt-BR" sz="3100" dirty="0" smtClean="0"/>
              <a:t>Crescente </a:t>
            </a:r>
            <a:r>
              <a:rPr lang="pt-BR" sz="3100" dirty="0"/>
              <a:t>longevidade da </a:t>
            </a:r>
            <a:r>
              <a:rPr lang="pt-BR" sz="3100" dirty="0" smtClean="0"/>
              <a:t>população e maus </a:t>
            </a:r>
            <a:r>
              <a:rPr lang="pt-BR" sz="3100" dirty="0"/>
              <a:t>hábitos de </a:t>
            </a:r>
            <a:r>
              <a:rPr lang="pt-BR" sz="3100" dirty="0" smtClean="0"/>
              <a:t>vida (sedentarismo</a:t>
            </a:r>
            <a:r>
              <a:rPr lang="pt-BR" sz="3100" dirty="0"/>
              <a:t>, </a:t>
            </a:r>
            <a:r>
              <a:rPr lang="pt-BR" sz="3100" dirty="0" smtClean="0"/>
              <a:t>tabagismo, alimentação inadequada).</a:t>
            </a:r>
          </a:p>
          <a:p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39019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</a:t>
            </a:r>
            <a:r>
              <a:rPr lang="pt-BR" dirty="0"/>
              <a:t>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i="1" dirty="0"/>
              <a:t>Hipertensos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2:</a:t>
            </a:r>
            <a:r>
              <a:rPr lang="pt-BR" sz="2400" dirty="0"/>
              <a:t> Prestar atendimento clínico de qualidade aos usuários hipertensos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1:</a:t>
            </a:r>
            <a:r>
              <a:rPr lang="pt-BR" sz="2400" dirty="0"/>
              <a:t> Realizar exame clínico apropriado em 100% dos hipertensos</a:t>
            </a:r>
            <a:r>
              <a:rPr lang="pt-BR" sz="2400" dirty="0" smtClean="0"/>
              <a:t>.</a:t>
            </a:r>
          </a:p>
          <a:p>
            <a:pPr marL="0" lvl="0" indent="0">
              <a:buNone/>
            </a:pPr>
            <a:endParaRPr lang="pt-BR" sz="2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7127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97683"/>
            <a:ext cx="6768752" cy="34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11560" y="53012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Proporção de hipertensos com o exame clínico em dia de acordo com o protocolo</a:t>
            </a:r>
            <a:r>
              <a:rPr lang="pt-BR" dirty="0"/>
              <a:t>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98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</a:t>
            </a:r>
            <a:r>
              <a:rPr lang="pt-BR" dirty="0"/>
              <a:t>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i="1" dirty="0"/>
              <a:t>Hipertensos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2:</a:t>
            </a:r>
            <a:r>
              <a:rPr lang="pt-BR" sz="2400" dirty="0"/>
              <a:t> Prestar atendimento clínico de qualidade aos usuários hipertensos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2: </a:t>
            </a:r>
            <a:r>
              <a:rPr lang="pt-BR" sz="2400" dirty="0"/>
              <a:t>Garantir a 100% dos hipertensos a realização de exames complementares em dia de acordo com os protocolos dos Programas de Atenção à Hipertensão Arterial</a:t>
            </a:r>
            <a:r>
              <a:rPr lang="pt-BR" sz="2400" dirty="0" smtClean="0"/>
              <a:t>.</a:t>
            </a:r>
          </a:p>
          <a:p>
            <a:pPr lvl="0"/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042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97683"/>
            <a:ext cx="6768752" cy="34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11560" y="53012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Proporção de hipertensos com </a:t>
            </a:r>
            <a:r>
              <a:rPr lang="pt-BR" b="1" dirty="0" smtClean="0"/>
              <a:t>os exames complementares em </a:t>
            </a:r>
            <a:r>
              <a:rPr lang="pt-BR" b="1" dirty="0"/>
              <a:t>dia de acordo com o protocolo</a:t>
            </a:r>
            <a:r>
              <a:rPr lang="pt-BR" dirty="0"/>
              <a:t>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98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</a:t>
            </a:r>
            <a:r>
              <a:rPr lang="pt-BR" dirty="0"/>
              <a:t>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i="1" dirty="0"/>
              <a:t>Hipertensos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2:</a:t>
            </a:r>
            <a:r>
              <a:rPr lang="pt-BR" sz="2400" dirty="0"/>
              <a:t> Prestar atendimento clínico de qualidade aos usuários hipertensos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3:</a:t>
            </a:r>
            <a:r>
              <a:rPr lang="pt-BR" sz="2400" dirty="0"/>
              <a:t> Priorizar a prescrição de medicamentos da Farmácia Popular para 100% dos hipertensos cadastrados na Unidade de Saúde</a:t>
            </a:r>
            <a:r>
              <a:rPr lang="pt-BR" sz="2400" dirty="0" smtClean="0"/>
              <a:t>.</a:t>
            </a:r>
          </a:p>
          <a:p>
            <a:pPr marL="0" lvl="0" indent="0">
              <a:buNone/>
            </a:pP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40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</a:t>
            </a:r>
            <a:r>
              <a:rPr lang="pt-BR" dirty="0"/>
              <a:t>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i="1" dirty="0"/>
              <a:t>Hipertensos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2:</a:t>
            </a:r>
            <a:r>
              <a:rPr lang="pt-BR" sz="2400" dirty="0"/>
              <a:t> Prestar atendimento clínico de qualidade aos usuários hipertensos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4: </a:t>
            </a:r>
            <a:r>
              <a:rPr lang="pt-BR" sz="2400" dirty="0"/>
              <a:t>Realizar avaliação da necessidade de atendimento odontológico em 100% dos hipertensos</a:t>
            </a:r>
            <a:r>
              <a:rPr lang="pt-BR" sz="24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387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</a:t>
            </a:r>
            <a:r>
              <a:rPr lang="pt-BR" dirty="0"/>
              <a:t>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i="1" dirty="0"/>
              <a:t>Hipertensos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3:</a:t>
            </a:r>
            <a:r>
              <a:rPr lang="pt-BR" sz="2400" dirty="0"/>
              <a:t> Ampliar a adesão ao acompanhamento dos usuários hipertensos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1: </a:t>
            </a:r>
            <a:r>
              <a:rPr lang="pt-BR" sz="2400" dirty="0"/>
              <a:t>Buscar 100% dos hipertensos faltosos às consultas na Unidade de Saúde mediante rastreio semanal</a:t>
            </a:r>
            <a:r>
              <a:rPr lang="pt-BR" sz="2400" dirty="0" smtClean="0"/>
              <a:t>.</a:t>
            </a:r>
          </a:p>
          <a:p>
            <a:pPr lvl="0"/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527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</a:t>
            </a:r>
            <a:r>
              <a:rPr lang="pt-BR" dirty="0"/>
              <a:t>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i="1" dirty="0"/>
              <a:t>Hipertensos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4:</a:t>
            </a:r>
            <a:r>
              <a:rPr lang="pt-BR" sz="2400" dirty="0"/>
              <a:t> Melhorar a forma de registro das fichas de acompanhamento dos usuários hipertensos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1: </a:t>
            </a:r>
            <a:r>
              <a:rPr lang="pt-BR" sz="2400" dirty="0"/>
              <a:t>Manter ficha de acompanhamento de 100% dos hipertensos cadastrados na Unidade de Saúde</a:t>
            </a:r>
            <a:r>
              <a:rPr lang="pt-BR" sz="2400" dirty="0" smtClean="0"/>
              <a:t>.</a:t>
            </a:r>
          </a:p>
          <a:p>
            <a:pPr marL="0" lvl="0" indent="0">
              <a:buNone/>
            </a:pP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560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1560" y="530120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Proporção de hipertensos com registro adequado na ficha de acompanhamento.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941810"/>
              </p:ext>
            </p:extLst>
          </p:nvPr>
        </p:nvGraphicFramePr>
        <p:xfrm>
          <a:off x="1163274" y="1897683"/>
          <a:ext cx="6721094" cy="34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Gráfico" r:id="rId5" imgW="4429190" imgH="2390802" progId="Excel.Chart.8">
                  <p:embed/>
                </p:oleObj>
              </mc:Choice>
              <mc:Fallback>
                <p:oleObj name="Gráfico" r:id="rId5" imgW="4429190" imgH="2390802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274" y="1897683"/>
                        <a:ext cx="6721094" cy="3403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7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</a:t>
            </a:r>
            <a:r>
              <a:rPr lang="pt-BR" dirty="0"/>
              <a:t>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i="1" dirty="0"/>
              <a:t>Hipertensos</a:t>
            </a:r>
            <a:endParaRPr lang="pt-BR" sz="2400" dirty="0"/>
          </a:p>
          <a:p>
            <a:endParaRPr lang="pt-BR" sz="2400" dirty="0" smtClean="0"/>
          </a:p>
          <a:p>
            <a:pPr lvl="0"/>
            <a:r>
              <a:rPr lang="pt-BR" sz="2400" b="1" dirty="0"/>
              <a:t>Objetivo 5:</a:t>
            </a:r>
            <a:r>
              <a:rPr lang="pt-BR" sz="2400" dirty="0"/>
              <a:t> Avaliar o risco cardiovascular dos usuários hipertensos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1: </a:t>
            </a:r>
            <a:r>
              <a:rPr lang="pt-BR" sz="2400" dirty="0"/>
              <a:t>Realizar estratificação do risco cardiovascular em 100% dos hipertensos cadastrados na Unidade de Saúde</a:t>
            </a:r>
            <a:r>
              <a:rPr lang="pt-BR" sz="2400" dirty="0" smtClean="0"/>
              <a:t>.</a:t>
            </a:r>
          </a:p>
          <a:p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421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Município Santa Maria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57199" y="2286024"/>
            <a:ext cx="4618857" cy="3951288"/>
          </a:xfrm>
        </p:spPr>
        <p:txBody>
          <a:bodyPr/>
          <a:lstStyle/>
          <a:p>
            <a:r>
              <a:rPr lang="pt-BR" dirty="0" smtClean="0"/>
              <a:t>Região </a:t>
            </a:r>
            <a:r>
              <a:rPr lang="pt-BR" dirty="0"/>
              <a:t>Central do </a:t>
            </a:r>
            <a:r>
              <a:rPr lang="pt-BR" dirty="0" smtClean="0"/>
              <a:t>RS.</a:t>
            </a:r>
            <a:endParaRPr lang="pt-BR" dirty="0"/>
          </a:p>
          <a:p>
            <a:endParaRPr lang="pt-BR" dirty="0"/>
          </a:p>
          <a:p>
            <a:r>
              <a:rPr lang="pt-BR" dirty="0"/>
              <a:t>263.662 habitantes (</a:t>
            </a:r>
            <a:r>
              <a:rPr lang="pt-BR" dirty="0" smtClean="0"/>
              <a:t>IBGE, 2014</a:t>
            </a:r>
            <a:r>
              <a:rPr lang="pt-BR" dirty="0" smtClean="0"/>
              <a:t>).</a:t>
            </a:r>
            <a:endParaRPr lang="pt-BR" dirty="0"/>
          </a:p>
          <a:p>
            <a:endParaRPr lang="pt-BR" dirty="0"/>
          </a:p>
          <a:p>
            <a:r>
              <a:rPr lang="pt-BR" dirty="0"/>
              <a:t>Município referência em Atenção Secundária e Terciária em </a:t>
            </a:r>
            <a:r>
              <a:rPr lang="pt-BR" dirty="0" smtClean="0"/>
              <a:t>Saúde.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364088" y="3947572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Privada</a:t>
            </a:r>
          </a:p>
          <a:p>
            <a:endParaRPr lang="pt-BR" sz="3200" b="1" dirty="0">
              <a:solidFill>
                <a:schemeClr val="tx2"/>
              </a:solidFill>
            </a:endParaRPr>
          </a:p>
          <a:p>
            <a:r>
              <a:rPr lang="pt-BR" sz="3200" b="1" dirty="0" smtClean="0">
                <a:solidFill>
                  <a:schemeClr val="tx2"/>
                </a:solidFill>
              </a:rPr>
              <a:t>Pública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13" name="Chave esquerda 12"/>
          <p:cNvSpPr/>
          <p:nvPr/>
        </p:nvSpPr>
        <p:spPr>
          <a:xfrm>
            <a:off x="5076056" y="3717032"/>
            <a:ext cx="288032" cy="185769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1560" y="53012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Proporção de hipertensos com estratificação de risco cardiovascular por exame </a:t>
            </a:r>
            <a:r>
              <a:rPr lang="pt-BR" b="1" dirty="0" smtClean="0"/>
              <a:t>clínico em </a:t>
            </a:r>
            <a:r>
              <a:rPr lang="pt-BR" b="1" dirty="0"/>
              <a:t>dia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Obje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973032"/>
              </p:ext>
            </p:extLst>
          </p:nvPr>
        </p:nvGraphicFramePr>
        <p:xfrm>
          <a:off x="1187624" y="1916832"/>
          <a:ext cx="6700614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Gráfico" r:id="rId5" imgW="4333901" imgH="2514701" progId="Excel.Chart.8">
                  <p:embed/>
                </p:oleObj>
              </mc:Choice>
              <mc:Fallback>
                <p:oleObj name="Gráfico" r:id="rId5" imgW="4333901" imgH="2514701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16832"/>
                        <a:ext cx="6700614" cy="33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1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</a:t>
            </a:r>
            <a:r>
              <a:rPr lang="pt-BR" dirty="0"/>
              <a:t>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i="1" dirty="0"/>
              <a:t>Hipertensos</a:t>
            </a:r>
            <a:endParaRPr lang="pt-BR" sz="2400" dirty="0"/>
          </a:p>
          <a:p>
            <a:endParaRPr lang="pt-BR" sz="2400" dirty="0" smtClean="0"/>
          </a:p>
          <a:p>
            <a:pPr lvl="0"/>
            <a:r>
              <a:rPr lang="pt-BR" sz="2400" b="1" dirty="0"/>
              <a:t>Objetivo 6:</a:t>
            </a:r>
            <a:r>
              <a:rPr lang="pt-BR" sz="2400" dirty="0"/>
              <a:t> Promover orientações quanto a boas práticas para uma melhor qualidade de vida aos usuários hipertensos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1: </a:t>
            </a:r>
            <a:r>
              <a:rPr lang="pt-BR" sz="2400" dirty="0"/>
              <a:t>Garantir orientação nutricional sobre alimentação saudável a 100% dos hipertensos cadastrados na Unidade de Saúde</a:t>
            </a:r>
            <a:r>
              <a:rPr lang="pt-BR" sz="24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0264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</a:t>
            </a:r>
            <a:r>
              <a:rPr lang="pt-BR" dirty="0"/>
              <a:t>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i="1" dirty="0"/>
              <a:t>Hipertensos</a:t>
            </a:r>
            <a:endParaRPr lang="pt-BR" sz="2400" dirty="0"/>
          </a:p>
          <a:p>
            <a:endParaRPr lang="pt-BR" sz="2400" dirty="0" smtClean="0"/>
          </a:p>
          <a:p>
            <a:pPr lvl="0"/>
            <a:r>
              <a:rPr lang="pt-BR" sz="2400" b="1" dirty="0"/>
              <a:t>Objetivo 6:</a:t>
            </a:r>
            <a:r>
              <a:rPr lang="pt-BR" sz="2400" dirty="0"/>
              <a:t> Promover orientações quanto a boas práticas para uma melhor qualidade de vida aos usuários hipertensos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2: </a:t>
            </a:r>
            <a:r>
              <a:rPr lang="pt-BR" sz="2400" dirty="0"/>
              <a:t>Garantir orientação sobre prática regular de atividade física a 100% dos hipertensos cadastrados na Unidade de Saúde</a:t>
            </a:r>
            <a:r>
              <a:rPr lang="pt-BR" sz="24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7096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1560" y="53012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Proporção de hipertensos com orientação sobre prática regular de atividade </a:t>
            </a:r>
            <a:r>
              <a:rPr lang="pt-BR" b="1" dirty="0" smtClean="0"/>
              <a:t>física.</a:t>
            </a:r>
            <a:endParaRPr lang="pt-BR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642752"/>
              </p:ext>
            </p:extLst>
          </p:nvPr>
        </p:nvGraphicFramePr>
        <p:xfrm>
          <a:off x="1187624" y="1916832"/>
          <a:ext cx="6696744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Gráfico" r:id="rId5" imgW="4400576" imgH="2343023" progId="Excel.Chart.8">
                  <p:embed/>
                </p:oleObj>
              </mc:Choice>
              <mc:Fallback>
                <p:oleObj name="Gráfico" r:id="rId5" imgW="4400576" imgH="2343023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16832"/>
                        <a:ext cx="6696744" cy="33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7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</a:t>
            </a:r>
            <a:r>
              <a:rPr lang="pt-BR" dirty="0"/>
              <a:t>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i="1" dirty="0"/>
              <a:t>Hipertensos</a:t>
            </a:r>
            <a:endParaRPr lang="pt-BR" sz="2400" dirty="0"/>
          </a:p>
          <a:p>
            <a:endParaRPr lang="pt-BR" sz="2400" dirty="0" smtClean="0"/>
          </a:p>
          <a:p>
            <a:pPr lvl="0"/>
            <a:r>
              <a:rPr lang="pt-BR" sz="2400" b="1" dirty="0"/>
              <a:t>Objetivo 6:</a:t>
            </a:r>
            <a:r>
              <a:rPr lang="pt-BR" sz="2400" dirty="0"/>
              <a:t> Promover orientações quanto a boas práticas para uma melhor qualidade de vida aos usuários hipertensos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3: </a:t>
            </a:r>
            <a:r>
              <a:rPr lang="pt-BR" sz="2400" dirty="0"/>
              <a:t>Garantir orientação sobre os riscos do tabagismo a 100% dos hipertensos cadastrados na Unidade de Saúde</a:t>
            </a:r>
            <a:r>
              <a:rPr lang="pt-BR" sz="24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2226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1560" y="53012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Proporção de hipertensos que receberam orientação sobre os riscos do tabagismo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" name="Objet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252728"/>
              </p:ext>
            </p:extLst>
          </p:nvPr>
        </p:nvGraphicFramePr>
        <p:xfrm>
          <a:off x="1115616" y="1916832"/>
          <a:ext cx="6696744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Gráfico" r:id="rId5" imgW="4400576" imgH="2600270" progId="Excel.Chart.8">
                  <p:embed/>
                </p:oleObj>
              </mc:Choice>
              <mc:Fallback>
                <p:oleObj name="Gráfico" r:id="rId5" imgW="4400576" imgH="260027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916832"/>
                        <a:ext cx="6696744" cy="33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7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</a:t>
            </a:r>
            <a:r>
              <a:rPr lang="pt-BR" dirty="0"/>
              <a:t>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i="1" dirty="0"/>
              <a:t>Hipertensos</a:t>
            </a:r>
            <a:endParaRPr lang="pt-BR" sz="2400" dirty="0"/>
          </a:p>
          <a:p>
            <a:endParaRPr lang="pt-BR" sz="2400" dirty="0" smtClean="0"/>
          </a:p>
          <a:p>
            <a:pPr lvl="0"/>
            <a:r>
              <a:rPr lang="pt-BR" sz="2400" b="1" dirty="0"/>
              <a:t>Objetivo 6:</a:t>
            </a:r>
            <a:r>
              <a:rPr lang="pt-BR" sz="2400" dirty="0"/>
              <a:t> Promover orientações quanto a boas práticas para uma melhor qualidade de vida aos usuários hipertensos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4: </a:t>
            </a:r>
            <a:r>
              <a:rPr lang="pt-BR" sz="2400" dirty="0"/>
              <a:t>Garantir orientação sobre higiene bucal a 100% dos hipertensos cadastrados na Unidade de Saúde</a:t>
            </a:r>
            <a:r>
              <a:rPr lang="pt-BR" sz="24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1033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1" dirty="0"/>
              <a:t>Diabéticos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1:</a:t>
            </a:r>
            <a:r>
              <a:rPr lang="pt-BR" sz="2400" dirty="0"/>
              <a:t> Ampliar a cobertura de atendimento qualificado na área de abrangência da Unidade de Saúde aos usuários diabéticos no Programa de Atenção ao Diabetes Mellitus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1: </a:t>
            </a:r>
            <a:r>
              <a:rPr lang="pt-BR" sz="2400" dirty="0"/>
              <a:t>Cadastrar 90% dos diabéticos da área de abrangência no Programa de Atenção ao Diabetes Mellitus</a:t>
            </a:r>
            <a:r>
              <a:rPr lang="pt-BR" sz="2400" dirty="0" smtClean="0"/>
              <a:t>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898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53012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Evolução </a:t>
            </a:r>
            <a:r>
              <a:rPr lang="pt-BR" b="1" dirty="0"/>
              <a:t>mensal do indicador cobertura do programa de atenção ao usuário </a:t>
            </a:r>
            <a:r>
              <a:rPr lang="pt-BR" b="1" dirty="0" smtClean="0"/>
              <a:t>diabético na </a:t>
            </a:r>
            <a:r>
              <a:rPr lang="pt-BR" b="1" dirty="0"/>
              <a:t>Unidade de </a:t>
            </a:r>
            <a:r>
              <a:rPr lang="pt-BR" b="1" dirty="0" smtClean="0"/>
              <a:t>Saúde.</a:t>
            </a:r>
            <a:endParaRPr lang="pt-BR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670738"/>
              </p:ext>
            </p:extLst>
          </p:nvPr>
        </p:nvGraphicFramePr>
        <p:xfrm>
          <a:off x="1179562" y="1932037"/>
          <a:ext cx="6704806" cy="3369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Gráfico" r:id="rId5" imgW="4410024" imgH="2514701" progId="Excel.Chart.8">
                  <p:embed/>
                </p:oleObj>
              </mc:Choice>
              <mc:Fallback>
                <p:oleObj name="Gráfico" r:id="rId5" imgW="4410024" imgH="2514701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62" y="1932037"/>
                        <a:ext cx="6704806" cy="3369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2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1" dirty="0"/>
              <a:t>Diabéticos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2:</a:t>
            </a:r>
            <a:r>
              <a:rPr lang="pt-BR" sz="2400" dirty="0"/>
              <a:t> Proporcionar atendimento clínico de qualidade aos usuários diabéticos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1:</a:t>
            </a:r>
            <a:r>
              <a:rPr lang="pt-BR" sz="2400" dirty="0"/>
              <a:t> Realizar exame clínico apropriado em 100% dos diabéticos</a:t>
            </a:r>
            <a:r>
              <a:rPr lang="pt-BR" sz="2400" dirty="0" smtClean="0"/>
              <a:t>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9134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 smtClean="0"/>
              <a:t>Atenção Primária</a:t>
            </a:r>
          </a:p>
          <a:p>
            <a:pPr marL="0" indent="0" algn="ctr">
              <a:buNone/>
            </a:pPr>
            <a:endParaRPr lang="pt-BR" sz="3200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</a:t>
            </a:r>
            <a:r>
              <a:rPr lang="pt-BR" sz="3600" b="1" dirty="0" smtClean="0"/>
              <a:t>5 </a:t>
            </a:r>
            <a:r>
              <a:rPr lang="pt-BR" sz="3600" b="1" dirty="0"/>
              <a:t>Regiões Administrativas</a:t>
            </a:r>
            <a:endParaRPr lang="pt-BR" sz="3600" b="1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97481465"/>
              </p:ext>
            </p:extLst>
          </p:nvPr>
        </p:nvGraphicFramePr>
        <p:xfrm>
          <a:off x="971600" y="2060848"/>
          <a:ext cx="712879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29842047"/>
              </p:ext>
            </p:extLst>
          </p:nvPr>
        </p:nvGraphicFramePr>
        <p:xfrm>
          <a:off x="1492496" y="398410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Chave direita 7"/>
          <p:cNvSpPr/>
          <p:nvPr/>
        </p:nvSpPr>
        <p:spPr>
          <a:xfrm rot="5400000">
            <a:off x="4219834" y="1276634"/>
            <a:ext cx="641324" cy="7407823"/>
          </a:xfrm>
          <a:prstGeom prst="righ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/>
          <p:cNvSpPr/>
          <p:nvPr/>
        </p:nvSpPr>
        <p:spPr>
          <a:xfrm rot="16200000">
            <a:off x="4210835" y="-19511"/>
            <a:ext cx="641324" cy="7407823"/>
          </a:xfrm>
          <a:prstGeom prst="righ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dobrada para cima 9"/>
          <p:cNvSpPr/>
          <p:nvPr/>
        </p:nvSpPr>
        <p:spPr>
          <a:xfrm rot="5400000">
            <a:off x="1367644" y="2168860"/>
            <a:ext cx="1116124" cy="1260140"/>
          </a:xfrm>
          <a:prstGeom prst="bentUpArrow">
            <a:avLst>
              <a:gd name="adj1" fmla="val 18794"/>
              <a:gd name="adj2" fmla="val 25000"/>
              <a:gd name="adj3" fmla="val 34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530120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Proporção de diabéticos com o exame clínico em dia de acordo com o protocolo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025199"/>
              </p:ext>
            </p:extLst>
          </p:nvPr>
        </p:nvGraphicFramePr>
        <p:xfrm>
          <a:off x="1187624" y="1916832"/>
          <a:ext cx="6696744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Gráfico" r:id="rId5" imgW="4429190" imgH="2200229" progId="Excel.Chart.8">
                  <p:embed/>
                </p:oleObj>
              </mc:Choice>
              <mc:Fallback>
                <p:oleObj name="Gráfico" r:id="rId5" imgW="4429190" imgH="2200229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16832"/>
                        <a:ext cx="6696744" cy="33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4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1" dirty="0"/>
              <a:t>Diabéticos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2:</a:t>
            </a:r>
            <a:r>
              <a:rPr lang="pt-BR" sz="2400" dirty="0"/>
              <a:t> Proporcionar atendimento clínico de qualidade aos usuários diabéticos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2: </a:t>
            </a:r>
            <a:r>
              <a:rPr lang="pt-BR" sz="2400" dirty="0"/>
              <a:t>Garantir a 100% dos diabéticos a realização de exames complementares em </a:t>
            </a:r>
            <a:r>
              <a:rPr lang="pt-BR" sz="2400" dirty="0" smtClean="0"/>
              <a:t>dia </a:t>
            </a:r>
            <a:r>
              <a:rPr lang="pt-BR" sz="2400" dirty="0"/>
              <a:t>de acordo com os protocolos dos Programas de Atenção ao Diabetes Mellitus</a:t>
            </a:r>
            <a:r>
              <a:rPr lang="pt-BR" sz="2400" dirty="0" smtClean="0"/>
              <a:t>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720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53012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Proporção de diabéticos com </a:t>
            </a:r>
            <a:r>
              <a:rPr lang="pt-BR" b="1" dirty="0" smtClean="0"/>
              <a:t>os exames complementares em </a:t>
            </a:r>
            <a:r>
              <a:rPr lang="pt-BR" b="1" dirty="0"/>
              <a:t>dia de acordo com o protocolo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Objet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317019"/>
              </p:ext>
            </p:extLst>
          </p:nvPr>
        </p:nvGraphicFramePr>
        <p:xfrm>
          <a:off x="1150987" y="1916832"/>
          <a:ext cx="6661373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Gráfico" r:id="rId5" imgW="4438638" imgH="2448028" progId="Excel.Chart.8">
                  <p:embed/>
                </p:oleObj>
              </mc:Choice>
              <mc:Fallback>
                <p:oleObj name="Gráfico" r:id="rId5" imgW="4438638" imgH="2448028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87" y="1916832"/>
                        <a:ext cx="6661373" cy="33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3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1" dirty="0"/>
              <a:t>Diabéticos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2:</a:t>
            </a:r>
            <a:r>
              <a:rPr lang="pt-BR" sz="2400" dirty="0"/>
              <a:t> Proporcionar atendimento clínico de qualidade aos usuários diabéticos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3:</a:t>
            </a:r>
            <a:r>
              <a:rPr lang="pt-BR" sz="2400" dirty="0"/>
              <a:t> Priorizar a prescrição de medicamentos da Farmácia Popular para 100% dos diabéticos cadastrados na Unidade de Saúde</a:t>
            </a:r>
            <a:r>
              <a:rPr lang="pt-BR" sz="24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8097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1" dirty="0"/>
              <a:t>Diabéticos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2:</a:t>
            </a:r>
            <a:r>
              <a:rPr lang="pt-BR" sz="2400" dirty="0"/>
              <a:t> Proporcionar atendimento clínico de qualidade aos usuários diabéticos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4: </a:t>
            </a:r>
            <a:r>
              <a:rPr lang="pt-BR" sz="2400" dirty="0"/>
              <a:t>Realizar avaliação da necessidade de atendimento odontológico em 100% dos diabéticos</a:t>
            </a:r>
            <a:r>
              <a:rPr lang="pt-BR" sz="24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1982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1" dirty="0"/>
              <a:t>Diabéticos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3:</a:t>
            </a:r>
            <a:r>
              <a:rPr lang="pt-BR" sz="2400" dirty="0"/>
              <a:t> Ampliar a adesão ao acompanhamento dos usuários diabéticos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1: </a:t>
            </a:r>
            <a:r>
              <a:rPr lang="pt-BR" sz="2400" dirty="0"/>
              <a:t>Buscar 100% dos diabéticos faltosos às consultas na Unidade de Saúde mediante rastreio semanal</a:t>
            </a:r>
            <a:r>
              <a:rPr lang="pt-BR" sz="24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8616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1" dirty="0"/>
              <a:t>Diabéticos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4:</a:t>
            </a:r>
            <a:r>
              <a:rPr lang="pt-BR" sz="2400" dirty="0"/>
              <a:t> Melhorar a forma de registro das fichas de acompanhamento dos usuários diabéticos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1: </a:t>
            </a:r>
            <a:r>
              <a:rPr lang="pt-BR" sz="2400" dirty="0"/>
              <a:t>Manter ficha de acompanhamento de 100% dos diabéticos cadastrados na Unidade de Saúde</a:t>
            </a:r>
            <a:r>
              <a:rPr lang="pt-BR" sz="24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689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530120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Proporção de diabéticos com registro adequado na ficha de acompanhamento.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" name="Objet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817477"/>
              </p:ext>
            </p:extLst>
          </p:nvPr>
        </p:nvGraphicFramePr>
        <p:xfrm>
          <a:off x="1187624" y="1916832"/>
          <a:ext cx="6624736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Gráfico" r:id="rId5" imgW="4505313" imgH="2409697" progId="Excel.Chart.8">
                  <p:embed/>
                </p:oleObj>
              </mc:Choice>
              <mc:Fallback>
                <p:oleObj name="Gráfico" r:id="rId5" imgW="4505313" imgH="2409697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16832"/>
                        <a:ext cx="6624736" cy="33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9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1" dirty="0"/>
              <a:t>Diabéticos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5:</a:t>
            </a:r>
            <a:r>
              <a:rPr lang="pt-BR" sz="2400" dirty="0"/>
              <a:t> Avaliar o risco cardiovascular dos usuários diabéticos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1: </a:t>
            </a:r>
            <a:r>
              <a:rPr lang="pt-BR" sz="2400" dirty="0"/>
              <a:t>Realizar estratificação do risco cardiovascular em 100% dos diabéticos cadastrados na Unidade de Saúde</a:t>
            </a:r>
            <a:r>
              <a:rPr lang="pt-BR" sz="24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5070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53012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Proporção de diabéticos com estratificação de risco cardiovascular por exame </a:t>
            </a:r>
            <a:r>
              <a:rPr lang="pt-BR" b="1" dirty="0" smtClean="0"/>
              <a:t>clínico em dia.</a:t>
            </a:r>
            <a:endParaRPr lang="pt-BR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" name="Objet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456837"/>
              </p:ext>
            </p:extLst>
          </p:nvPr>
        </p:nvGraphicFramePr>
        <p:xfrm>
          <a:off x="1187624" y="1916832"/>
          <a:ext cx="6624736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Gráfico" r:id="rId5" imgW="4505313" imgH="2409697" progId="Excel.Chart.8">
                  <p:embed/>
                </p:oleObj>
              </mc:Choice>
              <mc:Fallback>
                <p:oleObj name="Gráfico" r:id="rId5" imgW="4505313" imgH="2409697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16832"/>
                        <a:ext cx="6624736" cy="33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240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6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 smtClean="0"/>
              <a:t>Atenção Primária</a:t>
            </a:r>
          </a:p>
          <a:p>
            <a:pPr marL="0" indent="0" algn="ctr">
              <a:buNone/>
            </a:pPr>
            <a:endParaRPr lang="pt-BR" sz="3200" dirty="0" smtClean="0"/>
          </a:p>
          <a:p>
            <a:pPr marL="0" indent="0">
              <a:buNone/>
            </a:pPr>
            <a:r>
              <a:rPr lang="pt-BR" sz="3200" dirty="0"/>
              <a:t> </a:t>
            </a:r>
            <a:r>
              <a:rPr lang="pt-BR" sz="3200" dirty="0" smtClean="0"/>
              <a:t>                      </a:t>
            </a:r>
            <a:r>
              <a:rPr lang="pt-BR" sz="3600" b="1" dirty="0" smtClean="0"/>
              <a:t>5 Regiões Administrativas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83280766"/>
              </p:ext>
            </p:extLst>
          </p:nvPr>
        </p:nvGraphicFramePr>
        <p:xfrm>
          <a:off x="971600" y="2060848"/>
          <a:ext cx="712879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have direita 8"/>
          <p:cNvSpPr/>
          <p:nvPr/>
        </p:nvSpPr>
        <p:spPr>
          <a:xfrm rot="16200000">
            <a:off x="4210835" y="-19511"/>
            <a:ext cx="641324" cy="7407823"/>
          </a:xfrm>
          <a:prstGeom prst="righ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dobrada para cima 9"/>
          <p:cNvSpPr/>
          <p:nvPr/>
        </p:nvSpPr>
        <p:spPr>
          <a:xfrm rot="5400000">
            <a:off x="1367644" y="2168860"/>
            <a:ext cx="1116124" cy="1260140"/>
          </a:xfrm>
          <a:prstGeom prst="bentUpArrow">
            <a:avLst>
              <a:gd name="adj1" fmla="val 18794"/>
              <a:gd name="adj2" fmla="val 25000"/>
              <a:gd name="adj3" fmla="val 34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em curva para a esquerda 10"/>
          <p:cNvSpPr/>
          <p:nvPr/>
        </p:nvSpPr>
        <p:spPr>
          <a:xfrm rot="2012238">
            <a:off x="7138699" y="4834649"/>
            <a:ext cx="675914" cy="15282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767301" y="5137987"/>
            <a:ext cx="352839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ESF URLÂNDIA</a:t>
            </a:r>
          </a:p>
        </p:txBody>
      </p:sp>
    </p:spTree>
    <p:extLst>
      <p:ext uri="{BB962C8B-B14F-4D97-AF65-F5344CB8AC3E}">
        <p14:creationId xmlns:p14="http://schemas.microsoft.com/office/powerpoint/2010/main" val="22555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1" dirty="0"/>
              <a:t>Diabéticos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6:</a:t>
            </a:r>
            <a:r>
              <a:rPr lang="pt-BR" sz="2400" dirty="0"/>
              <a:t> Promover orientações quanto a boas práticas para uma melhor qualidade de vida aos usuários diabéticos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 smtClean="0"/>
              <a:t>Meta </a:t>
            </a:r>
            <a:r>
              <a:rPr lang="pt-BR" sz="2400" b="1" dirty="0"/>
              <a:t>1: </a:t>
            </a:r>
            <a:r>
              <a:rPr lang="pt-BR" sz="2400" dirty="0"/>
              <a:t>Garantir orientação nutricional sobre alimentação saudável a 100% dos diabéticos cadastrados na Unidade de Saúde</a:t>
            </a:r>
            <a:r>
              <a:rPr lang="pt-BR" sz="24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7869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1" dirty="0"/>
              <a:t>Diabéticos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6:</a:t>
            </a:r>
            <a:r>
              <a:rPr lang="pt-BR" sz="2400" dirty="0"/>
              <a:t> Promover orientações quanto a boas práticas para uma melhor qualidade de vida aos usuários diabéticos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2: </a:t>
            </a:r>
            <a:r>
              <a:rPr lang="pt-BR" sz="2400" dirty="0"/>
              <a:t>Garantir orientação sobre prática regular de atividade física a 100% dos diabéticos cadastrados na Unidade de Saúde</a:t>
            </a:r>
            <a:r>
              <a:rPr lang="pt-BR" sz="24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8529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530120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Proporção de diabéticos com orientação sobre prática regular de atividade física.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240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6" name="Objet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181887"/>
              </p:ext>
            </p:extLst>
          </p:nvPr>
        </p:nvGraphicFramePr>
        <p:xfrm>
          <a:off x="1187624" y="1916832"/>
          <a:ext cx="6624736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Gráfico" r:id="rId5" imgW="4467251" imgH="2324128" progId="Excel.Chart.8">
                  <p:embed/>
                </p:oleObj>
              </mc:Choice>
              <mc:Fallback>
                <p:oleObj name="Gráfico" r:id="rId5" imgW="4467251" imgH="2324128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16832"/>
                        <a:ext cx="6624736" cy="33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2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1" dirty="0"/>
              <a:t>Diabéticos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6:</a:t>
            </a:r>
            <a:r>
              <a:rPr lang="pt-BR" sz="2400" dirty="0"/>
              <a:t> Promover orientações quanto a boas práticas para uma melhor qualidade de vida aos usuários diabéticos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3: </a:t>
            </a:r>
            <a:r>
              <a:rPr lang="pt-BR" sz="2400" dirty="0"/>
              <a:t>Garantir orientação sobre os riscos do tabagismo a 100% dos diabéticos cadastrados na Unidade de Saúde</a:t>
            </a:r>
            <a:r>
              <a:rPr lang="pt-BR" sz="24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6861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1560" y="530120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Proporção de diabéticos que receberam orientação sobre os riscos do </a:t>
            </a:r>
            <a:r>
              <a:rPr lang="pt-BR" b="1" dirty="0" smtClean="0"/>
              <a:t>tabagismo.</a:t>
            </a:r>
            <a:endParaRPr lang="pt-BR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240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" name="Objet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808488"/>
              </p:ext>
            </p:extLst>
          </p:nvPr>
        </p:nvGraphicFramePr>
        <p:xfrm>
          <a:off x="1187624" y="1916832"/>
          <a:ext cx="6624736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Gráfico" r:id="rId5" imgW="4505313" imgH="2400249" progId="Excel.Chart.8">
                  <p:embed/>
                </p:oleObj>
              </mc:Choice>
              <mc:Fallback>
                <p:oleObj name="Gráfico" r:id="rId5" imgW="4505313" imgH="2400249" progId="Excel.Char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16832"/>
                        <a:ext cx="6624736" cy="3384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8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i="1" dirty="0"/>
              <a:t>Diabéticos</a:t>
            </a:r>
            <a:endParaRPr lang="pt-BR" sz="2400" dirty="0"/>
          </a:p>
          <a:p>
            <a:endParaRPr lang="pt-BR" sz="2400" dirty="0"/>
          </a:p>
          <a:p>
            <a:pPr lvl="0"/>
            <a:r>
              <a:rPr lang="pt-BR" sz="2400" b="1" dirty="0"/>
              <a:t>Objetivo 6:</a:t>
            </a:r>
            <a:r>
              <a:rPr lang="pt-BR" sz="2400" dirty="0"/>
              <a:t> Promover orientações quanto a boas práticas para uma melhor qualidade de vida aos usuários diabéticos na área de abrangência da Unidade de Saúde</a:t>
            </a:r>
            <a:r>
              <a:rPr lang="pt-BR" sz="2400" dirty="0" smtClean="0"/>
              <a:t>.</a:t>
            </a:r>
          </a:p>
          <a:p>
            <a:pPr lvl="0"/>
            <a:endParaRPr lang="pt-BR" sz="2400" dirty="0"/>
          </a:p>
          <a:p>
            <a:pPr lvl="0"/>
            <a:r>
              <a:rPr lang="pt-BR" sz="2400" b="1" dirty="0"/>
              <a:t>Meta 4: </a:t>
            </a:r>
            <a:r>
              <a:rPr lang="pt-BR" sz="2400" dirty="0"/>
              <a:t>Garantir orientação sobre higiene bucal a 100% dos diabéticos cadastrados na Unidade de Saúde</a:t>
            </a:r>
            <a:r>
              <a:rPr lang="pt-BR" sz="24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35896" y="1268760"/>
            <a:ext cx="212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Resultados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5196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3400" b="1" dirty="0" smtClean="0"/>
              <a:t>Discussão</a:t>
            </a:r>
          </a:p>
          <a:p>
            <a:endParaRPr lang="pt-BR" dirty="0" smtClean="0"/>
          </a:p>
          <a:p>
            <a:r>
              <a:rPr lang="pt-BR" sz="3100" dirty="0" smtClean="0"/>
              <a:t>Capacitação </a:t>
            </a:r>
            <a:r>
              <a:rPr lang="pt-BR" sz="3100" dirty="0"/>
              <a:t>da </a:t>
            </a:r>
            <a:r>
              <a:rPr lang="pt-BR" sz="3100" dirty="0" smtClean="0"/>
              <a:t>equipe </a:t>
            </a:r>
            <a:r>
              <a:rPr lang="pt-BR" sz="3100" dirty="0"/>
              <a:t>de acordo com os protocolos do </a:t>
            </a:r>
            <a:r>
              <a:rPr lang="pt-BR" sz="3100" dirty="0" smtClean="0"/>
              <a:t>MS.</a:t>
            </a:r>
          </a:p>
          <a:p>
            <a:endParaRPr lang="pt-BR" sz="3100" dirty="0" smtClean="0"/>
          </a:p>
          <a:p>
            <a:r>
              <a:rPr lang="pt-BR" sz="3100" dirty="0" smtClean="0"/>
              <a:t>Introdução na </a:t>
            </a:r>
            <a:r>
              <a:rPr lang="pt-BR" sz="3100" dirty="0"/>
              <a:t>rotina da Unidade de Saúde um atendimento multidisciplinar qualificado à atenção dos usuários hipertensos e diabéticos</a:t>
            </a:r>
            <a:r>
              <a:rPr lang="pt-BR" sz="3100" dirty="0" smtClean="0"/>
              <a:t>.</a:t>
            </a:r>
          </a:p>
          <a:p>
            <a:endParaRPr lang="pt-BR" sz="3100" dirty="0"/>
          </a:p>
          <a:p>
            <a:r>
              <a:rPr lang="pt-BR" sz="3100" dirty="0"/>
              <a:t>Manutenção da qualidade dos atendimentos.</a:t>
            </a:r>
          </a:p>
          <a:p>
            <a:endParaRPr lang="pt-BR" sz="3100" dirty="0" smtClean="0"/>
          </a:p>
          <a:p>
            <a:r>
              <a:rPr lang="pt-BR" sz="3100" dirty="0" smtClean="0"/>
              <a:t>Organização dos registros </a:t>
            </a:r>
            <a:r>
              <a:rPr lang="pt-BR" sz="3100" dirty="0" smtClean="0">
                <a:sym typeface="Wingdings" panose="05000000000000000000" pitchFamily="2" charset="2"/>
              </a:rPr>
              <a:t> </a:t>
            </a:r>
            <a:r>
              <a:rPr lang="pt-BR" sz="3100" dirty="0" smtClean="0"/>
              <a:t>Monitoramento.</a:t>
            </a:r>
            <a:endParaRPr lang="pt-BR" sz="3100" dirty="0">
              <a:sym typeface="Wingdings" panose="05000000000000000000" pitchFamily="2" charset="2"/>
            </a:endParaRPr>
          </a:p>
          <a:p>
            <a:endParaRPr lang="pt-BR" sz="3100" dirty="0" smtClean="0">
              <a:sym typeface="Wingdings" panose="05000000000000000000" pitchFamily="2" charset="2"/>
            </a:endParaRPr>
          </a:p>
          <a:p>
            <a:r>
              <a:rPr lang="pt-BR" sz="3100" dirty="0" smtClean="0"/>
              <a:t>Ampliação </a:t>
            </a:r>
            <a:r>
              <a:rPr lang="pt-BR" sz="3100" dirty="0"/>
              <a:t>da cobertura de usuários hipertensos e diabéticos.</a:t>
            </a:r>
          </a:p>
          <a:p>
            <a:endParaRPr lang="pt-BR" sz="3100" dirty="0"/>
          </a:p>
          <a:p>
            <a:r>
              <a:rPr lang="pt-BR" sz="3100" dirty="0"/>
              <a:t>Atualização concomitante dos registros do </a:t>
            </a:r>
            <a:r>
              <a:rPr lang="pt-BR" sz="3100" dirty="0" err="1"/>
              <a:t>Hiperdia</a:t>
            </a:r>
            <a:r>
              <a:rPr lang="pt-BR" sz="3100" dirty="0"/>
              <a:t>.</a:t>
            </a:r>
          </a:p>
          <a:p>
            <a:endParaRPr lang="pt-BR" sz="3100" dirty="0"/>
          </a:p>
        </p:txBody>
      </p:sp>
    </p:spTree>
    <p:extLst>
      <p:ext uri="{BB962C8B-B14F-4D97-AF65-F5344CB8AC3E}">
        <p14:creationId xmlns:p14="http://schemas.microsoft.com/office/powerpoint/2010/main" val="2898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3400" b="1" dirty="0" smtClean="0"/>
              <a:t>Discussão</a:t>
            </a:r>
          </a:p>
          <a:p>
            <a:endParaRPr lang="pt-BR" dirty="0" smtClean="0"/>
          </a:p>
          <a:p>
            <a:r>
              <a:rPr lang="pt-BR" sz="3100" dirty="0" smtClean="0"/>
              <a:t>Sensibilização dos usuários </a:t>
            </a:r>
            <a:r>
              <a:rPr lang="pt-BR" sz="3100" dirty="0" smtClean="0"/>
              <a:t>hipertensos e diabéticos</a:t>
            </a:r>
            <a:r>
              <a:rPr lang="pt-BR" sz="3100" dirty="0" smtClean="0"/>
              <a:t>.</a:t>
            </a:r>
            <a:endParaRPr lang="pt-BR" sz="3100" dirty="0"/>
          </a:p>
          <a:p>
            <a:endParaRPr lang="pt-BR" sz="3100" dirty="0" smtClean="0"/>
          </a:p>
          <a:p>
            <a:r>
              <a:rPr lang="pt-BR" sz="3100" dirty="0" smtClean="0"/>
              <a:t>Desenvolvimento </a:t>
            </a:r>
            <a:r>
              <a:rPr lang="pt-BR" sz="3100" dirty="0"/>
              <a:t>de atividades </a:t>
            </a:r>
            <a:r>
              <a:rPr lang="pt-BR" sz="3100" dirty="0" smtClean="0"/>
              <a:t>preventivas/educativas.</a:t>
            </a:r>
            <a:endParaRPr lang="pt-BR" sz="3100" dirty="0"/>
          </a:p>
          <a:p>
            <a:endParaRPr lang="pt-BR" sz="3100" dirty="0"/>
          </a:p>
          <a:p>
            <a:r>
              <a:rPr lang="pt-BR" sz="3100" dirty="0" smtClean="0"/>
              <a:t>Reunião comunitária tornou-se veículo de reclamações.</a:t>
            </a:r>
          </a:p>
          <a:p>
            <a:endParaRPr lang="pt-BR" sz="3100" dirty="0"/>
          </a:p>
          <a:p>
            <a:r>
              <a:rPr lang="pt-BR" sz="3100" dirty="0" smtClean="0"/>
              <a:t>Buscar estratégias para a sensibilização da comunidade através de educação permanente.</a:t>
            </a:r>
          </a:p>
          <a:p>
            <a:endParaRPr lang="pt-BR" sz="3100" dirty="0"/>
          </a:p>
          <a:p>
            <a:r>
              <a:rPr lang="pt-BR" sz="3100" dirty="0" smtClean="0"/>
              <a:t>Buscar estratégias para ampliar a cobertura e busca ativa de usuários faltosos às consultas.</a:t>
            </a:r>
          </a:p>
          <a:p>
            <a:endParaRPr lang="pt-BR" sz="3100" dirty="0" smtClean="0"/>
          </a:p>
        </p:txBody>
      </p:sp>
    </p:spTree>
    <p:extLst>
      <p:ext uri="{BB962C8B-B14F-4D97-AF65-F5344CB8AC3E}">
        <p14:creationId xmlns:p14="http://schemas.microsoft.com/office/powerpoint/2010/main" val="16067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/>
              <a:t>Reflexão </a:t>
            </a:r>
            <a:r>
              <a:rPr lang="pt-BR" sz="4000" dirty="0" smtClean="0"/>
              <a:t>Crítica </a:t>
            </a:r>
            <a:r>
              <a:rPr lang="pt-BR" sz="4000" dirty="0"/>
              <a:t>sobre o </a:t>
            </a:r>
            <a:r>
              <a:rPr lang="pt-BR" sz="4000" dirty="0" smtClean="0"/>
              <a:t>Processo</a:t>
            </a:r>
            <a:br>
              <a:rPr lang="pt-BR" sz="4000" dirty="0" smtClean="0"/>
            </a:br>
            <a:r>
              <a:rPr lang="pt-BR" sz="4000" dirty="0" smtClean="0"/>
              <a:t>Pessoal de </a:t>
            </a:r>
            <a:r>
              <a:rPr lang="pt-BR" sz="4000" dirty="0"/>
              <a:t>A</a:t>
            </a:r>
            <a:r>
              <a:rPr lang="pt-BR" sz="4000" dirty="0" smtClean="0"/>
              <a:t>prendizagem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sz="2400" dirty="0" smtClean="0"/>
          </a:p>
          <a:p>
            <a:r>
              <a:rPr lang="pt-BR" sz="2400" dirty="0" smtClean="0"/>
              <a:t>Embasamento teórico – Cadernos de Atenção Básica.</a:t>
            </a:r>
          </a:p>
          <a:p>
            <a:endParaRPr lang="pt-BR" sz="2400" dirty="0"/>
          </a:p>
          <a:p>
            <a:r>
              <a:rPr lang="pt-BR" sz="2400" dirty="0" smtClean="0"/>
              <a:t>Análise crítica e fundamentada do local de atuação (estrutura, processo de trabalho).</a:t>
            </a:r>
          </a:p>
          <a:p>
            <a:endParaRPr lang="pt-BR" sz="2400" dirty="0"/>
          </a:p>
          <a:p>
            <a:r>
              <a:rPr lang="pt-BR" sz="2400" dirty="0" smtClean="0"/>
              <a:t>Propor soluções e estratégias para melhor funcionamento da ESF.</a:t>
            </a:r>
          </a:p>
          <a:p>
            <a:endParaRPr lang="pt-BR" sz="2400" dirty="0"/>
          </a:p>
          <a:p>
            <a:r>
              <a:rPr lang="pt-BR" sz="2400" dirty="0" smtClean="0"/>
              <a:t>A </a:t>
            </a:r>
            <a:r>
              <a:rPr lang="pt-BR" sz="2400" dirty="0"/>
              <a:t>melhora na qualidade de atendimento da atenção primária é fundamental para a resolutividade que dela se espera.</a:t>
            </a:r>
          </a:p>
        </p:txBody>
      </p:sp>
    </p:spTree>
    <p:extLst>
      <p:ext uri="{BB962C8B-B14F-4D97-AF65-F5344CB8AC3E}">
        <p14:creationId xmlns:p14="http://schemas.microsoft.com/office/powerpoint/2010/main" val="2898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/>
              <a:t>Reflexão </a:t>
            </a:r>
            <a:r>
              <a:rPr lang="pt-BR" sz="4000" dirty="0" smtClean="0"/>
              <a:t>Crítica </a:t>
            </a:r>
            <a:r>
              <a:rPr lang="pt-BR" sz="4000" dirty="0"/>
              <a:t>sobre o </a:t>
            </a:r>
            <a:r>
              <a:rPr lang="pt-BR" sz="4000" dirty="0" smtClean="0"/>
              <a:t>Processo</a:t>
            </a:r>
            <a:br>
              <a:rPr lang="pt-BR" sz="4000" dirty="0" smtClean="0"/>
            </a:br>
            <a:r>
              <a:rPr lang="pt-BR" sz="4000" dirty="0" smtClean="0"/>
              <a:t>Pessoal de </a:t>
            </a:r>
            <a:r>
              <a:rPr lang="pt-BR" sz="4000" dirty="0"/>
              <a:t>A</a:t>
            </a:r>
            <a:r>
              <a:rPr lang="pt-BR" sz="4000" dirty="0" smtClean="0"/>
              <a:t>prendizagem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2400" dirty="0" smtClean="0"/>
              <a:t>Desenvolvimento de atividades além do foco de intervenção: Saúde na Escola, Grupo de Gestantes, Grupo de Caminhadas.</a:t>
            </a:r>
          </a:p>
          <a:p>
            <a:endParaRPr lang="pt-BR" sz="2400" dirty="0"/>
          </a:p>
          <a:p>
            <a:r>
              <a:rPr lang="pt-BR" sz="2400" dirty="0" smtClean="0"/>
              <a:t>Processo </a:t>
            </a:r>
            <a:r>
              <a:rPr lang="pt-BR" sz="2400" dirty="0"/>
              <a:t>de educação continuada em temas de clínica e saúde coletiva </a:t>
            </a:r>
            <a:r>
              <a:rPr lang="pt-BR" sz="2400" dirty="0" smtClean="0"/>
              <a:t>de acordo com a formação do especializando </a:t>
            </a:r>
            <a:r>
              <a:rPr lang="pt-BR" sz="2400" dirty="0" smtClean="0">
                <a:sym typeface="Wingdings" panose="05000000000000000000" pitchFamily="2" charset="2"/>
              </a:rPr>
              <a:t> Qualificação sob o </a:t>
            </a:r>
            <a:r>
              <a:rPr lang="pt-BR" sz="2400" dirty="0">
                <a:sym typeface="Wingdings" panose="05000000000000000000" pitchFamily="2" charset="2"/>
              </a:rPr>
              <a:t>a</a:t>
            </a:r>
            <a:r>
              <a:rPr lang="pt-BR" sz="2400" dirty="0" smtClean="0"/>
              <a:t>specto </a:t>
            </a:r>
            <a:r>
              <a:rPr lang="pt-BR" sz="2400" dirty="0"/>
              <a:t>técnico-científico.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16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2213174"/>
            <a:ext cx="4040188" cy="639762"/>
          </a:xfrm>
        </p:spPr>
        <p:txBody>
          <a:bodyPr/>
          <a:lstStyle/>
          <a:p>
            <a:r>
              <a:rPr lang="pt-BR" dirty="0" smtClean="0"/>
              <a:t>                   Área 19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4041775" cy="639762"/>
          </a:xfrm>
        </p:spPr>
        <p:txBody>
          <a:bodyPr/>
          <a:lstStyle/>
          <a:p>
            <a:r>
              <a:rPr lang="pt-BR" dirty="0" smtClean="0"/>
              <a:t>                Área 20</a:t>
            </a:r>
            <a:endParaRPr lang="pt-BR" dirty="0"/>
          </a:p>
        </p:txBody>
      </p:sp>
      <p:sp>
        <p:nvSpPr>
          <p:cNvPr id="11" name="Seta em curva para a direita 10"/>
          <p:cNvSpPr/>
          <p:nvPr/>
        </p:nvSpPr>
        <p:spPr>
          <a:xfrm>
            <a:off x="1619672" y="2924944"/>
            <a:ext cx="720080" cy="1584176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em curva para a esquerda 11"/>
          <p:cNvSpPr/>
          <p:nvPr/>
        </p:nvSpPr>
        <p:spPr>
          <a:xfrm>
            <a:off x="6141252" y="2924944"/>
            <a:ext cx="720080" cy="1584176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Explosão 1 12"/>
          <p:cNvSpPr/>
          <p:nvPr/>
        </p:nvSpPr>
        <p:spPr>
          <a:xfrm>
            <a:off x="2411760" y="3320988"/>
            <a:ext cx="3672408" cy="26282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275856" y="4131077"/>
            <a:ext cx="1936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11.000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Usuários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75856" y="175365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ESF </a:t>
            </a:r>
            <a:r>
              <a:rPr lang="pt-BR" sz="2800" b="1" dirty="0" err="1" smtClean="0"/>
              <a:t>Urlândia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898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499992" y="4509120"/>
            <a:ext cx="3672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/>
              <a:t>Obrigada!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2898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20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Área 19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1 Médico</a:t>
            </a:r>
          </a:p>
          <a:p>
            <a:r>
              <a:rPr lang="pt-BR" dirty="0"/>
              <a:t>1 Enfermeiro</a:t>
            </a:r>
          </a:p>
          <a:p>
            <a:r>
              <a:rPr lang="pt-BR" dirty="0"/>
              <a:t>1 Téc. Enfermagem</a:t>
            </a:r>
          </a:p>
          <a:p>
            <a:r>
              <a:rPr lang="pt-BR" dirty="0"/>
              <a:t>1 Dentista</a:t>
            </a:r>
          </a:p>
          <a:p>
            <a:r>
              <a:rPr lang="pt-BR" dirty="0"/>
              <a:t>5 ACS</a:t>
            </a:r>
          </a:p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Área 20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1 Médico</a:t>
            </a:r>
          </a:p>
          <a:p>
            <a:r>
              <a:rPr lang="pt-BR" dirty="0"/>
              <a:t>1 Enfermeiro</a:t>
            </a:r>
          </a:p>
          <a:p>
            <a:r>
              <a:rPr lang="pt-BR" dirty="0"/>
              <a:t>1 Téc. Enfermagem</a:t>
            </a:r>
          </a:p>
          <a:p>
            <a:r>
              <a:rPr lang="pt-BR" dirty="0"/>
              <a:t>6 ACS</a:t>
            </a:r>
          </a:p>
          <a:p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411760" y="4941168"/>
            <a:ext cx="381642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1 Secretária</a:t>
            </a:r>
          </a:p>
          <a:p>
            <a:pPr algn="ctr"/>
            <a:r>
              <a:rPr lang="pt-BR" sz="2400" dirty="0"/>
              <a:t>1 Aux. Limpeza</a:t>
            </a:r>
          </a:p>
        </p:txBody>
      </p:sp>
    </p:spTree>
    <p:extLst>
      <p:ext uri="{BB962C8B-B14F-4D97-AF65-F5344CB8AC3E}">
        <p14:creationId xmlns:p14="http://schemas.microsoft.com/office/powerpoint/2010/main" val="28989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0244" y="122455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ESF </a:t>
            </a:r>
            <a:r>
              <a:rPr lang="pt-BR" sz="2800" b="1" dirty="0" err="1" smtClean="0"/>
              <a:t>Urlândia</a:t>
            </a:r>
            <a:endParaRPr lang="pt-BR" sz="28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7273" y="1844824"/>
            <a:ext cx="6336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52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anca\Desktop\PROVAB\Fund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/>
          <a:stretch/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Situacional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0244" y="122455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ESF </a:t>
            </a:r>
            <a:r>
              <a:rPr lang="pt-BR" sz="2800" b="1" dirty="0" err="1" smtClean="0"/>
              <a:t>Urlândia</a:t>
            </a:r>
            <a:endParaRPr lang="pt-BR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t="13020"/>
          <a:stretch/>
        </p:blipFill>
        <p:spPr bwMode="auto">
          <a:xfrm>
            <a:off x="5004048" y="2001795"/>
            <a:ext cx="3547566" cy="43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t="4348" b="3947"/>
          <a:stretch>
            <a:fillRect/>
          </a:stretch>
        </p:blipFill>
        <p:spPr bwMode="auto">
          <a:xfrm>
            <a:off x="539552" y="2001794"/>
            <a:ext cx="3528392" cy="43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aixaDeTexto 1"/>
          <p:cNvSpPr txBox="1"/>
          <p:nvPr/>
        </p:nvSpPr>
        <p:spPr>
          <a:xfrm>
            <a:off x="539552" y="630932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Saúde da Mulher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004048" y="6309320"/>
            <a:ext cx="2160240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Puericultura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5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2125</Words>
  <Application>Microsoft Office PowerPoint</Application>
  <PresentationFormat>Apresentação na tela (4:3)</PresentationFormat>
  <Paragraphs>447</Paragraphs>
  <Slides>60</Slides>
  <Notes>60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2" baseType="lpstr">
      <vt:lpstr>Tema do Office</vt:lpstr>
      <vt:lpstr>Gráfico</vt:lpstr>
      <vt:lpstr>Melhoria da Atenção aos Usuários Hipertensos e Diabéticos na ESF Urlândia, Santa Maria/RS</vt:lpstr>
      <vt:lpstr>Análise Situacional</vt:lpstr>
      <vt:lpstr>Análise Situacional</vt:lpstr>
      <vt:lpstr>Análise Situacional</vt:lpstr>
      <vt:lpstr>Análise Situacional</vt:lpstr>
      <vt:lpstr>Análise Situacional</vt:lpstr>
      <vt:lpstr>Análise Situacional</vt:lpstr>
      <vt:lpstr>Análise Situacional</vt:lpstr>
      <vt:lpstr>Análise Situacional</vt:lpstr>
      <vt:lpstr>Análise Situacional</vt:lpstr>
      <vt:lpstr>Análise Situacional</vt:lpstr>
      <vt:lpstr>Análise Situacional</vt:lpstr>
      <vt:lpstr>Análise Situacional</vt:lpstr>
      <vt:lpstr>Análise Estratégica</vt:lpstr>
      <vt:lpstr>Análise Estratégica</vt:lpstr>
      <vt:lpstr>Análise Estratégica</vt:lpstr>
      <vt:lpstr>Análise Estratégica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Avaliação da Intervenção</vt:lpstr>
      <vt:lpstr>Reflexão Crítica sobre o Processo Pessoal de Aprendizagem</vt:lpstr>
      <vt:lpstr>Reflexão Crítica sobre o Processo Pessoal de Aprendizagem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Bianca</dc:creator>
  <cp:lastModifiedBy>Bianca</cp:lastModifiedBy>
  <cp:revision>57</cp:revision>
  <dcterms:created xsi:type="dcterms:W3CDTF">2015-01-15T14:15:04Z</dcterms:created>
  <dcterms:modified xsi:type="dcterms:W3CDTF">2015-01-23T01:01:17Z</dcterms:modified>
</cp:coreProperties>
</file>