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315" r:id="rId9"/>
    <p:sldId id="316" r:id="rId10"/>
    <p:sldId id="317" r:id="rId11"/>
    <p:sldId id="278" r:id="rId12"/>
    <p:sldId id="280" r:id="rId13"/>
    <p:sldId id="283" r:id="rId14"/>
    <p:sldId id="285" r:id="rId15"/>
    <p:sldId id="286" r:id="rId16"/>
    <p:sldId id="287" r:id="rId17"/>
    <p:sldId id="288" r:id="rId18"/>
    <p:sldId id="289" r:id="rId19"/>
    <p:sldId id="318" r:id="rId20"/>
    <p:sldId id="319" r:id="rId21"/>
    <p:sldId id="291" r:id="rId22"/>
    <p:sldId id="321" r:id="rId23"/>
    <p:sldId id="293" r:id="rId24"/>
    <p:sldId id="294" r:id="rId25"/>
    <p:sldId id="297" r:id="rId26"/>
    <p:sldId id="320" r:id="rId27"/>
    <p:sldId id="299" r:id="rId28"/>
    <p:sldId id="300" r:id="rId29"/>
    <p:sldId id="301" r:id="rId30"/>
    <p:sldId id="302" r:id="rId31"/>
    <p:sldId id="303" r:id="rId3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705" autoAdjust="0"/>
  </p:normalViewPr>
  <p:slideViewPr>
    <p:cSldViewPr>
      <p:cViewPr>
        <p:scale>
          <a:sx n="75" d="100"/>
          <a:sy n="75" d="100"/>
        </p:scale>
        <p:origin x="-123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&#233;bora\Dropbox\0UNASUS\U3%20-%20Interven&#231;&#227;o\Diarios%20e%20Planilhas%20de%20coletas\Planilha%20Final\Coleta%20de%20Dados%20final%20Brenda.xls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Planilha_do_Microsoft_Office_Excel2.xlsx"/><Relationship Id="rId1" Type="http://schemas.openxmlformats.org/officeDocument/2006/relationships/themeOverride" Target="../theme/themeOverride2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&#233;bora\Dropbox\0UNASUS\U3%20-%20Interven&#231;&#227;o\Diarios%20e%20Planilhas%20de%20coletas\Planilha%20Final\Coleta%20de%20Dados%20final%20Brend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MI1\Downloads\Brenda%20-%20Planilha%20de%20Coleta%20de%20Dados%20final%20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&#233;bora\Dropbox\0UNASUS\U3%20-%20Interven&#231;&#227;o\Diarios%20e%20Planilhas%20de%20coletas\Planilha%20Final\Coleta%20de%20Dados%20final%20Brend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MI1\Downloads\Brenda%20-%20Planilha%20de%20Coleta%20de%20Dados%20final%20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&#233;bora\Dropbox\0UNASUS\U3%20-%20Interven&#231;&#227;o\Diarios%20e%20Planilhas%20de%20coletas\Planilha%20Final\Coleta%20de%20Dados%20final%20Brenda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&#233;bora\Dropbox\0UNASUS\U3%20-%20Interven&#231;&#227;o\Diarios%20e%20Planilhas%20de%20coletas\Planilha%20Final\Coleta%20de%20Dados%20final%20Brenda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&#233;bora\Dropbox\0UNASUS\U3%20-%20Interven&#231;&#227;o\Diarios%20e%20Planilhas%20de%20coletas\Planilha%20Final\Coleta%20de%20Dados%20final%20Brenda.xls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Planilha_do_Microsoft_Office_Excel1.xlsx"/><Relationship Id="rId1" Type="http://schemas.openxmlformats.org/officeDocument/2006/relationships/themeOverride" Target="../theme/themeOverride1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&#233;bora\Dropbox\0UNASUS\U3%20-%20Interven&#231;&#227;o\Diarios%20e%20Planilhas%20de%20coletas\Planilha%20Final\Coleta%20de%20Dados%20final%20Brend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0849069097634491"/>
          <c:y val="0.24509745256622326"/>
          <c:w val="0.85849155468238103"/>
          <c:h val="0.62254752951820669"/>
        </c:manualLayout>
      </c:layout>
      <c:barChart>
        <c:barDir val="col"/>
        <c:grouping val="clustered"/>
        <c:ser>
          <c:idx val="0"/>
          <c:order val="0"/>
          <c:tx>
            <c:strRef>
              <c:f>'[Coleta de Dados final Brenda.xls]Indicadores'!$C$5</c:f>
              <c:strCache>
                <c:ptCount val="1"/>
                <c:pt idx="0">
                  <c:v>Proporção de mulheres entre 25 e 64 anos com exame em dia para detecção precoce do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'[Coleta de Dados final Brenda.xls]Indicadores'!$D$4:$F$4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'[Coleta de Dados final Brenda.xls]Indicadores'!$D$5:$F$5</c:f>
              <c:numCache>
                <c:formatCode>0.0%</c:formatCode>
                <c:ptCount val="3"/>
                <c:pt idx="0">
                  <c:v>0.11838194549392986</c:v>
                </c:pt>
                <c:pt idx="1">
                  <c:v>0.16623847665105046</c:v>
                </c:pt>
                <c:pt idx="2">
                  <c:v>0.24432018538108921</c:v>
                </c:pt>
              </c:numCache>
            </c:numRef>
          </c:val>
        </c:ser>
        <c:axId val="74081024"/>
        <c:axId val="74082560"/>
      </c:barChart>
      <c:catAx>
        <c:axId val="740810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082560"/>
        <c:crosses val="autoZero"/>
        <c:auto val="1"/>
        <c:lblAlgn val="ctr"/>
        <c:lblOffset val="100"/>
      </c:catAx>
      <c:valAx>
        <c:axId val="7408256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08102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lrMapOvr bg1="lt1" tx1="dk1" bg2="lt2" tx2="dk2" accent1="accent1" accent2="accent2" accent3="accent3" accent4="accent4" accent5="accent5" accent6="accent6" hlink="hlink" folHlink="folHlink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1442772170917664"/>
          <c:y val="0.25640961435893839"/>
          <c:w val="0.85074523531605284"/>
          <c:h val="0.605126689887094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Indicadores!$C$52</c:f>
              <c:strCache>
                <c:ptCount val="1"/>
                <c:pt idx="0">
                  <c:v>Proporção de mulheres entre 25 e 64 anos com pesquisa de sinais de alerta para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Indicadores!$D$51:$G$51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Indicadores!$D$52:$G$52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48811392"/>
        <c:axId val="48833664"/>
      </c:barChart>
      <c:catAx>
        <c:axId val="488113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833664"/>
        <c:crosses val="autoZero"/>
        <c:auto val="1"/>
        <c:lblAlgn val="ctr"/>
        <c:lblOffset val="100"/>
      </c:catAx>
      <c:valAx>
        <c:axId val="4883366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81139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Indicadores!$C$57</c:f>
              <c:strCache>
                <c:ptCount val="1"/>
                <c:pt idx="0">
                  <c:v>Proporção de mulheres entre 50 e 69 anos com avaliação de risco para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Indicadores!$D$56:$F$56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Indicadores!$D$57:$F$57</c:f>
              <c:numCache>
                <c:formatCode>0.0%</c:formatCode>
                <c:ptCount val="3"/>
                <c:pt idx="0">
                  <c:v>0.98181818181818159</c:v>
                </c:pt>
                <c:pt idx="1">
                  <c:v>0.98901098901098838</c:v>
                </c:pt>
                <c:pt idx="2">
                  <c:v>0.99346405228758172</c:v>
                </c:pt>
              </c:numCache>
            </c:numRef>
          </c:val>
        </c:ser>
        <c:axId val="77126272"/>
        <c:axId val="77136256"/>
      </c:barChart>
      <c:catAx>
        <c:axId val="771262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136256"/>
        <c:crosses val="autoZero"/>
        <c:auto val="1"/>
        <c:lblAlgn val="ctr"/>
        <c:lblOffset val="100"/>
      </c:catAx>
      <c:valAx>
        <c:axId val="7713625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12627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Indicadores!$D$9:$F$9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Indicadores!$D$10:$F$10</c:f>
              <c:numCache>
                <c:formatCode>0.0%</c:formatCode>
                <c:ptCount val="3"/>
                <c:pt idx="0">
                  <c:v>8.6956521739130474E-2</c:v>
                </c:pt>
                <c:pt idx="1">
                  <c:v>0.1264822134387352</c:v>
                </c:pt>
                <c:pt idx="2">
                  <c:v>0.30039525691699603</c:v>
                </c:pt>
              </c:numCache>
            </c:numRef>
          </c:val>
        </c:ser>
        <c:axId val="76438144"/>
        <c:axId val="76439936"/>
      </c:barChart>
      <c:catAx>
        <c:axId val="764381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439936"/>
        <c:crosses val="autoZero"/>
        <c:auto val="1"/>
        <c:lblAlgn val="ctr"/>
        <c:lblOffset val="100"/>
      </c:catAx>
      <c:valAx>
        <c:axId val="7643993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43814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mulheres com amostras satisfatórias do exame citopatológico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Indicadores!$D$14:$F$14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Indicadores!$D$15:$F$15</c:f>
              <c:numCache>
                <c:formatCode>0.0%</c:formatCode>
                <c:ptCount val="3"/>
                <c:pt idx="0">
                  <c:v>0.97872340425531945</c:v>
                </c:pt>
                <c:pt idx="1">
                  <c:v>1</c:v>
                </c:pt>
                <c:pt idx="2">
                  <c:v>0.97938144329896903</c:v>
                </c:pt>
              </c:numCache>
            </c:numRef>
          </c:val>
        </c:ser>
        <c:axId val="76447104"/>
        <c:axId val="76465280"/>
      </c:barChart>
      <c:catAx>
        <c:axId val="764471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465280"/>
        <c:crosses val="autoZero"/>
        <c:auto val="1"/>
        <c:lblAlgn val="ctr"/>
        <c:lblOffset val="100"/>
      </c:catAx>
      <c:valAx>
        <c:axId val="7646528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44710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>
        <c:manualLayout>
          <c:xMode val="edge"/>
          <c:yMode val="edge"/>
          <c:x val="0.14993354783424157"/>
          <c:y val="3.2407396443865616E-2"/>
        </c:manualLayout>
      </c:layout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mulheres com exame citopatológico alterado que não retornaram para conhecer resultado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Indicadores!$D$20:$F$20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Indicadores!$D$21:$F$21</c:f>
              <c:numCache>
                <c:formatCode>0.0%</c:formatCode>
                <c:ptCount val="3"/>
                <c:pt idx="0">
                  <c:v>9.0909090909090981E-2</c:v>
                </c:pt>
                <c:pt idx="1">
                  <c:v>0.14285714285714293</c:v>
                </c:pt>
                <c:pt idx="2">
                  <c:v>0.35714285714285737</c:v>
                </c:pt>
              </c:numCache>
            </c:numRef>
          </c:val>
        </c:ser>
        <c:axId val="76912128"/>
        <c:axId val="76913664"/>
      </c:barChart>
      <c:catAx>
        <c:axId val="769121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913664"/>
        <c:crosses val="autoZero"/>
        <c:auto val="1"/>
        <c:lblAlgn val="ctr"/>
        <c:lblOffset val="100"/>
      </c:catAx>
      <c:valAx>
        <c:axId val="76913664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91212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Indicadores!$C$27</c:f>
              <c:strCache>
                <c:ptCount val="1"/>
                <c:pt idx="0">
                  <c:v>Proporção de mulheres com mamografia alterada que não retornaram para conhecer resultado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Indicadores!$D$26:$F$26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Indicadores!$D$27:$F$27</c:f>
              <c:numCache>
                <c:formatCode>0.0%</c:formatCode>
                <c:ptCount val="3"/>
                <c:pt idx="0">
                  <c:v>0</c:v>
                </c:pt>
                <c:pt idx="1">
                  <c:v>0.5</c:v>
                </c:pt>
                <c:pt idx="2">
                  <c:v>0.66666666666666663</c:v>
                </c:pt>
              </c:numCache>
            </c:numRef>
          </c:val>
        </c:ser>
        <c:axId val="76921472"/>
        <c:axId val="75178368"/>
      </c:barChart>
      <c:catAx>
        <c:axId val="769214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178368"/>
        <c:crosses val="autoZero"/>
        <c:auto val="1"/>
        <c:lblAlgn val="ctr"/>
        <c:lblOffset val="100"/>
      </c:catAx>
      <c:valAx>
        <c:axId val="75178368"/>
        <c:scaling>
          <c:orientation val="minMax"/>
          <c:max val="1"/>
          <c:min val="0.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92147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tx>
        <c:rich>
          <a:bodyPr/>
          <a:lstStyle/>
          <a:p>
            <a:pPr algn="ctr" rtl="1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/>
              <a:t>Proporção de mulheres que não retornaram para resultado de exame citopatológico e </a:t>
            </a:r>
            <a:r>
              <a:rPr lang="pt-BR" dirty="0" smtClean="0"/>
              <a:t>foi </a:t>
            </a:r>
            <a:r>
              <a:rPr lang="pt-BR" dirty="0"/>
              <a:t>feita busca ativa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165041927572049"/>
          <c:y val="0.27567622138187847"/>
          <c:w val="0.85436842576203498"/>
          <c:h val="0.5783795232913916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Indicadores!$C$32</c:f>
              <c:strCache>
                <c:ptCount val="1"/>
                <c:pt idx="0">
                  <c:v>Proporção de mulheres que não retornaram para resultado de exame citopatológico e e foi feita busca ativa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Indicadores!$D$31:$F$31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Indicadores!$D$32:$F$32</c:f>
              <c:numCache>
                <c:formatCode>0.0%</c:formatCode>
                <c:ptCount val="3"/>
                <c:pt idx="0">
                  <c:v>1</c:v>
                </c:pt>
                <c:pt idx="1">
                  <c:v>0.66666666666666663</c:v>
                </c:pt>
                <c:pt idx="2">
                  <c:v>1</c:v>
                </c:pt>
              </c:numCache>
            </c:numRef>
          </c:val>
        </c:ser>
        <c:axId val="76918784"/>
        <c:axId val="75232384"/>
      </c:barChart>
      <c:catAx>
        <c:axId val="769187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232384"/>
        <c:crosses val="autoZero"/>
        <c:auto val="1"/>
        <c:lblAlgn val="ctr"/>
        <c:lblOffset val="100"/>
      </c:catAx>
      <c:valAx>
        <c:axId val="7523238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91878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Indicadores!$C$37</c:f>
              <c:strCache>
                <c:ptCount val="1"/>
                <c:pt idx="0">
                  <c:v>Proporção de mulheres que não retornaram para resultado de mamografia e e foi feita busca ativa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Indicadores!$D$36:$F$36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Indicadores!$D$37:$F$37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0.5</c:v>
                </c:pt>
              </c:numCache>
            </c:numRef>
          </c:val>
        </c:ser>
        <c:axId val="76993664"/>
        <c:axId val="76995200"/>
      </c:barChart>
      <c:catAx>
        <c:axId val="769936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995200"/>
        <c:crosses val="autoZero"/>
        <c:auto val="1"/>
        <c:lblAlgn val="ctr"/>
        <c:lblOffset val="100"/>
      </c:catAx>
      <c:valAx>
        <c:axId val="76995200"/>
        <c:scaling>
          <c:orientation val="minMax"/>
          <c:max val="1"/>
          <c:min val="0.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99366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lrMapOvr bg1="lt1" tx1="dk1" bg2="lt2" tx2="dk2" accent1="accent1" accent2="accent2" accent3="accent3" accent4="accent4" accent5="accent5" accent6="accent6" hlink="hlink" folHlink="folHlink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Indicadores!$C$42</c:f>
              <c:strCache>
                <c:ptCount val="1"/>
                <c:pt idx="0">
                  <c:v>Proporção de mulheres com registro adequado do exame citopatológico de colo de útero.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Indicadores!$D$41:$F$41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Indicadores!$D$42:$F$42</c:f>
              <c:numCache>
                <c:formatCode>0.0%</c:formatCode>
                <c:ptCount val="3"/>
                <c:pt idx="0">
                  <c:v>0.93518518518518523</c:v>
                </c:pt>
                <c:pt idx="1">
                  <c:v>0.93478260869565222</c:v>
                </c:pt>
                <c:pt idx="2">
                  <c:v>0.94897959183673453</c:v>
                </c:pt>
              </c:numCache>
            </c:numRef>
          </c:val>
        </c:ser>
        <c:axId val="78899072"/>
        <c:axId val="78900608"/>
      </c:barChart>
      <c:catAx>
        <c:axId val="788990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900608"/>
        <c:crosses val="autoZero"/>
        <c:auto val="1"/>
        <c:lblAlgn val="ctr"/>
        <c:lblOffset val="100"/>
      </c:catAx>
      <c:valAx>
        <c:axId val="7890060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89907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302201132703507"/>
          <c:y val="0.19047643652400151"/>
          <c:w val="0.85257908544524286"/>
          <c:h val="0.6719585399596721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Indicadores!$C$47</c:f>
              <c:strCache>
                <c:ptCount val="1"/>
                <c:pt idx="0">
                  <c:v>Proporção de mulheres com registro adequado da mamografia.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Indicadores!$D$46:$F$46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Indicadores!$D$47:$F$47</c:f>
              <c:numCache>
                <c:formatCode>0.0%</c:formatCode>
                <c:ptCount val="3"/>
                <c:pt idx="0">
                  <c:v>0.7454545454545457</c:v>
                </c:pt>
                <c:pt idx="1">
                  <c:v>0.78021978021978022</c:v>
                </c:pt>
                <c:pt idx="2">
                  <c:v>0.8562091503267979</c:v>
                </c:pt>
              </c:numCache>
            </c:numRef>
          </c:val>
        </c:ser>
        <c:axId val="77088640"/>
        <c:axId val="77090176"/>
      </c:barChart>
      <c:catAx>
        <c:axId val="770886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090176"/>
        <c:crosses val="autoZero"/>
        <c:auto val="1"/>
        <c:lblAlgn val="ctr"/>
        <c:lblOffset val="100"/>
      </c:catAx>
      <c:valAx>
        <c:axId val="77090176"/>
        <c:scaling>
          <c:orientation val="minMax"/>
          <c:max val="1"/>
          <c:min val="0.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08864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F624D-5C87-4F14-A0D6-4E1A86E38253}" type="datetimeFigureOut">
              <a:rPr lang="pt-BR" smtClean="0"/>
              <a:pPr/>
              <a:t>23/09/2015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82EDC-11E9-4AF4-85EC-976FB1C20BE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403228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82EDC-11E9-4AF4-85EC-976FB1C20BEB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272465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Importância </a:t>
            </a:r>
            <a:r>
              <a:rPr lang="pt-BR" baseline="0" dirty="0" smtClean="0"/>
              <a:t> para a equipe 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pt-BR" baseline="0" dirty="0" smtClean="0"/>
              <a:t>A equipe ganhou superação, experiência e integração no trabalho.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pt-BR" baseline="0" dirty="0" smtClean="0"/>
              <a:t>Conseguiu desenvolver a prevenção dos canceres na comunidade.</a:t>
            </a:r>
          </a:p>
          <a:p>
            <a:pPr marL="0" indent="0">
              <a:buFont typeface="Wingdings" pitchFamily="2" charset="2"/>
              <a:buNone/>
            </a:pPr>
            <a:r>
              <a:rPr lang="pt-BR" baseline="0" dirty="0" smtClean="0"/>
              <a:t>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82EDC-11E9-4AF4-85EC-976FB1C20BEB}" type="slidenum">
              <a:rPr lang="pt-BR" smtClean="0"/>
              <a:pPr/>
              <a:t>25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6295855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Importância </a:t>
            </a:r>
            <a:r>
              <a:rPr lang="pt-BR" baseline="0" dirty="0" smtClean="0"/>
              <a:t> para a equipe 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pt-BR" baseline="0" dirty="0" smtClean="0"/>
              <a:t>A equipe ganhou superação, experiência e integração no trabalho.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pt-BR" baseline="0" dirty="0" smtClean="0"/>
              <a:t>Conseguiu desenvolver a prevenção dos canceres na comunidade.</a:t>
            </a:r>
          </a:p>
          <a:p>
            <a:pPr marL="0" indent="0">
              <a:buFont typeface="Wingdings" pitchFamily="2" charset="2"/>
              <a:buNone/>
            </a:pPr>
            <a:r>
              <a:rPr lang="pt-BR" baseline="0" dirty="0" smtClean="0"/>
              <a:t>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82EDC-11E9-4AF4-85EC-976FB1C20BEB}" type="slidenum">
              <a:rPr lang="pt-BR" smtClean="0"/>
              <a:pPr/>
              <a:t>26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6295855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Importância</a:t>
            </a:r>
            <a:r>
              <a:rPr lang="pt-BR" baseline="0" dirty="0" smtClean="0"/>
              <a:t> para a comunidade 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pt-BR" baseline="0" dirty="0" smtClean="0"/>
              <a:t>Beneficia as usuárias tendo em conta que não tem que esperar apresentar os sintomas para diagnosticar a patologia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pt-BR" baseline="0" dirty="0" smtClean="0"/>
              <a:t>Não custo monetário nenhum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pt-BR" baseline="0" dirty="0" smtClean="0"/>
              <a:t>Tem uma UBS com atenção individualizada e qualificada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pt-BR" baseline="0" dirty="0" smtClean="0"/>
              <a:t>Aprendem sobre como fazer sua auto prevenção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82EDC-11E9-4AF4-85EC-976FB1C20BEB}" type="slidenum">
              <a:rPr lang="pt-BR" smtClean="0"/>
              <a:pPr/>
              <a:t>27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9363506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Reflexão critica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pt-BR" dirty="0" smtClean="0"/>
              <a:t>O trabalho não atingiu minhas expectativas, muitos programas não eram desenvolvidos na UBS começando</a:t>
            </a:r>
            <a:r>
              <a:rPr lang="pt-BR" baseline="0" dirty="0" smtClean="0"/>
              <a:t> pela prevenção do câncer de colo de útero e câncer de mama.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pt-BR" baseline="0" dirty="0" smtClean="0"/>
              <a:t>O curso mostrou como tinha que se desenvolver o trabalho na UBS, implementando assim os diferentes programas.</a:t>
            </a:r>
          </a:p>
          <a:p>
            <a:pPr marL="0" indent="0">
              <a:buFont typeface="Wingdings" pitchFamily="2" charset="2"/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82EDC-11E9-4AF4-85EC-976FB1C20BEB}" type="slidenum">
              <a:rPr lang="pt-BR" smtClean="0"/>
              <a:pPr/>
              <a:t>28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7891519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v"/>
            </a:pPr>
            <a:r>
              <a:rPr lang="pt-BR" dirty="0" smtClean="0"/>
              <a:t>Aprendi que primeiramente tem que ter vontade de oferecer qualidade á família, á comunidade, integração na equipe, conhecimento dos interesses</a:t>
            </a:r>
            <a:r>
              <a:rPr lang="pt-BR" baseline="0" dirty="0" smtClean="0"/>
              <a:t> dos usuários, a importância e á satisfação do resultado de meu trabalho e a confiança e segurança da comunidade em nós.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82EDC-11E9-4AF4-85EC-976FB1C20BEB}" type="slidenum">
              <a:rPr lang="pt-BR" smtClean="0"/>
              <a:pPr/>
              <a:t>29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2848054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Obrigada !!!!!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82EDC-11E9-4AF4-85EC-976FB1C20BEB}" type="slidenum">
              <a:rPr lang="pt-BR" smtClean="0"/>
              <a:pPr/>
              <a:t>30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088903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v"/>
            </a:pPr>
            <a:r>
              <a:rPr lang="pt-BR" baseline="0" dirty="0" smtClean="0"/>
              <a:t>No Brasil , o câncer de colo de útero e câncer de mama apresentam alto índice de letalidade na população feminina.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pt-BR" baseline="0" dirty="0" smtClean="0"/>
              <a:t>O câncer de colo de útero tem como principal fator de risco o contagio com o vírus de papiloma humano.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pt-BR" baseline="0" dirty="0" smtClean="0"/>
              <a:t>O câncer de mama tem como maior fator de risco a genética.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pt-BR" baseline="0" dirty="0" smtClean="0"/>
              <a:t>O câncer de colo de útero tem maior incidência nas mulheres entre 25 – 64 anos de idade.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pt-BR" baseline="0" dirty="0" smtClean="0"/>
              <a:t>O câncer de mama tem maior incidência nas mulheres da faixa etária entre 50 – 69 anos de idade. 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pt-BR" baseline="0" dirty="0" smtClean="0"/>
              <a:t>As duas patologias tem medidas preventivas que são desenvolvidas na UBS.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82EDC-11E9-4AF4-85EC-976FB1C20BEB}" type="slidenum">
              <a:rPr lang="pt-BR" smtClean="0"/>
              <a:pPr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331423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82EDC-11E9-4AF4-85EC-976FB1C20BEB}" type="slidenum">
              <a:rPr lang="pt-BR" smtClean="0"/>
              <a:pPr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766439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Caracterização da UBS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pt-BR" dirty="0" smtClean="0"/>
              <a:t>Situada</a:t>
            </a:r>
            <a:r>
              <a:rPr lang="pt-BR" baseline="0" dirty="0" smtClean="0"/>
              <a:t> na área urbana do município, mas atende também área rural.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pt-BR" baseline="0" dirty="0" smtClean="0"/>
              <a:t>Não temos vinculo com unidade de ensino.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pt-BR" baseline="0" dirty="0" smtClean="0"/>
              <a:t>Temos uma ESF, mas não temos NASF.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pt-BR" baseline="0" dirty="0" smtClean="0"/>
              <a:t>O atendimento é segundo demanda espontânea de manha, mas no horário da tarde temos saúde do homem, consulta de puericultura, grupos de HIPERDIA e visitas domiciliares.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pt-BR" baseline="0" dirty="0" smtClean="0"/>
              <a:t>Temos implantado o sistema informatizado de cadastramento E –SUS.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82EDC-11E9-4AF4-85EC-976FB1C20BEB}" type="slidenum">
              <a:rPr lang="pt-BR" smtClean="0"/>
              <a:pPr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567377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Situação</a:t>
            </a:r>
            <a:r>
              <a:rPr lang="pt-BR" baseline="0" dirty="0" smtClean="0"/>
              <a:t> da ação programática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pt-BR" baseline="0" dirty="0" smtClean="0"/>
              <a:t>Temos cadastradas 544 usuárias entre 25 -64 anos de idade o que representa um 64% para uma estimativa de 841 usuárias.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pt-BR" baseline="0" dirty="0" smtClean="0"/>
              <a:t>Temos 287 usuárias entre 50 -69 anos de idade oque representa um 91% para uma estimativa de 316 usuárias.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pt-BR" baseline="0" dirty="0" smtClean="0"/>
              <a:t>Inexistência dos protocolos.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pt-BR" baseline="0" dirty="0" smtClean="0"/>
              <a:t>Inexistência de controle dos indicadores de qualidade.</a:t>
            </a:r>
          </a:p>
          <a:p>
            <a:pPr marL="171450" indent="-171450">
              <a:buFont typeface="Wingdings" pitchFamily="2" charset="2"/>
              <a:buChar char="v"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82EDC-11E9-4AF4-85EC-976FB1C20BEB}" type="slidenum">
              <a:rPr lang="pt-BR" smtClean="0"/>
              <a:pPr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930096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82EDC-11E9-4AF4-85EC-976FB1C20BEB}" type="slidenum">
              <a:rPr lang="pt-BR" smtClean="0"/>
              <a:pPr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892711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540385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</a:pPr>
            <a:r>
              <a:rPr lang="pt-BR" sz="1200" b="1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Metodologia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120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Arial"/>
              </a:rPr>
              <a:t>• Monitorar a cobertura de detecção precoce do câncer de colo uterino das mulheres na faixa etária entre 25 e 64 anos de idade periodicamente (pelo menos trimestralmente).</a:t>
            </a:r>
            <a:endParaRPr lang="pt-BR" sz="1200" dirty="0" smtClean="0">
              <a:solidFill>
                <a:srgbClr val="000000"/>
              </a:solidFill>
              <a:effectLst/>
              <a:latin typeface="Arial"/>
              <a:ea typeface="Calibri"/>
              <a:cs typeface="Times New Roman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120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Arial"/>
              </a:rPr>
              <a:t>• Monitorar a cobertura de detecção precoce do câncer de mama das mulheres na faixa etária entre 50 e 69 anos de idade periodicamente (pelo menos trimestralmente).</a:t>
            </a:r>
            <a:endParaRPr lang="pt-BR" sz="1200" dirty="0" smtClean="0">
              <a:solidFill>
                <a:srgbClr val="000000"/>
              </a:solidFill>
              <a:effectLst/>
              <a:latin typeface="Arial"/>
              <a:ea typeface="Calibri"/>
              <a:cs typeface="Times New Roman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120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Arial"/>
              </a:rPr>
              <a:t>• Acolher todas as mulheres de 25 a 64 anos de idade que demandem a realização de exame citopatológico de colo uterino  na unidade de saúde (demanda induzida e espontânea).                                                         </a:t>
            </a:r>
            <a:endParaRPr lang="pt-BR" sz="1200" dirty="0" smtClean="0">
              <a:solidFill>
                <a:srgbClr val="000000"/>
              </a:solidFill>
              <a:effectLst/>
              <a:latin typeface="Arial"/>
              <a:ea typeface="Calibri"/>
              <a:cs typeface="Times New Roman"/>
            </a:endParaRPr>
          </a:p>
          <a:p>
            <a:r>
              <a:rPr lang="pt-BR" sz="1200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> </a:t>
            </a: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82EDC-11E9-4AF4-85EC-976FB1C20BEB}" type="slidenum">
              <a:rPr lang="pt-BR" smtClean="0"/>
              <a:pPr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7456699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82EDC-11E9-4AF4-85EC-976FB1C20BEB}" type="slidenum">
              <a:rPr lang="pt-BR" smtClean="0"/>
              <a:pPr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5443709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540385" algn="just"/>
            <a:r>
              <a:rPr lang="pt-BR" sz="1200" dirty="0" smtClean="0">
                <a:effectLst/>
                <a:latin typeface="Arial"/>
                <a:ea typeface="Times New Roman"/>
              </a:rPr>
              <a:t>Meta 3.3: realizar busca ativa em 100% das mulheres com exame citopatológico alterado sem acompanhamento pela UBS.</a:t>
            </a:r>
            <a:endParaRPr lang="pt-BR" sz="1200" dirty="0" smtClean="0">
              <a:effectLst/>
              <a:latin typeface="Times New Roman"/>
              <a:ea typeface="Times New Roman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82EDC-11E9-4AF4-85EC-976FB1C20BEB}" type="slidenum">
              <a:rPr lang="pt-BR" smtClean="0"/>
              <a:pPr/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057438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5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23/09/2015</a:t>
            </a:fld>
            <a:endParaRPr lang="pt-BR" dirty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23/09/2015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7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7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23/09/2015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23/09/2015</a:t>
            </a:fld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1"/>
            <a:ext cx="2895600" cy="2889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23/09/2015</a:t>
            </a:fld>
            <a:endParaRPr lang="pt-BR" dirty="0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7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23/09/2015</a:t>
            </a:fld>
            <a:endParaRPr lang="pt-BR" dirty="0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9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9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23/09/2015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23/09/2015</a:t>
            </a:fld>
            <a:endParaRPr lang="pt-BR" dirty="0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23/09/2015</a:t>
            </a:fld>
            <a:endParaRPr lang="pt-BR" dirty="0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2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2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23/09/2015</a:t>
            </a:fld>
            <a:endParaRPr lang="pt-BR" dirty="0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23/09/2015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6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1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23/09/2015</a:t>
            </a:fld>
            <a:endParaRPr lang="pt-BR" dirty="0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4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9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9" y="2636917"/>
            <a:ext cx="8568952" cy="1368151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100" b="1" cap="none" dirty="0">
                <a:solidFill>
                  <a:prstClr val="black"/>
                </a:solidFill>
                <a:effectLst/>
                <a:latin typeface="Trebuchet MS" panose="020B0603020202020204"/>
                <a:ea typeface="+mn-ea"/>
                <a:cs typeface="+mn-cs"/>
              </a:rPr>
              <a:t>Melhoria da Atenção ao Programa de Prevenção do Câncer de Colo de Útero e Controle do Câncer de Mama </a:t>
            </a:r>
            <a:r>
              <a:rPr lang="pt-BR" sz="3100" b="1" cap="none" dirty="0" smtClean="0">
                <a:solidFill>
                  <a:prstClr val="black"/>
                </a:solidFill>
                <a:effectLst/>
                <a:latin typeface="Trebuchet MS" panose="020B0603020202020204"/>
                <a:ea typeface="+mn-ea"/>
                <a:cs typeface="+mn-cs"/>
              </a:rPr>
              <a:t>na UBS Jardim, Ibirubá/RS</a:t>
            </a:r>
            <a:r>
              <a:rPr lang="pt-BR" sz="3100" b="1" cap="none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Especializanda: Brenda Batista Ramos</a:t>
            </a:r>
            <a:br>
              <a:rPr lang="pt-BR" sz="270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Orientadora: Débora Zanutto Cardillo</a:t>
            </a:r>
            <a:br>
              <a:rPr lang="pt-BR" sz="270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cap="non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Pelotas, 2015</a:t>
            </a:r>
            <a:endParaRPr lang="pt-BR" sz="27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43608" y="332656"/>
            <a:ext cx="8424936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pt-PT" sz="2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UNIVERSIDADE ABERTA DO SUS</a:t>
            </a:r>
            <a:r>
              <a:rPr lang="pt-BR" sz="2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pt-BR" sz="2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pt-PT" sz="2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UNIVERSIDADE FEDERAL DE PELOTAS</a:t>
            </a:r>
            <a:br>
              <a:rPr lang="pt-PT" sz="2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pt-PT" sz="2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Especialização em Saúde da Família</a:t>
            </a:r>
            <a:r>
              <a:rPr lang="pt-BR" sz="2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pt-BR" sz="2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pt-PT" sz="2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Turma 8</a:t>
            </a:r>
            <a:endParaRPr lang="pt-B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1655763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8177222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LOGISTICA </a:t>
            </a:r>
            <a:endParaRPr lang="pt-B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type="subTitle" idx="4294967295"/>
          </p:nvPr>
        </p:nvSpPr>
        <p:spPr>
          <a:xfrm>
            <a:off x="662608" y="1799620"/>
            <a:ext cx="8458200" cy="914400"/>
          </a:xfrm>
        </p:spPr>
        <p:txBody>
          <a:bodyPr>
            <a:noAutofit/>
          </a:bodyPr>
          <a:lstStyle/>
          <a:p>
            <a:pPr algn="just"/>
            <a:r>
              <a:rPr lang="pt-BR" sz="2800" dirty="0" smtClean="0">
                <a:solidFill>
                  <a:schemeClr val="tx1"/>
                </a:solidFill>
              </a:rPr>
              <a:t>Protocolo</a:t>
            </a:r>
            <a:r>
              <a:rPr lang="pt-BR" sz="2800" dirty="0">
                <a:solidFill>
                  <a:schemeClr val="tx1"/>
                </a:solidFill>
              </a:rPr>
              <a:t>:  Protocolos de atenção à saúde da mulher (BRASIL, 2008) e Protocolo ou Manual Técnico: Atenção Integral à Mulher do Ministério da Saúde – (BRASIL, 2013</a:t>
            </a:r>
            <a:r>
              <a:rPr lang="pt-BR" sz="2800" dirty="0" smtClean="0">
                <a:solidFill>
                  <a:schemeClr val="tx1"/>
                </a:solidFill>
              </a:rPr>
              <a:t>)</a:t>
            </a:r>
          </a:p>
          <a:p>
            <a:pPr algn="just"/>
            <a:endParaRPr lang="pt-BR" sz="2800" dirty="0" smtClean="0">
              <a:solidFill>
                <a:schemeClr val="tx1"/>
              </a:solidFill>
            </a:endParaRPr>
          </a:p>
          <a:p>
            <a:pPr algn="just"/>
            <a:r>
              <a:rPr lang="pt-BR" sz="2800" dirty="0">
                <a:solidFill>
                  <a:schemeClr val="tx1"/>
                </a:solidFill>
              </a:rPr>
              <a:t>Ficha </a:t>
            </a:r>
            <a:r>
              <a:rPr lang="pt-BR" sz="2800" dirty="0" smtClean="0">
                <a:solidFill>
                  <a:schemeClr val="tx1"/>
                </a:solidFill>
              </a:rPr>
              <a:t>Espelho</a:t>
            </a:r>
          </a:p>
          <a:p>
            <a:pPr algn="just"/>
            <a:endParaRPr lang="pt-BR" sz="2800" dirty="0">
              <a:solidFill>
                <a:schemeClr val="tx1"/>
              </a:solidFill>
            </a:endParaRPr>
          </a:p>
          <a:p>
            <a:pPr algn="just"/>
            <a:r>
              <a:rPr lang="pt-BR" sz="2800" dirty="0">
                <a:solidFill>
                  <a:schemeClr val="tx1"/>
                </a:solidFill>
              </a:rPr>
              <a:t>Planilha coleta de dados</a:t>
            </a:r>
          </a:p>
          <a:p>
            <a:pPr marL="0" indent="0" algn="just">
              <a:buNone/>
            </a:pPr>
            <a:endParaRPr lang="pt-B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endParaRPr lang="pt-BR" sz="2800" dirty="0"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47347" y="1852246"/>
            <a:ext cx="74295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>
              <a:solidFill>
                <a:prstClr val="black"/>
              </a:solidFill>
            </a:endParaRPr>
          </a:p>
          <a:p>
            <a:endParaRPr lang="pt-BR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720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-95041"/>
            <a:ext cx="91440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3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Objetivos</a:t>
            </a:r>
            <a:r>
              <a:rPr lang="pt-BR" sz="3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metas e resultados</a:t>
            </a:r>
          </a:p>
          <a:p>
            <a:pPr lvl="0" algn="ctr"/>
            <a:endParaRPr lang="pt-BR" sz="2800" b="1" dirty="0" smtClean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 algn="ctr"/>
            <a:r>
              <a:rPr lang="pt-BR" sz="2800" b="1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Objetivo </a:t>
            </a:r>
            <a:r>
              <a:rPr lang="pt-BR" sz="2800" b="1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1:</a:t>
            </a:r>
            <a:r>
              <a:rPr lang="pt-BR" sz="28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 ampliar a cobertura de detecção precoce de câncer de colo de útero e câncer de mama</a:t>
            </a:r>
            <a:r>
              <a:rPr lang="pt-BR" sz="24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</a:t>
            </a:r>
          </a:p>
          <a:p>
            <a:pPr lvl="0"/>
            <a:r>
              <a:rPr lang="pt-BR" sz="2400" b="1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    </a:t>
            </a:r>
          </a:p>
          <a:p>
            <a:pPr lvl="0"/>
            <a:r>
              <a:rPr lang="pt-BR" sz="24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Meta 1.1:  ampliar a cobertura  de detecção precoce de câncer de colo de útero das mulheres  na faixa 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etária </a:t>
            </a:r>
            <a:r>
              <a:rPr lang="pt-BR" sz="24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entre 25 -64 anos de idade 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para 80%</a:t>
            </a:r>
          </a:p>
          <a:p>
            <a:pPr lvl="0"/>
            <a:endParaRPr lang="pt-BR" sz="2400" dirty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/>
            <a:endParaRPr lang="pt-BR" sz="2400" dirty="0" smtClean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/>
            <a:endParaRPr lang="pt-BR" sz="2400" dirty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/>
            <a:endParaRPr lang="pt-BR" sz="2400" dirty="0" smtClean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/>
            <a:endParaRPr lang="pt-BR" sz="2400" dirty="0" smtClean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/>
            <a:endParaRPr lang="pt-BR" sz="2400" dirty="0" smtClean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/>
            <a:endParaRPr lang="pt-BR" sz="2400" dirty="0" smtClean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/>
            <a:endParaRPr lang="pt-BR" sz="2000" dirty="0" smtClean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/>
            <a:r>
              <a:rPr lang="pt-BR" sz="2000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Resultados: </a:t>
            </a:r>
            <a:r>
              <a:rPr lang="pt-BR" sz="2000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Arial"/>
                <a:ea typeface="Calibri"/>
              </a:rPr>
              <a:t>No primeiro mês temos 94 </a:t>
            </a:r>
            <a:r>
              <a:rPr lang="pt-BR" sz="2000" dirty="0" smtClean="0">
                <a:solidFill>
                  <a:srgbClr val="000000"/>
                </a:solidFill>
                <a:latin typeface="Arial"/>
                <a:ea typeface="Calibri"/>
              </a:rPr>
              <a:t>mulheres -11,8</a:t>
            </a:r>
            <a:r>
              <a:rPr lang="pt-BR" sz="2000" dirty="0">
                <a:solidFill>
                  <a:srgbClr val="000000"/>
                </a:solidFill>
                <a:latin typeface="Arial"/>
                <a:ea typeface="Calibri"/>
              </a:rPr>
              <a:t>%, no segundo mês 132 </a:t>
            </a:r>
            <a:r>
              <a:rPr lang="pt-BR" sz="2000" dirty="0" smtClean="0">
                <a:solidFill>
                  <a:srgbClr val="000000"/>
                </a:solidFill>
                <a:latin typeface="Arial"/>
                <a:ea typeface="Calibri"/>
              </a:rPr>
              <a:t>mulheres - 16,6</a:t>
            </a:r>
            <a:r>
              <a:rPr lang="pt-BR" sz="2000" dirty="0">
                <a:solidFill>
                  <a:srgbClr val="000000"/>
                </a:solidFill>
                <a:latin typeface="Arial"/>
                <a:ea typeface="Calibri"/>
              </a:rPr>
              <a:t>% e no terceiro mês 194 </a:t>
            </a:r>
            <a:r>
              <a:rPr lang="pt-BR" sz="2000" dirty="0" smtClean="0">
                <a:solidFill>
                  <a:srgbClr val="000000"/>
                </a:solidFill>
                <a:latin typeface="Arial"/>
                <a:ea typeface="Calibri"/>
              </a:rPr>
              <a:t>mulheres - 24,4</a:t>
            </a:r>
            <a:r>
              <a:rPr lang="pt-BR" sz="2000" dirty="0">
                <a:solidFill>
                  <a:srgbClr val="000000"/>
                </a:solidFill>
                <a:latin typeface="Arial"/>
                <a:ea typeface="Calibri"/>
              </a:rPr>
              <a:t>%. </a:t>
            </a:r>
            <a:endParaRPr lang="pt-BR" sz="2000" dirty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788024" y="2996952"/>
            <a:ext cx="406794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Nossas dificuldades foram as chuvas intensas, a troca de enfermeira que tem um papel importante na intervenção também com o monitoramento da intervenção e a dificuldade de busca ativa de algumas ACS.</a:t>
            </a:r>
            <a:endParaRPr lang="pt-BR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</p:txBody>
      </p:sp>
      <p:graphicFrame>
        <p:nvGraphicFramePr>
          <p:cNvPr id="5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81003312"/>
              </p:ext>
            </p:extLst>
          </p:nvPr>
        </p:nvGraphicFramePr>
        <p:xfrm>
          <a:off x="249168" y="3367445"/>
          <a:ext cx="4322832" cy="2606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989843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4357694"/>
            <a:ext cx="8458200" cy="1222375"/>
          </a:xfrm>
        </p:spPr>
        <p:txBody>
          <a:bodyPr>
            <a:no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No primeiro mês atendemos 22 usuárias, 8,7 % no segundo mês - 32 mulheres, 12,6% e no terceiro mês 76 mulheres - 30,0% (Figura 2). Tivemos as mesmas dificuldades que as da meta 1.1. </a:t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928670"/>
            <a:ext cx="8458200" cy="914400"/>
          </a:xfrm>
        </p:spPr>
        <p:txBody>
          <a:bodyPr>
            <a:no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Meta 1.2 Ampliar a cobertura de detecção precoce do câncer de mama das mulheres na faixa etária entre 50 e 69 anos de idade para 75%.</a:t>
            </a:r>
          </a:p>
          <a:p>
            <a:endParaRPr lang="pt-BR" dirty="0"/>
          </a:p>
        </p:txBody>
      </p:sp>
      <p:graphicFrame>
        <p:nvGraphicFramePr>
          <p:cNvPr id="4" name="Chart 1"/>
          <p:cNvGraphicFramePr>
            <a:graphicFrameLocks/>
          </p:cNvGraphicFramePr>
          <p:nvPr/>
        </p:nvGraphicFramePr>
        <p:xfrm>
          <a:off x="500034" y="1571612"/>
          <a:ext cx="4735830" cy="2512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0"/>
            <a:ext cx="88569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40385" algn="just"/>
            <a:r>
              <a:rPr lang="pt-BR" sz="2400" b="1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Objetivo 2: </a:t>
            </a:r>
            <a:r>
              <a:rPr lang="pt-BR" sz="24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melhorar a qualidade  da prevenção do câncer de colo de útero.</a:t>
            </a:r>
          </a:p>
          <a:p>
            <a:pPr lvl="0" indent="540385" algn="just"/>
            <a:endParaRPr lang="pt-BR" sz="2400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lvl="0"/>
            <a:r>
              <a:rPr lang="pt-BR" sz="2400" b="1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Meta 2.1</a:t>
            </a:r>
            <a:r>
              <a:rPr lang="pt-BR" sz="24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: obter 100% de coleta de  amostras satisfatórias do exame citopatológico de colo de 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útero.</a:t>
            </a:r>
          </a:p>
          <a:p>
            <a:pPr lvl="0"/>
            <a:endParaRPr lang="pt-BR" sz="2400" dirty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/>
            <a:endParaRPr lang="pt-BR" sz="2400" dirty="0" smtClean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/>
            <a:endParaRPr lang="pt-BR" sz="2400" dirty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/>
            <a:endParaRPr lang="pt-BR" sz="2400" dirty="0" smtClean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/>
            <a:endParaRPr lang="pt-BR" sz="2400" dirty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/>
            <a:endParaRPr lang="pt-BR" sz="2400" dirty="0" smtClean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/>
            <a:endParaRPr lang="pt-BR" sz="2400" dirty="0" smtClean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/>
            <a:endParaRPr lang="pt-BR" sz="2400" dirty="0" smtClean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graphicFrame>
        <p:nvGraphicFramePr>
          <p:cNvPr id="3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42107308"/>
              </p:ext>
            </p:extLst>
          </p:nvPr>
        </p:nvGraphicFramePr>
        <p:xfrm>
          <a:off x="539552" y="2060848"/>
          <a:ext cx="4552950" cy="2366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0" y="4653136"/>
            <a:ext cx="9118848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dirty="0">
                <a:latin typeface="Arial"/>
                <a:ea typeface="Times New Roman"/>
              </a:rPr>
              <a:t>Nossas dificuldades em esse ponto da intervenção foi produto á aquelas usuárias que não foram preparadas acorde as indicações dadas pelas agentes comunitárias e enfermeira da unidade para coletar uma amostra adequada por exemplo mulheres que tinham tido contato sexual antes da coleta e mulheres que não esperaram cinco dias depois de terminar a menstruação.</a:t>
            </a:r>
            <a:endParaRPr lang="pt-BR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796136" y="2204864"/>
            <a:ext cx="32403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Resultados: </a:t>
            </a:r>
            <a:endParaRPr lang="pt-BR" dirty="0" smtClean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/>
            <a:r>
              <a:rPr lang="pt-BR" dirty="0" smtClean="0">
                <a:solidFill>
                  <a:srgbClr val="000000"/>
                </a:solidFill>
                <a:latin typeface="Arial"/>
                <a:ea typeface="Calibri"/>
              </a:rPr>
              <a:t>No </a:t>
            </a:r>
            <a:r>
              <a:rPr lang="pt-BR" dirty="0">
                <a:solidFill>
                  <a:srgbClr val="000000"/>
                </a:solidFill>
                <a:latin typeface="Arial"/>
                <a:ea typeface="Calibri"/>
              </a:rPr>
              <a:t>primeiro mês foram atendidas 92 mulheres-  97,9%, </a:t>
            </a:r>
            <a:endParaRPr lang="pt-BR" dirty="0" smtClean="0">
              <a:solidFill>
                <a:srgbClr val="000000"/>
              </a:solidFill>
              <a:latin typeface="Arial"/>
              <a:ea typeface="Calibri"/>
            </a:endParaRPr>
          </a:p>
          <a:p>
            <a:pPr lvl="0"/>
            <a:r>
              <a:rPr lang="pt-BR" dirty="0" smtClean="0">
                <a:solidFill>
                  <a:srgbClr val="000000"/>
                </a:solidFill>
                <a:latin typeface="Arial"/>
                <a:ea typeface="Calibri"/>
              </a:rPr>
              <a:t>no </a:t>
            </a:r>
            <a:r>
              <a:rPr lang="pt-BR" dirty="0">
                <a:solidFill>
                  <a:srgbClr val="000000"/>
                </a:solidFill>
                <a:latin typeface="Arial"/>
                <a:ea typeface="Calibri"/>
              </a:rPr>
              <a:t>segundo mês foram 132 - 100% e no terceiro mês  190 mulheres - 97,9% </a:t>
            </a:r>
            <a:endParaRPr lang="pt-BR" dirty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1675535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Resultados:No primeiro mês não retornou  uma usuária de 11 mulheres (9,1%), no segundo mês foram 3 de 21 (14,3%),e no terceiro mês 10 mulheres não retornaram (35,7%).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500174"/>
            <a:ext cx="8458200" cy="914400"/>
          </a:xfrm>
        </p:spPr>
        <p:txBody>
          <a:bodyPr>
            <a:no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Objetivo 3: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Melhorar adesão das usuárias na prevenção de câncer de colo de útero e de câncer de mama.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Meta 3.1: identificar 100% das mulheres com exame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citopatológico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alterado sem acompanhamento pela UBS.</a:t>
            </a: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357158" y="2143116"/>
          <a:ext cx="4669155" cy="2545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8596" y="4214818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Resultados: No primeiro mês não retornaram as duas mulheres que tinham mamografia alterada( 0%), no segundo mês 1 usuária retornou ou seja (50%), e no terceiro mês retornaram 2 usuárias(66,7%).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642918"/>
            <a:ext cx="8458200" cy="914400"/>
          </a:xfrm>
        </p:spPr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Meta 3.2: identificar 100% das mulheres com mamografia alterada sem acompanhamento pela UBS.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1071538" y="1500174"/>
          <a:ext cx="3638550" cy="208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620688"/>
            <a:ext cx="8806404" cy="641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/>
            <a:r>
              <a:rPr lang="pt-BR" sz="2400" b="1" dirty="0">
                <a:latin typeface="Arial"/>
                <a:ea typeface="Times New Roman"/>
              </a:rPr>
              <a:t>Meta 3.3: </a:t>
            </a:r>
            <a:r>
              <a:rPr lang="pt-BR" sz="2400" dirty="0">
                <a:latin typeface="Arial"/>
                <a:ea typeface="Times New Roman"/>
              </a:rPr>
              <a:t>realizar busca ativa em 100% das mulheres com exame citopatológico alterado sem acompanhamento pela UBS</a:t>
            </a:r>
            <a:r>
              <a:rPr lang="pt-BR" sz="2400" dirty="0" smtClean="0">
                <a:latin typeface="Arial"/>
                <a:ea typeface="Times New Roman"/>
              </a:rPr>
              <a:t>. </a:t>
            </a:r>
          </a:p>
          <a:p>
            <a:pPr indent="540385" algn="just"/>
            <a:endParaRPr lang="pt-BR" sz="2400" b="1" dirty="0" smtClean="0">
              <a:effectLst/>
              <a:latin typeface="Arial"/>
              <a:ea typeface="Times New Roman"/>
            </a:endParaRPr>
          </a:p>
          <a:p>
            <a:pPr indent="540385" algn="just"/>
            <a:endParaRPr lang="pt-BR" sz="2400" b="1" dirty="0">
              <a:latin typeface="Arial"/>
              <a:ea typeface="Times New Roman"/>
            </a:endParaRPr>
          </a:p>
          <a:p>
            <a:pPr indent="540385" algn="just"/>
            <a:endParaRPr lang="pt-BR" sz="2400" b="1" dirty="0" smtClean="0">
              <a:effectLst/>
              <a:latin typeface="Arial"/>
              <a:ea typeface="Times New Roman"/>
            </a:endParaRPr>
          </a:p>
          <a:p>
            <a:pPr indent="540385" algn="just"/>
            <a:endParaRPr lang="pt-BR" sz="2400" b="1" dirty="0">
              <a:latin typeface="Arial"/>
              <a:ea typeface="Times New Roman"/>
            </a:endParaRPr>
          </a:p>
          <a:p>
            <a:pPr lvl="0" indent="540385" algn="just">
              <a:lnSpc>
                <a:spcPct val="150000"/>
              </a:lnSpc>
            </a:pPr>
            <a:endParaRPr lang="pt-BR" sz="2400" b="1" dirty="0">
              <a:latin typeface="Arial"/>
              <a:ea typeface="Times New Roman"/>
            </a:endParaRPr>
          </a:p>
          <a:p>
            <a:pPr lvl="0" indent="540385" algn="just">
              <a:lnSpc>
                <a:spcPct val="150000"/>
              </a:lnSpc>
            </a:pPr>
            <a:r>
              <a:rPr lang="pt-BR" sz="2000" b="1" dirty="0" smtClean="0">
                <a:solidFill>
                  <a:prstClr val="black"/>
                </a:solidFill>
                <a:latin typeface="Arial"/>
                <a:ea typeface="Times New Roman"/>
              </a:rPr>
              <a:t>Dificuldades</a:t>
            </a:r>
            <a:r>
              <a:rPr lang="pt-BR" sz="2000" b="1" dirty="0">
                <a:solidFill>
                  <a:prstClr val="black"/>
                </a:solidFill>
                <a:latin typeface="Arial"/>
                <a:ea typeface="Times New Roman"/>
              </a:rPr>
              <a:t>: </a:t>
            </a:r>
            <a:r>
              <a:rPr lang="pt-BR" dirty="0">
                <a:solidFill>
                  <a:prstClr val="black"/>
                </a:solidFill>
                <a:latin typeface="Arial"/>
                <a:ea typeface="Times New Roman"/>
              </a:rPr>
              <a:t>Dificuldade de localização na busca ativa pelas ACS das usuárias, além de se ausentar do horário de </a:t>
            </a:r>
            <a:r>
              <a:rPr lang="pt-BR" dirty="0" smtClean="0">
                <a:solidFill>
                  <a:prstClr val="black"/>
                </a:solidFill>
                <a:latin typeface="Arial"/>
                <a:ea typeface="Times New Roman"/>
              </a:rPr>
              <a:t>trabalho.</a:t>
            </a:r>
            <a:endParaRPr lang="pt-BR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indent="540385" algn="just">
              <a:lnSpc>
                <a:spcPct val="150000"/>
              </a:lnSpc>
            </a:pPr>
            <a:r>
              <a:rPr lang="pt-BR" sz="2000" b="1" dirty="0" smtClean="0">
                <a:effectLst/>
                <a:latin typeface="Arial"/>
                <a:ea typeface="Times New Roman"/>
              </a:rPr>
              <a:t>Resultado:  </a:t>
            </a:r>
            <a:r>
              <a:rPr lang="pt-BR" sz="2000" dirty="0" smtClean="0">
                <a:solidFill>
                  <a:srgbClr val="000000"/>
                </a:solidFill>
                <a:latin typeface="Arial"/>
                <a:ea typeface="Calibri"/>
              </a:rPr>
              <a:t>No </a:t>
            </a:r>
            <a:r>
              <a:rPr lang="pt-BR" sz="2000" dirty="0">
                <a:solidFill>
                  <a:srgbClr val="000000"/>
                </a:solidFill>
                <a:latin typeface="Arial"/>
                <a:ea typeface="Calibri"/>
              </a:rPr>
              <a:t>segundo mês não retornou uma das três usuárias com resultado alterado correspondendo 66,7%, não sendo assim no primeiro e terceiro mês chegando se cumprir um 100% da proporção de mulheres que não retornaram para conhecer o resultado do exame citopatológico e foi feita busca </a:t>
            </a:r>
            <a:r>
              <a:rPr lang="pt-BR" sz="2000" dirty="0" smtClean="0">
                <a:solidFill>
                  <a:srgbClr val="000000"/>
                </a:solidFill>
                <a:latin typeface="Arial"/>
                <a:ea typeface="Calibri"/>
              </a:rPr>
              <a:t>ativa.</a:t>
            </a:r>
            <a:endParaRPr lang="pt-BR" sz="2000" dirty="0">
              <a:solidFill>
                <a:srgbClr val="FF0000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graphicFrame>
        <p:nvGraphicFramePr>
          <p:cNvPr id="5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55056173"/>
              </p:ext>
            </p:extLst>
          </p:nvPr>
        </p:nvGraphicFramePr>
        <p:xfrm>
          <a:off x="1907704" y="1467058"/>
          <a:ext cx="462915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237211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4286256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Resultados: no segundo  mês não retornou nenhuma mulher(0%), já no terceiro  mês retornou uma usuária (50%). </a:t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latin typeface="Arial" pitchFamily="34" charset="0"/>
                <a:cs typeface="Arial" pitchFamily="34" charset="0"/>
              </a:rPr>
              <a:t>Dificuldades: ausência da usuária no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municipio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5720" y="357166"/>
            <a:ext cx="8458200" cy="914400"/>
          </a:xfrm>
        </p:spPr>
        <p:txBody>
          <a:bodyPr/>
          <a:lstStyle/>
          <a:p>
            <a:r>
              <a:rPr lang="pt-BR" dirty="0" smtClean="0"/>
              <a:t>Meta 3.4: Realizar busca ativa em 100% de mulheres não retornaram para resultado de mamografia</a:t>
            </a: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571472" y="1571612"/>
          <a:ext cx="3829050" cy="204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412776"/>
            <a:ext cx="86054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Objetivo 4: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realizar o registro especifico  das coletas de exame citopatológico do câncer de colo de útero e da realização da mamografia em 100% das mulheres cadastradas.</a:t>
            </a:r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indent="540385" algn="just"/>
            <a:endParaRPr lang="pt-BR" sz="2400" b="1" dirty="0" smtClean="0"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81322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2860" y="302359"/>
            <a:ext cx="885698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40385" algn="just"/>
            <a:r>
              <a:rPr lang="pt-BR" sz="2400" b="1" dirty="0">
                <a:solidFill>
                  <a:prstClr val="black"/>
                </a:solidFill>
                <a:latin typeface="Arial"/>
                <a:ea typeface="Times New Roman"/>
              </a:rPr>
              <a:t>Meta 4.1</a:t>
            </a:r>
            <a:r>
              <a:rPr lang="pt-BR" sz="2400" dirty="0">
                <a:solidFill>
                  <a:prstClr val="black"/>
                </a:solidFill>
                <a:latin typeface="Arial"/>
                <a:ea typeface="Times New Roman"/>
              </a:rPr>
              <a:t>: manter registro da coleta do exame citopatológico de colo de útero em registro especifico em 100% das mulheres cadastradas. </a:t>
            </a:r>
          </a:p>
          <a:p>
            <a:pPr lvl="0" indent="540385" algn="just"/>
            <a:endParaRPr lang="pt-BR" sz="2400" dirty="0" smtClean="0">
              <a:solidFill>
                <a:prstClr val="black"/>
              </a:solidFill>
              <a:latin typeface="Arial"/>
              <a:ea typeface="Times New Roman"/>
            </a:endParaRPr>
          </a:p>
          <a:p>
            <a:pPr lvl="0" indent="540385" algn="just"/>
            <a:r>
              <a:rPr lang="pt-BR" dirty="0" smtClean="0">
                <a:solidFill>
                  <a:prstClr val="black"/>
                </a:solidFill>
                <a:latin typeface="Arial"/>
                <a:ea typeface="Times New Roman"/>
              </a:rPr>
              <a:t>Dificuldades : troca de </a:t>
            </a:r>
          </a:p>
          <a:p>
            <a:pPr lvl="0" indent="540385" algn="just"/>
            <a:r>
              <a:rPr lang="pt-BR" dirty="0" smtClean="0">
                <a:solidFill>
                  <a:prstClr val="black"/>
                </a:solidFill>
                <a:latin typeface="Arial"/>
                <a:ea typeface="Times New Roman"/>
              </a:rPr>
              <a:t>enfermeira, usuárias </a:t>
            </a:r>
          </a:p>
          <a:p>
            <a:pPr lvl="0" indent="540385" algn="just"/>
            <a:r>
              <a:rPr lang="pt-BR" dirty="0" smtClean="0">
                <a:solidFill>
                  <a:prstClr val="black"/>
                </a:solidFill>
                <a:latin typeface="Arial"/>
                <a:ea typeface="Times New Roman"/>
              </a:rPr>
              <a:t>Que não tinham resultados </a:t>
            </a:r>
          </a:p>
          <a:p>
            <a:pPr lvl="0" indent="540385" algn="just"/>
            <a:r>
              <a:rPr lang="pt-BR" dirty="0" smtClean="0">
                <a:solidFill>
                  <a:prstClr val="black"/>
                </a:solidFill>
                <a:latin typeface="Arial"/>
                <a:ea typeface="Times New Roman"/>
              </a:rPr>
              <a:t>de exames feitos anteriormente,</a:t>
            </a:r>
          </a:p>
          <a:p>
            <a:pPr lvl="0" indent="540385" algn="just"/>
            <a:r>
              <a:rPr lang="pt-BR" dirty="0" smtClean="0">
                <a:solidFill>
                  <a:prstClr val="black"/>
                </a:solidFill>
                <a:latin typeface="Arial"/>
                <a:ea typeface="Times New Roman"/>
              </a:rPr>
              <a:t>usuárias que faziam o exame </a:t>
            </a:r>
          </a:p>
          <a:p>
            <a:pPr lvl="0" indent="540385" algn="just"/>
            <a:r>
              <a:rPr lang="pt-BR" dirty="0" smtClean="0">
                <a:solidFill>
                  <a:prstClr val="black"/>
                </a:solidFill>
                <a:latin typeface="Arial"/>
                <a:ea typeface="Times New Roman"/>
              </a:rPr>
              <a:t>pela primeira vez.</a:t>
            </a:r>
            <a:endParaRPr lang="pt-BR" dirty="0">
              <a:solidFill>
                <a:prstClr val="black"/>
              </a:solidFill>
              <a:latin typeface="Arial"/>
              <a:ea typeface="Times New Roman"/>
            </a:endParaRPr>
          </a:p>
          <a:p>
            <a:pPr lvl="0" indent="540385" algn="just"/>
            <a:endParaRPr lang="pt-BR" dirty="0">
              <a:solidFill>
                <a:prstClr val="black"/>
              </a:solidFill>
              <a:latin typeface="Arial"/>
              <a:ea typeface="Times New Roman"/>
            </a:endParaRPr>
          </a:p>
          <a:p>
            <a:pPr lvl="0"/>
            <a:r>
              <a:rPr lang="pt-BR" sz="2400" b="1" dirty="0" smtClean="0">
                <a:solidFill>
                  <a:prstClr val="black"/>
                </a:solidFill>
                <a:latin typeface="Arial"/>
                <a:ea typeface="Times New Roman"/>
              </a:rPr>
              <a:t>Resultado</a:t>
            </a:r>
            <a:r>
              <a:rPr lang="pt-BR" sz="2400" dirty="0">
                <a:solidFill>
                  <a:prstClr val="black"/>
                </a:solidFill>
                <a:latin typeface="Arial"/>
                <a:ea typeface="Times New Roman"/>
              </a:rPr>
              <a:t>: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</a:rPr>
              <a:t>No primeiro mês de 101 mulheres foram registradas adequadamente para o exame citopatológico de 108, o que corresponde a 93,5%, no segundo mês 172 mulheres de 184 tiveram registro adequado o que corresponde um 93,5%, e no terceiro mês 279 mulheres das 294, tiveram registro adequado para um 94,9%.</a:t>
            </a:r>
            <a:endParaRPr lang="pt-BR" sz="2400" b="1" dirty="0">
              <a:solidFill>
                <a:prstClr val="black"/>
              </a:solidFill>
            </a:endParaRPr>
          </a:p>
        </p:txBody>
      </p:sp>
      <p:graphicFrame>
        <p:nvGraphicFramePr>
          <p:cNvPr id="3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92625980"/>
              </p:ext>
            </p:extLst>
          </p:nvPr>
        </p:nvGraphicFramePr>
        <p:xfrm>
          <a:off x="4139952" y="1412776"/>
          <a:ext cx="4554855" cy="2364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5575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59532" y="190381"/>
            <a:ext cx="86769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3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Importância </a:t>
            </a:r>
            <a:r>
              <a:rPr lang="pt-BR" sz="3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 </a:t>
            </a:r>
            <a:r>
              <a:rPr lang="pt-BR" sz="3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ação programática</a:t>
            </a:r>
            <a:endParaRPr lang="pt-BR" sz="3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26014" y="1225693"/>
            <a:ext cx="9144000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t-BR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No </a:t>
            </a: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Brasil , o câncer de colo de útero e câncer de mama apresentam alto índice de letalidade na população feminina.</a:t>
            </a:r>
          </a:p>
          <a:p>
            <a:pPr marL="171450" lvl="0" indent="-1714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 câncer de colo de útero tem como principal fator de risco o contagio com o vírus de papiloma humano.</a:t>
            </a:r>
          </a:p>
          <a:p>
            <a:pPr marL="171450" lvl="0" indent="-1714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 câncer de mama tem como maior fator de risco a genética.</a:t>
            </a:r>
          </a:p>
          <a:p>
            <a:pPr marL="171450" lvl="0" indent="-1714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 câncer de colo de útero tem maior incidência nas mulheres entre 25 – 64 anos de idade.</a:t>
            </a:r>
          </a:p>
          <a:p>
            <a:pPr marL="171450" lvl="0" indent="-1714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 câncer de mama tem maior incidência nas mulheres da faixa etária entre 50 – 69 anos de </a:t>
            </a: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idade. </a:t>
            </a:r>
            <a:endParaRPr lang="pt-BR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 duas patologias tem medidas preventivas que são desenvolvidas na UBS (</a:t>
            </a:r>
            <a:r>
              <a:rPr lang="pt-BR" sz="2400" dirty="0" smtClean="0">
                <a:solidFill>
                  <a:srgbClr val="111111"/>
                </a:solidFill>
                <a:latin typeface="Arial"/>
                <a:ea typeface="Calibri"/>
                <a:cs typeface="Arial"/>
              </a:rPr>
              <a:t>BRASIL, 2013)</a:t>
            </a:r>
            <a:endParaRPr lang="pt-BR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65623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285728"/>
            <a:ext cx="8208912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40385" algn="just"/>
            <a:r>
              <a:rPr lang="pt-BR" sz="2400" b="1" dirty="0">
                <a:solidFill>
                  <a:prstClr val="black"/>
                </a:solidFill>
                <a:latin typeface="Arial"/>
                <a:ea typeface="Times New Roman"/>
              </a:rPr>
              <a:t>Meta 4.2</a:t>
            </a:r>
            <a:r>
              <a:rPr lang="pt-BR" sz="2400" dirty="0">
                <a:solidFill>
                  <a:prstClr val="black"/>
                </a:solidFill>
                <a:latin typeface="Arial"/>
                <a:ea typeface="Times New Roman"/>
              </a:rPr>
              <a:t>: Realizar o registro adequado da mamografia em 100% das mulheres cadastradas. </a:t>
            </a:r>
            <a:endParaRPr lang="pt-BR" sz="2400" dirty="0" smtClean="0">
              <a:solidFill>
                <a:prstClr val="black"/>
              </a:solidFill>
              <a:latin typeface="Arial"/>
              <a:ea typeface="Times New Roman"/>
            </a:endParaRPr>
          </a:p>
          <a:p>
            <a:pPr lvl="0" indent="540385" algn="just"/>
            <a:endParaRPr lang="pt-BR" sz="2400" b="1" dirty="0">
              <a:solidFill>
                <a:prstClr val="black"/>
              </a:solidFill>
              <a:latin typeface="Arial"/>
              <a:ea typeface="Times New Roman"/>
            </a:endParaRPr>
          </a:p>
          <a:p>
            <a:pPr lvl="0" indent="540385" algn="just"/>
            <a:endParaRPr lang="pt-BR" sz="2400" b="1" dirty="0" smtClean="0">
              <a:solidFill>
                <a:prstClr val="black"/>
              </a:solidFill>
              <a:latin typeface="Arial"/>
              <a:ea typeface="Times New Roman"/>
            </a:endParaRPr>
          </a:p>
          <a:p>
            <a:pPr lvl="0" indent="540385" algn="just"/>
            <a:endParaRPr lang="pt-BR" sz="2400" b="1" dirty="0" smtClean="0">
              <a:solidFill>
                <a:prstClr val="black"/>
              </a:solidFill>
              <a:latin typeface="Arial"/>
              <a:ea typeface="Times New Roman"/>
            </a:endParaRPr>
          </a:p>
          <a:p>
            <a:pPr lvl="0" indent="540385" algn="just"/>
            <a:endParaRPr lang="pt-BR" sz="2400" b="1" dirty="0" smtClean="0">
              <a:solidFill>
                <a:prstClr val="black"/>
              </a:solidFill>
              <a:latin typeface="Arial"/>
              <a:ea typeface="Times New Roman"/>
            </a:endParaRPr>
          </a:p>
          <a:p>
            <a:pPr lvl="0" indent="540385" algn="just"/>
            <a:endParaRPr lang="pt-BR" sz="2400" b="1" dirty="0" smtClean="0">
              <a:solidFill>
                <a:prstClr val="black"/>
              </a:solidFill>
              <a:latin typeface="Arial"/>
              <a:ea typeface="Times New Roman"/>
            </a:endParaRPr>
          </a:p>
          <a:p>
            <a:pPr lvl="0" indent="540385" algn="just"/>
            <a:endParaRPr lang="pt-BR" sz="2000" b="1" dirty="0" smtClean="0">
              <a:solidFill>
                <a:prstClr val="black"/>
              </a:solidFill>
              <a:latin typeface="Arial"/>
              <a:ea typeface="Times New Roman"/>
            </a:endParaRPr>
          </a:p>
          <a:p>
            <a:pPr lvl="0" indent="540385" algn="just"/>
            <a:endParaRPr lang="pt-BR" sz="2000" b="1" dirty="0" smtClean="0">
              <a:solidFill>
                <a:prstClr val="black"/>
              </a:solidFill>
              <a:latin typeface="Arial"/>
              <a:ea typeface="Times New Roman"/>
            </a:endParaRPr>
          </a:p>
          <a:p>
            <a:pPr lvl="0" indent="540385" algn="just"/>
            <a:endParaRPr lang="pt-BR" sz="2000" b="1" dirty="0" smtClean="0">
              <a:solidFill>
                <a:prstClr val="black"/>
              </a:solidFill>
              <a:latin typeface="Arial"/>
              <a:ea typeface="Times New Roman"/>
            </a:endParaRPr>
          </a:p>
          <a:p>
            <a:pPr lvl="0" indent="540385" algn="just"/>
            <a:r>
              <a:rPr lang="pt-BR" sz="2000" b="1" dirty="0" smtClean="0">
                <a:solidFill>
                  <a:prstClr val="black"/>
                </a:solidFill>
                <a:latin typeface="Arial"/>
                <a:ea typeface="Times New Roman"/>
              </a:rPr>
              <a:t>Resultado</a:t>
            </a:r>
            <a:r>
              <a:rPr lang="pt-BR" sz="2000" dirty="0">
                <a:solidFill>
                  <a:prstClr val="black"/>
                </a:solidFill>
                <a:latin typeface="Arial"/>
                <a:ea typeface="Times New Roman"/>
              </a:rPr>
              <a:t>: No primeiro mês, 41 das 55 mulheres tiveram registro adequado de mamografia o que corresponde um 74,5%, no segundo mês 71 de 91 mulheres o que corresponde um 78,0%, no terceiro mês 131 de 153 mulheres o que corresponde um 85,6%, pela quantidade de usuárias que faziam a mamografia pela primeira vez, e outras não ter em seu poder o resultado das mamografias anteriores foram os motivos pela qual nossa unidade não atingiu ao 100% do registro adequado das mamografias nas mulheres cadastradas. </a:t>
            </a:r>
            <a:endParaRPr lang="pt-BR" sz="20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Gráfico 2"/>
          <p:cNvGraphicFramePr/>
          <p:nvPr/>
        </p:nvGraphicFramePr>
        <p:xfrm>
          <a:off x="2000232" y="1214422"/>
          <a:ext cx="4429125" cy="258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7656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421958"/>
            <a:ext cx="835292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Bef>
                <a:spcPts val="600"/>
              </a:spcBef>
              <a:spcAft>
                <a:spcPts val="600"/>
              </a:spcAft>
            </a:pPr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Objetivo 5: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realizar avaliação de risco  para o câncer de colo de útero e câncer de mama em 100% mulheres cadastradas.</a:t>
            </a:r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indent="540385" algn="just">
              <a:spcBef>
                <a:spcPts val="600"/>
              </a:spcBef>
              <a:spcAft>
                <a:spcPts val="600"/>
              </a:spcAft>
            </a:pPr>
            <a:r>
              <a:rPr lang="pt-BR" sz="20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Meta </a:t>
            </a:r>
            <a:r>
              <a:rPr lang="pt-BR" sz="20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5.1: Pesquisar </a:t>
            </a:r>
            <a:r>
              <a:rPr lang="pt-BR" sz="20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sinais de alerta para  câncer de colo de útero em 100%  das mulheres entre 25-64 anos (dor e sangramento após relação sexual e ou corrimento vaginal excessivo</a:t>
            </a:r>
            <a:r>
              <a:rPr lang="pt-BR" sz="20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).</a:t>
            </a:r>
          </a:p>
          <a:p>
            <a:pPr indent="540385" algn="just">
              <a:spcBef>
                <a:spcPts val="600"/>
              </a:spcBef>
              <a:spcAft>
                <a:spcPts val="600"/>
              </a:spcAft>
            </a:pPr>
            <a:endParaRPr lang="pt-BR" sz="2400" dirty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  <a:p>
            <a:pPr indent="540385" algn="just">
              <a:spcBef>
                <a:spcPts val="600"/>
              </a:spcBef>
              <a:spcAft>
                <a:spcPts val="600"/>
              </a:spcAft>
            </a:pPr>
            <a:endParaRPr lang="pt-BR" sz="2400" dirty="0" smtClean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  <a:p>
            <a:pPr indent="540385" algn="just">
              <a:spcBef>
                <a:spcPts val="600"/>
              </a:spcBef>
              <a:spcAft>
                <a:spcPts val="600"/>
              </a:spcAft>
            </a:pPr>
            <a:endParaRPr lang="pt-BR" sz="2400" dirty="0" smtClean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  <a:p>
            <a:pPr indent="540385" algn="just">
              <a:spcBef>
                <a:spcPts val="600"/>
              </a:spcBef>
              <a:spcAft>
                <a:spcPts val="600"/>
              </a:spcAft>
            </a:pPr>
            <a:endParaRPr lang="pt-BR" sz="2400" dirty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  <a:p>
            <a:pPr indent="540385" algn="just">
              <a:spcBef>
                <a:spcPts val="600"/>
              </a:spcBef>
              <a:spcAft>
                <a:spcPts val="600"/>
              </a:spcAft>
            </a:pPr>
            <a:endParaRPr lang="pt-BR" sz="2400" dirty="0" smtClean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  <a:p>
            <a:pPr indent="540385" algn="just">
              <a:spcBef>
                <a:spcPts val="600"/>
              </a:spcBef>
              <a:spcAft>
                <a:spcPts val="600"/>
              </a:spcAft>
            </a:pP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</a:t>
            </a:r>
            <a:r>
              <a:rPr lang="pt-BR" b="1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Arial"/>
              </a:rPr>
              <a:t>Resultado</a:t>
            </a:r>
            <a:r>
              <a:rPr lang="pt-BR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Arial"/>
              </a:rPr>
              <a:t>: </a:t>
            </a:r>
            <a:r>
              <a:rPr lang="pt-BR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Nos três meses da intervenção fizemos avaliação de risco em todas as mulheres entre 25 -64 anos de idade para pesquisa de sinais de alerta para câncer de colo de útero, sendo no primeiro mês 94 usuárias, no segundo mês 132 e no terceiro mês 194 mulheres na faixa etária alvo</a:t>
            </a:r>
            <a:r>
              <a:rPr lang="pt-BR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.</a:t>
            </a:r>
            <a:endParaRPr lang="pt-BR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</p:txBody>
      </p:sp>
      <p:graphicFrame>
        <p:nvGraphicFramePr>
          <p:cNvPr id="3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25382148"/>
              </p:ext>
            </p:extLst>
          </p:nvPr>
        </p:nvGraphicFramePr>
        <p:xfrm>
          <a:off x="2339752" y="2852936"/>
          <a:ext cx="4516755" cy="2484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859968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00042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Meta 5.1 pesquisar sinais de alerta </a:t>
            </a:r>
            <a:r>
              <a:rPr kumimoji="0" lang="pt-B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paracâncer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de colo de útero em 100%  das mulheres entre 25-64 anos (dor e sangramento após relação sexual e ou corrimento vaginal excessivo).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14282" y="2357430"/>
            <a:ext cx="8643998" cy="4455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Nos três meses da intervenção 100% das mulheres entre 25 -64 anos e as mulheres entre 50 -69 anos receberam orientação sobre </a:t>
            </a:r>
            <a:r>
              <a:rPr lang="pt-BR" sz="2400" dirty="0" err="1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DST´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s e  fatores de risco para câncer de colo de útero e risco para câncer de mama respectivamente. Ou seja, sendo no primeiro mês 94 usuárias, no segundo mês 132 e no terceiro mês 194 mulheres para a prevenção do colo de útero e 22, 32 e 76, respectivamente, de mulheres para a prevenção do câncer de mama. </a:t>
            </a:r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33155" y="476674"/>
            <a:ext cx="849694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Bef>
                <a:spcPts val="600"/>
              </a:spcBef>
              <a:spcAft>
                <a:spcPts val="600"/>
              </a:spcAft>
            </a:pP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Meta 5.2: realizar avaliação de riscos para câncer de mama em 100% das mulheres entre  50-69 anos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.</a:t>
            </a:r>
          </a:p>
          <a:p>
            <a:pPr indent="540385" algn="just">
              <a:spcBef>
                <a:spcPts val="600"/>
              </a:spcBef>
              <a:spcAft>
                <a:spcPts val="600"/>
              </a:spcAft>
            </a:pPr>
            <a:r>
              <a:rPr lang="pt-BR" sz="2400" b="1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Arial"/>
              </a:rPr>
              <a:t>Resultado</a:t>
            </a:r>
            <a:r>
              <a:rPr lang="pt-BR" sz="240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Arial"/>
              </a:rPr>
              <a:t>: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</a:rPr>
              <a:t>No primeiro mês foram 54 das 55 mulheres entre 50 -69 anos de idade avaliadas para risco de câncer de mama correspondendo um 98,2%, no segundo mês 90 de 91 mulheres correspondendo para um 98,9%, e no terceiro mês 152 de 153 mulheres para um 99,3% </a:t>
            </a:r>
            <a:r>
              <a:rPr lang="pt-BR" sz="240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Arial"/>
              </a:rPr>
              <a:t>atingiu ao 99,3%.</a:t>
            </a:r>
            <a:endParaRPr lang="pt-BR" sz="2400" dirty="0">
              <a:solidFill>
                <a:srgbClr val="000000"/>
              </a:solidFill>
              <a:effectLst/>
              <a:latin typeface="Arial"/>
              <a:ea typeface="Calibri"/>
              <a:cs typeface="Times New Roman"/>
            </a:endParaRPr>
          </a:p>
        </p:txBody>
      </p:sp>
      <p:graphicFrame>
        <p:nvGraphicFramePr>
          <p:cNvPr id="4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06631812"/>
              </p:ext>
            </p:extLst>
          </p:nvPr>
        </p:nvGraphicFramePr>
        <p:xfrm>
          <a:off x="2483768" y="3573016"/>
          <a:ext cx="4562475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120680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682094"/>
            <a:ext cx="871296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pt-BR" sz="28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Objetivo 6</a:t>
            </a:r>
            <a:r>
              <a:rPr lang="pt-BR" sz="28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: aumentar a promoção de saúde para a prevenção de câncer de mama, câncer do colo de útero e as doenças de transmissão sexual</a:t>
            </a:r>
            <a:r>
              <a:rPr lang="pt-BR" sz="28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.</a:t>
            </a:r>
          </a:p>
          <a:p>
            <a:pPr indent="540385" algn="just"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 </a:t>
            </a:r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Meta 6.1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orientar 100% das mulheres cadastradas sobre doenças sexualmente transmissíveis  e fatores de riscos para câncer de colo de útero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. </a:t>
            </a:r>
            <a:r>
              <a:rPr lang="pt-BR" sz="2400" dirty="0" smtClean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Meta Atingida.</a:t>
            </a:r>
          </a:p>
          <a:p>
            <a:pPr indent="540385" algn="just"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Meta 6.2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orientar 100% das mulheres cadastradas sobre doenças sexualmente transmissíveis  e fatores de riscos para câncer de mama</a:t>
            </a:r>
            <a:r>
              <a:rPr lang="pt-BR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. </a:t>
            </a:r>
            <a:r>
              <a:rPr lang="pt-BR" sz="2400" dirty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Meta Atingida.</a:t>
            </a:r>
            <a:endParaRPr lang="pt-BR" sz="2400" dirty="0">
              <a:solidFill>
                <a:srgbClr val="000000"/>
              </a:solidFill>
              <a:effectLst/>
              <a:latin typeface="Arial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79454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23529" y="188640"/>
            <a:ext cx="8568952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4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Discussão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Utilizamos os dados da planilha de coleta de dados para a análise dos resultados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pt-BR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pt-BR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pt-BR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Foi realizada por 3 meses ao invés de 4 como estimado inicialmente e com </a:t>
            </a:r>
            <a:r>
              <a:rPr lang="pt-BR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muitas chuvas </a:t>
            </a: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 cidade o que </a:t>
            </a:r>
            <a:r>
              <a:rPr lang="pt-BR" sz="24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dificultou o acesso </a:t>
            </a: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das usuárias à UBS e a busca ativa da equipe;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Melhorou a nossa organização, principalmente o monitoramento e registro específico;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Para a prevenção do CA de mama praticamente iniciamos a sistematização da ação programática;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Alcançamos 24,4% para a prevenção do câncer de colo de útero e 30% para a prevenção do câncer de mama e continuamos a buscar 100%.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pt-BR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51756" y="3142660"/>
            <a:ext cx="79928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t-BR" sz="3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pt-BR" sz="32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12724328"/>
              </p:ext>
            </p:extLst>
          </p:nvPr>
        </p:nvGraphicFramePr>
        <p:xfrm>
          <a:off x="4139952" y="1340768"/>
          <a:ext cx="4896544" cy="12758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8622"/>
                <a:gridCol w="1560635"/>
                <a:gridCol w="1537287"/>
              </a:tblGrid>
              <a:tr h="539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Estimativas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Mulheres de 25-64 anos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Mulheres de 50-69 anos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841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316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Planilha de coleta de dados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794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253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94949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23529" y="188640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4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Discussão </a:t>
            </a:r>
          </a:p>
          <a:p>
            <a:pPr lvl="0"/>
            <a:endParaRPr lang="pt-BR" sz="32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pt-BR" sz="3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Importância  </a:t>
            </a:r>
            <a:r>
              <a:rPr lang="pt-BR" sz="3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para a equipe </a:t>
            </a:r>
            <a:endParaRPr lang="pt-BR" sz="32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lvl="0" indent="-171450">
              <a:buFont typeface="Wingdings" pitchFamily="2" charset="2"/>
              <a:buChar char="v"/>
            </a:pPr>
            <a:r>
              <a:rPr lang="pt-BR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pt-BR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equipe ganhou superação, experiência e integração no trabalho.</a:t>
            </a:r>
          </a:p>
          <a:p>
            <a:pPr marL="171450" lvl="0" indent="-171450">
              <a:buFont typeface="Wingdings" pitchFamily="2" charset="2"/>
              <a:buChar char="v"/>
            </a:pPr>
            <a:r>
              <a:rPr lang="pt-BR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Conseguiu desenvolver a prevenção dos canceres na comunidade.</a:t>
            </a:r>
          </a:p>
          <a:p>
            <a:pPr lvl="0"/>
            <a:r>
              <a:rPr lang="pt-BR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" name="Retângulo 4"/>
          <p:cNvSpPr/>
          <p:nvPr/>
        </p:nvSpPr>
        <p:spPr>
          <a:xfrm>
            <a:off x="351756" y="3142660"/>
            <a:ext cx="799288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t-BR" sz="3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pt-BR" sz="32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pt-BR" sz="3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Importância </a:t>
            </a:r>
            <a:r>
              <a:rPr lang="pt-BR" sz="3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para o </a:t>
            </a:r>
            <a:r>
              <a:rPr lang="pt-BR" sz="3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serviço</a:t>
            </a:r>
          </a:p>
          <a:p>
            <a:pPr marL="171450" lvl="0" indent="-171450">
              <a:buFont typeface="Wingdings" pitchFamily="2" charset="2"/>
              <a:buChar char="v"/>
            </a:pPr>
            <a:r>
              <a:rPr lang="pt-BR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Foi </a:t>
            </a:r>
            <a:r>
              <a:rPr lang="pt-BR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primeira vez que se realizava um programa de </a:t>
            </a:r>
            <a:r>
              <a:rPr lang="pt-BR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grande </a:t>
            </a:r>
            <a:r>
              <a:rPr lang="pt-BR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importância.</a:t>
            </a:r>
          </a:p>
          <a:p>
            <a:pPr marL="171450" lvl="0" indent="-171450">
              <a:buFont typeface="Wingdings" pitchFamily="2" charset="2"/>
              <a:buChar char="v"/>
            </a:pPr>
            <a:r>
              <a:rPr lang="pt-BR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Melhorou o conhecimento dos usuários.</a:t>
            </a:r>
          </a:p>
          <a:p>
            <a:pPr marL="171450" lvl="0" indent="-171450">
              <a:buFont typeface="Wingdings" pitchFamily="2" charset="2"/>
              <a:buChar char="v"/>
            </a:pPr>
            <a:r>
              <a:rPr lang="pt-BR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Melhorou o monitoramento e registro dos exames.</a:t>
            </a:r>
          </a:p>
          <a:p>
            <a:pPr lvl="0"/>
            <a:endParaRPr lang="pt-BR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2798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548681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3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Importância para a comunidade </a:t>
            </a:r>
            <a:endParaRPr lang="pt-BR" sz="32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pt-BR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lvl="0" indent="-171450">
              <a:buFont typeface="Wingdings" pitchFamily="2" charset="2"/>
              <a:buChar char="v"/>
            </a:pPr>
            <a:r>
              <a:rPr lang="pt-BR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Beneficia as usuárias tendo em conta que não tem que esperar apresentar os sintomas para diagnosticar a </a:t>
            </a:r>
            <a:r>
              <a:rPr lang="pt-BR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patologia</a:t>
            </a:r>
            <a:endParaRPr lang="pt-BR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lvl="0" indent="-171450">
              <a:buFont typeface="Wingdings" pitchFamily="2" charset="2"/>
              <a:buChar char="v"/>
            </a:pPr>
            <a:r>
              <a:rPr lang="pt-BR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 uma UBS com atenção individualizada e qualificada</a:t>
            </a:r>
          </a:p>
          <a:p>
            <a:pPr marL="171450" lvl="0" indent="-171450">
              <a:buFont typeface="Wingdings" pitchFamily="2" charset="2"/>
              <a:buChar char="v"/>
            </a:pPr>
            <a:r>
              <a:rPr lang="pt-BR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Aprendem sobre como fazer sua </a:t>
            </a:r>
            <a:r>
              <a:rPr lang="pt-BR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autoprevenção</a:t>
            </a:r>
            <a:endParaRPr lang="pt-BR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26144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3" y="404664"/>
            <a:ext cx="813690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3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Reflexão </a:t>
            </a:r>
            <a:r>
              <a:rPr lang="pt-BR" sz="3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critica do processo pessoal de aprendizagem</a:t>
            </a:r>
          </a:p>
          <a:p>
            <a:pPr lvl="0"/>
            <a:endParaRPr lang="pt-BR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lvl="0" indent="-171450">
              <a:buFont typeface="Wingdings" pitchFamily="2" charset="2"/>
              <a:buChar char="v"/>
            </a:pPr>
            <a:r>
              <a:rPr lang="pt-BR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 trabalho </a:t>
            </a:r>
            <a:r>
              <a:rPr lang="pt-BR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atingiu minhas expectativas, muitos programas não eram desenvolvidos na UBS começando pela prevenção do câncer de colo de útero e câncer de </a:t>
            </a:r>
            <a:r>
              <a:rPr lang="pt-BR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mama, mas depois de começar o curso começamos o desenvolvimento do mesmo.</a:t>
            </a:r>
          </a:p>
          <a:p>
            <a:pPr marL="171450" lvl="0" indent="-171450">
              <a:buFont typeface="Wingdings" pitchFamily="2" charset="2"/>
              <a:buChar char="v"/>
            </a:pPr>
            <a:endParaRPr lang="pt-BR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lvl="0" indent="-171450">
              <a:buFont typeface="Wingdings" pitchFamily="2" charset="2"/>
              <a:buChar char="v"/>
            </a:pPr>
            <a:r>
              <a:rPr lang="pt-BR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 curso mostrou como tinha que </a:t>
            </a:r>
            <a:r>
              <a:rPr lang="pt-BR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 desenvolver </a:t>
            </a:r>
            <a:r>
              <a:rPr lang="pt-BR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 trabalho na UBS, implementando assim os diferentes programas.</a:t>
            </a:r>
          </a:p>
        </p:txBody>
      </p:sp>
    </p:spTree>
    <p:extLst>
      <p:ext uri="{BB962C8B-B14F-4D97-AF65-F5344CB8AC3E}">
        <p14:creationId xmlns:p14="http://schemas.microsoft.com/office/powerpoint/2010/main" xmlns="" val="31732291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628802"/>
            <a:ext cx="86409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Wingdings" pitchFamily="2" charset="2"/>
              <a:buChar char="v"/>
            </a:pPr>
            <a:r>
              <a:rPr lang="pt-BR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Aprendi que primeiramente tem que ter vontade de oferecer qualidade á família, á comunidade, integração na equipe, conhecimento dos </a:t>
            </a:r>
            <a:r>
              <a:rPr lang="pt-BR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interesses </a:t>
            </a:r>
            <a:r>
              <a:rPr lang="pt-BR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dos usuários, a importância e á satisfação do resultado de meu trabalho e a confiança e segurança da comunidade em nós. </a:t>
            </a:r>
          </a:p>
        </p:txBody>
      </p:sp>
    </p:spTree>
    <p:extLst>
      <p:ext uri="{BB962C8B-B14F-4D97-AF65-F5344CB8AC3E}">
        <p14:creationId xmlns:p14="http://schemas.microsoft.com/office/powerpoint/2010/main" xmlns="" val="2780957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44464" y="169766"/>
            <a:ext cx="8496944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3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Caracterização do município </a:t>
            </a:r>
            <a:r>
              <a:rPr lang="pt-BR" sz="3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Ibirubá/RS</a:t>
            </a:r>
          </a:p>
          <a:p>
            <a:pPr lvl="0"/>
            <a:endParaRPr lang="pt-BR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pt-BR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Ibirubá esta situado na região noroeste do Rio Grande do Sul.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Dista 210 quilômetros de Porto Alegre, capital de RS.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Contém 19311 habitantes segundo de IBGE (2010).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Possui tanto área urbana quanto rural.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renda principal é agricultura, indústria e comercio.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Contamos com um posto de pronto atendimento( PAM), 5 UBS, 3 ESF, um serviço hospitalar, 3 laboratórios clínicos, um posto odontológico e a Data Medi (clinica onde são feitos exames complementais de alta resolução.  </a:t>
            </a:r>
          </a:p>
          <a:p>
            <a:pPr marL="285750" lvl="0" indent="-285750">
              <a:buFont typeface="Wingdings" pitchFamily="2" charset="2"/>
              <a:buChar char="v"/>
            </a:pPr>
            <a:endParaRPr lang="pt-BR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v"/>
            </a:pPr>
            <a:endParaRPr lang="pt-B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1492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51520" y="548680"/>
            <a:ext cx="856895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Referencia </a:t>
            </a:r>
          </a:p>
          <a:p>
            <a:pPr>
              <a:spcAft>
                <a:spcPts val="0"/>
              </a:spcAft>
            </a:pPr>
            <a:endParaRPr lang="pt-BR" sz="2400" dirty="0" smtClean="0">
              <a:solidFill>
                <a:srgbClr val="111111"/>
              </a:solidFill>
              <a:latin typeface="Arial"/>
              <a:ea typeface="Calibri"/>
              <a:cs typeface="Arial"/>
            </a:endParaRPr>
          </a:p>
          <a:p>
            <a:pPr>
              <a:spcAft>
                <a:spcPts val="0"/>
              </a:spcAft>
            </a:pPr>
            <a:endParaRPr lang="pt-BR" sz="2400" dirty="0">
              <a:solidFill>
                <a:srgbClr val="111111"/>
              </a:solidFill>
              <a:latin typeface="Arial"/>
              <a:ea typeface="Calibri"/>
              <a:cs typeface="Arial"/>
            </a:endParaRPr>
          </a:p>
          <a:p>
            <a:pPr>
              <a:spcAft>
                <a:spcPts val="0"/>
              </a:spcAft>
            </a:pPr>
            <a:r>
              <a:rPr lang="pt-BR" sz="2400" dirty="0" smtClean="0">
                <a:solidFill>
                  <a:srgbClr val="111111"/>
                </a:solidFill>
                <a:latin typeface="Arial"/>
                <a:ea typeface="Calibri"/>
                <a:cs typeface="Arial"/>
              </a:rPr>
              <a:t>BRASIL</a:t>
            </a:r>
            <a:r>
              <a:rPr lang="pt-BR" sz="2400" dirty="0">
                <a:solidFill>
                  <a:srgbClr val="111111"/>
                </a:solidFill>
                <a:latin typeface="Arial"/>
                <a:ea typeface="Calibri"/>
                <a:cs typeface="Arial"/>
              </a:rPr>
              <a:t>. Ministério da Saúde. Controle dos cânceres do colo do útero e da mama. 2ªEd. Brasília: Editora do Ministério da Saúde, 2013.</a:t>
            </a:r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8727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87826" y="4104948"/>
            <a:ext cx="508344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6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Obrigada !!!!!</a:t>
            </a:r>
          </a:p>
        </p:txBody>
      </p:sp>
    </p:spTree>
    <p:extLst>
      <p:ext uri="{BB962C8B-B14F-4D97-AF65-F5344CB8AC3E}">
        <p14:creationId xmlns:p14="http://schemas.microsoft.com/office/powerpoint/2010/main" xmlns="" val="397259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80813" y="188640"/>
            <a:ext cx="8568952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3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Caracterização da </a:t>
            </a:r>
            <a:r>
              <a:rPr lang="pt-BR" sz="3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UBS Jardim</a:t>
            </a:r>
          </a:p>
          <a:p>
            <a:pPr lvl="0"/>
            <a:endParaRPr lang="pt-BR" sz="3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pt-BR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lvl="0" indent="-1714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Situada </a:t>
            </a: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 área urbana do município, mas atende também área rural.</a:t>
            </a:r>
          </a:p>
          <a:p>
            <a:pPr marL="171450" lvl="0" indent="-1714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Temos </a:t>
            </a: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uma ESF, mas não temos NASF.</a:t>
            </a:r>
          </a:p>
          <a:p>
            <a:pPr marL="171450" lvl="0" indent="-1714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 atendimento é segundo demanda espontânea de manha, mas no horário da tarde temos saúde do homem, consulta de puericultura, grupos de </a:t>
            </a: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HAS/DM </a:t>
            </a: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 visitas domiciliares.</a:t>
            </a:r>
          </a:p>
          <a:p>
            <a:pPr marL="171450" lvl="0" indent="-1714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Nossa equipe esta formada pela medica, enfermeira, duas técnicas de enfermagem e sete agentes comunitárias de saúde.</a:t>
            </a:r>
          </a:p>
        </p:txBody>
      </p:sp>
    </p:spTree>
    <p:extLst>
      <p:ext uri="{BB962C8B-B14F-4D97-AF65-F5344CB8AC3E}">
        <p14:creationId xmlns:p14="http://schemas.microsoft.com/office/powerpoint/2010/main" xmlns="" val="35338724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26166" y="58011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pt-BR" dirty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513" y="270782"/>
            <a:ext cx="8699581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4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Antes da intervenção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pt-BR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lvl="0" indent="-1714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pt-BR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Temos cadastradas </a:t>
            </a:r>
            <a:r>
              <a:rPr lang="pt-BR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544 </a:t>
            </a:r>
            <a:r>
              <a:rPr lang="pt-BR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usuárias entre 25 -64 anos de idade o que </a:t>
            </a:r>
            <a:r>
              <a:rPr lang="pt-BR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representa </a:t>
            </a:r>
            <a:r>
              <a:rPr lang="pt-BR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64% para uma estimativa de 841 </a:t>
            </a:r>
            <a:r>
              <a:rPr lang="pt-BR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usuárias pelo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CAP.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171450" lvl="0" indent="-1714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pt-BR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Temos 287 usuárias entre 50 -69 anos de idade oque representa </a:t>
            </a:r>
            <a:r>
              <a:rPr lang="pt-BR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91</a:t>
            </a:r>
            <a:r>
              <a:rPr lang="pt-BR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% para uma estimativa de 316 </a:t>
            </a:r>
            <a:r>
              <a:rPr lang="pt-BR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usuárias pelo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CAP.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171450" lvl="0" indent="-1714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pt-BR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Inexistência dos protocolos.</a:t>
            </a:r>
          </a:p>
          <a:p>
            <a:pPr marL="171450" lvl="0" indent="-1714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pt-BR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Inexistência de controle dos indicadores de </a:t>
            </a:r>
            <a:r>
              <a:rPr lang="pt-BR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qualidade</a:t>
            </a: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5261670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38572" y="332656"/>
            <a:ext cx="85689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4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Objetivo </a:t>
            </a:r>
            <a:r>
              <a:rPr lang="pt-BR" sz="4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Geral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sz="3200" dirty="0" smtClean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sz="3200" dirty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indent="540385" algn="just">
              <a:spcAft>
                <a:spcPts val="0"/>
              </a:spcAft>
            </a:pPr>
            <a:r>
              <a:rPr lang="pt-BR" sz="3200" b="1" dirty="0" smtClean="0">
                <a:solidFill>
                  <a:prstClr val="black"/>
                </a:solidFill>
                <a:latin typeface="Trebuchet MS" panose="020B0603020202020204"/>
              </a:rPr>
              <a:t>Melhorar a </a:t>
            </a:r>
            <a:r>
              <a:rPr lang="pt-BR" sz="3200" b="1" dirty="0">
                <a:solidFill>
                  <a:prstClr val="black"/>
                </a:solidFill>
                <a:latin typeface="Trebuchet MS" panose="020B0603020202020204"/>
              </a:rPr>
              <a:t>Atenção ao Programa de Prevenção do Câncer de Colo de Útero e Controle do Câncer de Mama na UBS Jardim, Ibirubá/RS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3200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1267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513284" y="1772816"/>
            <a:ext cx="684076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  <a:buFont typeface="Wingdings 2"/>
              <a:buChar char=""/>
            </a:pPr>
            <a:r>
              <a:rPr lang="pt-BR" sz="3200" dirty="0">
                <a:solidFill>
                  <a:prstClr val="black"/>
                </a:solidFill>
                <a:cs typeface="Arial" panose="020B0604020202020204" pitchFamily="34" charset="0"/>
              </a:rPr>
              <a:t>Agendamento de consultas;</a:t>
            </a: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  <a:buFont typeface="Wingdings 2"/>
              <a:buChar char=""/>
            </a:pPr>
            <a:r>
              <a:rPr lang="pt-BR" sz="3200" dirty="0">
                <a:solidFill>
                  <a:prstClr val="black"/>
                </a:solidFill>
                <a:cs typeface="Arial" panose="020B0604020202020204" pitchFamily="34" charset="0"/>
              </a:rPr>
              <a:t>Identificação das faltosas e busca ativa;</a:t>
            </a: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  <a:buFont typeface="Wingdings 2"/>
              <a:buChar char=""/>
            </a:pPr>
            <a:r>
              <a:rPr lang="pt-BR" sz="3200" dirty="0">
                <a:solidFill>
                  <a:prstClr val="black"/>
                </a:solidFill>
                <a:cs typeface="Arial" panose="020B0604020202020204" pitchFamily="34" charset="0"/>
              </a:rPr>
              <a:t>Atividade educativa com população;</a:t>
            </a: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  <a:buFont typeface="Wingdings 2"/>
              <a:buChar char=""/>
            </a:pPr>
            <a:r>
              <a:rPr lang="pt-BR" sz="3200" dirty="0">
                <a:solidFill>
                  <a:prstClr val="black"/>
                </a:solidFill>
                <a:cs typeface="Arial" panose="020B0604020202020204" pitchFamily="34" charset="0"/>
              </a:rPr>
              <a:t>Reuniões de equipe;</a:t>
            </a: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  <a:buFont typeface="Wingdings 2"/>
              <a:buChar char=""/>
            </a:pPr>
            <a:r>
              <a:rPr lang="pt-BR" sz="3200" dirty="0">
                <a:solidFill>
                  <a:prstClr val="black"/>
                </a:solidFill>
                <a:cs typeface="Arial" panose="020B0604020202020204" pitchFamily="34" charset="0"/>
              </a:rPr>
              <a:t>Monitoramento</a:t>
            </a: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  <a:buFont typeface="Wingdings 2"/>
              <a:buChar char=""/>
            </a:pPr>
            <a:r>
              <a:rPr lang="pt-BR" sz="3200" dirty="0">
                <a:solidFill>
                  <a:prstClr val="black"/>
                </a:solidFill>
                <a:cs typeface="Arial" panose="020B0604020202020204" pitchFamily="34" charset="0"/>
              </a:rPr>
              <a:t>Avaliação</a:t>
            </a:r>
          </a:p>
        </p:txBody>
      </p:sp>
      <p:sp>
        <p:nvSpPr>
          <p:cNvPr id="6" name="Retângulo 5"/>
          <p:cNvSpPr/>
          <p:nvPr/>
        </p:nvSpPr>
        <p:spPr>
          <a:xfrm>
            <a:off x="755576" y="260648"/>
            <a:ext cx="54903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cap="all" dirty="0">
                <a:solidFill>
                  <a:prstClr val="black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+mj-ea"/>
                <a:cs typeface="Arial" panose="020B0604020202020204" pitchFamily="34" charset="0"/>
              </a:rPr>
              <a:t>Metodologia/Ações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25061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370264" y="2085871"/>
            <a:ext cx="8297487" cy="5529791"/>
          </a:xfrm>
          <a:prstGeom prst="rect">
            <a:avLst/>
          </a:prstGeom>
        </p:spPr>
        <p:txBody>
          <a:bodyPr numCol="2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5FCBEF"/>
              </a:buClr>
            </a:pPr>
            <a:r>
              <a:rPr lang="pt-BR" sz="28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Arial" panose="020B0604020202020204" pitchFamily="34" charset="0"/>
              </a:rPr>
              <a:t>MONITORAMENTO E AVALIAÇÃO</a:t>
            </a:r>
            <a:r>
              <a:rPr lang="pt-BR" sz="28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5FCBEF"/>
              </a:buClr>
            </a:pPr>
            <a:r>
              <a:rPr lang="pt-BR" sz="2800" dirty="0" smtClean="0">
                <a:solidFill>
                  <a:prstClr val="black"/>
                </a:solidFill>
                <a:cs typeface="Arial" panose="020B0604020202020204" pitchFamily="34" charset="0"/>
              </a:rPr>
              <a:t>Cobertura</a:t>
            </a:r>
          </a:p>
          <a:p>
            <a:pPr>
              <a:buClr>
                <a:srgbClr val="5FCBEF"/>
              </a:buClr>
            </a:pPr>
            <a:r>
              <a:rPr lang="pt-BR" sz="2800" dirty="0" smtClean="0">
                <a:solidFill>
                  <a:prstClr val="black"/>
                </a:solidFill>
                <a:cs typeface="Arial" panose="020B0604020202020204" pitchFamily="34" charset="0"/>
              </a:rPr>
              <a:t> Adequabilidade das amostras coletadas</a:t>
            </a:r>
          </a:p>
          <a:p>
            <a:pPr>
              <a:buClr>
                <a:srgbClr val="5FCBEF"/>
              </a:buClr>
            </a:pPr>
            <a:r>
              <a:rPr lang="pt-BR" sz="2800" dirty="0" smtClean="0">
                <a:solidFill>
                  <a:prstClr val="black"/>
                </a:solidFill>
                <a:cs typeface="Arial" panose="020B0604020202020204" pitchFamily="34" charset="0"/>
              </a:rPr>
              <a:t>Periodicidade e resultados dos exames</a:t>
            </a:r>
          </a:p>
          <a:p>
            <a:pPr>
              <a:buClr>
                <a:srgbClr val="5FCBEF"/>
              </a:buClr>
            </a:pPr>
            <a:r>
              <a:rPr lang="pt-BR" sz="2800" dirty="0" smtClean="0">
                <a:solidFill>
                  <a:prstClr val="black"/>
                </a:solidFill>
                <a:cs typeface="Arial" panose="020B0604020202020204" pitchFamily="34" charset="0"/>
              </a:rPr>
              <a:t>Registros das informações</a:t>
            </a:r>
          </a:p>
          <a:p>
            <a:pPr>
              <a:buClr>
                <a:srgbClr val="5FCBEF"/>
              </a:buClr>
            </a:pPr>
            <a:r>
              <a:rPr lang="pt-BR" sz="2800" dirty="0" smtClean="0">
                <a:solidFill>
                  <a:prstClr val="black"/>
                </a:solidFill>
                <a:cs typeface="Arial" panose="020B0604020202020204" pitchFamily="34" charset="0"/>
              </a:rPr>
              <a:t>Avaliação de risco</a:t>
            </a:r>
          </a:p>
          <a:p>
            <a:pPr>
              <a:buClr>
                <a:srgbClr val="5FCBEF"/>
              </a:buClr>
            </a:pPr>
            <a:r>
              <a:rPr lang="pt-BR" sz="2800" dirty="0" smtClean="0">
                <a:solidFill>
                  <a:prstClr val="black"/>
                </a:solidFill>
                <a:cs typeface="Arial" panose="020B0604020202020204" pitchFamily="34" charset="0"/>
              </a:rPr>
              <a:t>Orientações sobre DST      </a:t>
            </a:r>
          </a:p>
          <a:p>
            <a:pPr>
              <a:buClr>
                <a:srgbClr val="5FCBEF"/>
              </a:buClr>
            </a:pPr>
            <a:endParaRPr lang="pt-BR" sz="28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>
              <a:buClr>
                <a:srgbClr val="5FCBEF"/>
              </a:buClr>
            </a:pPr>
            <a:endParaRPr lang="pt-BR" sz="28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indent="0">
              <a:buClr>
                <a:srgbClr val="5FCBEF"/>
              </a:buClr>
              <a:buFont typeface="Wingdings 3" charset="2"/>
              <a:buNone/>
            </a:pPr>
            <a:endParaRPr lang="pt-BR" sz="2800" dirty="0" smtClean="0">
              <a:solidFill>
                <a:prstClr val="black">
                  <a:lumMod val="75000"/>
                  <a:lumOff val="25000"/>
                </a:prstClr>
              </a:solidFill>
              <a:cs typeface="Arial" panose="020B0604020202020204" pitchFamily="34" charset="0"/>
            </a:endParaRPr>
          </a:p>
          <a:p>
            <a:pPr marL="0" indent="0">
              <a:buClr>
                <a:srgbClr val="5FCBEF"/>
              </a:buClr>
              <a:buFont typeface="Wingdings 3" charset="2"/>
              <a:buNone/>
            </a:pPr>
            <a:endParaRPr lang="pt-BR" sz="2800" dirty="0" smtClean="0">
              <a:solidFill>
                <a:prstClr val="black">
                  <a:lumMod val="75000"/>
                  <a:lumOff val="25000"/>
                </a:prstClr>
              </a:solidFill>
              <a:cs typeface="Arial" panose="020B0604020202020204" pitchFamily="34" charset="0"/>
            </a:endParaRPr>
          </a:p>
          <a:p>
            <a:pPr marL="0" indent="0">
              <a:buClr>
                <a:srgbClr val="5FCBEF"/>
              </a:buClr>
              <a:buFont typeface="Wingdings 3" charset="2"/>
              <a:buNone/>
            </a:pPr>
            <a:endParaRPr lang="pt-BR" sz="2800" dirty="0" smtClean="0">
              <a:solidFill>
                <a:prstClr val="black">
                  <a:lumMod val="75000"/>
                  <a:lumOff val="25000"/>
                </a:prstClr>
              </a:solidFill>
              <a:cs typeface="Arial" panose="020B0604020202020204" pitchFamily="34" charset="0"/>
            </a:endParaRPr>
          </a:p>
          <a:p>
            <a:pPr marL="0" indent="0">
              <a:buClr>
                <a:srgbClr val="5FCBEF"/>
              </a:buClr>
              <a:buFont typeface="Wingdings 3" charset="2"/>
              <a:buNone/>
            </a:pPr>
            <a:r>
              <a:rPr lang="pt-BR" sz="28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Arial" panose="020B0604020202020204" pitchFamily="34" charset="0"/>
              </a:rPr>
              <a:t>ORGANIZAÇÃO E GESTÃO DO SERVIÇO</a:t>
            </a:r>
          </a:p>
          <a:p>
            <a:pPr>
              <a:buClr>
                <a:srgbClr val="5FCBEF"/>
              </a:buClr>
            </a:pPr>
            <a:r>
              <a:rPr lang="pt-BR" sz="2800" dirty="0" smtClean="0">
                <a:solidFill>
                  <a:prstClr val="black"/>
                </a:solidFill>
                <a:cs typeface="Arial" panose="020B0604020202020204" pitchFamily="34" charset="0"/>
              </a:rPr>
              <a:t>Acolhimento  e cadastro </a:t>
            </a:r>
          </a:p>
          <a:p>
            <a:pPr>
              <a:buClr>
                <a:srgbClr val="5FCBEF"/>
              </a:buClr>
            </a:pPr>
            <a:r>
              <a:rPr lang="pt-BR" sz="2800" dirty="0" smtClean="0">
                <a:solidFill>
                  <a:prstClr val="black"/>
                </a:solidFill>
                <a:cs typeface="Arial" panose="020B0604020202020204" pitchFamily="34" charset="0"/>
              </a:rPr>
              <a:t>Organizar arquivo dos resultados</a:t>
            </a:r>
          </a:p>
          <a:p>
            <a:pPr>
              <a:buClr>
                <a:srgbClr val="5FCBEF"/>
              </a:buClr>
            </a:pPr>
            <a:r>
              <a:rPr lang="pt-BR" sz="2800" dirty="0" smtClean="0">
                <a:solidFill>
                  <a:prstClr val="black"/>
                </a:solidFill>
                <a:cs typeface="Arial" panose="020B0604020202020204" pitchFamily="34" charset="0"/>
              </a:rPr>
              <a:t>Visitas domiciliares para busca de faltosas </a:t>
            </a:r>
          </a:p>
          <a:p>
            <a:pPr>
              <a:buClr>
                <a:srgbClr val="5FCBEF"/>
              </a:buClr>
            </a:pPr>
            <a:r>
              <a:rPr lang="pt-BR" sz="2800" dirty="0" smtClean="0">
                <a:solidFill>
                  <a:prstClr val="black"/>
                </a:solidFill>
                <a:cs typeface="Arial" panose="020B0604020202020204" pitchFamily="34" charset="0"/>
              </a:rPr>
              <a:t>Planilha/registro específico</a:t>
            </a:r>
          </a:p>
          <a:p>
            <a:pPr>
              <a:buClr>
                <a:srgbClr val="5FCBEF"/>
              </a:buClr>
            </a:pPr>
            <a:r>
              <a:rPr lang="pt-BR" sz="2800" dirty="0" smtClean="0">
                <a:solidFill>
                  <a:prstClr val="black"/>
                </a:solidFill>
                <a:cs typeface="Arial" panose="020B0604020202020204" pitchFamily="34" charset="0"/>
              </a:rPr>
              <a:t>Identificação de risco e acompanhamento diferenciado</a:t>
            </a:r>
          </a:p>
          <a:p>
            <a:pPr>
              <a:buClr>
                <a:srgbClr val="5FCBEF"/>
              </a:buClr>
            </a:pPr>
            <a:r>
              <a:rPr lang="pt-BR" sz="2800" dirty="0" smtClean="0">
                <a:solidFill>
                  <a:prstClr val="black"/>
                </a:solidFill>
                <a:cs typeface="Arial" panose="020B0604020202020204" pitchFamily="34" charset="0"/>
              </a:rPr>
              <a:t>Distribuição de preservativos      </a:t>
            </a:r>
            <a:r>
              <a:rPr lang="pt-BR" sz="2800" dirty="0" smtClean="0">
                <a:solidFill>
                  <a:prstClr val="black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indent="0">
              <a:buClr>
                <a:srgbClr val="5FCBEF"/>
              </a:buClr>
              <a:buFont typeface="Wingdings 3" charset="2"/>
              <a:buNone/>
            </a:pPr>
            <a:r>
              <a:rPr lang="pt-BR" sz="2800" b="1" dirty="0" smtClean="0">
                <a:solidFill>
                  <a:prstClr val="black"/>
                </a:solidFill>
                <a:cs typeface="Arial" pitchFamily="34" charset="0"/>
              </a:rPr>
              <a:t> </a:t>
            </a:r>
            <a:endParaRPr lang="pt-BR" sz="2800" dirty="0" smtClean="0">
              <a:solidFill>
                <a:prstClr val="black"/>
              </a:solidFill>
            </a:endParaRPr>
          </a:p>
          <a:p>
            <a:pPr marL="0" indent="0">
              <a:buClr>
                <a:srgbClr val="5FCBEF"/>
              </a:buClr>
              <a:buFont typeface="Wingdings 3" charset="2"/>
              <a:buNone/>
            </a:pPr>
            <a:endParaRPr lang="pt-BR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>
              <a:buClr>
                <a:srgbClr val="5FCBEF"/>
              </a:buClr>
              <a:buFont typeface="Wingdings 3" charset="2"/>
              <a:buNone/>
            </a:pPr>
            <a:endParaRPr lang="pt-BR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>
              <a:buClr>
                <a:srgbClr val="5FCBEF"/>
              </a:buClr>
              <a:buFont typeface="Wingdings 3" charset="2"/>
              <a:buNone/>
            </a:pPr>
            <a:endParaRPr lang="pt-B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043608" y="404664"/>
            <a:ext cx="6447501" cy="13208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Metodologia/Ações</a:t>
            </a:r>
            <a:endParaRPr lang="pt-BR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634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Metodologia/Ações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258763" y="1581498"/>
            <a:ext cx="8885237" cy="5287962"/>
          </a:xfrm>
        </p:spPr>
        <p:txBody>
          <a:bodyPr numCol="2">
            <a:normAutofit fontScale="25000" lnSpcReduction="20000"/>
          </a:bodyPr>
          <a:lstStyle/>
          <a:p>
            <a:pPr marL="0" indent="0">
              <a:buNone/>
            </a:pPr>
            <a:r>
              <a:rPr lang="pt-BR" sz="8000" b="1" dirty="0" smtClean="0">
                <a:solidFill>
                  <a:schemeClr val="tx1"/>
                </a:solidFill>
              </a:rPr>
              <a:t>Engajamento público</a:t>
            </a:r>
            <a:endParaRPr lang="pt-BR" sz="8000" dirty="0">
              <a:solidFill>
                <a:schemeClr val="tx1"/>
              </a:solidFill>
            </a:endParaRPr>
          </a:p>
          <a:p>
            <a:r>
              <a:rPr lang="pt-BR" sz="8000" dirty="0">
                <a:solidFill>
                  <a:schemeClr val="tx1"/>
                </a:solidFill>
              </a:rPr>
              <a:t> Reuniões com a  comunidade sobre</a:t>
            </a:r>
            <a:r>
              <a:rPr lang="pt-BR" sz="8000" dirty="0" smtClean="0">
                <a:solidFill>
                  <a:schemeClr val="tx1"/>
                </a:solidFill>
              </a:rPr>
              <a:t>:</a:t>
            </a:r>
            <a:endParaRPr lang="pt-BR" sz="8000" dirty="0">
              <a:solidFill>
                <a:schemeClr val="tx1"/>
              </a:solidFill>
            </a:endParaRPr>
          </a:p>
          <a:p>
            <a:pPr lvl="0"/>
            <a:r>
              <a:rPr lang="pt-BR" sz="8000" dirty="0">
                <a:solidFill>
                  <a:schemeClr val="tx1"/>
                </a:solidFill>
              </a:rPr>
              <a:t>Importância de realização </a:t>
            </a:r>
            <a:r>
              <a:rPr lang="pt-BR" sz="8000" dirty="0" smtClean="0">
                <a:solidFill>
                  <a:schemeClr val="tx1"/>
                </a:solidFill>
              </a:rPr>
              <a:t>dos exames.                                                                                      </a:t>
            </a:r>
            <a:endParaRPr lang="pt-BR" sz="8000" dirty="0">
              <a:solidFill>
                <a:schemeClr val="tx1"/>
              </a:solidFill>
            </a:endParaRPr>
          </a:p>
          <a:p>
            <a:pPr lvl="0"/>
            <a:r>
              <a:rPr lang="pt-BR" sz="8000" dirty="0" smtClean="0">
                <a:solidFill>
                  <a:schemeClr val="tx1"/>
                </a:solidFill>
              </a:rPr>
              <a:t>Compartilhar indicadores de qualidade.</a:t>
            </a:r>
            <a:endParaRPr lang="pt-BR" sz="8000" dirty="0">
              <a:solidFill>
                <a:schemeClr val="tx1"/>
              </a:solidFill>
            </a:endParaRPr>
          </a:p>
          <a:p>
            <a:pPr lvl="0"/>
            <a:r>
              <a:rPr lang="pt-BR" sz="8000" dirty="0" smtClean="0">
                <a:solidFill>
                  <a:schemeClr val="tx1"/>
                </a:solidFill>
              </a:rPr>
              <a:t>Esclarecer periodicidade e tempo de espera dos exames.</a:t>
            </a:r>
            <a:endParaRPr lang="pt-BR" sz="8000" dirty="0">
              <a:solidFill>
                <a:schemeClr val="tx1"/>
              </a:solidFill>
            </a:endParaRPr>
          </a:p>
          <a:p>
            <a:pPr lvl="0"/>
            <a:r>
              <a:rPr lang="pt-BR" sz="8000" dirty="0" smtClean="0">
                <a:solidFill>
                  <a:schemeClr val="tx1"/>
                </a:solidFill>
              </a:rPr>
              <a:t>Direito de solicitação de segunda via.</a:t>
            </a:r>
            <a:endParaRPr lang="pt-BR" sz="8000" dirty="0">
              <a:solidFill>
                <a:schemeClr val="tx1"/>
              </a:solidFill>
            </a:endParaRPr>
          </a:p>
          <a:p>
            <a:pPr lvl="0"/>
            <a:r>
              <a:rPr lang="pt-BR" sz="8000" dirty="0" smtClean="0">
                <a:solidFill>
                  <a:schemeClr val="tx1"/>
                </a:solidFill>
              </a:rPr>
              <a:t>Educação à saúde sobre sinais e fatores de risco.</a:t>
            </a:r>
          </a:p>
          <a:p>
            <a:pPr lvl="0"/>
            <a:r>
              <a:rPr lang="pt-BR" sz="8000" dirty="0" smtClean="0">
                <a:solidFill>
                  <a:schemeClr val="tx1"/>
                </a:solidFill>
              </a:rPr>
              <a:t>Incentivar uso de </a:t>
            </a:r>
            <a:r>
              <a:rPr lang="pt-BR" sz="8000" dirty="0">
                <a:solidFill>
                  <a:schemeClr val="tx1"/>
                </a:solidFill>
              </a:rPr>
              <a:t>preservativos, prática de atividade física </a:t>
            </a:r>
            <a:r>
              <a:rPr lang="pt-BR" sz="8000" dirty="0" smtClean="0">
                <a:solidFill>
                  <a:schemeClr val="tx1"/>
                </a:solidFill>
              </a:rPr>
              <a:t>regular e </a:t>
            </a:r>
            <a:r>
              <a:rPr lang="pt-BR" sz="8000" dirty="0">
                <a:solidFill>
                  <a:schemeClr val="tx1"/>
                </a:solidFill>
              </a:rPr>
              <a:t>hábitos alimentares </a:t>
            </a:r>
            <a:r>
              <a:rPr lang="pt-BR" sz="8000" dirty="0" smtClean="0">
                <a:solidFill>
                  <a:schemeClr val="tx1"/>
                </a:solidFill>
              </a:rPr>
              <a:t>saudáveis.</a:t>
            </a:r>
          </a:p>
          <a:p>
            <a:pPr lvl="0"/>
            <a:endParaRPr lang="pt-BR" sz="8000" dirty="0" smtClean="0">
              <a:solidFill>
                <a:schemeClr val="tx1"/>
              </a:solidFill>
            </a:endParaRPr>
          </a:p>
          <a:p>
            <a:pPr lvl="0"/>
            <a:endParaRPr lang="pt-BR" sz="8000" dirty="0" smtClean="0">
              <a:solidFill>
                <a:schemeClr val="tx1"/>
              </a:solidFill>
            </a:endParaRPr>
          </a:p>
          <a:p>
            <a:pPr lvl="0"/>
            <a:endParaRPr lang="pt-BR" sz="8000" dirty="0">
              <a:solidFill>
                <a:schemeClr val="tx1"/>
              </a:solidFill>
            </a:endParaRPr>
          </a:p>
          <a:p>
            <a:endParaRPr lang="pt-BR" sz="8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8000" b="1" dirty="0" smtClean="0">
                <a:solidFill>
                  <a:schemeClr val="tx1"/>
                </a:solidFill>
              </a:rPr>
              <a:t>Qualificação </a:t>
            </a:r>
            <a:r>
              <a:rPr lang="pt-BR" sz="8000" b="1" dirty="0">
                <a:solidFill>
                  <a:schemeClr val="tx1"/>
                </a:solidFill>
              </a:rPr>
              <a:t>da  prática </a:t>
            </a:r>
            <a:r>
              <a:rPr lang="pt-BR" sz="8000" b="1" dirty="0" smtClean="0">
                <a:solidFill>
                  <a:schemeClr val="tx1"/>
                </a:solidFill>
              </a:rPr>
              <a:t>clínica</a:t>
            </a:r>
            <a:endParaRPr lang="pt-BR" sz="8000" dirty="0">
              <a:solidFill>
                <a:schemeClr val="tx1"/>
              </a:solidFill>
            </a:endParaRPr>
          </a:p>
          <a:p>
            <a:r>
              <a:rPr lang="pt-BR" sz="8000" dirty="0">
                <a:solidFill>
                  <a:schemeClr val="tx1"/>
                </a:solidFill>
              </a:rPr>
              <a:t>Capacitações da equipe sobre:                 </a:t>
            </a:r>
          </a:p>
          <a:p>
            <a:pPr lvl="0"/>
            <a:r>
              <a:rPr lang="pt-BR" sz="8000" dirty="0">
                <a:solidFill>
                  <a:schemeClr val="tx1"/>
                </a:solidFill>
              </a:rPr>
              <a:t>atribuição </a:t>
            </a:r>
            <a:r>
              <a:rPr lang="pt-BR" sz="8000" dirty="0" smtClean="0">
                <a:solidFill>
                  <a:schemeClr val="tx1"/>
                </a:solidFill>
              </a:rPr>
              <a:t>profissional</a:t>
            </a:r>
          </a:p>
          <a:p>
            <a:pPr lvl="0"/>
            <a:r>
              <a:rPr lang="pt-BR" sz="8000" dirty="0" smtClean="0">
                <a:solidFill>
                  <a:schemeClr val="tx1"/>
                </a:solidFill>
              </a:rPr>
              <a:t>Protocolos</a:t>
            </a:r>
            <a:endParaRPr lang="pt-BR" sz="8000" dirty="0">
              <a:solidFill>
                <a:schemeClr val="tx1"/>
              </a:solidFill>
            </a:endParaRPr>
          </a:p>
          <a:p>
            <a:pPr lvl="0"/>
            <a:r>
              <a:rPr lang="pt-BR" sz="8000" dirty="0">
                <a:solidFill>
                  <a:schemeClr val="tx1"/>
                </a:solidFill>
              </a:rPr>
              <a:t>para a busca ativa por parte dos ACS                                                                                                                                                    </a:t>
            </a:r>
          </a:p>
          <a:p>
            <a:pPr lvl="0"/>
            <a:r>
              <a:rPr lang="pt-BR" sz="8000" dirty="0">
                <a:solidFill>
                  <a:schemeClr val="tx1"/>
                </a:solidFill>
              </a:rPr>
              <a:t>Preenchimento dos registros </a:t>
            </a:r>
            <a:r>
              <a:rPr lang="pt-BR" sz="8000" dirty="0" smtClean="0">
                <a:solidFill>
                  <a:schemeClr val="tx1"/>
                </a:solidFill>
              </a:rPr>
              <a:t>específicos</a:t>
            </a:r>
          </a:p>
          <a:p>
            <a:pPr lvl="0"/>
            <a:r>
              <a:rPr lang="pt-BR" sz="8000" dirty="0" smtClean="0">
                <a:solidFill>
                  <a:schemeClr val="tx1"/>
                </a:solidFill>
              </a:rPr>
              <a:t>Avaliação e fatores de risco</a:t>
            </a:r>
          </a:p>
          <a:p>
            <a:pPr lvl="0"/>
            <a:r>
              <a:rPr lang="pt-BR" sz="8000" dirty="0" smtClean="0">
                <a:solidFill>
                  <a:schemeClr val="tx1"/>
                </a:solidFill>
              </a:rPr>
              <a:t>Prevenção de DST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pt-BR" sz="8000" dirty="0">
              <a:solidFill>
                <a:schemeClr val="tx1"/>
              </a:solidFill>
            </a:endParaRPr>
          </a:p>
          <a:p>
            <a:pPr marL="457200" lvl="1" indent="0" algn="just">
              <a:buNone/>
            </a:pPr>
            <a:endParaRPr lang="pt-BR" sz="80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457200" lvl="1" indent="0" algn="just">
              <a:buNone/>
            </a:pPr>
            <a:endParaRPr lang="pt-BR" sz="8000" dirty="0">
              <a:cs typeface="Arial" pitchFamily="34" charset="0"/>
            </a:endParaRPr>
          </a:p>
          <a:p>
            <a:pPr algn="just"/>
            <a:endParaRPr lang="pt-BR" sz="11200" b="1" dirty="0" smtClean="0"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46757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886</TotalTime>
  <Words>2702</Words>
  <Application>Microsoft Office PowerPoint</Application>
  <PresentationFormat>Apresentação na tela (4:3)</PresentationFormat>
  <Paragraphs>297</Paragraphs>
  <Slides>31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Viagem</vt:lpstr>
      <vt:lpstr>Melhoria da Atenção ao Programa de Prevenção do Câncer de Colo de Útero e Controle do Câncer de Mama na UBS Jardim, Ibirubá/RS.                              Especializanda: Brenda Batista Ramos                              Orientadora: Débora Zanutto Cardillo  Pelotas, 2015</vt:lpstr>
      <vt:lpstr>Slide 2</vt:lpstr>
      <vt:lpstr>Slide 3</vt:lpstr>
      <vt:lpstr>Slide 4</vt:lpstr>
      <vt:lpstr>Slide 5</vt:lpstr>
      <vt:lpstr>Slide 6</vt:lpstr>
      <vt:lpstr>Slide 7</vt:lpstr>
      <vt:lpstr>Slide 8</vt:lpstr>
      <vt:lpstr>Metodologia/Ações</vt:lpstr>
      <vt:lpstr>                         LOGISTICA </vt:lpstr>
      <vt:lpstr>Slide 11</vt:lpstr>
      <vt:lpstr>No primeiro mês atendemos 22 usuárias, 8,7 % no segundo mês - 32 mulheres, 12,6% e no terceiro mês 76 mulheres - 30,0% (Figura 2). Tivemos as mesmas dificuldades que as da meta 1.1.  </vt:lpstr>
      <vt:lpstr>Slide 13</vt:lpstr>
      <vt:lpstr>Resultados:No primeiro mês não retornou  uma usuária de 11 mulheres (9,1%), no segundo mês foram 3 de 21 (14,3%),e no terceiro mês 10 mulheres não retornaram (35,7%).</vt:lpstr>
      <vt:lpstr>Resultados: No primeiro mês não retornaram as duas mulheres que tinham mamografia alterada( 0%), no segundo mês 1 usuária retornou ou seja (50%), e no terceiro mês retornaram 2 usuárias(66,7%). </vt:lpstr>
      <vt:lpstr>Slide 16</vt:lpstr>
      <vt:lpstr>Resultados: no segundo  mês não retornou nenhuma mulher(0%), já no terceiro  mês retornou uma usuária (50%).   Dificuldades: ausência da usuária no municipio. 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da detecção precoce de câncer de colo de útero e câncer de mama na UBS Jardim, Ibirubá/RS.</dc:title>
  <dc:creator>secsaude</dc:creator>
  <cp:lastModifiedBy>PMI1</cp:lastModifiedBy>
  <cp:revision>110</cp:revision>
  <dcterms:created xsi:type="dcterms:W3CDTF">2015-09-08T22:51:52Z</dcterms:created>
  <dcterms:modified xsi:type="dcterms:W3CDTF">2015-09-23T18:27:38Z</dcterms:modified>
</cp:coreProperties>
</file>