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74" r:id="rId4"/>
    <p:sldId id="300" r:id="rId5"/>
    <p:sldId id="258" r:id="rId6"/>
    <p:sldId id="262" r:id="rId7"/>
    <p:sldId id="263" r:id="rId8"/>
    <p:sldId id="264" r:id="rId9"/>
    <p:sldId id="267" r:id="rId10"/>
    <p:sldId id="275" r:id="rId11"/>
    <p:sldId id="268" r:id="rId12"/>
    <p:sldId id="281" r:id="rId13"/>
    <p:sldId id="282" r:id="rId14"/>
    <p:sldId id="283" r:id="rId15"/>
    <p:sldId id="280" r:id="rId16"/>
    <p:sldId id="285" r:id="rId17"/>
    <p:sldId id="286" r:id="rId18"/>
    <p:sldId id="287" r:id="rId19"/>
    <p:sldId id="288" r:id="rId20"/>
    <p:sldId id="290" r:id="rId21"/>
    <p:sldId id="291" r:id="rId22"/>
    <p:sldId id="293" r:id="rId23"/>
    <p:sldId id="301" r:id="rId24"/>
    <p:sldId id="269" r:id="rId25"/>
    <p:sldId id="295" r:id="rId26"/>
    <p:sldId id="299" r:id="rId27"/>
    <p:sldId id="294" r:id="rId28"/>
    <p:sldId id="297" r:id="rId29"/>
    <p:sldId id="270" r:id="rId30"/>
    <p:sldId id="271" r:id="rId31"/>
    <p:sldId id="278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%20Usuario\Downloads\planilha%20saude%20bucal1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AppData\Local\Temp\planilha%20saude%20bucal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planilha%20saude%20bucal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Plan1!$B$1:$B$3</c:f>
              <c:numCache>
                <c:formatCode>0.00%</c:formatCode>
                <c:ptCount val="3"/>
                <c:pt idx="0">
                  <c:v>0.28899999999999998</c:v>
                </c:pt>
                <c:pt idx="1">
                  <c:v>0.53300000000000003</c:v>
                </c:pt>
                <c:pt idx="2">
                  <c:v>0.91100000000000003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92896"/>
        <c:axId val="22194432"/>
      </c:barChart>
      <c:catAx>
        <c:axId val="2219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2194432"/>
        <c:crosses val="autoZero"/>
        <c:auto val="1"/>
        <c:lblAlgn val="ctr"/>
        <c:lblOffset val="100"/>
        <c:noMultiLvlLbl val="0"/>
      </c:catAx>
      <c:valAx>
        <c:axId val="221944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2192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Plan2!$B$1:$B$3</c:f>
              <c:numCache>
                <c:formatCode>0.00%</c:formatCode>
                <c:ptCount val="3"/>
                <c:pt idx="0">
                  <c:v>0.629</c:v>
                </c:pt>
                <c:pt idx="1">
                  <c:v>0.70799999999999996</c:v>
                </c:pt>
                <c:pt idx="2">
                  <c:v>0.80500000000000005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24000"/>
        <c:axId val="23425792"/>
      </c:barChart>
      <c:catAx>
        <c:axId val="2342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3425792"/>
        <c:crosses val="autoZero"/>
        <c:auto val="1"/>
        <c:lblAlgn val="ctr"/>
        <c:lblOffset val="100"/>
        <c:noMultiLvlLbl val="0"/>
      </c:catAx>
      <c:valAx>
        <c:axId val="23425792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3424000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Plan3!$B$1:$B$3</c:f>
              <c:numCache>
                <c:formatCode>0.00%</c:formatCode>
                <c:ptCount val="3"/>
                <c:pt idx="0">
                  <c:v>7.6999999999999999E-2</c:v>
                </c:pt>
                <c:pt idx="1">
                  <c:v>0.54200000000000004</c:v>
                </c:pt>
                <c:pt idx="2">
                  <c:v>0.85399999999999998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8944"/>
        <c:axId val="23460480"/>
      </c:barChart>
      <c:catAx>
        <c:axId val="2345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23460480"/>
        <c:crosses val="autoZero"/>
        <c:auto val="1"/>
        <c:lblAlgn val="ctr"/>
        <c:lblOffset val="100"/>
        <c:noMultiLvlLbl val="0"/>
      </c:catAx>
      <c:valAx>
        <c:axId val="23460480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345894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Plan4!$A$1:$A$3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Plan4!$B$1:$B$3</c:f>
              <c:numCache>
                <c:formatCode>0.00%</c:formatCode>
                <c:ptCount val="3"/>
                <c:pt idx="0">
                  <c:v>0.46200000000000002</c:v>
                </c:pt>
                <c:pt idx="1">
                  <c:v>0.70799999999999996</c:v>
                </c:pt>
                <c:pt idx="2">
                  <c:v>0.92700000000000005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91712"/>
        <c:axId val="23493248"/>
      </c:barChart>
      <c:catAx>
        <c:axId val="23491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3493248"/>
        <c:crosses val="autoZero"/>
        <c:auto val="1"/>
        <c:lblAlgn val="ctr"/>
        <c:lblOffset val="100"/>
        <c:noMultiLvlLbl val="0"/>
      </c:catAx>
      <c:valAx>
        <c:axId val="234932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349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Plan5!$B$1:$B$3</c:f>
              <c:numCache>
                <c:formatCode>0.00%</c:formatCode>
                <c:ptCount val="3"/>
                <c:pt idx="0">
                  <c:v>0.2</c:v>
                </c:pt>
                <c:pt idx="1">
                  <c:v>0.66700000000000004</c:v>
                </c:pt>
                <c:pt idx="2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48896"/>
        <c:axId val="25250432"/>
      </c:barChart>
      <c:catAx>
        <c:axId val="25248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5250432"/>
        <c:crosses val="autoZero"/>
        <c:auto val="1"/>
        <c:lblAlgn val="ctr"/>
        <c:lblOffset val="100"/>
        <c:noMultiLvlLbl val="0"/>
      </c:catAx>
      <c:valAx>
        <c:axId val="25250432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24889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saude bucal13.xls]Indicadores'!$C$5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saude bucal13.xls]Indicadores'!$D$4:$F$4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saude bucal13.xls]Indicadores'!$D$5:$F$5</c:f>
              <c:numCache>
                <c:formatCode>0.0%</c:formatCode>
                <c:ptCount val="3"/>
                <c:pt idx="0">
                  <c:v>0.13333333333333333</c:v>
                </c:pt>
                <c:pt idx="1">
                  <c:v>0.42222222222222222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89856"/>
        <c:axId val="25344256"/>
      </c:barChart>
      <c:catAx>
        <c:axId val="2528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5344256"/>
        <c:crosses val="autoZero"/>
        <c:auto val="1"/>
        <c:lblAlgn val="ctr"/>
        <c:lblOffset val="100"/>
        <c:noMultiLvlLbl val="0"/>
      </c:catAx>
      <c:valAx>
        <c:axId val="253442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528985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saude bucal12.xls]Indicadores'!$C$11</c:f>
              <c:strCache>
                <c:ptCount val="1"/>
                <c:pt idx="0">
                  <c:v>Proporção de gestantes com necessidade de consultas subsequentes.  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saude bucal12.xls]Indicadores'!$D$10:$F$10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saude bucal12.xls]Indicadores'!$D$11:$F$11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0.63157894736842102</c:v>
                </c:pt>
                <c:pt idx="2">
                  <c:v>0.65789473684210531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34976"/>
        <c:axId val="27153152"/>
      </c:barChart>
      <c:catAx>
        <c:axId val="271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7153152"/>
        <c:crosses val="autoZero"/>
        <c:auto val="1"/>
        <c:lblAlgn val="ctr"/>
        <c:lblOffset val="100"/>
        <c:noMultiLvlLbl val="0"/>
      </c:catAx>
      <c:valAx>
        <c:axId val="2715315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713497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7773085652522"/>
          <c:y val="0.20145531959521487"/>
          <c:w val="0.85508038896885208"/>
          <c:h val="0.67080760158310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
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0.57894736842105265</c:v>
                </c:pt>
                <c:pt idx="2">
                  <c:v>0.57894736842105265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78112"/>
        <c:axId val="27179648"/>
      </c:barChart>
      <c:catAx>
        <c:axId val="2717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7179648"/>
        <c:crosses val="autoZero"/>
        <c:auto val="1"/>
        <c:lblAlgn val="ctr"/>
        <c:lblOffset val="100"/>
        <c:noMultiLvlLbl val="0"/>
      </c:catAx>
      <c:valAx>
        <c:axId val="271796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71781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E4255-1D47-426E-81B2-8D6037A8967F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59B86-A6BF-4EDA-B0A3-41221D1AC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4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9B86-A6BF-4EDA-B0A3-41221D1ACF4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466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9B86-A6BF-4EDA-B0A3-41221D1ACF4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8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35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95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22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84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34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43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52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94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87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95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48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95DC-E90B-4FCB-BB35-1BB75BD980E8}" type="datetimeFigureOut">
              <a:rPr lang="pt-BR" smtClean="0"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E2A3-35D4-4E8D-AE21-95104D3DB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1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UNIVERSIDADE </a:t>
            </a:r>
            <a:r>
              <a:rPr lang="pt-BR" sz="2200" dirty="0"/>
              <a:t>ABERTA DO SUS – UNASUS</a:t>
            </a:r>
            <a:br>
              <a:rPr lang="pt-BR" sz="2200" dirty="0"/>
            </a:br>
            <a:r>
              <a:rPr lang="pt-BR" sz="2200" dirty="0"/>
              <a:t>UNIVERSIDADE FEDERAL DE </a:t>
            </a:r>
            <a:r>
              <a:rPr lang="pt-BR" sz="2200" dirty="0" smtClean="0"/>
              <a:t>PELOTAS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ESPECIALIZAÇÃO EM SAÚDE DA FAMÍLIA</a:t>
            </a:r>
            <a:br>
              <a:rPr lang="pt-BR" sz="2200" dirty="0"/>
            </a:br>
            <a:r>
              <a:rPr lang="pt-BR" sz="2200" dirty="0"/>
              <a:t>MODALIDADE À DISTÂNCIA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Melhoria 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da atenção ao pré-natal e puerpério, ESF Bairro Nova, Santo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Ângelo/RS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			Aluna: Bruna </a:t>
            </a:r>
            <a:r>
              <a:rPr lang="pt-BR" dirty="0" err="1" smtClean="0"/>
              <a:t>Burigo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	           Orientadora: Danieli B. da Silva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2400" dirty="0" smtClean="0"/>
              <a:t>Janeiro de 2015</a:t>
            </a:r>
            <a:endParaRPr lang="pt-BR" sz="2400" dirty="0"/>
          </a:p>
        </p:txBody>
      </p:sp>
      <p:pic>
        <p:nvPicPr>
          <p:cNvPr id="1026" name="Picture 2" descr="C:\Users\Danieli\Pictures\Imagem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1"/>
            <a:ext cx="1440160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ieli\Pictures\Imagem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48681"/>
            <a:ext cx="1296145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214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5649491"/>
          </a:xfrm>
        </p:spPr>
        <p:txBody>
          <a:bodyPr>
            <a:noAutofit/>
          </a:bodyPr>
          <a:lstStyle/>
          <a:p>
            <a:r>
              <a:rPr lang="pt-BR" sz="3000" dirty="0"/>
              <a:t>Carteira de pré-natal, vacinação para as gestantes, dispensação de sulfato ferroso e ácido fólico, anticoncepção para o pós-parto. </a:t>
            </a:r>
            <a:endParaRPr lang="pt-BR" sz="3000" dirty="0" smtClean="0"/>
          </a:p>
          <a:p>
            <a:r>
              <a:rPr lang="pt-BR" sz="3000" dirty="0" smtClean="0"/>
              <a:t>Orientações </a:t>
            </a:r>
            <a:r>
              <a:rPr lang="pt-BR" sz="3000" dirty="0"/>
              <a:t>à </a:t>
            </a:r>
            <a:r>
              <a:rPr lang="pt-BR" sz="3000" dirty="0" smtClean="0"/>
              <a:t>comunidade</a:t>
            </a:r>
          </a:p>
          <a:p>
            <a:r>
              <a:rPr lang="pt-BR" sz="3000" dirty="0" smtClean="0"/>
              <a:t>Agilidade no atendimento</a:t>
            </a:r>
            <a:endParaRPr lang="pt-BR" sz="3000" dirty="0"/>
          </a:p>
          <a:p>
            <a:r>
              <a:rPr lang="pt-BR" sz="3000" dirty="0" smtClean="0"/>
              <a:t>Capacitação </a:t>
            </a:r>
            <a:r>
              <a:rPr lang="pt-BR" sz="3000" dirty="0"/>
              <a:t>da </a:t>
            </a:r>
            <a:r>
              <a:rPr lang="pt-BR" sz="3000" dirty="0" smtClean="0"/>
              <a:t>equipe</a:t>
            </a:r>
          </a:p>
          <a:p>
            <a:r>
              <a:rPr lang="pt-BR" sz="3000" b="1" dirty="0" smtClean="0"/>
              <a:t>Ações nos 4 eixos pedagógicos </a:t>
            </a:r>
            <a:r>
              <a:rPr lang="pt-BR" sz="2400" b="1" dirty="0" smtClean="0"/>
              <a:t>(monitoramento e avaliação, organização e gestão do serviço, engajamento público e qualificação da prática clínica)</a:t>
            </a:r>
            <a:endParaRPr lang="pt-BR" sz="2400" b="1" dirty="0"/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68180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Resultados pré-natal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73427"/>
          </a:xfrm>
        </p:spPr>
        <p:txBody>
          <a:bodyPr/>
          <a:lstStyle/>
          <a:p>
            <a:r>
              <a:rPr lang="pt-BR" sz="2800" u="sng" dirty="0"/>
              <a:t>Meta: </a:t>
            </a:r>
            <a:r>
              <a:rPr lang="pt-BR" sz="2800" dirty="0"/>
              <a:t>alcançar 50% de cobertura das gestantes da área no programa de pré-natal.</a:t>
            </a:r>
          </a:p>
          <a:p>
            <a:pPr marL="0" indent="0">
              <a:buNone/>
            </a:pPr>
            <a:endParaRPr lang="pt-BR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20872024"/>
              </p:ext>
            </p:extLst>
          </p:nvPr>
        </p:nvGraphicFramePr>
        <p:xfrm>
          <a:off x="323528" y="2204864"/>
          <a:ext cx="849694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420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073427"/>
          </a:xfrm>
        </p:spPr>
        <p:txBody>
          <a:bodyPr/>
          <a:lstStyle/>
          <a:p>
            <a:r>
              <a:rPr lang="pt-BR" sz="2800" u="sng" dirty="0"/>
              <a:t>Meta: </a:t>
            </a:r>
            <a:r>
              <a:rPr lang="pt-BR" sz="2800" dirty="0"/>
              <a:t>Garantir que 100% das gestantes tenham a primeira consulta de pré-natal no primeiro trimestre.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21537627"/>
              </p:ext>
            </p:extLst>
          </p:nvPr>
        </p:nvGraphicFramePr>
        <p:xfrm>
          <a:off x="683568" y="1628800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747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781"/>
            <a:ext cx="8229600" cy="5073427"/>
          </a:xfrm>
        </p:spPr>
        <p:txBody>
          <a:bodyPr/>
          <a:lstStyle/>
          <a:p>
            <a:r>
              <a:rPr lang="pt-BR" sz="2800" u="sng" dirty="0"/>
              <a:t>Meta</a:t>
            </a:r>
            <a:r>
              <a:rPr lang="pt-BR" sz="2800" dirty="0"/>
              <a:t>: realizar pelo menos um exame ginecológico por trimestre em 100% das gestantes.</a:t>
            </a:r>
          </a:p>
          <a:p>
            <a:endParaRPr lang="pt-BR" sz="30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809106809"/>
              </p:ext>
            </p:extLst>
          </p:nvPr>
        </p:nvGraphicFramePr>
        <p:xfrm>
          <a:off x="251520" y="1412776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747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Meta</a:t>
            </a:r>
            <a:r>
              <a:rPr lang="pt-BR" sz="2800" dirty="0"/>
              <a:t>: garantir que 100% das </a:t>
            </a:r>
            <a:r>
              <a:rPr lang="pt-BR" sz="2800" dirty="0" smtClean="0"/>
              <a:t>gestantes primeiro </a:t>
            </a:r>
            <a:r>
              <a:rPr lang="pt-BR" sz="2800" dirty="0"/>
              <a:t>atendimento odontológico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86598048"/>
              </p:ext>
            </p:extLst>
          </p:nvPr>
        </p:nvGraphicFramePr>
        <p:xfrm>
          <a:off x="611560" y="1556792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379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43805"/>
            <a:ext cx="8507288" cy="69456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u="sng" dirty="0" smtClean="0"/>
              <a:t>Metas em que foi atingido resultados </a:t>
            </a:r>
            <a:r>
              <a:rPr lang="pt-BR" u="sng" dirty="0"/>
              <a:t> </a:t>
            </a:r>
            <a:r>
              <a:rPr lang="pt-BR" u="sng" dirty="0" smtClean="0"/>
              <a:t>de 100%:</a:t>
            </a:r>
          </a:p>
          <a:p>
            <a:r>
              <a:rPr lang="pt-BR" dirty="0" smtClean="0"/>
              <a:t>Pelo menos um </a:t>
            </a:r>
            <a:r>
              <a:rPr lang="pt-BR" dirty="0"/>
              <a:t>exame de </a:t>
            </a:r>
            <a:r>
              <a:rPr lang="pt-BR" dirty="0" smtClean="0"/>
              <a:t>mamas</a:t>
            </a:r>
          </a:p>
          <a:p>
            <a:r>
              <a:rPr lang="pt-BR" dirty="0" smtClean="0"/>
              <a:t>Solicitação </a:t>
            </a:r>
            <a:r>
              <a:rPr lang="pt-BR" dirty="0"/>
              <a:t>de exames laboratoriais de acordo com </a:t>
            </a:r>
            <a:r>
              <a:rPr lang="pt-BR" dirty="0" smtClean="0"/>
              <a:t>protocolo</a:t>
            </a:r>
            <a:endParaRPr lang="pt-BR" dirty="0"/>
          </a:p>
          <a:p>
            <a:r>
              <a:rPr lang="pt-BR" dirty="0" smtClean="0"/>
              <a:t>Prescrição </a:t>
            </a:r>
            <a:r>
              <a:rPr lang="pt-BR" dirty="0"/>
              <a:t>de Sulfato Ferroso e Ácido Fólico conforme </a:t>
            </a:r>
            <a:r>
              <a:rPr lang="pt-BR" dirty="0" smtClean="0"/>
              <a:t>protocolo</a:t>
            </a:r>
            <a:endParaRPr lang="pt-BR" dirty="0"/>
          </a:p>
          <a:p>
            <a:r>
              <a:rPr lang="pt-BR" dirty="0" smtClean="0"/>
              <a:t>Vacina </a:t>
            </a:r>
            <a:r>
              <a:rPr lang="pt-BR" dirty="0"/>
              <a:t>antitetânica e hepatite B em </a:t>
            </a:r>
            <a:r>
              <a:rPr lang="pt-BR" dirty="0" smtClean="0"/>
              <a:t>dia</a:t>
            </a:r>
            <a:endParaRPr lang="pt-BR" dirty="0"/>
          </a:p>
          <a:p>
            <a:r>
              <a:rPr lang="pt-BR" dirty="0" smtClean="0"/>
              <a:t>Avaliação odontológica</a:t>
            </a:r>
          </a:p>
          <a:p>
            <a:r>
              <a:rPr lang="pt-BR" dirty="0"/>
              <a:t>B</a:t>
            </a:r>
            <a:r>
              <a:rPr lang="pt-BR" dirty="0" smtClean="0"/>
              <a:t>usca ativa das faltosas</a:t>
            </a:r>
            <a:endParaRPr lang="pt-BR" dirty="0"/>
          </a:p>
          <a:p>
            <a:endParaRPr lang="pt-BR" sz="3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747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Registro </a:t>
            </a:r>
            <a:r>
              <a:rPr lang="pt-BR" dirty="0"/>
              <a:t>na ficha espelho</a:t>
            </a:r>
          </a:p>
          <a:p>
            <a:r>
              <a:rPr lang="pt-BR" dirty="0"/>
              <a:t>Avaliação risco </a:t>
            </a:r>
            <a:r>
              <a:rPr lang="pt-BR" dirty="0" smtClean="0"/>
              <a:t>gestacional</a:t>
            </a:r>
          </a:p>
          <a:p>
            <a:r>
              <a:rPr lang="pt-BR" dirty="0" smtClean="0"/>
              <a:t>Orientação </a:t>
            </a:r>
            <a:r>
              <a:rPr lang="pt-BR" dirty="0"/>
              <a:t>nutricional durante a </a:t>
            </a:r>
            <a:r>
              <a:rPr lang="pt-BR" dirty="0" smtClean="0"/>
              <a:t>gestação</a:t>
            </a:r>
            <a:endParaRPr lang="pt-BR" dirty="0"/>
          </a:p>
          <a:p>
            <a:r>
              <a:rPr lang="pt-BR" dirty="0"/>
              <a:t> </a:t>
            </a:r>
            <a:r>
              <a:rPr lang="pt-BR" dirty="0" smtClean="0"/>
              <a:t>Promoção do </a:t>
            </a:r>
            <a:r>
              <a:rPr lang="pt-BR" dirty="0"/>
              <a:t>aleitamento </a:t>
            </a:r>
            <a:r>
              <a:rPr lang="pt-BR" dirty="0" smtClean="0"/>
              <a:t>materno</a:t>
            </a:r>
          </a:p>
          <a:p>
            <a:r>
              <a:rPr lang="pt-BR" dirty="0" smtClean="0"/>
              <a:t>Orientação sobre cuidados com o recém-nascido</a:t>
            </a:r>
          </a:p>
          <a:p>
            <a:r>
              <a:rPr lang="pt-BR" dirty="0" smtClean="0"/>
              <a:t>Orientação sobre anticoncepção</a:t>
            </a:r>
          </a:p>
          <a:p>
            <a:r>
              <a:rPr lang="pt-BR" dirty="0" smtClean="0"/>
              <a:t>Orientação sobre </a:t>
            </a:r>
            <a:r>
              <a:rPr lang="pt-BR" dirty="0"/>
              <a:t>os riscos do tabagismo e do uso de álcool e drogas na </a:t>
            </a:r>
            <a:r>
              <a:rPr lang="pt-BR" dirty="0" smtClean="0"/>
              <a:t>gestação</a:t>
            </a:r>
            <a:endParaRPr lang="pt-BR" dirty="0"/>
          </a:p>
          <a:p>
            <a:r>
              <a:rPr lang="pt-BR" dirty="0" smtClean="0"/>
              <a:t>Orientação </a:t>
            </a:r>
            <a:r>
              <a:rPr lang="pt-BR" dirty="0"/>
              <a:t>sobre higiene </a:t>
            </a:r>
            <a:r>
              <a:rPr lang="pt-BR" dirty="0" smtClean="0"/>
              <a:t>bucal</a:t>
            </a:r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73705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Resultados puerpério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4525963"/>
          </a:xfrm>
        </p:spPr>
        <p:txBody>
          <a:bodyPr/>
          <a:lstStyle/>
          <a:p>
            <a:r>
              <a:rPr lang="pt-BR" sz="2800" u="sng" dirty="0"/>
              <a:t>Meta: </a:t>
            </a:r>
            <a:r>
              <a:rPr lang="pt-BR" sz="2800" dirty="0"/>
              <a:t>aumentar a cobertura das puérperas para 50%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23166970"/>
              </p:ext>
            </p:extLst>
          </p:nvPr>
        </p:nvGraphicFramePr>
        <p:xfrm>
          <a:off x="251520" y="1916832"/>
          <a:ext cx="84969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9171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u="sng" dirty="0"/>
              <a:t>Metas </a:t>
            </a:r>
            <a:r>
              <a:rPr lang="pt-BR" u="sng" dirty="0" smtClean="0"/>
              <a:t>em que </a:t>
            </a:r>
            <a:r>
              <a:rPr lang="pt-BR" u="sng" dirty="0"/>
              <a:t>foi </a:t>
            </a:r>
            <a:r>
              <a:rPr lang="pt-BR" u="sng" dirty="0" smtClean="0"/>
              <a:t>atingido </a:t>
            </a:r>
            <a:r>
              <a:rPr lang="pt-BR" u="sng" dirty="0"/>
              <a:t>100% das </a:t>
            </a:r>
            <a:r>
              <a:rPr lang="pt-BR" u="sng" dirty="0" smtClean="0"/>
              <a:t>puérperas:</a:t>
            </a:r>
          </a:p>
          <a:p>
            <a:r>
              <a:rPr lang="pt-BR" dirty="0" smtClean="0"/>
              <a:t>Exame </a:t>
            </a:r>
            <a:r>
              <a:rPr lang="pt-BR" dirty="0"/>
              <a:t>de mamas, abdome, exame psicológico e avaliação de intercorrências </a:t>
            </a:r>
            <a:r>
              <a:rPr lang="pt-BR" dirty="0" smtClean="0"/>
              <a:t>puerperais</a:t>
            </a:r>
          </a:p>
          <a:p>
            <a:r>
              <a:rPr lang="pt-BR" dirty="0" smtClean="0"/>
              <a:t>Registro adequado</a:t>
            </a:r>
            <a:endParaRPr lang="pt-BR" dirty="0"/>
          </a:p>
          <a:p>
            <a:r>
              <a:rPr lang="pt-BR" dirty="0" smtClean="0"/>
              <a:t>Avaliação do </a:t>
            </a:r>
            <a:r>
              <a:rPr lang="pt-BR" dirty="0"/>
              <a:t>risco </a:t>
            </a:r>
            <a:r>
              <a:rPr lang="pt-BR" dirty="0" smtClean="0"/>
              <a:t>gestacional</a:t>
            </a:r>
          </a:p>
          <a:p>
            <a:r>
              <a:rPr lang="pt-BR" dirty="0" smtClean="0"/>
              <a:t>Orientações </a:t>
            </a:r>
            <a:r>
              <a:rPr lang="pt-BR" dirty="0"/>
              <a:t>sobre aleitamento materno, planejamento familiar e anticoncepção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677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Resultados saúde bucal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435280" cy="4525963"/>
          </a:xfrm>
        </p:spPr>
        <p:txBody>
          <a:bodyPr/>
          <a:lstStyle/>
          <a:p>
            <a:r>
              <a:rPr lang="pt-BR" sz="2800" u="sng" dirty="0"/>
              <a:t>Meta</a:t>
            </a:r>
            <a:r>
              <a:rPr lang="pt-BR" sz="2800" dirty="0"/>
              <a:t>: aumentar a proporção de gestantes com primeira consulta odontológica programática.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76980869"/>
              </p:ext>
            </p:extLst>
          </p:nvPr>
        </p:nvGraphicFramePr>
        <p:xfrm>
          <a:off x="611560" y="2132856"/>
          <a:ext cx="7992888" cy="4424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9483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Introdução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Santo Ângelo: 76 mil habitantes</a:t>
            </a:r>
          </a:p>
          <a:p>
            <a:r>
              <a:rPr lang="pt-BR" dirty="0" smtClean="0"/>
              <a:t>ESF Bairro Nova</a:t>
            </a:r>
          </a:p>
          <a:p>
            <a:r>
              <a:rPr lang="pt-BR" dirty="0" smtClean="0"/>
              <a:t>Área</a:t>
            </a:r>
          </a:p>
          <a:p>
            <a:r>
              <a:rPr lang="pt-BR" dirty="0" smtClean="0"/>
              <a:t>Equipe</a:t>
            </a:r>
          </a:p>
          <a:p>
            <a:r>
              <a:rPr lang="pt-BR" dirty="0" smtClean="0"/>
              <a:t>Estrutura física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64678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4525963"/>
          </a:xfrm>
        </p:spPr>
        <p:txBody>
          <a:bodyPr/>
          <a:lstStyle/>
          <a:p>
            <a:r>
              <a:rPr lang="pt-BR" sz="2800" u="sng" dirty="0" smtClean="0"/>
              <a:t>Meta: </a:t>
            </a:r>
            <a:r>
              <a:rPr lang="pt-BR" sz="2800" dirty="0"/>
              <a:t>garantir a avaliação de gestantes com necessidade de consultas subsequentes.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98896104"/>
              </p:ext>
            </p:extLst>
          </p:nvPr>
        </p:nvGraphicFramePr>
        <p:xfrm>
          <a:off x="755576" y="1340768"/>
          <a:ext cx="78488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695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1189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Meta</a:t>
            </a:r>
            <a:r>
              <a:rPr lang="pt-BR" sz="2800" u="sng" dirty="0"/>
              <a:t>:</a:t>
            </a:r>
            <a:r>
              <a:rPr lang="pt-BR" sz="2800" dirty="0"/>
              <a:t> Concluir tratamentos odontológicos para 100% das pacientes.</a:t>
            </a:r>
          </a:p>
          <a:p>
            <a:endParaRPr lang="pt-BR" sz="2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76331657"/>
              </p:ext>
            </p:extLst>
          </p:nvPr>
        </p:nvGraphicFramePr>
        <p:xfrm>
          <a:off x="179512" y="1484784"/>
          <a:ext cx="874846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56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346558" cy="56768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u="sng" dirty="0"/>
              <a:t>Metas que foi </a:t>
            </a:r>
            <a:r>
              <a:rPr lang="pt-BR" u="sng" dirty="0" smtClean="0"/>
              <a:t>atingido </a:t>
            </a:r>
            <a:r>
              <a:rPr lang="pt-BR" u="sng" dirty="0"/>
              <a:t>a 100% </a:t>
            </a:r>
            <a:r>
              <a:rPr lang="pt-BR" u="sng" dirty="0" smtClean="0"/>
              <a:t>das gestantes cadastradas</a:t>
            </a:r>
          </a:p>
          <a:p>
            <a:r>
              <a:rPr lang="pt-BR" dirty="0" smtClean="0"/>
              <a:t>Orientação </a:t>
            </a:r>
            <a:r>
              <a:rPr lang="pt-BR" dirty="0"/>
              <a:t>sobre os cuidados com a higiene bucal </a:t>
            </a:r>
            <a:r>
              <a:rPr lang="pt-BR" dirty="0" smtClean="0"/>
              <a:t>das pacientes e dos recém-nascidos</a:t>
            </a:r>
          </a:p>
          <a:p>
            <a:r>
              <a:rPr lang="pt-BR" dirty="0" smtClean="0"/>
              <a:t>Orientação </a:t>
            </a:r>
            <a:r>
              <a:rPr lang="pt-BR" dirty="0"/>
              <a:t>sobre </a:t>
            </a:r>
            <a:r>
              <a:rPr lang="pt-BR" dirty="0" smtClean="0"/>
              <a:t>dieta</a:t>
            </a:r>
            <a:endParaRPr lang="pt-BR" dirty="0"/>
          </a:p>
          <a:p>
            <a:r>
              <a:rPr lang="pt-BR" dirty="0" smtClean="0"/>
              <a:t>Orientação </a:t>
            </a:r>
            <a:r>
              <a:rPr lang="pt-BR" dirty="0"/>
              <a:t>sobre aleitamento materno.</a:t>
            </a:r>
          </a:p>
          <a:p>
            <a:r>
              <a:rPr lang="pt-BR" dirty="0" smtClean="0"/>
              <a:t>Orientação sobre </a:t>
            </a:r>
            <a:r>
              <a:rPr lang="pt-BR" dirty="0"/>
              <a:t>os riscos do tabagismo e do uso de álcool e drogas na gestação.</a:t>
            </a:r>
          </a:p>
          <a:p>
            <a:r>
              <a:rPr lang="pt-BR" dirty="0" smtClean="0"/>
              <a:t>Registro </a:t>
            </a:r>
            <a:r>
              <a:rPr lang="pt-BR" dirty="0"/>
              <a:t>de atendimento odontológico adequado.</a:t>
            </a:r>
          </a:p>
          <a:p>
            <a:r>
              <a:rPr lang="pt-BR" dirty="0" smtClean="0"/>
              <a:t>Busca </a:t>
            </a:r>
            <a:r>
              <a:rPr lang="pt-BR" dirty="0"/>
              <a:t>ativa </a:t>
            </a:r>
            <a:r>
              <a:rPr lang="pt-BR" dirty="0" smtClean="0"/>
              <a:t>de faltosas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2710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Importância da intervenção: </a:t>
            </a:r>
          </a:p>
          <a:p>
            <a:pPr marL="0" indent="0">
              <a:buNone/>
            </a:pPr>
            <a:r>
              <a:rPr lang="pt-BR" dirty="0" smtClean="0"/>
              <a:t>Para a equipe,</a:t>
            </a:r>
          </a:p>
          <a:p>
            <a:pPr marL="0" indent="0">
              <a:buNone/>
            </a:pPr>
            <a:r>
              <a:rPr lang="pt-BR" dirty="0" smtClean="0"/>
              <a:t>Para o serviço,</a:t>
            </a:r>
          </a:p>
          <a:p>
            <a:pPr marL="0" indent="0">
              <a:buNone/>
            </a:pPr>
            <a:r>
              <a:rPr lang="pt-BR" dirty="0" smtClean="0"/>
              <a:t>Para a comunidade.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9352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Discussão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Rotina do serviço: </a:t>
            </a:r>
          </a:p>
          <a:p>
            <a:pPr marL="0" indent="0">
              <a:buNone/>
            </a:pPr>
            <a:r>
              <a:rPr lang="pt-BR" dirty="0"/>
              <a:t>Ações plenamente </a:t>
            </a:r>
            <a:r>
              <a:rPr lang="pt-BR" dirty="0" smtClean="0"/>
              <a:t>incorporadas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 smtClean="0"/>
              <a:t>- Ampliação </a:t>
            </a:r>
            <a:r>
              <a:rPr lang="pt-BR" dirty="0"/>
              <a:t>da </a:t>
            </a:r>
            <a:r>
              <a:rPr lang="pt-BR" dirty="0" smtClean="0"/>
              <a:t>cobertura</a:t>
            </a:r>
          </a:p>
          <a:p>
            <a:pPr marL="0" indent="0">
              <a:buNone/>
            </a:pPr>
            <a:r>
              <a:rPr lang="pt-BR" dirty="0" smtClean="0"/>
              <a:t>- Melhoria </a:t>
            </a:r>
            <a:r>
              <a:rPr lang="pt-BR" dirty="0"/>
              <a:t>dos registros e qualificação da atenção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Classificação </a:t>
            </a:r>
            <a:r>
              <a:rPr lang="pt-BR" dirty="0"/>
              <a:t>de </a:t>
            </a:r>
            <a:r>
              <a:rPr lang="pt-BR" dirty="0" smtClean="0"/>
              <a:t>risco </a:t>
            </a:r>
          </a:p>
          <a:p>
            <a:pPr marL="0" indent="0">
              <a:buNone/>
            </a:pPr>
            <a:r>
              <a:rPr lang="pt-BR" dirty="0" smtClean="0"/>
              <a:t>- </a:t>
            </a:r>
            <a:r>
              <a:rPr lang="pt-BR" dirty="0" smtClean="0"/>
              <a:t>Implementamos </a:t>
            </a:r>
            <a:r>
              <a:rPr lang="pt-BR" dirty="0"/>
              <a:t>pela primeira vez na UBS o grupo de gestantes e </a:t>
            </a:r>
            <a:r>
              <a:rPr lang="pt-BR" dirty="0" smtClean="0"/>
              <a:t>puérperas</a:t>
            </a:r>
          </a:p>
          <a:p>
            <a:endParaRPr lang="pt-BR" dirty="0" smtClean="0"/>
          </a:p>
          <a:p>
            <a:r>
              <a:rPr lang="pt-BR" dirty="0" smtClean="0"/>
              <a:t>Mudanças </a:t>
            </a:r>
            <a:r>
              <a:rPr lang="pt-BR" dirty="0"/>
              <a:t>necessárias.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3446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424528" cy="631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75785" cy="6356839"/>
          </a:xfrm>
        </p:spPr>
      </p:pic>
    </p:spTree>
    <p:extLst>
      <p:ext uri="{BB962C8B-B14F-4D97-AF65-F5344CB8AC3E}">
        <p14:creationId xmlns:p14="http://schemas.microsoft.com/office/powerpoint/2010/main" val="3982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50" y="1593037"/>
            <a:ext cx="5295900" cy="39719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6250"/>
            <a:ext cx="8332914" cy="624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0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76" y="332656"/>
            <a:ext cx="8364488" cy="627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Reflexão crítica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sz="9600" dirty="0" smtClean="0"/>
              <a:t>Necessidade de capacitação</a:t>
            </a:r>
            <a:endParaRPr lang="pt-BR" sz="9600" dirty="0"/>
          </a:p>
          <a:p>
            <a:r>
              <a:rPr lang="pt-BR" sz="9600" dirty="0"/>
              <a:t>União da equipe e atribuições</a:t>
            </a:r>
          </a:p>
          <a:p>
            <a:r>
              <a:rPr lang="pt-BR" sz="9600" dirty="0"/>
              <a:t>Importância do apoio da gestão</a:t>
            </a:r>
          </a:p>
          <a:p>
            <a:r>
              <a:rPr lang="pt-BR" sz="9600" dirty="0"/>
              <a:t>Engajamento da comunidade</a:t>
            </a:r>
          </a:p>
          <a:p>
            <a:r>
              <a:rPr lang="pt-BR" sz="9600" dirty="0"/>
              <a:t>Incorporação definitiva da intervenção</a:t>
            </a:r>
          </a:p>
          <a:p>
            <a:r>
              <a:rPr lang="pt-BR" sz="9600" dirty="0"/>
              <a:t>Extensão para outros grupos, como hipertensos e diabéticos, idosos...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154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Problemas- Análise situacional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Má adesão das </a:t>
            </a:r>
            <a:r>
              <a:rPr lang="pt-BR" dirty="0" smtClean="0"/>
              <a:t>pacientes</a:t>
            </a:r>
          </a:p>
          <a:p>
            <a:r>
              <a:rPr lang="pt-BR" dirty="0" smtClean="0"/>
              <a:t>Baixa cobertura</a:t>
            </a:r>
            <a:endParaRPr lang="pt-BR" dirty="0"/>
          </a:p>
          <a:p>
            <a:r>
              <a:rPr lang="pt-BR" dirty="0" smtClean="0"/>
              <a:t>Preferência </a:t>
            </a:r>
            <a:r>
              <a:rPr lang="pt-BR" dirty="0"/>
              <a:t>pelo serviço especializado</a:t>
            </a:r>
          </a:p>
          <a:p>
            <a:r>
              <a:rPr lang="pt-BR" dirty="0"/>
              <a:t>Desorganização </a:t>
            </a:r>
            <a:r>
              <a:rPr lang="pt-BR" dirty="0" smtClean="0"/>
              <a:t>agenda e serviço</a:t>
            </a:r>
            <a:endParaRPr lang="pt-BR" dirty="0"/>
          </a:p>
          <a:p>
            <a:r>
              <a:rPr lang="pt-BR" dirty="0" smtClean="0"/>
              <a:t>Falta de busca ativa</a:t>
            </a:r>
          </a:p>
          <a:p>
            <a:r>
              <a:rPr lang="pt-BR" dirty="0" smtClean="0"/>
              <a:t>Falta de capacitação dos profissionais</a:t>
            </a:r>
          </a:p>
          <a:p>
            <a:r>
              <a:rPr lang="pt-BR" dirty="0" smtClean="0"/>
              <a:t>Falta de atividades de grupos</a:t>
            </a:r>
          </a:p>
          <a:p>
            <a:r>
              <a:rPr lang="pt-BR" dirty="0" smtClean="0"/>
              <a:t>Registros inadequados</a:t>
            </a:r>
          </a:p>
          <a:p>
            <a:r>
              <a:rPr lang="pt-BR" dirty="0" smtClean="0"/>
              <a:t>Pré-natal centrado na figura do médico</a:t>
            </a:r>
          </a:p>
          <a:p>
            <a:r>
              <a:rPr lang="pt-BR" dirty="0" smtClean="0"/>
              <a:t>Dificuldade de inserção da saúde bucal no pré-natal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0550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Referências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BRASIL, MINISTÉRIO DA SAÚDE. </a:t>
            </a:r>
            <a:r>
              <a:rPr lang="pt-BR" b="1" dirty="0"/>
              <a:t>Caderno de Atenção Básica. Atenção ao pré-natal de baixo risco.</a:t>
            </a:r>
            <a:r>
              <a:rPr lang="pt-BR" dirty="0"/>
              <a:t> Brasília: Editora MS, 2012.</a:t>
            </a:r>
          </a:p>
        </p:txBody>
      </p:sp>
    </p:spTree>
    <p:extLst>
      <p:ext uri="{BB962C8B-B14F-4D97-AF65-F5344CB8AC3E}">
        <p14:creationId xmlns:p14="http://schemas.microsoft.com/office/powerpoint/2010/main" val="735595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endParaRPr lang="pt-BR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</a:rPr>
              <a:t>						Obrigada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87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 “O objetivo do acompanhamento pré-natal é assegurar o desenvolvimento da gestação, permitindo o parto de um recém-nascido saudável, sem impacto para a saúde materna, inclusive abordando aspectos psicossociais e as atividades educativas e </a:t>
            </a:r>
            <a:r>
              <a:rPr lang="pt-BR" dirty="0" smtClean="0"/>
              <a:t>preventivas</a:t>
            </a:r>
            <a:r>
              <a:rPr lang="pt-BR" sz="2400" dirty="0" smtClean="0"/>
              <a:t>(BRASIL,2012).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8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Objetivo geral</a:t>
            </a:r>
          </a:p>
          <a:p>
            <a:pPr marL="0" indent="0">
              <a:buNone/>
            </a:pPr>
            <a:r>
              <a:rPr lang="pt-BR" dirty="0" smtClean="0"/>
              <a:t>	Melhorar </a:t>
            </a:r>
            <a:r>
              <a:rPr lang="pt-BR" dirty="0"/>
              <a:t>a atenção ao pré-natal e puerpério da ESF Bairro Nova, Santo Ângelo, RS.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698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Objetivos específicos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Pré-natal</a:t>
            </a:r>
          </a:p>
          <a:p>
            <a:r>
              <a:rPr lang="pt-BR" dirty="0" smtClean="0"/>
              <a:t>Ampliar </a:t>
            </a:r>
            <a:r>
              <a:rPr lang="pt-BR" dirty="0"/>
              <a:t>a cobertura do pré-natal;</a:t>
            </a:r>
          </a:p>
          <a:p>
            <a:r>
              <a:rPr lang="pt-BR" dirty="0" smtClean="0"/>
              <a:t>Melhorar </a:t>
            </a:r>
            <a:r>
              <a:rPr lang="pt-BR" dirty="0"/>
              <a:t>a qualidade da atenção ao pré-natal </a:t>
            </a:r>
          </a:p>
          <a:p>
            <a:r>
              <a:rPr lang="pt-BR" dirty="0" smtClean="0"/>
              <a:t>Melhorar </a:t>
            </a:r>
            <a:r>
              <a:rPr lang="pt-BR" dirty="0"/>
              <a:t>a adesão ao pré-natal;</a:t>
            </a:r>
          </a:p>
          <a:p>
            <a:r>
              <a:rPr lang="pt-BR" dirty="0" smtClean="0"/>
              <a:t>Melhorar </a:t>
            </a:r>
            <a:r>
              <a:rPr lang="pt-BR" dirty="0"/>
              <a:t>o registro do programa de pré-natal;</a:t>
            </a:r>
          </a:p>
          <a:p>
            <a:r>
              <a:rPr lang="pt-BR" dirty="0" smtClean="0"/>
              <a:t>Realizar </a:t>
            </a:r>
            <a:r>
              <a:rPr lang="pt-BR" dirty="0"/>
              <a:t>avaliação de risco;</a:t>
            </a:r>
          </a:p>
          <a:p>
            <a:r>
              <a:rPr lang="pt-BR" dirty="0" smtClean="0"/>
              <a:t>Promover ações de </a:t>
            </a:r>
            <a:r>
              <a:rPr lang="pt-BR" dirty="0"/>
              <a:t>saúde no pré-natal;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825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Puerpério</a:t>
            </a:r>
          </a:p>
          <a:p>
            <a:r>
              <a:rPr lang="pt-BR" dirty="0" smtClean="0"/>
              <a:t>Ampliar </a:t>
            </a:r>
            <a:r>
              <a:rPr lang="pt-BR" dirty="0"/>
              <a:t>a cobertura do puerpério;</a:t>
            </a:r>
          </a:p>
          <a:p>
            <a:r>
              <a:rPr lang="pt-BR" dirty="0" smtClean="0"/>
              <a:t>Melhorar </a:t>
            </a:r>
            <a:r>
              <a:rPr lang="pt-BR" dirty="0"/>
              <a:t>a qualidade da atenção ao </a:t>
            </a:r>
            <a:r>
              <a:rPr lang="pt-BR" dirty="0" smtClean="0"/>
              <a:t>puerpério</a:t>
            </a:r>
            <a:r>
              <a:rPr lang="pt-BR" dirty="0"/>
              <a:t>;</a:t>
            </a:r>
          </a:p>
          <a:p>
            <a:r>
              <a:rPr lang="pt-BR" dirty="0" smtClean="0"/>
              <a:t>Melhorar </a:t>
            </a:r>
            <a:r>
              <a:rPr lang="pt-BR" dirty="0"/>
              <a:t>a adesão ao puerpério;</a:t>
            </a:r>
          </a:p>
          <a:p>
            <a:r>
              <a:rPr lang="pt-BR" dirty="0" smtClean="0"/>
              <a:t>Melhorar </a:t>
            </a:r>
            <a:r>
              <a:rPr lang="pt-BR" dirty="0"/>
              <a:t>o registro do programa de puérperas;</a:t>
            </a:r>
          </a:p>
          <a:p>
            <a:r>
              <a:rPr lang="pt-BR" dirty="0" smtClean="0"/>
              <a:t>Realizar </a:t>
            </a:r>
            <a:r>
              <a:rPr lang="pt-BR" dirty="0"/>
              <a:t>avaliação de risco;</a:t>
            </a:r>
          </a:p>
          <a:p>
            <a:r>
              <a:rPr lang="pt-BR" dirty="0" smtClean="0"/>
              <a:t>Promover </a:t>
            </a:r>
            <a:r>
              <a:rPr lang="pt-BR" dirty="0"/>
              <a:t>saúde no puerpério</a:t>
            </a:r>
            <a:r>
              <a:rPr lang="pt-BR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1283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Saúde bucal</a:t>
            </a:r>
          </a:p>
          <a:p>
            <a:r>
              <a:rPr lang="pt-BR" dirty="0" smtClean="0"/>
              <a:t>Ampliar </a:t>
            </a:r>
            <a:r>
              <a:rPr lang="pt-BR" dirty="0"/>
              <a:t>a cobertura de primeira consulta odontológica no </a:t>
            </a:r>
            <a:r>
              <a:rPr lang="pt-BR" dirty="0" smtClean="0"/>
              <a:t>pré-natal;</a:t>
            </a:r>
            <a:endParaRPr lang="pt-BR" dirty="0"/>
          </a:p>
          <a:p>
            <a:r>
              <a:rPr lang="pt-BR" dirty="0" smtClean="0"/>
              <a:t>Melhorar </a:t>
            </a:r>
            <a:r>
              <a:rPr lang="pt-BR" dirty="0"/>
              <a:t>a qualidade da atenção à saúde bucal durante o </a:t>
            </a:r>
            <a:r>
              <a:rPr lang="pt-BR" dirty="0" smtClean="0"/>
              <a:t>pré-natal;</a:t>
            </a:r>
            <a:endParaRPr lang="pt-BR" dirty="0"/>
          </a:p>
          <a:p>
            <a:r>
              <a:rPr lang="pt-BR" dirty="0" smtClean="0"/>
              <a:t>Melhorar </a:t>
            </a:r>
            <a:r>
              <a:rPr lang="pt-BR" dirty="0"/>
              <a:t>a adesão ao atendimento odontológico no </a:t>
            </a:r>
            <a:r>
              <a:rPr lang="pt-BR" dirty="0" smtClean="0"/>
              <a:t>pré-natal;</a:t>
            </a:r>
            <a:endParaRPr lang="pt-BR" dirty="0"/>
          </a:p>
          <a:p>
            <a:r>
              <a:rPr lang="pt-BR" dirty="0" smtClean="0"/>
              <a:t>Melhorar </a:t>
            </a:r>
            <a:r>
              <a:rPr lang="pt-BR" dirty="0"/>
              <a:t>o registro das </a:t>
            </a:r>
            <a:r>
              <a:rPr lang="pt-BR" dirty="0" smtClean="0"/>
              <a:t>informações;</a:t>
            </a:r>
            <a:endParaRPr lang="pt-BR" dirty="0"/>
          </a:p>
          <a:p>
            <a:r>
              <a:rPr lang="pt-BR" dirty="0" smtClean="0"/>
              <a:t>Promover ações de saúde </a:t>
            </a:r>
            <a:r>
              <a:rPr lang="pt-BR" dirty="0"/>
              <a:t>bucal no </a:t>
            </a:r>
            <a:r>
              <a:rPr lang="pt-BR" dirty="0" smtClean="0"/>
              <a:t>pré-natal.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2852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000" dirty="0" smtClean="0"/>
              <a:t>Adoção de protocolo - Atenção </a:t>
            </a:r>
            <a:r>
              <a:rPr lang="pt-BR" sz="3000" dirty="0"/>
              <a:t>ao Pré-natal de Baixo Risco, Ministério da saúde, 2012. </a:t>
            </a:r>
          </a:p>
          <a:p>
            <a:r>
              <a:rPr lang="pt-BR" sz="3000" dirty="0" smtClean="0"/>
              <a:t>Ficha-espelho</a:t>
            </a:r>
          </a:p>
          <a:p>
            <a:r>
              <a:rPr lang="pt-BR" sz="3000" dirty="0" smtClean="0"/>
              <a:t>Planilha para monitorização </a:t>
            </a:r>
            <a:r>
              <a:rPr lang="pt-BR" sz="3000" dirty="0"/>
              <a:t>mensal do serviço de </a:t>
            </a:r>
            <a:r>
              <a:rPr lang="pt-BR" sz="3000" dirty="0" smtClean="0"/>
              <a:t>pré-natal/puerpério/saúde bucal</a:t>
            </a:r>
            <a:endParaRPr lang="pt-BR" sz="3000" dirty="0"/>
          </a:p>
          <a:p>
            <a:r>
              <a:rPr lang="pt-BR" sz="3000" dirty="0" smtClean="0"/>
              <a:t>Busca ativa </a:t>
            </a:r>
            <a:endParaRPr lang="pt-BR" sz="3000" dirty="0"/>
          </a:p>
          <a:p>
            <a:r>
              <a:rPr lang="pt-BR" sz="3000" dirty="0" smtClean="0"/>
              <a:t>Atividades </a:t>
            </a:r>
            <a:r>
              <a:rPr lang="pt-BR" sz="3000" dirty="0"/>
              <a:t>em </a:t>
            </a:r>
            <a:r>
              <a:rPr lang="pt-BR" sz="3000" dirty="0" smtClean="0"/>
              <a:t>grupo</a:t>
            </a:r>
          </a:p>
          <a:p>
            <a:r>
              <a:rPr lang="pt-BR" sz="3000" dirty="0"/>
              <a:t>A</a:t>
            </a:r>
            <a:r>
              <a:rPr lang="pt-BR" sz="3000" dirty="0" smtClean="0"/>
              <a:t>valiação odontológica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491210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724</Words>
  <Application>Microsoft Office PowerPoint</Application>
  <PresentationFormat>Apresentação na tela (4:3)</PresentationFormat>
  <Paragraphs>136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 UNIVERSIDADE ABERTA DO SUS – UNASUS UNIVERSIDADE FEDERAL DE PELOTAS ESPECIALIZAÇÃO EM SAÚDE DA FAMÍLIA MODALIDADE À DISTÂNCIA </vt:lpstr>
      <vt:lpstr>Introdução</vt:lpstr>
      <vt:lpstr>Problemas- Análise situacional</vt:lpstr>
      <vt:lpstr>Justificativa</vt:lpstr>
      <vt:lpstr>Objetivos</vt:lpstr>
      <vt:lpstr>Objetivos específicos</vt:lpstr>
      <vt:lpstr>Apresentação do PowerPoint</vt:lpstr>
      <vt:lpstr>Apresentação do PowerPoint</vt:lpstr>
      <vt:lpstr>Metodologia</vt:lpstr>
      <vt:lpstr>Apresentação do PowerPoint</vt:lpstr>
      <vt:lpstr>Resultados pré-natal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 puerpério</vt:lpstr>
      <vt:lpstr>Apresentação do PowerPoint</vt:lpstr>
      <vt:lpstr>Resultados saúde bucal</vt:lpstr>
      <vt:lpstr>Apresentação do PowerPoint</vt:lpstr>
      <vt:lpstr>Apresentação do PowerPoint</vt:lpstr>
      <vt:lpstr>Apresentação do PowerPoint</vt:lpstr>
      <vt:lpstr>Discussão</vt:lpstr>
      <vt:lpstr>Discussão</vt:lpstr>
      <vt:lpstr>Apresentação do PowerPoint</vt:lpstr>
      <vt:lpstr>Apresentação do PowerPoint</vt:lpstr>
      <vt:lpstr>Apresentação do PowerPoint</vt:lpstr>
      <vt:lpstr>Apresentação do PowerPoint</vt:lpstr>
      <vt:lpstr>Reflexão crítica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38</cp:revision>
  <dcterms:created xsi:type="dcterms:W3CDTF">2015-01-07T23:28:11Z</dcterms:created>
  <dcterms:modified xsi:type="dcterms:W3CDTF">2015-01-19T16:06:18Z</dcterms:modified>
</cp:coreProperties>
</file>