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59" r:id="rId4"/>
    <p:sldId id="279" r:id="rId5"/>
    <p:sldId id="261" r:id="rId6"/>
    <p:sldId id="262" r:id="rId7"/>
    <p:sldId id="280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81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28DF8-5C19-4931-88B7-266B8B194DC6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0F9EEF1A-4E38-4215-9EB3-5BCF77098BCD}">
      <dgm:prSet phldrT="[Text]"/>
      <dgm:spPr/>
      <dgm:t>
        <a:bodyPr/>
        <a:lstStyle/>
        <a:p>
          <a:r>
            <a:rPr lang="pt-BR" dirty="0" smtClean="0"/>
            <a:t>Antropometria</a:t>
          </a:r>
          <a:endParaRPr lang="pt-BR" dirty="0"/>
        </a:p>
      </dgm:t>
    </dgm:pt>
    <dgm:pt modelId="{2583D9E4-B3D0-4B8F-9883-70166449FCBC}" type="parTrans" cxnId="{ECEA71E4-475D-4E60-91C0-933A13CC8CC5}">
      <dgm:prSet/>
      <dgm:spPr/>
      <dgm:t>
        <a:bodyPr/>
        <a:lstStyle/>
        <a:p>
          <a:endParaRPr lang="pt-BR"/>
        </a:p>
      </dgm:t>
    </dgm:pt>
    <dgm:pt modelId="{47ADF705-1003-4883-B4E5-588A1E3457C4}" type="sibTrans" cxnId="{ECEA71E4-475D-4E60-91C0-933A13CC8CC5}">
      <dgm:prSet/>
      <dgm:spPr/>
      <dgm:t>
        <a:bodyPr/>
        <a:lstStyle/>
        <a:p>
          <a:endParaRPr lang="pt-BR"/>
        </a:p>
      </dgm:t>
    </dgm:pt>
    <dgm:pt modelId="{6C9F1741-147B-4552-AA88-44967FA47900}">
      <dgm:prSet phldrT="[Text]"/>
      <dgm:spPr/>
      <dgm:t>
        <a:bodyPr/>
        <a:lstStyle/>
        <a:p>
          <a:r>
            <a:rPr lang="pt-BR" dirty="0" smtClean="0"/>
            <a:t>Atualização Situação Vacinal</a:t>
          </a:r>
          <a:endParaRPr lang="pt-BR" dirty="0"/>
        </a:p>
      </dgm:t>
    </dgm:pt>
    <dgm:pt modelId="{6424E243-E5EC-40D7-9E51-B0C868EAF0CC}" type="parTrans" cxnId="{9D7529B0-6F71-414D-919A-85E84A3B4580}">
      <dgm:prSet/>
      <dgm:spPr/>
      <dgm:t>
        <a:bodyPr/>
        <a:lstStyle/>
        <a:p>
          <a:endParaRPr lang="pt-BR"/>
        </a:p>
      </dgm:t>
    </dgm:pt>
    <dgm:pt modelId="{72716A8D-D500-46B2-AE92-FD3F2BDCF2B5}" type="sibTrans" cxnId="{9D7529B0-6F71-414D-919A-85E84A3B4580}">
      <dgm:prSet/>
      <dgm:spPr/>
      <dgm:t>
        <a:bodyPr/>
        <a:lstStyle/>
        <a:p>
          <a:endParaRPr lang="pt-BR"/>
        </a:p>
      </dgm:t>
    </dgm:pt>
    <dgm:pt modelId="{8C5C5FC2-F429-4B17-A8FD-F5F88CBCC2B8}">
      <dgm:prSet phldrT="[Text]"/>
      <dgm:spPr/>
      <dgm:t>
        <a:bodyPr/>
        <a:lstStyle/>
        <a:p>
          <a:r>
            <a:rPr lang="pt-BR" dirty="0" smtClean="0"/>
            <a:t>Saúde Bucal</a:t>
          </a:r>
          <a:endParaRPr lang="pt-BR" dirty="0"/>
        </a:p>
      </dgm:t>
    </dgm:pt>
    <dgm:pt modelId="{9DF75890-BB66-4752-9673-CA7F8E12135E}" type="parTrans" cxnId="{4220F4C2-7D19-4EA4-A2B9-2CFEA406E8A5}">
      <dgm:prSet/>
      <dgm:spPr/>
      <dgm:t>
        <a:bodyPr/>
        <a:lstStyle/>
        <a:p>
          <a:endParaRPr lang="pt-BR"/>
        </a:p>
      </dgm:t>
    </dgm:pt>
    <dgm:pt modelId="{C131B6AC-3C63-448B-8239-CA622171DE0A}" type="sibTrans" cxnId="{4220F4C2-7D19-4EA4-A2B9-2CFEA406E8A5}">
      <dgm:prSet/>
      <dgm:spPr/>
      <dgm:t>
        <a:bodyPr/>
        <a:lstStyle/>
        <a:p>
          <a:endParaRPr lang="pt-BR"/>
        </a:p>
      </dgm:t>
    </dgm:pt>
    <dgm:pt modelId="{3175E50E-32CF-4496-B27C-6C02FFEC56D3}">
      <dgm:prSet phldrT="[Text]"/>
      <dgm:spPr/>
      <dgm:t>
        <a:bodyPr/>
        <a:lstStyle/>
        <a:p>
          <a:r>
            <a:rPr lang="pt-BR" dirty="0" smtClean="0"/>
            <a:t>Avaliação Clínica e Psicossocial</a:t>
          </a:r>
          <a:endParaRPr lang="pt-BR" dirty="0"/>
        </a:p>
      </dgm:t>
    </dgm:pt>
    <dgm:pt modelId="{0D9E2B95-393E-4812-A6C0-9EA00EE19F74}" type="parTrans" cxnId="{2E2376F8-82E4-452F-AC32-E5C211D59363}">
      <dgm:prSet/>
      <dgm:spPr/>
      <dgm:t>
        <a:bodyPr/>
        <a:lstStyle/>
        <a:p>
          <a:endParaRPr lang="pt-BR"/>
        </a:p>
      </dgm:t>
    </dgm:pt>
    <dgm:pt modelId="{38DE735B-BC4A-4AE7-AFCF-CC2BD1F2372A}" type="sibTrans" cxnId="{2E2376F8-82E4-452F-AC32-E5C211D59363}">
      <dgm:prSet/>
      <dgm:spPr/>
      <dgm:t>
        <a:bodyPr/>
        <a:lstStyle/>
        <a:p>
          <a:endParaRPr lang="pt-BR"/>
        </a:p>
      </dgm:t>
    </dgm:pt>
    <dgm:pt modelId="{99EA13D3-735E-4306-B69A-C9BC73A09DC8}">
      <dgm:prSet phldrT="[Text]"/>
      <dgm:spPr/>
      <dgm:t>
        <a:bodyPr/>
        <a:lstStyle/>
        <a:p>
          <a:r>
            <a:rPr lang="pt-BR" dirty="0" smtClean="0"/>
            <a:t>Práticas corporais</a:t>
          </a:r>
          <a:endParaRPr lang="pt-BR" dirty="0"/>
        </a:p>
      </dgm:t>
    </dgm:pt>
    <dgm:pt modelId="{C87AA729-CED3-45CA-B52D-10B5C070BAAB}" type="parTrans" cxnId="{F7FBC413-B7FA-49D3-94BB-0BA19E424E8C}">
      <dgm:prSet/>
      <dgm:spPr/>
      <dgm:t>
        <a:bodyPr/>
        <a:lstStyle/>
        <a:p>
          <a:endParaRPr lang="pt-BR"/>
        </a:p>
      </dgm:t>
    </dgm:pt>
    <dgm:pt modelId="{2BB5C31D-F636-4F4B-9EE9-6F2699422B56}" type="sibTrans" cxnId="{F7FBC413-B7FA-49D3-94BB-0BA19E424E8C}">
      <dgm:prSet/>
      <dgm:spPr/>
      <dgm:t>
        <a:bodyPr/>
        <a:lstStyle/>
        <a:p>
          <a:endParaRPr lang="pt-BR"/>
        </a:p>
      </dgm:t>
    </dgm:pt>
    <dgm:pt modelId="{1A608A21-F489-467F-BA9F-79C724882A5B}">
      <dgm:prSet/>
      <dgm:spPr/>
      <dgm:t>
        <a:bodyPr/>
        <a:lstStyle/>
        <a:p>
          <a:r>
            <a:rPr lang="pt-BR" dirty="0" smtClean="0"/>
            <a:t>Alimentação Saudável</a:t>
          </a:r>
          <a:endParaRPr lang="pt-BR" dirty="0"/>
        </a:p>
      </dgm:t>
    </dgm:pt>
    <dgm:pt modelId="{B39C2673-6171-48C3-A6A6-11652FAA4A66}" type="parTrans" cxnId="{7B6D111F-588A-4E76-852E-AF23481A4FC7}">
      <dgm:prSet/>
      <dgm:spPr/>
      <dgm:t>
        <a:bodyPr/>
        <a:lstStyle/>
        <a:p>
          <a:endParaRPr lang="pt-BR"/>
        </a:p>
      </dgm:t>
    </dgm:pt>
    <dgm:pt modelId="{6615FA6C-524A-4D06-B270-B178840200DB}" type="sibTrans" cxnId="{7B6D111F-588A-4E76-852E-AF23481A4FC7}">
      <dgm:prSet/>
      <dgm:spPr/>
      <dgm:t>
        <a:bodyPr/>
        <a:lstStyle/>
        <a:p>
          <a:endParaRPr lang="pt-BR"/>
        </a:p>
      </dgm:t>
    </dgm:pt>
    <dgm:pt modelId="{7AA00CA6-1DBF-407A-B1F9-5CC425A1F3AD}">
      <dgm:prSet/>
      <dgm:spPr/>
      <dgm:t>
        <a:bodyPr/>
        <a:lstStyle/>
        <a:p>
          <a:r>
            <a:rPr lang="pt-BR" dirty="0" smtClean="0"/>
            <a:t>Prevenção de Acidentes</a:t>
          </a:r>
          <a:endParaRPr lang="pt-BR" dirty="0"/>
        </a:p>
      </dgm:t>
    </dgm:pt>
    <dgm:pt modelId="{8DEB3679-AB28-4464-8DF0-68AE35B7F6EC}" type="parTrans" cxnId="{4928FE1A-1B9B-4271-895F-105ACB14DA35}">
      <dgm:prSet/>
      <dgm:spPr/>
      <dgm:t>
        <a:bodyPr/>
        <a:lstStyle/>
        <a:p>
          <a:endParaRPr lang="pt-BR"/>
        </a:p>
      </dgm:t>
    </dgm:pt>
    <dgm:pt modelId="{BCBE0ABA-5BB5-4E22-8C93-D57A03886255}" type="sibTrans" cxnId="{4928FE1A-1B9B-4271-895F-105ACB14DA35}">
      <dgm:prSet/>
      <dgm:spPr/>
      <dgm:t>
        <a:bodyPr/>
        <a:lstStyle/>
        <a:p>
          <a:endParaRPr lang="pt-BR"/>
        </a:p>
      </dgm:t>
    </dgm:pt>
    <dgm:pt modelId="{A03AA8B3-C550-4AE7-850B-EBF1810500C4}">
      <dgm:prSet/>
      <dgm:spPr/>
      <dgm:t>
        <a:bodyPr/>
        <a:lstStyle/>
        <a:p>
          <a:r>
            <a:rPr lang="pt-BR" dirty="0" smtClean="0"/>
            <a:t>Violência</a:t>
          </a:r>
        </a:p>
        <a:p>
          <a:r>
            <a:rPr lang="pt-BR" dirty="0" smtClean="0"/>
            <a:t>Bullying</a:t>
          </a:r>
          <a:endParaRPr lang="pt-BR" dirty="0"/>
        </a:p>
      </dgm:t>
    </dgm:pt>
    <dgm:pt modelId="{85064A2D-4AE1-4C28-8D0A-95656E7D50EC}" type="parTrans" cxnId="{5D7CE6C2-0724-45D4-8A67-524D5A77F156}">
      <dgm:prSet/>
      <dgm:spPr/>
      <dgm:t>
        <a:bodyPr/>
        <a:lstStyle/>
        <a:p>
          <a:endParaRPr lang="pt-BR"/>
        </a:p>
      </dgm:t>
    </dgm:pt>
    <dgm:pt modelId="{3BFA22BA-6A83-48DB-93D3-1EBEA591C056}" type="sibTrans" cxnId="{5D7CE6C2-0724-45D4-8A67-524D5A77F156}">
      <dgm:prSet/>
      <dgm:spPr/>
      <dgm:t>
        <a:bodyPr/>
        <a:lstStyle/>
        <a:p>
          <a:endParaRPr lang="pt-BR"/>
        </a:p>
      </dgm:t>
    </dgm:pt>
    <dgm:pt modelId="{71DDA8EF-555D-414E-8203-A01A0A124C3D}">
      <dgm:prSet/>
      <dgm:spPr/>
      <dgm:t>
        <a:bodyPr/>
        <a:lstStyle/>
        <a:p>
          <a:r>
            <a:rPr lang="pt-BR" dirty="0" smtClean="0"/>
            <a:t>Busca ativa dos Faltosos.</a:t>
          </a:r>
          <a:endParaRPr lang="pt-BR" dirty="0"/>
        </a:p>
      </dgm:t>
    </dgm:pt>
    <dgm:pt modelId="{5E0645A6-3B73-4569-91BC-E9BF981BB640}" type="parTrans" cxnId="{EFF104DE-9F8B-442E-B484-E4F94A8BD6EC}">
      <dgm:prSet/>
      <dgm:spPr/>
      <dgm:t>
        <a:bodyPr/>
        <a:lstStyle/>
        <a:p>
          <a:endParaRPr lang="pt-BR"/>
        </a:p>
      </dgm:t>
    </dgm:pt>
    <dgm:pt modelId="{7B2D4DA5-6ED5-405C-B59C-D8FF82C148F7}" type="sibTrans" cxnId="{EFF104DE-9F8B-442E-B484-E4F94A8BD6EC}">
      <dgm:prSet/>
      <dgm:spPr/>
      <dgm:t>
        <a:bodyPr/>
        <a:lstStyle/>
        <a:p>
          <a:endParaRPr lang="pt-BR"/>
        </a:p>
      </dgm:t>
    </dgm:pt>
    <dgm:pt modelId="{71225BA5-6BA2-4911-8541-2DC51D06470E}" type="pres">
      <dgm:prSet presAssocID="{FF228DF8-5C19-4931-88B7-266B8B194D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44371D-9801-49B7-B001-C7B1FAD65709}" type="pres">
      <dgm:prSet presAssocID="{0F9EEF1A-4E38-4215-9EB3-5BCF77098BC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0140A2-05E1-4432-AB63-5775923C2BB5}" type="pres">
      <dgm:prSet presAssocID="{47ADF705-1003-4883-B4E5-588A1E3457C4}" presName="sibTrans" presStyleCnt="0"/>
      <dgm:spPr/>
    </dgm:pt>
    <dgm:pt modelId="{1899AA0C-3AFC-49BF-95C7-CFC1B93F809D}" type="pres">
      <dgm:prSet presAssocID="{6C9F1741-147B-4552-AA88-44967FA4790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CE36C2-8D7B-49F5-B97B-668ACE7CE20F}" type="pres">
      <dgm:prSet presAssocID="{72716A8D-D500-46B2-AE92-FD3F2BDCF2B5}" presName="sibTrans" presStyleCnt="0"/>
      <dgm:spPr/>
    </dgm:pt>
    <dgm:pt modelId="{9CEE6D83-53D8-492B-9C8F-A8E1FEB8965C}" type="pres">
      <dgm:prSet presAssocID="{8C5C5FC2-F429-4B17-A8FD-F5F88CBCC2B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4A841C-72ED-4002-B081-DDE847FACAD7}" type="pres">
      <dgm:prSet presAssocID="{C131B6AC-3C63-448B-8239-CA622171DE0A}" presName="sibTrans" presStyleCnt="0"/>
      <dgm:spPr/>
    </dgm:pt>
    <dgm:pt modelId="{2081FBEB-1632-44A1-BCBE-663E77CCC190}" type="pres">
      <dgm:prSet presAssocID="{3175E50E-32CF-4496-B27C-6C02FFEC56D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EFDD6E-FEC4-4010-8F92-0C0D732A04B0}" type="pres">
      <dgm:prSet presAssocID="{38DE735B-BC4A-4AE7-AFCF-CC2BD1F2372A}" presName="sibTrans" presStyleCnt="0"/>
      <dgm:spPr/>
    </dgm:pt>
    <dgm:pt modelId="{70C39DF1-4681-43DD-A639-8F32981D5E30}" type="pres">
      <dgm:prSet presAssocID="{1A608A21-F489-467F-BA9F-79C724882A5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D45417-5D14-44F8-8327-9C2480BEDFA2}" type="pres">
      <dgm:prSet presAssocID="{6615FA6C-524A-4D06-B270-B178840200DB}" presName="sibTrans" presStyleCnt="0"/>
      <dgm:spPr/>
    </dgm:pt>
    <dgm:pt modelId="{B99980B7-819C-4C83-BAB7-50735A334AAF}" type="pres">
      <dgm:prSet presAssocID="{99EA13D3-735E-4306-B69A-C9BC73A09DC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F2AFA8-3A8D-4713-9380-7C312CBF826D}" type="pres">
      <dgm:prSet presAssocID="{2BB5C31D-F636-4F4B-9EE9-6F2699422B56}" presName="sibTrans" presStyleCnt="0"/>
      <dgm:spPr/>
    </dgm:pt>
    <dgm:pt modelId="{4151B845-3944-4BDF-87E4-B97AF5798173}" type="pres">
      <dgm:prSet presAssocID="{7AA00CA6-1DBF-407A-B1F9-5CC425A1F3A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287700-0F59-41EA-8C11-0E3C3B39FB1C}" type="pres">
      <dgm:prSet presAssocID="{BCBE0ABA-5BB5-4E22-8C93-D57A03886255}" presName="sibTrans" presStyleCnt="0"/>
      <dgm:spPr/>
    </dgm:pt>
    <dgm:pt modelId="{07D52041-CC1E-4666-B3B6-7F3B923047CE}" type="pres">
      <dgm:prSet presAssocID="{A03AA8B3-C550-4AE7-850B-EBF1810500C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4C73FE-59DE-4122-B4B4-9341C4CC1E87}" type="pres">
      <dgm:prSet presAssocID="{3BFA22BA-6A83-48DB-93D3-1EBEA591C056}" presName="sibTrans" presStyleCnt="0"/>
      <dgm:spPr/>
    </dgm:pt>
    <dgm:pt modelId="{DBB41560-EEF3-4D13-BBEA-4E7E34825210}" type="pres">
      <dgm:prSet presAssocID="{71DDA8EF-555D-414E-8203-A01A0A124C3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797A47-A863-452E-815C-A69FDFCB09CD}" type="presOf" srcId="{7AA00CA6-1DBF-407A-B1F9-5CC425A1F3AD}" destId="{4151B845-3944-4BDF-87E4-B97AF5798173}" srcOrd="0" destOrd="0" presId="urn:microsoft.com/office/officeart/2005/8/layout/default"/>
    <dgm:cxn modelId="{8FCA53B0-8D00-4B66-BFF2-2DF82926A085}" type="presOf" srcId="{6C9F1741-147B-4552-AA88-44967FA47900}" destId="{1899AA0C-3AFC-49BF-95C7-CFC1B93F809D}" srcOrd="0" destOrd="0" presId="urn:microsoft.com/office/officeart/2005/8/layout/default"/>
    <dgm:cxn modelId="{C9DFEB32-822D-4049-8D0B-89B7DEACF46F}" type="presOf" srcId="{99EA13D3-735E-4306-B69A-C9BC73A09DC8}" destId="{B99980B7-819C-4C83-BAB7-50735A334AAF}" srcOrd="0" destOrd="0" presId="urn:microsoft.com/office/officeart/2005/8/layout/default"/>
    <dgm:cxn modelId="{1C2F2B2C-2927-4794-B97A-10A55AC7F0E2}" type="presOf" srcId="{71DDA8EF-555D-414E-8203-A01A0A124C3D}" destId="{DBB41560-EEF3-4D13-BBEA-4E7E34825210}" srcOrd="0" destOrd="0" presId="urn:microsoft.com/office/officeart/2005/8/layout/default"/>
    <dgm:cxn modelId="{F7FBC413-B7FA-49D3-94BB-0BA19E424E8C}" srcId="{FF228DF8-5C19-4931-88B7-266B8B194DC6}" destId="{99EA13D3-735E-4306-B69A-C9BC73A09DC8}" srcOrd="5" destOrd="0" parTransId="{C87AA729-CED3-45CA-B52D-10B5C070BAAB}" sibTransId="{2BB5C31D-F636-4F4B-9EE9-6F2699422B56}"/>
    <dgm:cxn modelId="{4220F4C2-7D19-4EA4-A2B9-2CFEA406E8A5}" srcId="{FF228DF8-5C19-4931-88B7-266B8B194DC6}" destId="{8C5C5FC2-F429-4B17-A8FD-F5F88CBCC2B8}" srcOrd="2" destOrd="0" parTransId="{9DF75890-BB66-4752-9673-CA7F8E12135E}" sibTransId="{C131B6AC-3C63-448B-8239-CA622171DE0A}"/>
    <dgm:cxn modelId="{A256D4DD-F02B-4DC8-806D-8E89C5076139}" type="presOf" srcId="{0F9EEF1A-4E38-4215-9EB3-5BCF77098BCD}" destId="{D644371D-9801-49B7-B001-C7B1FAD65709}" srcOrd="0" destOrd="0" presId="urn:microsoft.com/office/officeart/2005/8/layout/default"/>
    <dgm:cxn modelId="{4928FE1A-1B9B-4271-895F-105ACB14DA35}" srcId="{FF228DF8-5C19-4931-88B7-266B8B194DC6}" destId="{7AA00CA6-1DBF-407A-B1F9-5CC425A1F3AD}" srcOrd="6" destOrd="0" parTransId="{8DEB3679-AB28-4464-8DF0-68AE35B7F6EC}" sibTransId="{BCBE0ABA-5BB5-4E22-8C93-D57A03886255}"/>
    <dgm:cxn modelId="{2E2376F8-82E4-452F-AC32-E5C211D59363}" srcId="{FF228DF8-5C19-4931-88B7-266B8B194DC6}" destId="{3175E50E-32CF-4496-B27C-6C02FFEC56D3}" srcOrd="3" destOrd="0" parTransId="{0D9E2B95-393E-4812-A6C0-9EA00EE19F74}" sibTransId="{38DE735B-BC4A-4AE7-AFCF-CC2BD1F2372A}"/>
    <dgm:cxn modelId="{42BF0509-6F64-4E57-A5C4-6CF54884AF31}" type="presOf" srcId="{8C5C5FC2-F429-4B17-A8FD-F5F88CBCC2B8}" destId="{9CEE6D83-53D8-492B-9C8F-A8E1FEB8965C}" srcOrd="0" destOrd="0" presId="urn:microsoft.com/office/officeart/2005/8/layout/default"/>
    <dgm:cxn modelId="{E649F641-37B9-47C5-8DB8-5323A791EF88}" type="presOf" srcId="{1A608A21-F489-467F-BA9F-79C724882A5B}" destId="{70C39DF1-4681-43DD-A639-8F32981D5E30}" srcOrd="0" destOrd="0" presId="urn:microsoft.com/office/officeart/2005/8/layout/default"/>
    <dgm:cxn modelId="{EFF104DE-9F8B-442E-B484-E4F94A8BD6EC}" srcId="{FF228DF8-5C19-4931-88B7-266B8B194DC6}" destId="{71DDA8EF-555D-414E-8203-A01A0A124C3D}" srcOrd="8" destOrd="0" parTransId="{5E0645A6-3B73-4569-91BC-E9BF981BB640}" sibTransId="{7B2D4DA5-6ED5-405C-B59C-D8FF82C148F7}"/>
    <dgm:cxn modelId="{7B6D111F-588A-4E76-852E-AF23481A4FC7}" srcId="{FF228DF8-5C19-4931-88B7-266B8B194DC6}" destId="{1A608A21-F489-467F-BA9F-79C724882A5B}" srcOrd="4" destOrd="0" parTransId="{B39C2673-6171-48C3-A6A6-11652FAA4A66}" sibTransId="{6615FA6C-524A-4D06-B270-B178840200DB}"/>
    <dgm:cxn modelId="{8199B34A-3C44-4B00-86F4-763A9094C146}" type="presOf" srcId="{A03AA8B3-C550-4AE7-850B-EBF1810500C4}" destId="{07D52041-CC1E-4666-B3B6-7F3B923047CE}" srcOrd="0" destOrd="0" presId="urn:microsoft.com/office/officeart/2005/8/layout/default"/>
    <dgm:cxn modelId="{A517DC0E-E0C6-4B7A-9C91-402CC039766B}" type="presOf" srcId="{3175E50E-32CF-4496-B27C-6C02FFEC56D3}" destId="{2081FBEB-1632-44A1-BCBE-663E77CCC190}" srcOrd="0" destOrd="0" presId="urn:microsoft.com/office/officeart/2005/8/layout/default"/>
    <dgm:cxn modelId="{ECEA71E4-475D-4E60-91C0-933A13CC8CC5}" srcId="{FF228DF8-5C19-4931-88B7-266B8B194DC6}" destId="{0F9EEF1A-4E38-4215-9EB3-5BCF77098BCD}" srcOrd="0" destOrd="0" parTransId="{2583D9E4-B3D0-4B8F-9883-70166449FCBC}" sibTransId="{47ADF705-1003-4883-B4E5-588A1E3457C4}"/>
    <dgm:cxn modelId="{9D7529B0-6F71-414D-919A-85E84A3B4580}" srcId="{FF228DF8-5C19-4931-88B7-266B8B194DC6}" destId="{6C9F1741-147B-4552-AA88-44967FA47900}" srcOrd="1" destOrd="0" parTransId="{6424E243-E5EC-40D7-9E51-B0C868EAF0CC}" sibTransId="{72716A8D-D500-46B2-AE92-FD3F2BDCF2B5}"/>
    <dgm:cxn modelId="{0F4575B6-53B8-471C-91B3-969B44A9672A}" type="presOf" srcId="{FF228DF8-5C19-4931-88B7-266B8B194DC6}" destId="{71225BA5-6BA2-4911-8541-2DC51D06470E}" srcOrd="0" destOrd="0" presId="urn:microsoft.com/office/officeart/2005/8/layout/default"/>
    <dgm:cxn modelId="{5D7CE6C2-0724-45D4-8A67-524D5A77F156}" srcId="{FF228DF8-5C19-4931-88B7-266B8B194DC6}" destId="{A03AA8B3-C550-4AE7-850B-EBF1810500C4}" srcOrd="7" destOrd="0" parTransId="{85064A2D-4AE1-4C28-8D0A-95656E7D50EC}" sibTransId="{3BFA22BA-6A83-48DB-93D3-1EBEA591C056}"/>
    <dgm:cxn modelId="{452A8E78-C2A0-4CF5-BEE0-509DEA621F00}" type="presParOf" srcId="{71225BA5-6BA2-4911-8541-2DC51D06470E}" destId="{D644371D-9801-49B7-B001-C7B1FAD65709}" srcOrd="0" destOrd="0" presId="urn:microsoft.com/office/officeart/2005/8/layout/default"/>
    <dgm:cxn modelId="{AA05C289-0E3E-4FFD-A4B5-00B3A3569B13}" type="presParOf" srcId="{71225BA5-6BA2-4911-8541-2DC51D06470E}" destId="{DD0140A2-05E1-4432-AB63-5775923C2BB5}" srcOrd="1" destOrd="0" presId="urn:microsoft.com/office/officeart/2005/8/layout/default"/>
    <dgm:cxn modelId="{5A839092-F85E-4B2B-9C62-AEFA3ADD470D}" type="presParOf" srcId="{71225BA5-6BA2-4911-8541-2DC51D06470E}" destId="{1899AA0C-3AFC-49BF-95C7-CFC1B93F809D}" srcOrd="2" destOrd="0" presId="urn:microsoft.com/office/officeart/2005/8/layout/default"/>
    <dgm:cxn modelId="{58A3BF40-F4F6-4C77-91B1-01374CEF350D}" type="presParOf" srcId="{71225BA5-6BA2-4911-8541-2DC51D06470E}" destId="{FDCE36C2-8D7B-49F5-B97B-668ACE7CE20F}" srcOrd="3" destOrd="0" presId="urn:microsoft.com/office/officeart/2005/8/layout/default"/>
    <dgm:cxn modelId="{ABD61DC0-8977-4258-A1A9-514057694A1C}" type="presParOf" srcId="{71225BA5-6BA2-4911-8541-2DC51D06470E}" destId="{9CEE6D83-53D8-492B-9C8F-A8E1FEB8965C}" srcOrd="4" destOrd="0" presId="urn:microsoft.com/office/officeart/2005/8/layout/default"/>
    <dgm:cxn modelId="{004BE979-DE6E-412A-8A57-42130E0C7ED7}" type="presParOf" srcId="{71225BA5-6BA2-4911-8541-2DC51D06470E}" destId="{7D4A841C-72ED-4002-B081-DDE847FACAD7}" srcOrd="5" destOrd="0" presId="urn:microsoft.com/office/officeart/2005/8/layout/default"/>
    <dgm:cxn modelId="{E39BB7A9-A44A-43BB-9B1C-1400FF2E368B}" type="presParOf" srcId="{71225BA5-6BA2-4911-8541-2DC51D06470E}" destId="{2081FBEB-1632-44A1-BCBE-663E77CCC190}" srcOrd="6" destOrd="0" presId="urn:microsoft.com/office/officeart/2005/8/layout/default"/>
    <dgm:cxn modelId="{2EE03BF1-E893-4918-B468-B3C052F1EC71}" type="presParOf" srcId="{71225BA5-6BA2-4911-8541-2DC51D06470E}" destId="{52EFDD6E-FEC4-4010-8F92-0C0D732A04B0}" srcOrd="7" destOrd="0" presId="urn:microsoft.com/office/officeart/2005/8/layout/default"/>
    <dgm:cxn modelId="{38761DFB-6EAC-4044-BD3B-5EF94E6C3089}" type="presParOf" srcId="{71225BA5-6BA2-4911-8541-2DC51D06470E}" destId="{70C39DF1-4681-43DD-A639-8F32981D5E30}" srcOrd="8" destOrd="0" presId="urn:microsoft.com/office/officeart/2005/8/layout/default"/>
    <dgm:cxn modelId="{A0791BF0-1B60-4C42-8591-ABF8F055C53F}" type="presParOf" srcId="{71225BA5-6BA2-4911-8541-2DC51D06470E}" destId="{A2D45417-5D14-44F8-8327-9C2480BEDFA2}" srcOrd="9" destOrd="0" presId="urn:microsoft.com/office/officeart/2005/8/layout/default"/>
    <dgm:cxn modelId="{2D5A4AA2-BAE2-4E37-B8DE-1C24273D1BA2}" type="presParOf" srcId="{71225BA5-6BA2-4911-8541-2DC51D06470E}" destId="{B99980B7-819C-4C83-BAB7-50735A334AAF}" srcOrd="10" destOrd="0" presId="urn:microsoft.com/office/officeart/2005/8/layout/default"/>
    <dgm:cxn modelId="{34CEFB18-CBFF-4A44-A4F8-C4A7C7CD98CB}" type="presParOf" srcId="{71225BA5-6BA2-4911-8541-2DC51D06470E}" destId="{94F2AFA8-3A8D-4713-9380-7C312CBF826D}" srcOrd="11" destOrd="0" presId="urn:microsoft.com/office/officeart/2005/8/layout/default"/>
    <dgm:cxn modelId="{14FECCF9-530B-4DB5-88F8-F6EA440CB1F6}" type="presParOf" srcId="{71225BA5-6BA2-4911-8541-2DC51D06470E}" destId="{4151B845-3944-4BDF-87E4-B97AF5798173}" srcOrd="12" destOrd="0" presId="urn:microsoft.com/office/officeart/2005/8/layout/default"/>
    <dgm:cxn modelId="{4087C257-2788-4010-A120-AA44C09342CC}" type="presParOf" srcId="{71225BA5-6BA2-4911-8541-2DC51D06470E}" destId="{05287700-0F59-41EA-8C11-0E3C3B39FB1C}" srcOrd="13" destOrd="0" presId="urn:microsoft.com/office/officeart/2005/8/layout/default"/>
    <dgm:cxn modelId="{3C428DDE-03C2-4C54-8B54-02CA243A317D}" type="presParOf" srcId="{71225BA5-6BA2-4911-8541-2DC51D06470E}" destId="{07D52041-CC1E-4666-B3B6-7F3B923047CE}" srcOrd="14" destOrd="0" presId="urn:microsoft.com/office/officeart/2005/8/layout/default"/>
    <dgm:cxn modelId="{D131BED0-F0D9-4BE3-88A8-ADF0D7D73247}" type="presParOf" srcId="{71225BA5-6BA2-4911-8541-2DC51D06470E}" destId="{464C73FE-59DE-4122-B4B4-9341C4CC1E87}" srcOrd="15" destOrd="0" presId="urn:microsoft.com/office/officeart/2005/8/layout/default"/>
    <dgm:cxn modelId="{59939C14-FCA0-47F9-84DD-E7E6BF64105C}" type="presParOf" srcId="{71225BA5-6BA2-4911-8541-2DC51D06470E}" destId="{DBB41560-EEF3-4D13-BBEA-4E7E3482521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4371D-9801-49B7-B001-C7B1FAD65709}">
      <dsp:nvSpPr>
        <dsp:cNvPr id="0" name=""/>
        <dsp:cNvSpPr/>
      </dsp:nvSpPr>
      <dsp:spPr>
        <a:xfrm>
          <a:off x="0" y="123119"/>
          <a:ext cx="1965112" cy="11790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Antropometria</a:t>
          </a:r>
          <a:endParaRPr lang="pt-BR" sz="2200" kern="1200" dirty="0"/>
        </a:p>
      </dsp:txBody>
      <dsp:txXfrm>
        <a:off x="0" y="123119"/>
        <a:ext cx="1965112" cy="1179067"/>
      </dsp:txXfrm>
    </dsp:sp>
    <dsp:sp modelId="{1899AA0C-3AFC-49BF-95C7-CFC1B93F809D}">
      <dsp:nvSpPr>
        <dsp:cNvPr id="0" name=""/>
        <dsp:cNvSpPr/>
      </dsp:nvSpPr>
      <dsp:spPr>
        <a:xfrm>
          <a:off x="2161623" y="123119"/>
          <a:ext cx="1965112" cy="11790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Atualização Situação Vacinal</a:t>
          </a:r>
          <a:endParaRPr lang="pt-BR" sz="2200" kern="1200" dirty="0"/>
        </a:p>
      </dsp:txBody>
      <dsp:txXfrm>
        <a:off x="2161623" y="123119"/>
        <a:ext cx="1965112" cy="1179067"/>
      </dsp:txXfrm>
    </dsp:sp>
    <dsp:sp modelId="{9CEE6D83-53D8-492B-9C8F-A8E1FEB8965C}">
      <dsp:nvSpPr>
        <dsp:cNvPr id="0" name=""/>
        <dsp:cNvSpPr/>
      </dsp:nvSpPr>
      <dsp:spPr>
        <a:xfrm>
          <a:off x="4323247" y="123119"/>
          <a:ext cx="1965112" cy="11790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Saúde Bucal</a:t>
          </a:r>
          <a:endParaRPr lang="pt-BR" sz="2200" kern="1200" dirty="0"/>
        </a:p>
      </dsp:txBody>
      <dsp:txXfrm>
        <a:off x="4323247" y="123119"/>
        <a:ext cx="1965112" cy="1179067"/>
      </dsp:txXfrm>
    </dsp:sp>
    <dsp:sp modelId="{2081FBEB-1632-44A1-BCBE-663E77CCC190}">
      <dsp:nvSpPr>
        <dsp:cNvPr id="0" name=""/>
        <dsp:cNvSpPr/>
      </dsp:nvSpPr>
      <dsp:spPr>
        <a:xfrm>
          <a:off x="0" y="1498698"/>
          <a:ext cx="1965112" cy="11790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Avaliação Clínica e Psicossocial</a:t>
          </a:r>
          <a:endParaRPr lang="pt-BR" sz="2200" kern="1200" dirty="0"/>
        </a:p>
      </dsp:txBody>
      <dsp:txXfrm>
        <a:off x="0" y="1498698"/>
        <a:ext cx="1965112" cy="1179067"/>
      </dsp:txXfrm>
    </dsp:sp>
    <dsp:sp modelId="{70C39DF1-4681-43DD-A639-8F32981D5E30}">
      <dsp:nvSpPr>
        <dsp:cNvPr id="0" name=""/>
        <dsp:cNvSpPr/>
      </dsp:nvSpPr>
      <dsp:spPr>
        <a:xfrm>
          <a:off x="2161623" y="1498698"/>
          <a:ext cx="1965112" cy="11790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Alimentação Saudável</a:t>
          </a:r>
          <a:endParaRPr lang="pt-BR" sz="2200" kern="1200" dirty="0"/>
        </a:p>
      </dsp:txBody>
      <dsp:txXfrm>
        <a:off x="2161623" y="1498698"/>
        <a:ext cx="1965112" cy="1179067"/>
      </dsp:txXfrm>
    </dsp:sp>
    <dsp:sp modelId="{B99980B7-819C-4C83-BAB7-50735A334AAF}">
      <dsp:nvSpPr>
        <dsp:cNvPr id="0" name=""/>
        <dsp:cNvSpPr/>
      </dsp:nvSpPr>
      <dsp:spPr>
        <a:xfrm>
          <a:off x="4323247" y="1498698"/>
          <a:ext cx="1965112" cy="11790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Práticas corporais</a:t>
          </a:r>
          <a:endParaRPr lang="pt-BR" sz="2200" kern="1200" dirty="0"/>
        </a:p>
      </dsp:txBody>
      <dsp:txXfrm>
        <a:off x="4323247" y="1498698"/>
        <a:ext cx="1965112" cy="1179067"/>
      </dsp:txXfrm>
    </dsp:sp>
    <dsp:sp modelId="{4151B845-3944-4BDF-87E4-B97AF5798173}">
      <dsp:nvSpPr>
        <dsp:cNvPr id="0" name=""/>
        <dsp:cNvSpPr/>
      </dsp:nvSpPr>
      <dsp:spPr>
        <a:xfrm>
          <a:off x="0" y="2874277"/>
          <a:ext cx="1965112" cy="11790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Prevenção de Acidentes</a:t>
          </a:r>
          <a:endParaRPr lang="pt-BR" sz="2200" kern="1200" dirty="0"/>
        </a:p>
      </dsp:txBody>
      <dsp:txXfrm>
        <a:off x="0" y="2874277"/>
        <a:ext cx="1965112" cy="1179067"/>
      </dsp:txXfrm>
    </dsp:sp>
    <dsp:sp modelId="{07D52041-CC1E-4666-B3B6-7F3B923047CE}">
      <dsp:nvSpPr>
        <dsp:cNvPr id="0" name=""/>
        <dsp:cNvSpPr/>
      </dsp:nvSpPr>
      <dsp:spPr>
        <a:xfrm>
          <a:off x="2161623" y="2874277"/>
          <a:ext cx="1965112" cy="11790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Violência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Bullying</a:t>
          </a:r>
          <a:endParaRPr lang="pt-BR" sz="2200" kern="1200" dirty="0"/>
        </a:p>
      </dsp:txBody>
      <dsp:txXfrm>
        <a:off x="2161623" y="2874277"/>
        <a:ext cx="1965112" cy="1179067"/>
      </dsp:txXfrm>
    </dsp:sp>
    <dsp:sp modelId="{DBB41560-EEF3-4D13-BBEA-4E7E34825210}">
      <dsp:nvSpPr>
        <dsp:cNvPr id="0" name=""/>
        <dsp:cNvSpPr/>
      </dsp:nvSpPr>
      <dsp:spPr>
        <a:xfrm>
          <a:off x="4323247" y="2874277"/>
          <a:ext cx="1965112" cy="11790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Busca ativa dos Faltosos.</a:t>
          </a:r>
          <a:endParaRPr lang="pt-BR" sz="2200" kern="1200" dirty="0"/>
        </a:p>
      </dsp:txBody>
      <dsp:txXfrm>
        <a:off x="4323247" y="2874277"/>
        <a:ext cx="1965112" cy="1179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E654-679E-40C0-BA56-6AD6DCE0079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D59D-8C97-4C58-A172-39CA69930CFE}" type="slidenum">
              <a:rPr lang="pt-BR" smtClean="0"/>
              <a:t>‹#›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E654-679E-40C0-BA56-6AD6DCE0079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D59D-8C97-4C58-A172-39CA69930CFE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E654-679E-40C0-BA56-6AD6DCE0079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D59D-8C97-4C58-A172-39CA69930CFE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E654-679E-40C0-BA56-6AD6DCE0079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D59D-8C97-4C58-A172-39CA69930CFE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E654-679E-40C0-BA56-6AD6DCE0079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D59D-8C97-4C58-A172-39CA69930CFE}" type="slidenum">
              <a:rPr lang="pt-BR" smtClean="0"/>
              <a:t>‹#›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E654-679E-40C0-BA56-6AD6DCE0079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D59D-8C97-4C58-A172-39CA69930CFE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E654-679E-40C0-BA56-6AD6DCE0079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D59D-8C97-4C58-A172-39CA69930CFE}" type="slidenum">
              <a:rPr lang="pt-BR" smtClean="0"/>
              <a:t>‹#›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E654-679E-40C0-BA56-6AD6DCE0079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D59D-8C97-4C58-A172-39CA69930CFE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E654-679E-40C0-BA56-6AD6DCE0079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D59D-8C97-4C58-A172-39CA69930CFE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E654-679E-40C0-BA56-6AD6DCE0079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D59D-8C97-4C58-A172-39CA69930CFE}" type="slidenum">
              <a:rPr lang="pt-BR" smtClean="0"/>
              <a:t>‹#›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E654-679E-40C0-BA56-6AD6DCE0079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D59D-8C97-4C58-A172-39CA69930CFE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1BE654-679E-40C0-BA56-6AD6DCE0079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87D59D-8C97-4C58-A172-39CA69930CFE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062664" cy="1927225"/>
          </a:xfrm>
        </p:spPr>
        <p:txBody>
          <a:bodyPr/>
          <a:lstStyle/>
          <a:p>
            <a:pPr algn="ctr"/>
            <a:r>
              <a:rPr lang="pt-BR" sz="2500" dirty="0"/>
              <a:t/>
            </a:r>
            <a:br>
              <a:rPr lang="pt-BR" sz="2500" dirty="0"/>
            </a:br>
            <a:r>
              <a:rPr lang="pt-BR" sz="2000" dirty="0"/>
              <a:t> </a:t>
            </a:r>
            <a:r>
              <a:rPr lang="pt-BR" sz="2000" b="1" dirty="0"/>
              <a:t>UNIVERSIDADE ABERTA DO SUS -UNASUS 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UNIVERSIDADE FEDERAL DE PELOTAS </a:t>
            </a: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Curso de Especialização em Saúde da Família </a:t>
            </a:r>
            <a:br>
              <a:rPr lang="pt-BR" sz="2000" b="1" dirty="0" smtClean="0"/>
            </a:br>
            <a:r>
              <a:rPr lang="pt-BR" sz="2000" b="1" dirty="0" smtClean="0"/>
              <a:t>Modalidade à distância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2972544"/>
            <a:ext cx="6400800" cy="1752600"/>
          </a:xfrm>
        </p:spPr>
        <p:txBody>
          <a:bodyPr>
            <a:normAutofit fontScale="92500"/>
          </a:bodyPr>
          <a:lstStyle/>
          <a:p>
            <a:endParaRPr lang="pt-BR" dirty="0"/>
          </a:p>
          <a:p>
            <a:r>
              <a:rPr lang="pt-BR" dirty="0"/>
              <a:t> </a:t>
            </a:r>
            <a:r>
              <a:rPr lang="pt-BR" b="1" dirty="0"/>
              <a:t>Melhoria da atenção à saúde de escolares de 02 a 06 anos pela Estratégia de Saúde Família de Genipabú, no Município de Extremoz, RN 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92696"/>
            <a:ext cx="1227089" cy="112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5530006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/>
              <a:t>Bruna Dianelle Freitas Rabello</a:t>
            </a:r>
          </a:p>
          <a:p>
            <a:endParaRPr lang="pt-BR" dirty="0"/>
          </a:p>
          <a:p>
            <a:pPr algn="ctr"/>
            <a:r>
              <a:rPr lang="pt-BR" dirty="0" smtClean="0"/>
              <a:t>Orientadora: Profª Angela Wilma Rocha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02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/>
              <a:t>Meta 2.6</a:t>
            </a:r>
            <a:r>
              <a:rPr lang="pt-BR" b="1" dirty="0"/>
              <a:t>:</a:t>
            </a:r>
            <a:r>
              <a:rPr lang="pt-BR" dirty="0"/>
              <a:t> Realizar avaliação nutricional em 100% </a:t>
            </a:r>
            <a:r>
              <a:rPr lang="pt-BR" dirty="0" smtClean="0"/>
              <a:t>dos escolares.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36912"/>
            <a:ext cx="91440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4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/>
              <a:t>Meta 2.7</a:t>
            </a:r>
            <a:r>
              <a:rPr lang="pt-BR" b="1" dirty="0"/>
              <a:t>:</a:t>
            </a:r>
            <a:r>
              <a:rPr lang="pt-BR" dirty="0"/>
              <a:t> Realizar avaliação da saúde bucal em 100% das </a:t>
            </a:r>
            <a:r>
              <a:rPr lang="pt-BR" dirty="0" smtClean="0"/>
              <a:t>crianças.</a:t>
            </a:r>
            <a:endParaRPr lang="pt-BR" dirty="0"/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92896"/>
            <a:ext cx="91440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/>
              <a:t>Objetivo </a:t>
            </a:r>
            <a:r>
              <a:rPr lang="pt-BR" b="1" u="sng" dirty="0" smtClean="0"/>
              <a:t>3</a:t>
            </a:r>
            <a:r>
              <a:rPr lang="pt-BR" b="1" dirty="0" smtClean="0"/>
              <a:t>: </a:t>
            </a:r>
            <a:r>
              <a:rPr lang="pt-BR" dirty="0"/>
              <a:t>Melhorar a adesão ás ações nas escolas</a:t>
            </a:r>
          </a:p>
          <a:p>
            <a:r>
              <a:rPr lang="pt-BR" b="1" u="sng" dirty="0"/>
              <a:t>Meta 3.1 </a:t>
            </a:r>
            <a:r>
              <a:rPr lang="pt-BR" b="1" dirty="0"/>
              <a:t>: </a:t>
            </a:r>
            <a:r>
              <a:rPr lang="pt-BR" dirty="0"/>
              <a:t>Fazer busca ativa de 100% das crianças faltosas às ações nas escolas e consultas </a:t>
            </a:r>
            <a:r>
              <a:rPr lang="pt-BR" dirty="0" smtClean="0"/>
              <a:t>agendadas.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284984"/>
            <a:ext cx="91440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4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 smtClean="0"/>
              <a:t>Objetivo </a:t>
            </a:r>
            <a:r>
              <a:rPr lang="pt-BR" b="1" u="sng" dirty="0"/>
              <a:t>4</a:t>
            </a:r>
            <a:r>
              <a:rPr lang="pt-BR" b="1" dirty="0"/>
              <a:t>: </a:t>
            </a:r>
            <a:r>
              <a:rPr lang="pt-BR" dirty="0"/>
              <a:t>Melhorar o registro das informações</a:t>
            </a:r>
          </a:p>
          <a:p>
            <a:r>
              <a:rPr lang="pt-BR" b="1" u="sng" dirty="0"/>
              <a:t>Meta 4.1</a:t>
            </a:r>
            <a:r>
              <a:rPr lang="pt-BR" b="1" dirty="0"/>
              <a:t>:</a:t>
            </a:r>
            <a:r>
              <a:rPr lang="pt-BR" dirty="0"/>
              <a:t> Manter, na UBS, registro atualizado em planilha e/ou prontuário de </a:t>
            </a:r>
            <a:r>
              <a:rPr lang="pt-BR" dirty="0" smtClean="0"/>
              <a:t>100</a:t>
            </a:r>
            <a:r>
              <a:rPr lang="pt-BR" dirty="0"/>
              <a:t>% das </a:t>
            </a:r>
            <a:r>
              <a:rPr lang="pt-BR" dirty="0" smtClean="0"/>
              <a:t>crianças.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68960"/>
            <a:ext cx="91440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7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/>
              <a:t>Objetivo 5</a:t>
            </a:r>
            <a:r>
              <a:rPr lang="pt-BR" b="1" dirty="0"/>
              <a:t>: </a:t>
            </a:r>
            <a:r>
              <a:rPr lang="pt-BR" dirty="0"/>
              <a:t>Promover a saúde dos escolares</a:t>
            </a:r>
            <a:r>
              <a:rPr lang="pt-BR" dirty="0" smtClean="0"/>
              <a:t>.</a:t>
            </a:r>
            <a:endParaRPr lang="pt-B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68323"/>
              </p:ext>
            </p:extLst>
          </p:nvPr>
        </p:nvGraphicFramePr>
        <p:xfrm>
          <a:off x="539552" y="2348879"/>
          <a:ext cx="8208912" cy="3888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7091"/>
                <a:gridCol w="1383389"/>
                <a:gridCol w="1312738"/>
                <a:gridCol w="1423566"/>
                <a:gridCol w="1152128"/>
              </a:tblGrid>
              <a:tr h="8330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AÇÃO</a:t>
                      </a:r>
                      <a:endParaRPr lang="pt-BR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MÊS</a:t>
                      </a:r>
                      <a:r>
                        <a:rPr lang="pt-BR" sz="1800" baseline="0" dirty="0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01</a:t>
                      </a:r>
                      <a:endParaRPr lang="pt-BR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MÊS 02</a:t>
                      </a:r>
                      <a:endParaRPr lang="pt-BR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MÊS 03</a:t>
                      </a:r>
                      <a:endParaRPr lang="pt-BR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pt-BR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</a:tr>
              <a:tr h="431298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Orientações Nutricionais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33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67,34%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</a:tr>
              <a:tr h="51023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Orientações sobre Prevenção de Acidentes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17**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73,91%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</a:tr>
              <a:tr h="43734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Práticas de Atividades Física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46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46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93,87%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</a:tr>
              <a:tr h="36445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Orientações quanto ao Bullying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17**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73,91%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</a:tr>
              <a:tr h="36445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Orientações sobre Violência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17**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73,91%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</a:tr>
              <a:tr h="51023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Orientações Cuidados com o ambiente para promoção da Saúde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18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35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71,42%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</a:tr>
              <a:tr h="43734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Orientações sobre Higiene Bucal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29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43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43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87,75%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6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Implantação da Carta de Recomendação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Bruna\Documents\CARTA DE RECOMENDAÇ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630635"/>
            <a:ext cx="8486775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Kit de Primeiros Socorros</a:t>
            </a:r>
            <a:endParaRPr lang="pt-BR" dirty="0"/>
          </a:p>
        </p:txBody>
      </p:sp>
      <p:pic>
        <p:nvPicPr>
          <p:cNvPr id="4098" name="Picture 2" descr="C:\Users\Bruna\Documents\PSE\fotos ações\20141030_101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22984"/>
            <a:ext cx="17716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runa\Documents\PSE\fotos ações\20141030_104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60730"/>
            <a:ext cx="2531120" cy="189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runa\Documents\PSE\fotos ações\20141030_10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60" y="3143554"/>
            <a:ext cx="2588840" cy="19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runa\Documents\PSE\fotos ações\20141030_10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74065"/>
            <a:ext cx="2943400" cy="22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Melhor desenvolvimento do PSE em Genipabú;</a:t>
            </a:r>
          </a:p>
          <a:p>
            <a:r>
              <a:rPr lang="pt-BR" dirty="0" smtClean="0"/>
              <a:t>Despertou a atenção da comunidade para o programa;</a:t>
            </a:r>
          </a:p>
          <a:p>
            <a:r>
              <a:rPr lang="pt-BR" dirty="0" smtClean="0"/>
              <a:t>Ampliação da cobertura;</a:t>
            </a:r>
          </a:p>
          <a:p>
            <a:r>
              <a:rPr lang="pt-BR" dirty="0" smtClean="0"/>
              <a:t>Otimização dos registros;</a:t>
            </a:r>
          </a:p>
          <a:p>
            <a:r>
              <a:rPr lang="pt-BR" dirty="0" smtClean="0"/>
              <a:t>Promoção à saúde dos escolares;</a:t>
            </a:r>
          </a:p>
          <a:p>
            <a:r>
              <a:rPr lang="pt-BR" dirty="0" smtClean="0"/>
              <a:t>Experiência por parte da equipe da ESF;</a:t>
            </a:r>
          </a:p>
          <a:p>
            <a:r>
              <a:rPr lang="pt-BR" dirty="0" smtClean="0"/>
              <a:t>Idéias sugeridas de baixo custo;</a:t>
            </a:r>
          </a:p>
          <a:p>
            <a:r>
              <a:rPr lang="pt-BR" dirty="0"/>
              <a:t>Engajamento da equipe e </a:t>
            </a:r>
            <a:r>
              <a:rPr lang="pt-BR" dirty="0" smtClean="0"/>
              <a:t>gestores.</a:t>
            </a:r>
          </a:p>
        </p:txBody>
      </p:sp>
    </p:spTree>
    <p:extLst>
      <p:ext uri="{BB962C8B-B14F-4D97-AF65-F5344CB8AC3E}">
        <p14:creationId xmlns:p14="http://schemas.microsoft.com/office/powerpoint/2010/main" val="1517882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Reflexão crítica sobre o processo de aprendizagem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Experiências novas;</a:t>
            </a:r>
          </a:p>
          <a:p>
            <a:r>
              <a:rPr lang="pt-BR" dirty="0" smtClean="0"/>
              <a:t>Atuação na ESF;</a:t>
            </a:r>
          </a:p>
          <a:p>
            <a:r>
              <a:rPr lang="pt-BR" dirty="0" smtClean="0"/>
              <a:t>Atuação no PSE;</a:t>
            </a:r>
          </a:p>
          <a:p>
            <a:r>
              <a:rPr lang="pt-BR" dirty="0" smtClean="0"/>
              <a:t>Tarefas da pós “desafiadoras”;</a:t>
            </a:r>
          </a:p>
          <a:p>
            <a:r>
              <a:rPr lang="pt-BR" dirty="0" smtClean="0"/>
              <a:t>Construir e formar uma opinião crítica;</a:t>
            </a:r>
          </a:p>
          <a:p>
            <a:r>
              <a:rPr lang="pt-BR" dirty="0" smtClean="0"/>
              <a:t>Vínculo com  a comunidade;</a:t>
            </a:r>
          </a:p>
          <a:p>
            <a:r>
              <a:rPr lang="pt-BR" dirty="0" smtClean="0"/>
              <a:t>Associação da teoria e prática;</a:t>
            </a:r>
          </a:p>
          <a:p>
            <a:r>
              <a:rPr lang="pt-BR" dirty="0" smtClean="0"/>
              <a:t>Qualificação na pesquisa científica;</a:t>
            </a:r>
          </a:p>
          <a:p>
            <a:r>
              <a:rPr lang="pt-BR" dirty="0"/>
              <a:t>Experiência gratificante;</a:t>
            </a:r>
          </a:p>
          <a:p>
            <a:r>
              <a:rPr lang="pt-BR" dirty="0" smtClean="0"/>
              <a:t>Crescimento profissional </a:t>
            </a:r>
            <a:r>
              <a:rPr lang="pt-BR" dirty="0"/>
              <a:t>e </a:t>
            </a:r>
            <a:r>
              <a:rPr lang="pt-BR" dirty="0" smtClean="0"/>
              <a:t>pessoal.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8735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b="1" i="1" dirty="0">
              <a:solidFill>
                <a:schemeClr val="accent3"/>
              </a:solidFill>
            </a:endParaRPr>
          </a:p>
          <a:p>
            <a:pPr marL="0" indent="0" algn="just">
              <a:buNone/>
            </a:pPr>
            <a:r>
              <a:rPr lang="pt-BR" b="1" i="1" dirty="0" smtClean="0">
                <a:solidFill>
                  <a:schemeClr val="accent3"/>
                </a:solidFill>
              </a:rPr>
              <a:t>“O Enfermeiro deve ser um profissional cuja formação acadêmica esteja carregada de competência, compromisso, muito além do conhecimento técnico e científico, para que seja um profissional qualificado e capaz de contribuir com a sociedade em que vive”.</a:t>
            </a:r>
            <a:endParaRPr lang="pt-BR" b="1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Genipabú fica localizada em torno de 20 km do Centro de </a:t>
            </a:r>
            <a:r>
              <a:rPr lang="pt-BR" dirty="0" smtClean="0"/>
              <a:t>Extremoz;</a:t>
            </a:r>
          </a:p>
          <a:p>
            <a:r>
              <a:rPr lang="pt-BR" dirty="0" smtClean="0"/>
              <a:t>Possui </a:t>
            </a:r>
            <a:r>
              <a:rPr lang="pt-BR" dirty="0"/>
              <a:t>áreas com belezas naturais exploradas por turístas, assim como, áreas rurais e de difícil acesso.</a:t>
            </a:r>
          </a:p>
          <a:p>
            <a:endParaRPr lang="pt-BR" dirty="0"/>
          </a:p>
        </p:txBody>
      </p:sp>
      <p:pic>
        <p:nvPicPr>
          <p:cNvPr id="4" name="Picture 4" descr="http://1.bp.blogspot.com/-CdHwW3RuVsY/UKXA7ywf8iI/AAAAAAAAD9w/97FqKZuRWv8/s1600/GENIPAB%C3%9A+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698477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OBRIGADA!!!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C:\Users\Public\Pictures\fotos Bruna\Fotos Celular\20140917_094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02078"/>
            <a:ext cx="6868344" cy="515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UBS Genipabú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 aproximadamente 2.868 clientes adscritos;</a:t>
            </a:r>
          </a:p>
          <a:p>
            <a:r>
              <a:rPr lang="pt-BR" dirty="0" smtClean="0"/>
              <a:t>A comunidade escolar da área está em torno de 600 alunos ou mais, sendo 03 escolas e 01 creche.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C:\Users\Bruna\Documents\IMG-20150121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43871"/>
            <a:ext cx="6168008" cy="3469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450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Creche Municipal de Campinas;</a:t>
            </a:r>
          </a:p>
          <a:p>
            <a:endParaRPr lang="pt-BR" dirty="0"/>
          </a:p>
          <a:p>
            <a:r>
              <a:rPr lang="pt-BR" dirty="0" smtClean="0"/>
              <a:t>Área rural e de difícil acesso;</a:t>
            </a:r>
          </a:p>
          <a:p>
            <a:endParaRPr lang="pt-BR" dirty="0"/>
          </a:p>
          <a:p>
            <a:r>
              <a:rPr lang="pt-BR" dirty="0" smtClean="0"/>
              <a:t>Aproximadamente 49 escolares, entre 02 a 06 anos;</a:t>
            </a:r>
          </a:p>
          <a:p>
            <a:endParaRPr lang="pt-BR" dirty="0"/>
          </a:p>
          <a:p>
            <a:r>
              <a:rPr lang="pt-BR" dirty="0" smtClean="0"/>
              <a:t>Ambiente com condições bastante precárias.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16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endParaRPr lang="pt-BR" b="1" u="sng" dirty="0"/>
          </a:p>
          <a:p>
            <a:pPr marL="0" indent="0" algn="just">
              <a:buNone/>
            </a:pPr>
            <a:r>
              <a:rPr lang="pt-BR" b="1" dirty="0" smtClean="0"/>
              <a:t>          </a:t>
            </a:r>
            <a:r>
              <a:rPr lang="pt-BR" b="1" u="sng" dirty="0" smtClean="0"/>
              <a:t>Melhorar </a:t>
            </a:r>
            <a:r>
              <a:rPr lang="pt-BR" b="1" u="sng" dirty="0"/>
              <a:t>a atenção à saúde dos escolares a Creche Municipal de Campinas, USF de Genipabú, Extremoz/RN. </a:t>
            </a:r>
          </a:p>
        </p:txBody>
      </p:sp>
    </p:spTree>
    <p:extLst>
      <p:ext uri="{BB962C8B-B14F-4D97-AF65-F5344CB8AC3E}">
        <p14:creationId xmlns:p14="http://schemas.microsoft.com/office/powerpoint/2010/main" val="27844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u="sng" dirty="0" smtClean="0"/>
              <a:t>Ações</a:t>
            </a:r>
          </a:p>
          <a:p>
            <a:pPr marL="0" indent="0">
              <a:buNone/>
            </a:pPr>
            <a:endParaRPr lang="pt-BR" dirty="0">
              <a:sym typeface="Wingdings" pitchFamily="2" charset="2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142692"/>
              </p:ext>
            </p:extLst>
          </p:nvPr>
        </p:nvGraphicFramePr>
        <p:xfrm>
          <a:off x="1524000" y="1988840"/>
          <a:ext cx="628836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4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Public\Pictures\fotos Bruna\Fotos Celular\20140520_092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731840" cy="20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ublic\Pictures\fotos Bruna\Fotos Celular\20140520_092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680"/>
            <a:ext cx="2539819" cy="19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ublic\Pictures\fotos Bruna\Fotos Celular\20140903_1016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8" y="2852936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ublic\Pictures\fotos Bruna\Fotos Celular\20140915_0937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84" y="2996952"/>
            <a:ext cx="2607362" cy="195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ublic\Pictures\fotos Bruna\Fotos Celular\20140917_0941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96" y="2996952"/>
            <a:ext cx="2583360" cy="19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ublic\Pictures\fotos Bruna\Fotos Celular\20140922_1006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76" y="548680"/>
            <a:ext cx="2457612" cy="18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Bruna\Documents\PSE\fotos ações\IMG-20141023-WA00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674" y="5229200"/>
            <a:ext cx="2584972" cy="145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79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76800"/>
          </a:xfrm>
        </p:spPr>
        <p:txBody>
          <a:bodyPr/>
          <a:lstStyle/>
          <a:p>
            <a:r>
              <a:rPr lang="pt-BR" b="1" u="sng" dirty="0" smtClean="0"/>
              <a:t>Objetivo 1</a:t>
            </a:r>
            <a:r>
              <a:rPr lang="pt-BR" b="1" dirty="0" smtClean="0"/>
              <a:t>: </a:t>
            </a:r>
            <a:r>
              <a:rPr lang="pt-BR" dirty="0" smtClean="0"/>
              <a:t>Ampliar </a:t>
            </a:r>
            <a:r>
              <a:rPr lang="pt-BR" dirty="0"/>
              <a:t>a cobertura da atenção à saúde dos escolares; </a:t>
            </a:r>
            <a:r>
              <a:rPr lang="pt-BR" b="1" dirty="0" smtClean="0"/>
              <a:t> </a:t>
            </a:r>
          </a:p>
          <a:p>
            <a:pPr algn="just"/>
            <a:r>
              <a:rPr lang="pt-BR" b="1" u="sng" dirty="0" smtClean="0"/>
              <a:t>Meta 1.1</a:t>
            </a:r>
            <a:r>
              <a:rPr lang="pt-BR" b="1" dirty="0" smtClean="0"/>
              <a:t>: </a:t>
            </a:r>
            <a:r>
              <a:rPr lang="pt-BR" dirty="0" smtClean="0"/>
              <a:t>Ampliar </a:t>
            </a:r>
            <a:r>
              <a:rPr lang="pt-BR" dirty="0"/>
              <a:t>a cobertura de avaliação individual de saúde para 100% dos </a:t>
            </a:r>
            <a:r>
              <a:rPr lang="pt-BR" dirty="0" smtClean="0"/>
              <a:t>escolares.</a:t>
            </a:r>
          </a:p>
          <a:p>
            <a:pPr marL="0" indent="0" algn="just">
              <a:buNone/>
            </a:pPr>
            <a:endParaRPr lang="pt-BR" u="sng" dirty="0"/>
          </a:p>
          <a:p>
            <a:pPr marL="0" indent="0" algn="just">
              <a:buNone/>
            </a:pPr>
            <a:endParaRPr lang="pt-BR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56991"/>
            <a:ext cx="8813242" cy="276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4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/>
              <a:t>Meta 2.5</a:t>
            </a:r>
            <a:r>
              <a:rPr lang="pt-BR" b="1" dirty="0"/>
              <a:t>: </a:t>
            </a:r>
            <a:r>
              <a:rPr lang="pt-BR" dirty="0"/>
              <a:t>Atualizar o calendário vacinal de 100% das </a:t>
            </a:r>
            <a:r>
              <a:rPr lang="pt-BR" dirty="0" smtClean="0"/>
              <a:t>crianças.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92896"/>
            <a:ext cx="91440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5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ysClr val="windowText" lastClr="000000"/>
      </a:dk1>
      <a:lt1>
        <a:sysClr val="window" lastClr="FFFFFF"/>
      </a:lt1>
      <a:dk2>
        <a:srgbClr val="7030A0"/>
      </a:dk2>
      <a:lt2>
        <a:srgbClr val="DBF5F9"/>
      </a:lt2>
      <a:accent1>
        <a:srgbClr val="000000"/>
      </a:accent1>
      <a:accent2>
        <a:srgbClr val="009DD9"/>
      </a:accent2>
      <a:accent3>
        <a:srgbClr val="0BD0D9"/>
      </a:accent3>
      <a:accent4>
        <a:srgbClr val="000000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336</TotalTime>
  <Words>555</Words>
  <Application>Microsoft Office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Clarity</vt:lpstr>
      <vt:lpstr>  UNIVERSIDADE ABERTA DO SUS -UNASUS  UNIVERSIDADE FEDERAL DE PELOTAS  Curso de Especialização em Saúde da Família  Modalidade à distância </vt:lpstr>
      <vt:lpstr>Introdução</vt:lpstr>
      <vt:lpstr>UBS Genipabú</vt:lpstr>
      <vt:lpstr>Introdução</vt:lpstr>
      <vt:lpstr>Objetivos</vt:lpstr>
      <vt:lpstr>Metodologia</vt:lpstr>
      <vt:lpstr>PowerPoint Presentation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Implantação da Carta de Recomendação</vt:lpstr>
      <vt:lpstr>Kit de Primeiros Socorros</vt:lpstr>
      <vt:lpstr>Discussão</vt:lpstr>
      <vt:lpstr>Reflexão crítica sobre o processo de aprendizagem</vt:lpstr>
      <vt:lpstr>PowerPoint Presentation</vt:lpstr>
      <vt:lpstr>OBRIGADA!!!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-UNASUS  UNIVERSIDADE FEDERAL DE PELOTAS  Curso de Especialização em Saúde da Família  Modalidade à distância</dc:title>
  <dc:creator>Bruna</dc:creator>
  <cp:lastModifiedBy>Bruna</cp:lastModifiedBy>
  <cp:revision>40</cp:revision>
  <dcterms:created xsi:type="dcterms:W3CDTF">2015-01-19T23:35:20Z</dcterms:created>
  <dcterms:modified xsi:type="dcterms:W3CDTF">2015-01-23T00:20:45Z</dcterms:modified>
</cp:coreProperties>
</file>