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charts/chart28.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26.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0" r:id="rId4"/>
    <p:sldId id="272" r:id="rId5"/>
    <p:sldId id="258" r:id="rId6"/>
    <p:sldId id="259" r:id="rId7"/>
    <p:sldId id="266"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267" r:id="rId39"/>
    <p:sldId id="268" r:id="rId40"/>
    <p:sldId id="273" r:id="rId41"/>
    <p:sldId id="269"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initials="C" lastIdx="25" clrIdx="0"/>
  <p:cmAuthor id="1" name="Bruna" initials="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F1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4660"/>
  </p:normalViewPr>
  <p:slideViewPr>
    <p:cSldViewPr>
      <p:cViewPr varScale="1">
        <p:scale>
          <a:sx n="68" d="100"/>
          <a:sy n="68" d="100"/>
        </p:scale>
        <p:origin x="-12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ARQUIVO\Documents\ESF%20turma%204\Unidade%203\Semana%2017%20Unid%203\Bruna%20Coleta%20de%20Dados%20Semana%2017.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RQUIVO\Documents\Sa&#250;de%20da%20Fam&#237;lia%20UFPel\Unidade%204\Semana%201%20Unid%204\Resultado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RQUIVO\Documents\Sa&#250;de%20da%20Fam&#237;lia%20UFPel\Unidade%204\Semana%201%20Unid%204\Resultado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ARQUIVO\Documents\Sa&#250;de%20da%20Fam&#237;lia%20UFPel\Unidade%204\Semana%201%20Unid%204\Resultado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ARQUIVO\Documents\Sa&#250;de%20da%20Fam&#237;lia%20UFPel\Unidade%203\Semana%2016%20Unid%203\Bruna%20Coleta%20de%20Dados%20Semana%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Indicadores!$C$5</c:f>
              <c:strCache>
                <c:ptCount val="1"/>
                <c:pt idx="0">
                  <c:v>Proporção de gestantes cadastradas no Programa de Pré-natal e Puerpério. </c:v>
                </c:pt>
              </c:strCache>
            </c:strRef>
          </c:tx>
          <c:dLbls>
            <c:dLblPos val="inEnd"/>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0.68750000000000056</c:v>
                </c:pt>
                <c:pt idx="1">
                  <c:v>0.8125</c:v>
                </c:pt>
                <c:pt idx="2">
                  <c:v>0.9375</c:v>
                </c:pt>
                <c:pt idx="3">
                  <c:v>1</c:v>
                </c:pt>
              </c:numCache>
            </c:numRef>
          </c:val>
        </c:ser>
        <c:gapWidth val="75"/>
        <c:overlap val="40"/>
        <c:axId val="51594368"/>
        <c:axId val="51595904"/>
      </c:barChart>
      <c:catAx>
        <c:axId val="51594368"/>
        <c:scaling>
          <c:orientation val="minMax"/>
        </c:scaling>
        <c:axPos val="b"/>
        <c:numFmt formatCode="General" sourceLinked="1"/>
        <c:majorTickMark val="none"/>
        <c:tickLblPos val="nextTo"/>
        <c:txPr>
          <a:bodyPr rot="0" vert="horz"/>
          <a:lstStyle/>
          <a:p>
            <a:pPr>
              <a:defRPr/>
            </a:pPr>
            <a:endParaRPr lang="pt-BR"/>
          </a:p>
        </c:txPr>
        <c:crossAx val="51595904"/>
        <c:crosses val="autoZero"/>
        <c:auto val="1"/>
        <c:lblAlgn val="ctr"/>
        <c:lblOffset val="100"/>
      </c:catAx>
      <c:valAx>
        <c:axId val="51595904"/>
        <c:scaling>
          <c:orientation val="minMax"/>
        </c:scaling>
        <c:axPos val="l"/>
        <c:majorGridlines/>
        <c:numFmt formatCode="0.0%" sourceLinked="1"/>
        <c:majorTickMark val="none"/>
        <c:tickLblPos val="nextTo"/>
        <c:txPr>
          <a:bodyPr rot="0" vert="horz"/>
          <a:lstStyle/>
          <a:p>
            <a:pPr>
              <a:defRPr/>
            </a:pPr>
            <a:endParaRPr lang="pt-BR"/>
          </a:p>
        </c:txPr>
        <c:crossAx val="51594368"/>
        <c:crosses val="autoZero"/>
        <c:crossBetween val="between"/>
        <c:majorUnit val="0.2"/>
      </c:valAx>
    </c:plotArea>
    <c:plotVisOnly val="1"/>
    <c:dispBlanksAs val="gap"/>
  </c:chart>
  <c:txPr>
    <a:bodyPr/>
    <a:lstStyle/>
    <a:p>
      <a:pPr>
        <a:defRPr sz="1800"/>
      </a:pPr>
      <a:endParaRPr lang="pt-B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Indicadores!$C$57</c:f>
              <c:strCache>
                <c:ptCount val="1"/>
                <c:pt idx="0">
                  <c:v>Proporção de gestantes com solicitação de ABO-Rh na primeira consulta</c:v>
                </c:pt>
              </c:strCache>
            </c:strRef>
          </c:tx>
          <c:dLbls>
            <c:dLblPos val="inEnd"/>
            <c:showVal val="1"/>
          </c:dLbls>
          <c:cat>
            <c:strRef>
              <c:f>Indicadores!$D$56:$G$56</c:f>
              <c:strCache>
                <c:ptCount val="4"/>
                <c:pt idx="0">
                  <c:v>Mês 1</c:v>
                </c:pt>
                <c:pt idx="1">
                  <c:v>Mês 2</c:v>
                </c:pt>
                <c:pt idx="2">
                  <c:v>Mês 3</c:v>
                </c:pt>
                <c:pt idx="3">
                  <c:v>Mês 4</c:v>
                </c:pt>
              </c:strCache>
            </c:strRef>
          </c:cat>
          <c:val>
            <c:numRef>
              <c:f>Indicadores!$D$57:$G$57</c:f>
              <c:numCache>
                <c:formatCode>0.0%</c:formatCode>
                <c:ptCount val="4"/>
                <c:pt idx="0">
                  <c:v>1</c:v>
                </c:pt>
                <c:pt idx="1">
                  <c:v>1</c:v>
                </c:pt>
                <c:pt idx="2">
                  <c:v>1</c:v>
                </c:pt>
                <c:pt idx="3">
                  <c:v>1</c:v>
                </c:pt>
              </c:numCache>
            </c:numRef>
          </c:val>
        </c:ser>
        <c:gapWidth val="75"/>
        <c:overlap val="40"/>
        <c:axId val="52478720"/>
        <c:axId val="52480256"/>
      </c:barChart>
      <c:catAx>
        <c:axId val="52478720"/>
        <c:scaling>
          <c:orientation val="minMax"/>
        </c:scaling>
        <c:axPos val="b"/>
        <c:numFmt formatCode="General" sourceLinked="1"/>
        <c:majorTickMark val="none"/>
        <c:tickLblPos val="nextTo"/>
        <c:txPr>
          <a:bodyPr rot="0" vert="horz"/>
          <a:lstStyle/>
          <a:p>
            <a:pPr>
              <a:defRPr/>
            </a:pPr>
            <a:endParaRPr lang="pt-BR"/>
          </a:p>
        </c:txPr>
        <c:crossAx val="52480256"/>
        <c:crosses val="autoZero"/>
        <c:auto val="1"/>
        <c:lblAlgn val="ctr"/>
        <c:lblOffset val="100"/>
      </c:catAx>
      <c:valAx>
        <c:axId val="52480256"/>
        <c:scaling>
          <c:orientation val="minMax"/>
          <c:max val="1"/>
        </c:scaling>
        <c:axPos val="l"/>
        <c:majorGridlines/>
        <c:numFmt formatCode="0.0%" sourceLinked="1"/>
        <c:majorTickMark val="none"/>
        <c:tickLblPos val="nextTo"/>
        <c:txPr>
          <a:bodyPr rot="0" vert="horz"/>
          <a:lstStyle/>
          <a:p>
            <a:pPr>
              <a:defRPr/>
            </a:pPr>
            <a:endParaRPr lang="pt-BR"/>
          </a:p>
        </c:txPr>
        <c:crossAx val="52478720"/>
        <c:crosses val="autoZero"/>
        <c:crossBetween val="between"/>
        <c:majorUnit val="0.2"/>
      </c:valAx>
    </c:plotArea>
    <c:plotVisOnly val="1"/>
    <c:dispBlanksAs val="gap"/>
  </c:chart>
  <c:txPr>
    <a:bodyPr/>
    <a:lstStyle/>
    <a:p>
      <a:pPr>
        <a:defRPr sz="1800"/>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Indicadores!$C$62</c:f>
              <c:strCache>
                <c:ptCount val="1"/>
                <c:pt idx="0">
                  <c:v>Proporção de gestantes com solicitação de hemoglobina / hematócrito em dia</c:v>
                </c:pt>
              </c:strCache>
            </c:strRef>
          </c:tx>
          <c:dLbls>
            <c:dLblPos val="inEnd"/>
            <c:showVal val="1"/>
          </c:dLbls>
          <c:cat>
            <c:strRef>
              <c:f>Indicadores!$D$61:$G$61</c:f>
              <c:strCache>
                <c:ptCount val="4"/>
                <c:pt idx="0">
                  <c:v>Mês 1</c:v>
                </c:pt>
                <c:pt idx="1">
                  <c:v>Mês 2</c:v>
                </c:pt>
                <c:pt idx="2">
                  <c:v>Mês 3</c:v>
                </c:pt>
                <c:pt idx="3">
                  <c:v>Mês 4</c:v>
                </c:pt>
              </c:strCache>
            </c:strRef>
          </c:cat>
          <c:val>
            <c:numRef>
              <c:f>Indicadores!$D$62:$G$62</c:f>
              <c:numCache>
                <c:formatCode>0.0%</c:formatCode>
                <c:ptCount val="4"/>
                <c:pt idx="0">
                  <c:v>1</c:v>
                </c:pt>
                <c:pt idx="1">
                  <c:v>1</c:v>
                </c:pt>
                <c:pt idx="2">
                  <c:v>1</c:v>
                </c:pt>
                <c:pt idx="3">
                  <c:v>1</c:v>
                </c:pt>
              </c:numCache>
            </c:numRef>
          </c:val>
        </c:ser>
        <c:gapWidth val="75"/>
        <c:overlap val="40"/>
        <c:axId val="52562560"/>
        <c:axId val="52597120"/>
      </c:barChart>
      <c:catAx>
        <c:axId val="52562560"/>
        <c:scaling>
          <c:orientation val="minMax"/>
        </c:scaling>
        <c:axPos val="b"/>
        <c:numFmt formatCode="General" sourceLinked="1"/>
        <c:majorTickMark val="none"/>
        <c:tickLblPos val="nextTo"/>
        <c:txPr>
          <a:bodyPr rot="0" vert="horz"/>
          <a:lstStyle/>
          <a:p>
            <a:pPr>
              <a:defRPr/>
            </a:pPr>
            <a:endParaRPr lang="pt-BR"/>
          </a:p>
        </c:txPr>
        <c:crossAx val="52597120"/>
        <c:crosses val="autoZero"/>
        <c:auto val="1"/>
        <c:lblAlgn val="ctr"/>
        <c:lblOffset val="100"/>
      </c:catAx>
      <c:valAx>
        <c:axId val="52597120"/>
        <c:scaling>
          <c:orientation val="minMax"/>
          <c:max val="1"/>
        </c:scaling>
        <c:axPos val="l"/>
        <c:majorGridlines/>
        <c:numFmt formatCode="0.0%" sourceLinked="1"/>
        <c:majorTickMark val="none"/>
        <c:tickLblPos val="nextTo"/>
        <c:txPr>
          <a:bodyPr rot="0" vert="horz"/>
          <a:lstStyle/>
          <a:p>
            <a:pPr>
              <a:defRPr/>
            </a:pPr>
            <a:endParaRPr lang="pt-BR"/>
          </a:p>
        </c:txPr>
        <c:crossAx val="52562560"/>
        <c:crosses val="autoZero"/>
        <c:crossBetween val="between"/>
      </c:valAx>
    </c:plotArea>
    <c:plotVisOnly val="1"/>
    <c:dispBlanksAs val="gap"/>
  </c:chart>
  <c:txPr>
    <a:bodyPr/>
    <a:lstStyle/>
    <a:p>
      <a:pPr>
        <a:defRPr sz="1800"/>
      </a:pPr>
      <a:endParaRPr lang="pt-B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Indicadores!$C$67</c:f>
              <c:strCache>
                <c:ptCount val="1"/>
                <c:pt idx="0">
                  <c:v>Proporção de gestantes com solicitação de glicemia de jejum em dia</c:v>
                </c:pt>
              </c:strCache>
            </c:strRef>
          </c:tx>
          <c:dLbls>
            <c:dLblPos val="inEnd"/>
            <c:showVal val="1"/>
          </c:dLbls>
          <c:cat>
            <c:strRef>
              <c:f>Indicadores!$D$66:$G$66</c:f>
              <c:strCache>
                <c:ptCount val="4"/>
                <c:pt idx="0">
                  <c:v>Mês 1</c:v>
                </c:pt>
                <c:pt idx="1">
                  <c:v>Mês 2</c:v>
                </c:pt>
                <c:pt idx="2">
                  <c:v>Mês 3</c:v>
                </c:pt>
                <c:pt idx="3">
                  <c:v>Mês 4</c:v>
                </c:pt>
              </c:strCache>
            </c:strRef>
          </c:cat>
          <c:val>
            <c:numRef>
              <c:f>Indicadores!$D$67:$G$67</c:f>
              <c:numCache>
                <c:formatCode>0.0%</c:formatCode>
                <c:ptCount val="4"/>
                <c:pt idx="0">
                  <c:v>1</c:v>
                </c:pt>
                <c:pt idx="1">
                  <c:v>1</c:v>
                </c:pt>
                <c:pt idx="2">
                  <c:v>1</c:v>
                </c:pt>
                <c:pt idx="3">
                  <c:v>1</c:v>
                </c:pt>
              </c:numCache>
            </c:numRef>
          </c:val>
        </c:ser>
        <c:gapWidth val="75"/>
        <c:overlap val="40"/>
        <c:axId val="52630656"/>
        <c:axId val="52632192"/>
      </c:barChart>
      <c:catAx>
        <c:axId val="52630656"/>
        <c:scaling>
          <c:orientation val="minMax"/>
        </c:scaling>
        <c:axPos val="b"/>
        <c:numFmt formatCode="General" sourceLinked="1"/>
        <c:majorTickMark val="none"/>
        <c:tickLblPos val="nextTo"/>
        <c:txPr>
          <a:bodyPr rot="0" vert="horz"/>
          <a:lstStyle/>
          <a:p>
            <a:pPr>
              <a:defRPr/>
            </a:pPr>
            <a:endParaRPr lang="pt-BR"/>
          </a:p>
        </c:txPr>
        <c:crossAx val="52632192"/>
        <c:crosses val="autoZero"/>
        <c:auto val="1"/>
        <c:lblAlgn val="ctr"/>
        <c:lblOffset val="100"/>
      </c:catAx>
      <c:valAx>
        <c:axId val="52632192"/>
        <c:scaling>
          <c:orientation val="minMax"/>
          <c:max val="1"/>
        </c:scaling>
        <c:axPos val="l"/>
        <c:majorGridlines/>
        <c:numFmt formatCode="0.0%" sourceLinked="1"/>
        <c:majorTickMark val="none"/>
        <c:tickLblPos val="nextTo"/>
        <c:txPr>
          <a:bodyPr rot="0" vert="horz"/>
          <a:lstStyle/>
          <a:p>
            <a:pPr>
              <a:defRPr/>
            </a:pPr>
            <a:endParaRPr lang="pt-BR"/>
          </a:p>
        </c:txPr>
        <c:crossAx val="52630656"/>
        <c:crosses val="autoZero"/>
        <c:crossBetween val="between"/>
      </c:valAx>
    </c:plotArea>
    <c:plotVisOnly val="1"/>
    <c:dispBlanksAs val="gap"/>
  </c:chart>
  <c:txPr>
    <a:bodyPr/>
    <a:lstStyle/>
    <a:p>
      <a:pPr>
        <a:defRPr sz="1800"/>
      </a:pPr>
      <a:endParaRPr lang="pt-B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Indicadores!$C$72</c:f>
              <c:strCache>
                <c:ptCount val="1"/>
                <c:pt idx="0">
                  <c:v>Proporção de gestantes com solicitação de VDRL em dia</c:v>
                </c:pt>
              </c:strCache>
            </c:strRef>
          </c:tx>
          <c:dLbls>
            <c:dLblPos val="inEnd"/>
            <c:showVal val="1"/>
          </c:dLbls>
          <c:cat>
            <c:strRef>
              <c:f>Indicadores!$D$71:$G$71</c:f>
              <c:strCache>
                <c:ptCount val="4"/>
                <c:pt idx="0">
                  <c:v>Mês 1</c:v>
                </c:pt>
                <c:pt idx="1">
                  <c:v>Mês 2</c:v>
                </c:pt>
                <c:pt idx="2">
                  <c:v>Mês 3</c:v>
                </c:pt>
                <c:pt idx="3">
                  <c:v>Mês 4</c:v>
                </c:pt>
              </c:strCache>
            </c:strRef>
          </c:cat>
          <c:val>
            <c:numRef>
              <c:f>Indicadores!$D$72:$G$72</c:f>
              <c:numCache>
                <c:formatCode>0.0%</c:formatCode>
                <c:ptCount val="4"/>
                <c:pt idx="0">
                  <c:v>1</c:v>
                </c:pt>
                <c:pt idx="1">
                  <c:v>1</c:v>
                </c:pt>
                <c:pt idx="2">
                  <c:v>1</c:v>
                </c:pt>
                <c:pt idx="3">
                  <c:v>1</c:v>
                </c:pt>
              </c:numCache>
            </c:numRef>
          </c:val>
        </c:ser>
        <c:gapWidth val="75"/>
        <c:overlap val="40"/>
        <c:axId val="52669824"/>
        <c:axId val="52675712"/>
      </c:barChart>
      <c:catAx>
        <c:axId val="52669824"/>
        <c:scaling>
          <c:orientation val="minMax"/>
        </c:scaling>
        <c:axPos val="b"/>
        <c:numFmt formatCode="General" sourceLinked="1"/>
        <c:majorTickMark val="none"/>
        <c:tickLblPos val="nextTo"/>
        <c:txPr>
          <a:bodyPr rot="0" vert="horz"/>
          <a:lstStyle/>
          <a:p>
            <a:pPr>
              <a:defRPr/>
            </a:pPr>
            <a:endParaRPr lang="pt-BR"/>
          </a:p>
        </c:txPr>
        <c:crossAx val="52675712"/>
        <c:crosses val="autoZero"/>
        <c:auto val="1"/>
        <c:lblAlgn val="ctr"/>
        <c:lblOffset val="100"/>
      </c:catAx>
      <c:valAx>
        <c:axId val="52675712"/>
        <c:scaling>
          <c:orientation val="minMax"/>
          <c:max val="1"/>
        </c:scaling>
        <c:axPos val="l"/>
        <c:majorGridlines/>
        <c:numFmt formatCode="0.0%" sourceLinked="1"/>
        <c:majorTickMark val="none"/>
        <c:tickLblPos val="nextTo"/>
        <c:txPr>
          <a:bodyPr rot="0" vert="horz"/>
          <a:lstStyle/>
          <a:p>
            <a:pPr>
              <a:defRPr/>
            </a:pPr>
            <a:endParaRPr lang="pt-BR"/>
          </a:p>
        </c:txPr>
        <c:crossAx val="52669824"/>
        <c:crosses val="autoZero"/>
        <c:crossBetween val="between"/>
      </c:valAx>
    </c:plotArea>
    <c:plotVisOnly val="1"/>
    <c:dispBlanksAs val="gap"/>
  </c:chart>
  <c:txPr>
    <a:bodyPr/>
    <a:lstStyle/>
    <a:p>
      <a:pPr>
        <a:defRPr sz="1800"/>
      </a:pPr>
      <a:endParaRPr lang="pt-B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Indicadores!$C$77</c:f>
              <c:strCache>
                <c:ptCount val="1"/>
                <c:pt idx="0">
                  <c:v>Proporção de gestantes com solicitação de exame de Urina tipo 1 com urocultura e antibiograma em dia</c:v>
                </c:pt>
              </c:strCache>
            </c:strRef>
          </c:tx>
          <c:dLbls>
            <c:dLblPos val="inEnd"/>
            <c:showVal val="1"/>
          </c:dLbls>
          <c:cat>
            <c:strRef>
              <c:f>Indicadores!$D$76:$G$76</c:f>
              <c:strCache>
                <c:ptCount val="4"/>
                <c:pt idx="0">
                  <c:v>Mês 1</c:v>
                </c:pt>
                <c:pt idx="1">
                  <c:v>Mês 2</c:v>
                </c:pt>
                <c:pt idx="2">
                  <c:v>Mês 3</c:v>
                </c:pt>
                <c:pt idx="3">
                  <c:v>Mês 4</c:v>
                </c:pt>
              </c:strCache>
            </c:strRef>
          </c:cat>
          <c:val>
            <c:numRef>
              <c:f>Indicadores!$D$77:$G$77</c:f>
              <c:numCache>
                <c:formatCode>0.0%</c:formatCode>
                <c:ptCount val="4"/>
                <c:pt idx="0">
                  <c:v>1</c:v>
                </c:pt>
                <c:pt idx="1">
                  <c:v>1</c:v>
                </c:pt>
                <c:pt idx="2">
                  <c:v>1</c:v>
                </c:pt>
                <c:pt idx="3">
                  <c:v>1</c:v>
                </c:pt>
              </c:numCache>
            </c:numRef>
          </c:val>
        </c:ser>
        <c:gapWidth val="75"/>
        <c:overlap val="40"/>
        <c:axId val="53745920"/>
        <c:axId val="53751808"/>
      </c:barChart>
      <c:catAx>
        <c:axId val="53745920"/>
        <c:scaling>
          <c:orientation val="minMax"/>
        </c:scaling>
        <c:axPos val="b"/>
        <c:numFmt formatCode="General" sourceLinked="1"/>
        <c:majorTickMark val="none"/>
        <c:tickLblPos val="nextTo"/>
        <c:txPr>
          <a:bodyPr rot="0" vert="horz"/>
          <a:lstStyle/>
          <a:p>
            <a:pPr>
              <a:defRPr/>
            </a:pPr>
            <a:endParaRPr lang="pt-BR"/>
          </a:p>
        </c:txPr>
        <c:crossAx val="53751808"/>
        <c:crosses val="autoZero"/>
        <c:auto val="1"/>
        <c:lblAlgn val="ctr"/>
        <c:lblOffset val="100"/>
      </c:catAx>
      <c:valAx>
        <c:axId val="53751808"/>
        <c:scaling>
          <c:orientation val="minMax"/>
          <c:max val="1"/>
        </c:scaling>
        <c:axPos val="l"/>
        <c:majorGridlines/>
        <c:numFmt formatCode="0.0%" sourceLinked="1"/>
        <c:majorTickMark val="none"/>
        <c:tickLblPos val="nextTo"/>
        <c:txPr>
          <a:bodyPr rot="0" vert="horz"/>
          <a:lstStyle/>
          <a:p>
            <a:pPr>
              <a:defRPr/>
            </a:pPr>
            <a:endParaRPr lang="pt-BR"/>
          </a:p>
        </c:txPr>
        <c:crossAx val="53745920"/>
        <c:crosses val="autoZero"/>
        <c:crossBetween val="between"/>
      </c:valAx>
    </c:plotArea>
    <c:plotVisOnly val="1"/>
    <c:dispBlanksAs val="gap"/>
  </c:chart>
  <c:txPr>
    <a:bodyPr/>
    <a:lstStyle/>
    <a:p>
      <a:pPr>
        <a:defRPr sz="1800"/>
      </a:pPr>
      <a:endParaRPr lang="pt-B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Indicadores!$C$82</c:f>
              <c:strCache>
                <c:ptCount val="1"/>
                <c:pt idx="0">
                  <c:v>Proporção de gestantes com solicitação de testagem anti-HIV em dia</c:v>
                </c:pt>
              </c:strCache>
            </c:strRef>
          </c:tx>
          <c:dLbls>
            <c:dLblPos val="inEnd"/>
            <c:showVal val="1"/>
          </c:dLbls>
          <c:cat>
            <c:strRef>
              <c:f>Indicadores!$D$81:$G$81</c:f>
              <c:strCache>
                <c:ptCount val="4"/>
                <c:pt idx="0">
                  <c:v>Mês 1</c:v>
                </c:pt>
                <c:pt idx="1">
                  <c:v>Mês 2</c:v>
                </c:pt>
                <c:pt idx="2">
                  <c:v>Mês 3</c:v>
                </c:pt>
                <c:pt idx="3">
                  <c:v>Mês 4</c:v>
                </c:pt>
              </c:strCache>
            </c:strRef>
          </c:cat>
          <c:val>
            <c:numRef>
              <c:f>Indicadores!$D$82:$G$82</c:f>
              <c:numCache>
                <c:formatCode>0.0%</c:formatCode>
                <c:ptCount val="4"/>
                <c:pt idx="0">
                  <c:v>1</c:v>
                </c:pt>
                <c:pt idx="1">
                  <c:v>1</c:v>
                </c:pt>
                <c:pt idx="2">
                  <c:v>1</c:v>
                </c:pt>
                <c:pt idx="3">
                  <c:v>1</c:v>
                </c:pt>
              </c:numCache>
            </c:numRef>
          </c:val>
        </c:ser>
        <c:gapWidth val="75"/>
        <c:overlap val="40"/>
        <c:axId val="53759360"/>
        <c:axId val="53810304"/>
      </c:barChart>
      <c:catAx>
        <c:axId val="53759360"/>
        <c:scaling>
          <c:orientation val="minMax"/>
        </c:scaling>
        <c:axPos val="b"/>
        <c:numFmt formatCode="General" sourceLinked="1"/>
        <c:majorTickMark val="none"/>
        <c:tickLblPos val="nextTo"/>
        <c:txPr>
          <a:bodyPr rot="0" vert="horz"/>
          <a:lstStyle/>
          <a:p>
            <a:pPr>
              <a:defRPr/>
            </a:pPr>
            <a:endParaRPr lang="pt-BR"/>
          </a:p>
        </c:txPr>
        <c:crossAx val="53810304"/>
        <c:crosses val="autoZero"/>
        <c:auto val="1"/>
        <c:lblAlgn val="ctr"/>
        <c:lblOffset val="100"/>
      </c:catAx>
      <c:valAx>
        <c:axId val="53810304"/>
        <c:scaling>
          <c:orientation val="minMax"/>
          <c:max val="1"/>
        </c:scaling>
        <c:axPos val="l"/>
        <c:majorGridlines/>
        <c:numFmt formatCode="0.0%" sourceLinked="1"/>
        <c:majorTickMark val="none"/>
        <c:tickLblPos val="nextTo"/>
        <c:txPr>
          <a:bodyPr rot="0" vert="horz"/>
          <a:lstStyle/>
          <a:p>
            <a:pPr>
              <a:defRPr/>
            </a:pPr>
            <a:endParaRPr lang="pt-BR"/>
          </a:p>
        </c:txPr>
        <c:crossAx val="53759360"/>
        <c:crosses val="autoZero"/>
        <c:crossBetween val="between"/>
      </c:valAx>
    </c:plotArea>
    <c:plotVisOnly val="1"/>
    <c:dispBlanksAs val="gap"/>
  </c:chart>
  <c:txPr>
    <a:bodyPr/>
    <a:lstStyle/>
    <a:p>
      <a:pPr>
        <a:defRPr sz="1800"/>
      </a:pPr>
      <a:endParaRPr lang="pt-B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Indicadores!$C$87</c:f>
              <c:strCache>
                <c:ptCount val="1"/>
                <c:pt idx="0">
                  <c:v>Proporção de gestantes com solicitação de sorologia para hepatite B (HBsAg) em dia</c:v>
                </c:pt>
              </c:strCache>
            </c:strRef>
          </c:tx>
          <c:dLbls>
            <c:dLblPos val="inEnd"/>
            <c:showVal val="1"/>
          </c:dLbls>
          <c:cat>
            <c:strRef>
              <c:f>Indicadores!$D$86:$G$86</c:f>
              <c:strCache>
                <c:ptCount val="4"/>
                <c:pt idx="0">
                  <c:v>Mês 1</c:v>
                </c:pt>
                <c:pt idx="1">
                  <c:v>Mês 2</c:v>
                </c:pt>
                <c:pt idx="2">
                  <c:v>Mês 3</c:v>
                </c:pt>
                <c:pt idx="3">
                  <c:v>Mês 4</c:v>
                </c:pt>
              </c:strCache>
            </c:strRef>
          </c:cat>
          <c:val>
            <c:numRef>
              <c:f>Indicadores!$D$87:$G$87</c:f>
              <c:numCache>
                <c:formatCode>0.0%</c:formatCode>
                <c:ptCount val="4"/>
                <c:pt idx="0">
                  <c:v>1</c:v>
                </c:pt>
                <c:pt idx="1">
                  <c:v>1</c:v>
                </c:pt>
                <c:pt idx="2">
                  <c:v>1</c:v>
                </c:pt>
                <c:pt idx="3">
                  <c:v>1</c:v>
                </c:pt>
              </c:numCache>
            </c:numRef>
          </c:val>
        </c:ser>
        <c:gapWidth val="75"/>
        <c:overlap val="40"/>
        <c:axId val="53851648"/>
        <c:axId val="53853184"/>
      </c:barChart>
      <c:catAx>
        <c:axId val="53851648"/>
        <c:scaling>
          <c:orientation val="minMax"/>
        </c:scaling>
        <c:axPos val="b"/>
        <c:numFmt formatCode="General" sourceLinked="1"/>
        <c:majorTickMark val="none"/>
        <c:tickLblPos val="nextTo"/>
        <c:txPr>
          <a:bodyPr rot="0" vert="horz"/>
          <a:lstStyle/>
          <a:p>
            <a:pPr>
              <a:defRPr/>
            </a:pPr>
            <a:endParaRPr lang="pt-BR"/>
          </a:p>
        </c:txPr>
        <c:crossAx val="53853184"/>
        <c:crosses val="autoZero"/>
        <c:auto val="1"/>
        <c:lblAlgn val="ctr"/>
        <c:lblOffset val="100"/>
      </c:catAx>
      <c:valAx>
        <c:axId val="53853184"/>
        <c:scaling>
          <c:orientation val="minMax"/>
          <c:max val="1"/>
        </c:scaling>
        <c:axPos val="l"/>
        <c:majorGridlines/>
        <c:numFmt formatCode="0.0%" sourceLinked="1"/>
        <c:majorTickMark val="none"/>
        <c:tickLblPos val="nextTo"/>
        <c:txPr>
          <a:bodyPr rot="0" vert="horz"/>
          <a:lstStyle/>
          <a:p>
            <a:pPr>
              <a:defRPr/>
            </a:pPr>
            <a:endParaRPr lang="pt-BR"/>
          </a:p>
        </c:txPr>
        <c:crossAx val="53851648"/>
        <c:crosses val="autoZero"/>
        <c:crossBetween val="between"/>
        <c:majorUnit val="0.2"/>
      </c:valAx>
    </c:plotArea>
    <c:plotVisOnly val="1"/>
    <c:dispBlanksAs val="gap"/>
  </c:chart>
  <c:txPr>
    <a:bodyPr/>
    <a:lstStyle/>
    <a:p>
      <a:pPr>
        <a:defRPr sz="1800"/>
      </a:pPr>
      <a:endParaRPr lang="pt-B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Indicadores!$C$97</c:f>
              <c:strCache>
                <c:ptCount val="1"/>
                <c:pt idx="0">
                  <c:v>Proporção de gestantes com  o esquema da vacina anti-tetânica completo</c:v>
                </c:pt>
              </c:strCache>
            </c:strRef>
          </c:tx>
          <c:dLbls>
            <c:dLblPos val="inEnd"/>
            <c:showVal val="1"/>
          </c:dLbls>
          <c:cat>
            <c:strRef>
              <c:f>Indicadores!$D$96:$G$96</c:f>
              <c:strCache>
                <c:ptCount val="4"/>
                <c:pt idx="0">
                  <c:v>Mês 1</c:v>
                </c:pt>
                <c:pt idx="1">
                  <c:v>Mês 2</c:v>
                </c:pt>
                <c:pt idx="2">
                  <c:v>Mês 3</c:v>
                </c:pt>
                <c:pt idx="3">
                  <c:v>Mês 4</c:v>
                </c:pt>
              </c:strCache>
            </c:strRef>
          </c:cat>
          <c:val>
            <c:numRef>
              <c:f>Indicadores!$D$97:$G$97</c:f>
              <c:numCache>
                <c:formatCode>0.0%</c:formatCode>
                <c:ptCount val="4"/>
                <c:pt idx="0">
                  <c:v>0.77272727272727315</c:v>
                </c:pt>
                <c:pt idx="1">
                  <c:v>0.80769230769230771</c:v>
                </c:pt>
                <c:pt idx="2">
                  <c:v>0.8</c:v>
                </c:pt>
                <c:pt idx="3">
                  <c:v>0.9375</c:v>
                </c:pt>
              </c:numCache>
            </c:numRef>
          </c:val>
        </c:ser>
        <c:gapWidth val="75"/>
        <c:overlap val="40"/>
        <c:axId val="53874048"/>
        <c:axId val="53888128"/>
      </c:barChart>
      <c:catAx>
        <c:axId val="53874048"/>
        <c:scaling>
          <c:orientation val="minMax"/>
        </c:scaling>
        <c:axPos val="b"/>
        <c:numFmt formatCode="General" sourceLinked="1"/>
        <c:majorTickMark val="none"/>
        <c:tickLblPos val="nextTo"/>
        <c:txPr>
          <a:bodyPr rot="0" vert="horz"/>
          <a:lstStyle/>
          <a:p>
            <a:pPr>
              <a:defRPr/>
            </a:pPr>
            <a:endParaRPr lang="pt-BR"/>
          </a:p>
        </c:txPr>
        <c:crossAx val="53888128"/>
        <c:crosses val="autoZero"/>
        <c:auto val="1"/>
        <c:lblAlgn val="ctr"/>
        <c:lblOffset val="100"/>
      </c:catAx>
      <c:valAx>
        <c:axId val="53888128"/>
        <c:scaling>
          <c:orientation val="minMax"/>
        </c:scaling>
        <c:axPos val="l"/>
        <c:majorGridlines/>
        <c:numFmt formatCode="0.0%" sourceLinked="1"/>
        <c:majorTickMark val="none"/>
        <c:tickLblPos val="nextTo"/>
        <c:txPr>
          <a:bodyPr rot="0" vert="horz"/>
          <a:lstStyle/>
          <a:p>
            <a:pPr>
              <a:defRPr/>
            </a:pPr>
            <a:endParaRPr lang="pt-BR"/>
          </a:p>
        </c:txPr>
        <c:crossAx val="53874048"/>
        <c:crosses val="autoZero"/>
        <c:crossBetween val="between"/>
      </c:valAx>
    </c:plotArea>
    <c:plotVisOnly val="1"/>
    <c:dispBlanksAs val="gap"/>
  </c:chart>
  <c:txPr>
    <a:bodyPr/>
    <a:lstStyle/>
    <a:p>
      <a:pPr>
        <a:defRPr sz="1800"/>
      </a:pPr>
      <a:endParaRPr lang="pt-B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Indicadores!$C$102</c:f>
              <c:strCache>
                <c:ptCount val="1"/>
                <c:pt idx="0">
                  <c:v>Proporção de gestantes com  o esquema da vacina de Hepatite B completo</c:v>
                </c:pt>
              </c:strCache>
            </c:strRef>
          </c:tx>
          <c:dLbls>
            <c:dLblPos val="inEnd"/>
            <c:showVal val="1"/>
          </c:dLbls>
          <c:cat>
            <c:strRef>
              <c:f>Indicadores!$D$101:$G$101</c:f>
              <c:strCache>
                <c:ptCount val="4"/>
                <c:pt idx="0">
                  <c:v>Mês 1</c:v>
                </c:pt>
                <c:pt idx="1">
                  <c:v>Mês 2</c:v>
                </c:pt>
                <c:pt idx="2">
                  <c:v>Mês 3</c:v>
                </c:pt>
                <c:pt idx="3">
                  <c:v>Mês 4</c:v>
                </c:pt>
              </c:strCache>
            </c:strRef>
          </c:cat>
          <c:val>
            <c:numRef>
              <c:f>Indicadores!$D$102:$G$102</c:f>
              <c:numCache>
                <c:formatCode>0.0%</c:formatCode>
                <c:ptCount val="4"/>
                <c:pt idx="0">
                  <c:v>0.77272727272727315</c:v>
                </c:pt>
                <c:pt idx="1">
                  <c:v>0.80769230769230771</c:v>
                </c:pt>
                <c:pt idx="2">
                  <c:v>0.8</c:v>
                </c:pt>
                <c:pt idx="3">
                  <c:v>0.9375</c:v>
                </c:pt>
              </c:numCache>
            </c:numRef>
          </c:val>
        </c:ser>
        <c:gapWidth val="75"/>
        <c:overlap val="40"/>
        <c:axId val="53929088"/>
        <c:axId val="53930624"/>
      </c:barChart>
      <c:catAx>
        <c:axId val="53929088"/>
        <c:scaling>
          <c:orientation val="minMax"/>
        </c:scaling>
        <c:axPos val="b"/>
        <c:numFmt formatCode="General" sourceLinked="1"/>
        <c:majorTickMark val="none"/>
        <c:tickLblPos val="nextTo"/>
        <c:txPr>
          <a:bodyPr rot="0" vert="horz"/>
          <a:lstStyle/>
          <a:p>
            <a:pPr>
              <a:defRPr/>
            </a:pPr>
            <a:endParaRPr lang="pt-BR"/>
          </a:p>
        </c:txPr>
        <c:crossAx val="53930624"/>
        <c:crosses val="autoZero"/>
        <c:auto val="1"/>
        <c:lblAlgn val="ctr"/>
        <c:lblOffset val="100"/>
      </c:catAx>
      <c:valAx>
        <c:axId val="53930624"/>
        <c:scaling>
          <c:orientation val="minMax"/>
        </c:scaling>
        <c:axPos val="l"/>
        <c:majorGridlines/>
        <c:numFmt formatCode="0.0%" sourceLinked="1"/>
        <c:majorTickMark val="none"/>
        <c:tickLblPos val="nextTo"/>
        <c:txPr>
          <a:bodyPr rot="0" vert="horz"/>
          <a:lstStyle/>
          <a:p>
            <a:pPr>
              <a:defRPr/>
            </a:pPr>
            <a:endParaRPr lang="pt-BR"/>
          </a:p>
        </c:txPr>
        <c:crossAx val="53929088"/>
        <c:crosses val="autoZero"/>
        <c:crossBetween val="between"/>
      </c:valAx>
    </c:plotArea>
    <c:plotVisOnly val="1"/>
    <c:dispBlanksAs val="gap"/>
  </c:chart>
  <c:txPr>
    <a:bodyPr/>
    <a:lstStyle/>
    <a:p>
      <a:pPr>
        <a:defRPr sz="1800"/>
      </a:pPr>
      <a:endParaRPr lang="pt-B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Indicadores!$C$107</c:f>
              <c:strCache>
                <c:ptCount val="1"/>
                <c:pt idx="0">
                  <c:v>Proporção de gestantes com avaliação de saúde bucal</c:v>
                </c:pt>
              </c:strCache>
            </c:strRef>
          </c:tx>
          <c:dLbls>
            <c:dLblPos val="inEnd"/>
            <c:showVal val="1"/>
          </c:dLbls>
          <c:cat>
            <c:strRef>
              <c:f>Indicadores!$D$106:$G$106</c:f>
              <c:strCache>
                <c:ptCount val="4"/>
                <c:pt idx="0">
                  <c:v>Mês 1</c:v>
                </c:pt>
                <c:pt idx="1">
                  <c:v>Mês 2</c:v>
                </c:pt>
                <c:pt idx="2">
                  <c:v>Mês 3</c:v>
                </c:pt>
                <c:pt idx="3">
                  <c:v>Mês 4</c:v>
                </c:pt>
              </c:strCache>
            </c:strRef>
          </c:cat>
          <c:val>
            <c:numRef>
              <c:f>Indicadores!$D$107:$G$107</c:f>
              <c:numCache>
                <c:formatCode>0.0%</c:formatCode>
                <c:ptCount val="4"/>
                <c:pt idx="0">
                  <c:v>0.68181818181818177</c:v>
                </c:pt>
                <c:pt idx="1">
                  <c:v>0.73076923076923073</c:v>
                </c:pt>
                <c:pt idx="2">
                  <c:v>0.8333333333333337</c:v>
                </c:pt>
                <c:pt idx="3">
                  <c:v>0.9375</c:v>
                </c:pt>
              </c:numCache>
            </c:numRef>
          </c:val>
        </c:ser>
        <c:gapWidth val="75"/>
        <c:overlap val="40"/>
        <c:axId val="53959296"/>
        <c:axId val="53993856"/>
      </c:barChart>
      <c:catAx>
        <c:axId val="53959296"/>
        <c:scaling>
          <c:orientation val="minMax"/>
        </c:scaling>
        <c:axPos val="b"/>
        <c:numFmt formatCode="General" sourceLinked="1"/>
        <c:majorTickMark val="none"/>
        <c:tickLblPos val="nextTo"/>
        <c:txPr>
          <a:bodyPr rot="0" vert="horz"/>
          <a:lstStyle/>
          <a:p>
            <a:pPr>
              <a:defRPr/>
            </a:pPr>
            <a:endParaRPr lang="pt-BR"/>
          </a:p>
        </c:txPr>
        <c:crossAx val="53993856"/>
        <c:crosses val="autoZero"/>
        <c:auto val="1"/>
        <c:lblAlgn val="ctr"/>
        <c:lblOffset val="100"/>
      </c:catAx>
      <c:valAx>
        <c:axId val="53993856"/>
        <c:scaling>
          <c:orientation val="minMax"/>
        </c:scaling>
        <c:axPos val="l"/>
        <c:majorGridlines/>
        <c:numFmt formatCode="0.0%" sourceLinked="1"/>
        <c:majorTickMark val="none"/>
        <c:tickLblPos val="nextTo"/>
        <c:txPr>
          <a:bodyPr rot="0" vert="horz"/>
          <a:lstStyle/>
          <a:p>
            <a:pPr>
              <a:defRPr/>
            </a:pPr>
            <a:endParaRPr lang="pt-BR"/>
          </a:p>
        </c:txPr>
        <c:crossAx val="53959296"/>
        <c:crosses val="autoZero"/>
        <c:crossBetween val="between"/>
      </c:valAx>
    </c:plotArea>
    <c:plotVisOnly val="1"/>
    <c:dispBlanksAs val="gap"/>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Indicadores!$C$11</c:f>
              <c:strCache>
                <c:ptCount val="1"/>
                <c:pt idx="0">
                  <c:v>Proporção de gestantes captadas no primeiro trimestre de gestação.</c:v>
                </c:pt>
              </c:strCache>
            </c:strRef>
          </c:tx>
          <c:dLbls>
            <c:dLblPos val="inEnd"/>
            <c:showVal val="1"/>
          </c:dLbls>
          <c:cat>
            <c:strRef>
              <c:f>Indicadores!$D$10:$G$10</c:f>
              <c:strCache>
                <c:ptCount val="4"/>
                <c:pt idx="0">
                  <c:v>Mês 1</c:v>
                </c:pt>
                <c:pt idx="1">
                  <c:v>Mês 2</c:v>
                </c:pt>
                <c:pt idx="2">
                  <c:v>Mês 3</c:v>
                </c:pt>
                <c:pt idx="3">
                  <c:v>Mês 4</c:v>
                </c:pt>
              </c:strCache>
            </c:strRef>
          </c:cat>
          <c:val>
            <c:numRef>
              <c:f>Indicadores!$D$11:$G$11</c:f>
              <c:numCache>
                <c:formatCode>0.0%</c:formatCode>
                <c:ptCount val="4"/>
                <c:pt idx="0">
                  <c:v>0.86363636363636354</c:v>
                </c:pt>
                <c:pt idx="1">
                  <c:v>0.88461538461538469</c:v>
                </c:pt>
                <c:pt idx="2">
                  <c:v>0.9</c:v>
                </c:pt>
                <c:pt idx="3">
                  <c:v>0.90625</c:v>
                </c:pt>
              </c:numCache>
            </c:numRef>
          </c:val>
        </c:ser>
        <c:gapWidth val="75"/>
        <c:overlap val="40"/>
        <c:axId val="51627520"/>
        <c:axId val="51629056"/>
      </c:barChart>
      <c:catAx>
        <c:axId val="51627520"/>
        <c:scaling>
          <c:orientation val="minMax"/>
        </c:scaling>
        <c:axPos val="b"/>
        <c:numFmt formatCode="General" sourceLinked="1"/>
        <c:majorTickMark val="none"/>
        <c:tickLblPos val="nextTo"/>
        <c:txPr>
          <a:bodyPr rot="0" vert="horz"/>
          <a:lstStyle/>
          <a:p>
            <a:pPr>
              <a:defRPr/>
            </a:pPr>
            <a:endParaRPr lang="pt-BR"/>
          </a:p>
        </c:txPr>
        <c:crossAx val="51629056"/>
        <c:crosses val="autoZero"/>
        <c:auto val="1"/>
        <c:lblAlgn val="ctr"/>
        <c:lblOffset val="100"/>
      </c:catAx>
      <c:valAx>
        <c:axId val="51629056"/>
        <c:scaling>
          <c:orientation val="minMax"/>
          <c:max val="1"/>
          <c:min val="0"/>
        </c:scaling>
        <c:axPos val="l"/>
        <c:majorGridlines/>
        <c:numFmt formatCode="0.0%" sourceLinked="1"/>
        <c:majorTickMark val="none"/>
        <c:tickLblPos val="nextTo"/>
        <c:txPr>
          <a:bodyPr rot="0" vert="horz"/>
          <a:lstStyle/>
          <a:p>
            <a:pPr>
              <a:defRPr/>
            </a:pPr>
            <a:endParaRPr lang="pt-BR"/>
          </a:p>
        </c:txPr>
        <c:crossAx val="51627520"/>
        <c:crosses val="autoZero"/>
        <c:crossBetween val="between"/>
      </c:valAx>
    </c:plotArea>
    <c:plotVisOnly val="1"/>
    <c:dispBlanksAs val="gap"/>
  </c:chart>
  <c:txPr>
    <a:bodyPr/>
    <a:lstStyle/>
    <a:p>
      <a:pPr>
        <a:defRPr sz="1800"/>
      </a:pPr>
      <a:endParaRPr lang="pt-B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Indicadores!$C$112</c:f>
              <c:strCache>
                <c:ptCount val="1"/>
                <c:pt idx="0">
                  <c:v>Proporção de gestantes com exame de puerpério entre 30º e 42º dia do pós-parto</c:v>
                </c:pt>
              </c:strCache>
            </c:strRef>
          </c:tx>
          <c:dLbls>
            <c:dLblPos val="inEnd"/>
            <c:showVal val="1"/>
          </c:dLbls>
          <c:cat>
            <c:strRef>
              <c:f>Indicadores!$D$111:$G$111</c:f>
              <c:strCache>
                <c:ptCount val="4"/>
                <c:pt idx="0">
                  <c:v>Mês 1</c:v>
                </c:pt>
                <c:pt idx="1">
                  <c:v>Mês 2</c:v>
                </c:pt>
                <c:pt idx="2">
                  <c:v>Mês 3</c:v>
                </c:pt>
                <c:pt idx="3">
                  <c:v>Mês 4</c:v>
                </c:pt>
              </c:strCache>
            </c:strRef>
          </c:cat>
          <c:val>
            <c:numRef>
              <c:f>Indicadores!$D$112:$G$112</c:f>
              <c:numCache>
                <c:formatCode>0.0%</c:formatCode>
                <c:ptCount val="4"/>
                <c:pt idx="0">
                  <c:v>4.5454545454545463E-2</c:v>
                </c:pt>
                <c:pt idx="1">
                  <c:v>0.11538461538461539</c:v>
                </c:pt>
                <c:pt idx="2">
                  <c:v>0.26666666666666689</c:v>
                </c:pt>
                <c:pt idx="3">
                  <c:v>0.5625</c:v>
                </c:pt>
              </c:numCache>
            </c:numRef>
          </c:val>
        </c:ser>
        <c:gapWidth val="75"/>
        <c:overlap val="40"/>
        <c:axId val="54026624"/>
        <c:axId val="54028160"/>
      </c:barChart>
      <c:catAx>
        <c:axId val="54026624"/>
        <c:scaling>
          <c:orientation val="minMax"/>
        </c:scaling>
        <c:axPos val="b"/>
        <c:numFmt formatCode="General" sourceLinked="1"/>
        <c:majorTickMark val="none"/>
        <c:tickLblPos val="nextTo"/>
        <c:txPr>
          <a:bodyPr rot="0" vert="horz"/>
          <a:lstStyle/>
          <a:p>
            <a:pPr>
              <a:defRPr/>
            </a:pPr>
            <a:endParaRPr lang="pt-BR"/>
          </a:p>
        </c:txPr>
        <c:crossAx val="54028160"/>
        <c:crosses val="autoZero"/>
        <c:auto val="1"/>
        <c:lblAlgn val="ctr"/>
        <c:lblOffset val="100"/>
      </c:catAx>
      <c:valAx>
        <c:axId val="54028160"/>
        <c:scaling>
          <c:orientation val="minMax"/>
          <c:max val="1"/>
        </c:scaling>
        <c:axPos val="l"/>
        <c:majorGridlines/>
        <c:numFmt formatCode="0.0%" sourceLinked="1"/>
        <c:majorTickMark val="none"/>
        <c:tickLblPos val="nextTo"/>
        <c:txPr>
          <a:bodyPr rot="0" vert="horz"/>
          <a:lstStyle/>
          <a:p>
            <a:pPr>
              <a:defRPr/>
            </a:pPr>
            <a:endParaRPr lang="pt-BR"/>
          </a:p>
        </c:txPr>
        <c:crossAx val="54026624"/>
        <c:crosses val="autoZero"/>
        <c:crossBetween val="between"/>
        <c:majorUnit val="0.2"/>
      </c:valAx>
    </c:plotArea>
    <c:plotVisOnly val="1"/>
    <c:dispBlanksAs val="gap"/>
  </c:chart>
  <c:txPr>
    <a:bodyPr/>
    <a:lstStyle/>
    <a:p>
      <a:pPr>
        <a:defRPr sz="1800"/>
      </a:pPr>
      <a:endParaRPr lang="pt-B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Indicadores!$C$117</c:f>
              <c:strCache>
                <c:ptCount val="1"/>
                <c:pt idx="0">
                  <c:v>Proporção de gestantes com primeira consulta odontológica com tratamento dentário concluído</c:v>
                </c:pt>
              </c:strCache>
            </c:strRef>
          </c:tx>
          <c:dLbls>
            <c:dLblPos val="inEnd"/>
            <c:showVal val="1"/>
          </c:dLbls>
          <c:cat>
            <c:strRef>
              <c:f>Indicadores!$D$116:$G$116</c:f>
              <c:strCache>
                <c:ptCount val="4"/>
                <c:pt idx="0">
                  <c:v>Mês 1</c:v>
                </c:pt>
                <c:pt idx="1">
                  <c:v>Mês 2</c:v>
                </c:pt>
                <c:pt idx="2">
                  <c:v>Mês 3</c:v>
                </c:pt>
                <c:pt idx="3">
                  <c:v>Mês 4</c:v>
                </c:pt>
              </c:strCache>
            </c:strRef>
          </c:cat>
          <c:val>
            <c:numRef>
              <c:f>Indicadores!$D$117:$G$117</c:f>
              <c:numCache>
                <c:formatCode>0.0%</c:formatCode>
                <c:ptCount val="4"/>
                <c:pt idx="0">
                  <c:v>0.2</c:v>
                </c:pt>
                <c:pt idx="1">
                  <c:v>0.2</c:v>
                </c:pt>
                <c:pt idx="2">
                  <c:v>0.37500000000000022</c:v>
                </c:pt>
                <c:pt idx="3">
                  <c:v>0.60000000000000042</c:v>
                </c:pt>
              </c:numCache>
            </c:numRef>
          </c:val>
        </c:ser>
        <c:gapWidth val="75"/>
        <c:overlap val="40"/>
        <c:axId val="54073216"/>
        <c:axId val="54074752"/>
      </c:barChart>
      <c:catAx>
        <c:axId val="54073216"/>
        <c:scaling>
          <c:orientation val="minMax"/>
        </c:scaling>
        <c:axPos val="b"/>
        <c:numFmt formatCode="General" sourceLinked="1"/>
        <c:majorTickMark val="none"/>
        <c:tickLblPos val="nextTo"/>
        <c:txPr>
          <a:bodyPr rot="0" vert="horz"/>
          <a:lstStyle/>
          <a:p>
            <a:pPr>
              <a:defRPr/>
            </a:pPr>
            <a:endParaRPr lang="pt-BR"/>
          </a:p>
        </c:txPr>
        <c:crossAx val="54074752"/>
        <c:crosses val="autoZero"/>
        <c:auto val="1"/>
        <c:lblAlgn val="ctr"/>
        <c:lblOffset val="100"/>
      </c:catAx>
      <c:valAx>
        <c:axId val="54074752"/>
        <c:scaling>
          <c:orientation val="minMax"/>
          <c:max val="1"/>
        </c:scaling>
        <c:axPos val="l"/>
        <c:majorGridlines/>
        <c:numFmt formatCode="0.0%" sourceLinked="1"/>
        <c:majorTickMark val="none"/>
        <c:tickLblPos val="nextTo"/>
        <c:txPr>
          <a:bodyPr rot="0" vert="horz"/>
          <a:lstStyle/>
          <a:p>
            <a:pPr>
              <a:defRPr/>
            </a:pPr>
            <a:endParaRPr lang="pt-BR"/>
          </a:p>
        </c:txPr>
        <c:crossAx val="54073216"/>
        <c:crosses val="autoZero"/>
        <c:crossBetween val="between"/>
        <c:majorUnit val="0.2"/>
      </c:valAx>
    </c:plotArea>
    <c:plotVisOnly val="1"/>
    <c:dispBlanksAs val="gap"/>
  </c:chart>
  <c:txPr>
    <a:bodyPr/>
    <a:lstStyle/>
    <a:p>
      <a:pPr>
        <a:defRPr sz="1800"/>
      </a:pPr>
      <a:endParaRPr lang="pt-B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Indicadores!$C$122</c:f>
              <c:strCache>
                <c:ptCount val="1"/>
                <c:pt idx="0">
                  <c:v>Proporção de gestantes com registro na ficha espelho de pré-natal/vacinação</c:v>
                </c:pt>
              </c:strCache>
            </c:strRef>
          </c:tx>
          <c:dLbls>
            <c:dLblPos val="inEnd"/>
            <c:showVal val="1"/>
          </c:dLbls>
          <c:cat>
            <c:strRef>
              <c:f>Indicadores!$D$121:$G$121</c:f>
              <c:strCache>
                <c:ptCount val="4"/>
                <c:pt idx="0">
                  <c:v>Mês 1</c:v>
                </c:pt>
                <c:pt idx="1">
                  <c:v>Mês 2</c:v>
                </c:pt>
                <c:pt idx="2">
                  <c:v>Mês 3</c:v>
                </c:pt>
                <c:pt idx="3">
                  <c:v>Mês 4</c:v>
                </c:pt>
              </c:strCache>
            </c:strRef>
          </c:cat>
          <c:val>
            <c:numRef>
              <c:f>Indicadores!$D$122:$G$122</c:f>
              <c:numCache>
                <c:formatCode>0.0%</c:formatCode>
                <c:ptCount val="4"/>
                <c:pt idx="0">
                  <c:v>0.77272727272727315</c:v>
                </c:pt>
                <c:pt idx="1">
                  <c:v>0.80769230769230771</c:v>
                </c:pt>
                <c:pt idx="2">
                  <c:v>0.8</c:v>
                </c:pt>
                <c:pt idx="3">
                  <c:v>0.9375</c:v>
                </c:pt>
              </c:numCache>
            </c:numRef>
          </c:val>
        </c:ser>
        <c:gapWidth val="75"/>
        <c:overlap val="40"/>
        <c:axId val="54112256"/>
        <c:axId val="54113792"/>
      </c:barChart>
      <c:catAx>
        <c:axId val="54112256"/>
        <c:scaling>
          <c:orientation val="minMax"/>
        </c:scaling>
        <c:axPos val="b"/>
        <c:numFmt formatCode="General" sourceLinked="1"/>
        <c:majorTickMark val="none"/>
        <c:tickLblPos val="nextTo"/>
        <c:txPr>
          <a:bodyPr rot="0" vert="horz"/>
          <a:lstStyle/>
          <a:p>
            <a:pPr>
              <a:defRPr/>
            </a:pPr>
            <a:endParaRPr lang="pt-BR"/>
          </a:p>
        </c:txPr>
        <c:crossAx val="54113792"/>
        <c:crosses val="autoZero"/>
        <c:auto val="1"/>
        <c:lblAlgn val="ctr"/>
        <c:lblOffset val="100"/>
      </c:catAx>
      <c:valAx>
        <c:axId val="54113792"/>
        <c:scaling>
          <c:orientation val="minMax"/>
        </c:scaling>
        <c:axPos val="l"/>
        <c:majorGridlines/>
        <c:numFmt formatCode="0.0%" sourceLinked="1"/>
        <c:majorTickMark val="none"/>
        <c:tickLblPos val="nextTo"/>
        <c:txPr>
          <a:bodyPr rot="0" vert="horz"/>
          <a:lstStyle/>
          <a:p>
            <a:pPr>
              <a:defRPr/>
            </a:pPr>
            <a:endParaRPr lang="pt-BR"/>
          </a:p>
        </c:txPr>
        <c:crossAx val="54112256"/>
        <c:crosses val="autoZero"/>
        <c:crossBetween val="between"/>
      </c:valAx>
    </c:plotArea>
    <c:plotVisOnly val="1"/>
    <c:dispBlanksAs val="gap"/>
  </c:chart>
  <c:txPr>
    <a:bodyPr/>
    <a:lstStyle/>
    <a:p>
      <a:pPr>
        <a:defRPr sz="1800"/>
      </a:pPr>
      <a:endParaRPr lang="pt-B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Indicadores!$C$127</c:f>
              <c:strCache>
                <c:ptCount val="1"/>
                <c:pt idx="0">
                  <c:v>Proporção de gestantes com avaliação de risco gestacional</c:v>
                </c:pt>
              </c:strCache>
            </c:strRef>
          </c:tx>
          <c:dLbls>
            <c:dLblPos val="inEnd"/>
            <c:showVal val="1"/>
          </c:dLbls>
          <c:cat>
            <c:strRef>
              <c:f>Indicadores!$D$126:$G$126</c:f>
              <c:strCache>
                <c:ptCount val="4"/>
                <c:pt idx="0">
                  <c:v>Mês 1</c:v>
                </c:pt>
                <c:pt idx="1">
                  <c:v>Mês 2</c:v>
                </c:pt>
                <c:pt idx="2">
                  <c:v>Mês 3</c:v>
                </c:pt>
                <c:pt idx="3">
                  <c:v>Mês 4</c:v>
                </c:pt>
              </c:strCache>
            </c:strRef>
          </c:cat>
          <c:val>
            <c:numRef>
              <c:f>Indicadores!$D$127:$G$127</c:f>
              <c:numCache>
                <c:formatCode>0.0%</c:formatCode>
                <c:ptCount val="4"/>
                <c:pt idx="0">
                  <c:v>0.13636363636363635</c:v>
                </c:pt>
                <c:pt idx="1">
                  <c:v>1</c:v>
                </c:pt>
                <c:pt idx="2">
                  <c:v>1</c:v>
                </c:pt>
                <c:pt idx="3">
                  <c:v>1</c:v>
                </c:pt>
              </c:numCache>
            </c:numRef>
          </c:val>
        </c:ser>
        <c:gapWidth val="75"/>
        <c:overlap val="40"/>
        <c:axId val="54162944"/>
        <c:axId val="54164480"/>
      </c:barChart>
      <c:catAx>
        <c:axId val="54162944"/>
        <c:scaling>
          <c:orientation val="minMax"/>
        </c:scaling>
        <c:axPos val="b"/>
        <c:numFmt formatCode="General" sourceLinked="1"/>
        <c:majorTickMark val="none"/>
        <c:tickLblPos val="nextTo"/>
        <c:txPr>
          <a:bodyPr rot="0" vert="horz"/>
          <a:lstStyle/>
          <a:p>
            <a:pPr>
              <a:defRPr/>
            </a:pPr>
            <a:endParaRPr lang="pt-BR"/>
          </a:p>
        </c:txPr>
        <c:crossAx val="54164480"/>
        <c:crosses val="autoZero"/>
        <c:auto val="1"/>
        <c:lblAlgn val="ctr"/>
        <c:lblOffset val="100"/>
      </c:catAx>
      <c:valAx>
        <c:axId val="54164480"/>
        <c:scaling>
          <c:orientation val="minMax"/>
          <c:max val="1"/>
        </c:scaling>
        <c:axPos val="l"/>
        <c:majorGridlines/>
        <c:numFmt formatCode="0.0%" sourceLinked="1"/>
        <c:majorTickMark val="none"/>
        <c:tickLblPos val="nextTo"/>
        <c:txPr>
          <a:bodyPr rot="0" vert="horz"/>
          <a:lstStyle/>
          <a:p>
            <a:pPr>
              <a:defRPr/>
            </a:pPr>
            <a:endParaRPr lang="pt-BR"/>
          </a:p>
        </c:txPr>
        <c:crossAx val="54162944"/>
        <c:crosses val="autoZero"/>
        <c:crossBetween val="between"/>
        <c:majorUnit val="0.2"/>
      </c:valAx>
    </c:plotArea>
    <c:plotVisOnly val="1"/>
    <c:dispBlanksAs val="gap"/>
  </c:chart>
  <c:txPr>
    <a:bodyPr/>
    <a:lstStyle/>
    <a:p>
      <a:pPr>
        <a:defRPr sz="1800"/>
      </a:pPr>
      <a:endParaRPr lang="pt-B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Indicadores!$C$132</c:f>
              <c:strCache>
                <c:ptCount val="1"/>
                <c:pt idx="0">
                  <c:v>Proporção de gestantes com avaliação de prioridade de atendimento odontológico</c:v>
                </c:pt>
              </c:strCache>
            </c:strRef>
          </c:tx>
          <c:dLbls>
            <c:dLblPos val="inEnd"/>
            <c:showVal val="1"/>
          </c:dLbls>
          <c:cat>
            <c:strRef>
              <c:f>Indicadores!$D$131:$G$131</c:f>
              <c:strCache>
                <c:ptCount val="4"/>
                <c:pt idx="0">
                  <c:v>Mês 1</c:v>
                </c:pt>
                <c:pt idx="1">
                  <c:v>Mês 2</c:v>
                </c:pt>
                <c:pt idx="2">
                  <c:v>Mês 3</c:v>
                </c:pt>
                <c:pt idx="3">
                  <c:v>Mês 4</c:v>
                </c:pt>
              </c:strCache>
            </c:strRef>
          </c:cat>
          <c:val>
            <c:numRef>
              <c:f>Indicadores!$D$132:$G$132</c:f>
              <c:numCache>
                <c:formatCode>0.0%</c:formatCode>
                <c:ptCount val="4"/>
                <c:pt idx="0">
                  <c:v>0.22727272727272727</c:v>
                </c:pt>
                <c:pt idx="1">
                  <c:v>0.92307692307692268</c:v>
                </c:pt>
                <c:pt idx="2">
                  <c:v>0.9</c:v>
                </c:pt>
                <c:pt idx="3">
                  <c:v>0.9375</c:v>
                </c:pt>
              </c:numCache>
            </c:numRef>
          </c:val>
        </c:ser>
        <c:gapWidth val="75"/>
        <c:overlap val="40"/>
        <c:axId val="54181248"/>
        <c:axId val="54293632"/>
      </c:barChart>
      <c:catAx>
        <c:axId val="54181248"/>
        <c:scaling>
          <c:orientation val="minMax"/>
        </c:scaling>
        <c:axPos val="b"/>
        <c:numFmt formatCode="General" sourceLinked="1"/>
        <c:majorTickMark val="none"/>
        <c:tickLblPos val="nextTo"/>
        <c:txPr>
          <a:bodyPr rot="0" vert="horz"/>
          <a:lstStyle/>
          <a:p>
            <a:pPr>
              <a:defRPr/>
            </a:pPr>
            <a:endParaRPr lang="pt-BR"/>
          </a:p>
        </c:txPr>
        <c:crossAx val="54293632"/>
        <c:crosses val="autoZero"/>
        <c:auto val="1"/>
        <c:lblAlgn val="ctr"/>
        <c:lblOffset val="100"/>
      </c:catAx>
      <c:valAx>
        <c:axId val="54293632"/>
        <c:scaling>
          <c:orientation val="minMax"/>
        </c:scaling>
        <c:axPos val="l"/>
        <c:majorGridlines/>
        <c:numFmt formatCode="0.0%" sourceLinked="1"/>
        <c:majorTickMark val="none"/>
        <c:tickLblPos val="nextTo"/>
        <c:txPr>
          <a:bodyPr rot="0" vert="horz"/>
          <a:lstStyle/>
          <a:p>
            <a:pPr>
              <a:defRPr/>
            </a:pPr>
            <a:endParaRPr lang="pt-BR"/>
          </a:p>
        </c:txPr>
        <c:crossAx val="54181248"/>
        <c:crosses val="autoZero"/>
        <c:crossBetween val="between"/>
      </c:valAx>
    </c:plotArea>
    <c:plotVisOnly val="1"/>
    <c:dispBlanksAs val="gap"/>
  </c:chart>
  <c:txPr>
    <a:bodyPr/>
    <a:lstStyle/>
    <a:p>
      <a:pPr>
        <a:defRPr sz="1800"/>
      </a:pPr>
      <a:endParaRPr lang="pt-B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Indicadores!$C$137</c:f>
              <c:strCache>
                <c:ptCount val="1"/>
                <c:pt idx="0">
                  <c:v>Proporção de gestantes que receberam orientação nutricional</c:v>
                </c:pt>
              </c:strCache>
            </c:strRef>
          </c:tx>
          <c:dLbls>
            <c:dLblPos val="inEnd"/>
            <c:showVal val="1"/>
          </c:dLbls>
          <c:cat>
            <c:strRef>
              <c:f>Indicadores!$D$136:$G$136</c:f>
              <c:strCache>
                <c:ptCount val="4"/>
                <c:pt idx="0">
                  <c:v>Mês 1</c:v>
                </c:pt>
                <c:pt idx="1">
                  <c:v>Mês 2</c:v>
                </c:pt>
                <c:pt idx="2">
                  <c:v>Mês 3</c:v>
                </c:pt>
                <c:pt idx="3">
                  <c:v>Mês 4</c:v>
                </c:pt>
              </c:strCache>
            </c:strRef>
          </c:cat>
          <c:val>
            <c:numRef>
              <c:f>Indicadores!$D$137:$G$137</c:f>
              <c:numCache>
                <c:formatCode>0.0%</c:formatCode>
                <c:ptCount val="4"/>
                <c:pt idx="0">
                  <c:v>1</c:v>
                </c:pt>
                <c:pt idx="1">
                  <c:v>1</c:v>
                </c:pt>
                <c:pt idx="2">
                  <c:v>0.93333333333333335</c:v>
                </c:pt>
                <c:pt idx="3">
                  <c:v>1</c:v>
                </c:pt>
              </c:numCache>
            </c:numRef>
          </c:val>
        </c:ser>
        <c:gapWidth val="75"/>
        <c:overlap val="40"/>
        <c:axId val="52499584"/>
        <c:axId val="52501120"/>
      </c:barChart>
      <c:catAx>
        <c:axId val="52499584"/>
        <c:scaling>
          <c:orientation val="minMax"/>
        </c:scaling>
        <c:axPos val="b"/>
        <c:numFmt formatCode="General" sourceLinked="1"/>
        <c:majorTickMark val="none"/>
        <c:tickLblPos val="nextTo"/>
        <c:txPr>
          <a:bodyPr rot="0" vert="horz"/>
          <a:lstStyle/>
          <a:p>
            <a:pPr>
              <a:defRPr/>
            </a:pPr>
            <a:endParaRPr lang="pt-BR"/>
          </a:p>
        </c:txPr>
        <c:crossAx val="52501120"/>
        <c:crosses val="autoZero"/>
        <c:auto val="1"/>
        <c:lblAlgn val="ctr"/>
        <c:lblOffset val="100"/>
      </c:catAx>
      <c:valAx>
        <c:axId val="52501120"/>
        <c:scaling>
          <c:orientation val="minMax"/>
          <c:max val="1"/>
          <c:min val="0"/>
        </c:scaling>
        <c:axPos val="l"/>
        <c:majorGridlines/>
        <c:numFmt formatCode="0.0%" sourceLinked="1"/>
        <c:majorTickMark val="none"/>
        <c:tickLblPos val="nextTo"/>
        <c:txPr>
          <a:bodyPr rot="0" vert="horz"/>
          <a:lstStyle/>
          <a:p>
            <a:pPr>
              <a:defRPr/>
            </a:pPr>
            <a:endParaRPr lang="pt-BR"/>
          </a:p>
        </c:txPr>
        <c:crossAx val="52499584"/>
        <c:crosses val="autoZero"/>
        <c:crossBetween val="between"/>
        <c:majorUnit val="0.2"/>
      </c:valAx>
    </c:plotArea>
    <c:plotVisOnly val="1"/>
    <c:dispBlanksAs val="gap"/>
  </c:chart>
  <c:txPr>
    <a:bodyPr/>
    <a:lstStyle/>
    <a:p>
      <a:pPr>
        <a:defRPr sz="1800"/>
      </a:pPr>
      <a:endParaRPr lang="pt-B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Indicadores!$C$143</c:f>
              <c:strCache>
                <c:ptCount val="1"/>
                <c:pt idx="0">
                  <c:v>Proporção de gestantes que receberam orientação sobre aleitamento materno</c:v>
                </c:pt>
              </c:strCache>
            </c:strRef>
          </c:tx>
          <c:dLbls>
            <c:dLblPos val="inEnd"/>
            <c:showVal val="1"/>
          </c:dLbls>
          <c:cat>
            <c:strRef>
              <c:f>Indicadores!$D$142:$G$142</c:f>
              <c:strCache>
                <c:ptCount val="4"/>
                <c:pt idx="0">
                  <c:v>Mês 1</c:v>
                </c:pt>
                <c:pt idx="1">
                  <c:v>Mês 2</c:v>
                </c:pt>
                <c:pt idx="2">
                  <c:v>Mês 3</c:v>
                </c:pt>
                <c:pt idx="3">
                  <c:v>Mês 4</c:v>
                </c:pt>
              </c:strCache>
            </c:strRef>
          </c:cat>
          <c:val>
            <c:numRef>
              <c:f>Indicadores!$D$143:$G$143</c:f>
              <c:numCache>
                <c:formatCode>0.0%</c:formatCode>
                <c:ptCount val="4"/>
                <c:pt idx="0">
                  <c:v>0.81818181818181879</c:v>
                </c:pt>
                <c:pt idx="1">
                  <c:v>0.80769230769230771</c:v>
                </c:pt>
                <c:pt idx="2">
                  <c:v>0.7000000000000004</c:v>
                </c:pt>
                <c:pt idx="3">
                  <c:v>0.84375000000000044</c:v>
                </c:pt>
              </c:numCache>
            </c:numRef>
          </c:val>
        </c:ser>
        <c:gapWidth val="75"/>
        <c:overlap val="40"/>
        <c:axId val="52546560"/>
        <c:axId val="54330112"/>
      </c:barChart>
      <c:catAx>
        <c:axId val="52546560"/>
        <c:scaling>
          <c:orientation val="minMax"/>
        </c:scaling>
        <c:axPos val="b"/>
        <c:numFmt formatCode="General" sourceLinked="1"/>
        <c:majorTickMark val="none"/>
        <c:tickLblPos val="nextTo"/>
        <c:txPr>
          <a:bodyPr rot="0" vert="horz"/>
          <a:lstStyle/>
          <a:p>
            <a:pPr>
              <a:defRPr/>
            </a:pPr>
            <a:endParaRPr lang="pt-BR"/>
          </a:p>
        </c:txPr>
        <c:crossAx val="54330112"/>
        <c:crosses val="autoZero"/>
        <c:auto val="1"/>
        <c:lblAlgn val="ctr"/>
        <c:lblOffset val="100"/>
      </c:catAx>
      <c:valAx>
        <c:axId val="54330112"/>
        <c:scaling>
          <c:orientation val="minMax"/>
          <c:max val="1"/>
        </c:scaling>
        <c:axPos val="l"/>
        <c:majorGridlines/>
        <c:numFmt formatCode="0.0%" sourceLinked="1"/>
        <c:majorTickMark val="none"/>
        <c:tickLblPos val="nextTo"/>
        <c:txPr>
          <a:bodyPr rot="0" vert="horz"/>
          <a:lstStyle/>
          <a:p>
            <a:pPr>
              <a:defRPr/>
            </a:pPr>
            <a:endParaRPr lang="pt-BR"/>
          </a:p>
        </c:txPr>
        <c:crossAx val="52546560"/>
        <c:crosses val="autoZero"/>
        <c:crossBetween val="between"/>
        <c:majorUnit val="0.2"/>
      </c:valAx>
    </c:plotArea>
    <c:plotVisOnly val="1"/>
    <c:dispBlanksAs val="gap"/>
  </c:chart>
  <c:txPr>
    <a:bodyPr/>
    <a:lstStyle/>
    <a:p>
      <a:pPr>
        <a:defRPr sz="1800"/>
      </a:pPr>
      <a:endParaRPr lang="pt-BR"/>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Indicadores!$C$148</c:f>
              <c:strCache>
                <c:ptCount val="1"/>
                <c:pt idx="0">
                  <c:v>Proporção de gestantes que receberam orientação sobre cuidados com o recém-nascido</c:v>
                </c:pt>
              </c:strCache>
            </c:strRef>
          </c:tx>
          <c:dLbls>
            <c:dLblPos val="inEnd"/>
            <c:showVal val="1"/>
          </c:dLbls>
          <c:cat>
            <c:strRef>
              <c:f>Indicadores!$D$147:$G$147</c:f>
              <c:strCache>
                <c:ptCount val="4"/>
                <c:pt idx="0">
                  <c:v>Mês 1</c:v>
                </c:pt>
                <c:pt idx="1">
                  <c:v>Mês 2</c:v>
                </c:pt>
                <c:pt idx="2">
                  <c:v>Mês 3</c:v>
                </c:pt>
                <c:pt idx="3">
                  <c:v>Mês 4</c:v>
                </c:pt>
              </c:strCache>
            </c:strRef>
          </c:cat>
          <c:val>
            <c:numRef>
              <c:f>Indicadores!$D$148:$G$148</c:f>
              <c:numCache>
                <c:formatCode>0.0%</c:formatCode>
                <c:ptCount val="4"/>
                <c:pt idx="0">
                  <c:v>0.81818181818181879</c:v>
                </c:pt>
                <c:pt idx="1">
                  <c:v>0.76923076923076927</c:v>
                </c:pt>
                <c:pt idx="2">
                  <c:v>0.66666666666666663</c:v>
                </c:pt>
                <c:pt idx="3">
                  <c:v>0.8125</c:v>
                </c:pt>
              </c:numCache>
            </c:numRef>
          </c:val>
        </c:ser>
        <c:gapWidth val="75"/>
        <c:overlap val="40"/>
        <c:axId val="54350976"/>
        <c:axId val="54352512"/>
      </c:barChart>
      <c:catAx>
        <c:axId val="54350976"/>
        <c:scaling>
          <c:orientation val="minMax"/>
        </c:scaling>
        <c:axPos val="b"/>
        <c:numFmt formatCode="General" sourceLinked="1"/>
        <c:majorTickMark val="none"/>
        <c:tickLblPos val="nextTo"/>
        <c:txPr>
          <a:bodyPr rot="0" vert="horz"/>
          <a:lstStyle/>
          <a:p>
            <a:pPr>
              <a:defRPr/>
            </a:pPr>
            <a:endParaRPr lang="pt-BR"/>
          </a:p>
        </c:txPr>
        <c:crossAx val="54352512"/>
        <c:crosses val="autoZero"/>
        <c:auto val="1"/>
        <c:lblAlgn val="ctr"/>
        <c:lblOffset val="100"/>
      </c:catAx>
      <c:valAx>
        <c:axId val="54352512"/>
        <c:scaling>
          <c:orientation val="minMax"/>
        </c:scaling>
        <c:axPos val="l"/>
        <c:majorGridlines/>
        <c:numFmt formatCode="0.0%" sourceLinked="1"/>
        <c:majorTickMark val="none"/>
        <c:tickLblPos val="nextTo"/>
        <c:txPr>
          <a:bodyPr rot="0" vert="horz"/>
          <a:lstStyle/>
          <a:p>
            <a:pPr>
              <a:defRPr/>
            </a:pPr>
            <a:endParaRPr lang="pt-BR"/>
          </a:p>
        </c:txPr>
        <c:crossAx val="54350976"/>
        <c:crosses val="autoZero"/>
        <c:crossBetween val="between"/>
      </c:valAx>
    </c:plotArea>
    <c:plotVisOnly val="1"/>
    <c:dispBlanksAs val="gap"/>
  </c:chart>
  <c:txPr>
    <a:bodyPr/>
    <a:lstStyle/>
    <a:p>
      <a:pPr>
        <a:defRPr sz="1800"/>
      </a:pPr>
      <a:endParaRPr lang="pt-B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Indicadores!$C$153</c:f>
              <c:strCache>
                <c:ptCount val="1"/>
                <c:pt idx="0">
                  <c:v>Proporção de gestantes com orientação sobre anticoncepção após o parto</c:v>
                </c:pt>
              </c:strCache>
            </c:strRef>
          </c:tx>
          <c:dLbls>
            <c:dLblPos val="inEnd"/>
            <c:showVal val="1"/>
          </c:dLbls>
          <c:cat>
            <c:strRef>
              <c:f>Indicadores!$D$152:$G$152</c:f>
              <c:strCache>
                <c:ptCount val="4"/>
                <c:pt idx="0">
                  <c:v>Mês 1</c:v>
                </c:pt>
                <c:pt idx="1">
                  <c:v>Mês 2</c:v>
                </c:pt>
                <c:pt idx="2">
                  <c:v>Mês 3</c:v>
                </c:pt>
                <c:pt idx="3">
                  <c:v>Mês 4</c:v>
                </c:pt>
              </c:strCache>
            </c:strRef>
          </c:cat>
          <c:val>
            <c:numRef>
              <c:f>Indicadores!$D$153:$G$153</c:f>
              <c:numCache>
                <c:formatCode>0.0%</c:formatCode>
                <c:ptCount val="4"/>
                <c:pt idx="0">
                  <c:v>0.81818181818181879</c:v>
                </c:pt>
                <c:pt idx="1">
                  <c:v>0.73076923076923073</c:v>
                </c:pt>
                <c:pt idx="2">
                  <c:v>0.66666666666666663</c:v>
                </c:pt>
                <c:pt idx="3">
                  <c:v>0.8125</c:v>
                </c:pt>
              </c:numCache>
            </c:numRef>
          </c:val>
        </c:ser>
        <c:gapWidth val="75"/>
        <c:overlap val="40"/>
        <c:axId val="54397568"/>
        <c:axId val="54399360"/>
      </c:barChart>
      <c:catAx>
        <c:axId val="54397568"/>
        <c:scaling>
          <c:orientation val="minMax"/>
        </c:scaling>
        <c:axPos val="b"/>
        <c:numFmt formatCode="General" sourceLinked="1"/>
        <c:majorTickMark val="none"/>
        <c:tickLblPos val="nextTo"/>
        <c:txPr>
          <a:bodyPr rot="0" vert="horz"/>
          <a:lstStyle/>
          <a:p>
            <a:pPr>
              <a:defRPr/>
            </a:pPr>
            <a:endParaRPr lang="pt-BR"/>
          </a:p>
        </c:txPr>
        <c:crossAx val="54399360"/>
        <c:crosses val="autoZero"/>
        <c:auto val="1"/>
        <c:lblAlgn val="ctr"/>
        <c:lblOffset val="100"/>
      </c:catAx>
      <c:valAx>
        <c:axId val="54399360"/>
        <c:scaling>
          <c:orientation val="minMax"/>
        </c:scaling>
        <c:axPos val="l"/>
        <c:majorGridlines/>
        <c:numFmt formatCode="0.0%" sourceLinked="1"/>
        <c:majorTickMark val="none"/>
        <c:tickLblPos val="nextTo"/>
        <c:txPr>
          <a:bodyPr rot="0" vert="horz"/>
          <a:lstStyle/>
          <a:p>
            <a:pPr>
              <a:defRPr/>
            </a:pPr>
            <a:endParaRPr lang="pt-BR"/>
          </a:p>
        </c:txPr>
        <c:crossAx val="54397568"/>
        <c:crosses val="autoZero"/>
        <c:crossBetween val="between"/>
        <c:majorUnit val="0.2"/>
      </c:valAx>
    </c:plotArea>
    <c:plotVisOnly val="1"/>
    <c:dispBlanksAs val="gap"/>
  </c:chart>
  <c:txPr>
    <a:bodyPr/>
    <a:lstStyle/>
    <a:p>
      <a:pPr>
        <a:defRPr sz="1800"/>
      </a:pPr>
      <a:endParaRPr lang="pt-B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Indicadores!$C$158</c:f>
              <c:strCache>
                <c:ptCount val="1"/>
                <c:pt idx="0">
                  <c:v>Proporção de gestantes com orientação sobre os riscos do tabagismo e do uso de álcool e drogas na gestação</c:v>
                </c:pt>
              </c:strCache>
            </c:strRef>
          </c:tx>
          <c:dLbls>
            <c:dLblPos val="inEnd"/>
            <c:showVal val="1"/>
          </c:dLbls>
          <c:cat>
            <c:strRef>
              <c:f>Indicadores!$D$157:$G$157</c:f>
              <c:strCache>
                <c:ptCount val="4"/>
                <c:pt idx="0">
                  <c:v>Mês 1</c:v>
                </c:pt>
                <c:pt idx="1">
                  <c:v>Mês 2</c:v>
                </c:pt>
                <c:pt idx="2">
                  <c:v>Mês 3</c:v>
                </c:pt>
                <c:pt idx="3">
                  <c:v>Mês 4</c:v>
                </c:pt>
              </c:strCache>
            </c:strRef>
          </c:cat>
          <c:val>
            <c:numRef>
              <c:f>Indicadores!$D$158:$G$158</c:f>
              <c:numCache>
                <c:formatCode>0.0%</c:formatCode>
                <c:ptCount val="4"/>
                <c:pt idx="0">
                  <c:v>1</c:v>
                </c:pt>
                <c:pt idx="1">
                  <c:v>1</c:v>
                </c:pt>
                <c:pt idx="2">
                  <c:v>1</c:v>
                </c:pt>
                <c:pt idx="3">
                  <c:v>1</c:v>
                </c:pt>
              </c:numCache>
            </c:numRef>
          </c:val>
        </c:ser>
        <c:gapWidth val="75"/>
        <c:overlap val="40"/>
        <c:axId val="54465280"/>
        <c:axId val="54466816"/>
      </c:barChart>
      <c:catAx>
        <c:axId val="54465280"/>
        <c:scaling>
          <c:orientation val="minMax"/>
        </c:scaling>
        <c:axPos val="b"/>
        <c:numFmt formatCode="General" sourceLinked="1"/>
        <c:majorTickMark val="none"/>
        <c:tickLblPos val="nextTo"/>
        <c:txPr>
          <a:bodyPr rot="0" vert="horz"/>
          <a:lstStyle/>
          <a:p>
            <a:pPr>
              <a:defRPr/>
            </a:pPr>
            <a:endParaRPr lang="pt-BR"/>
          </a:p>
        </c:txPr>
        <c:crossAx val="54466816"/>
        <c:crosses val="autoZero"/>
        <c:auto val="1"/>
        <c:lblAlgn val="ctr"/>
        <c:lblOffset val="100"/>
      </c:catAx>
      <c:valAx>
        <c:axId val="54466816"/>
        <c:scaling>
          <c:orientation val="minMax"/>
          <c:max val="1"/>
        </c:scaling>
        <c:axPos val="l"/>
        <c:majorGridlines/>
        <c:numFmt formatCode="0.0%" sourceLinked="1"/>
        <c:majorTickMark val="none"/>
        <c:tickLblPos val="nextTo"/>
        <c:txPr>
          <a:bodyPr rot="0" vert="horz"/>
          <a:lstStyle/>
          <a:p>
            <a:pPr>
              <a:defRPr/>
            </a:pPr>
            <a:endParaRPr lang="pt-BR"/>
          </a:p>
        </c:txPr>
        <c:crossAx val="54465280"/>
        <c:crosses val="autoZero"/>
        <c:crossBetween val="between"/>
        <c:majorUnit val="0.2"/>
      </c:valAx>
    </c:plotArea>
    <c:plotVisOnly val="1"/>
    <c:dispBlanksAs val="gap"/>
  </c:chart>
  <c:txPr>
    <a:bodyPr/>
    <a:lstStyle/>
    <a:p>
      <a:pPr>
        <a:defRPr sz="1800"/>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Indicadores!$C$17</c:f>
              <c:strCache>
                <c:ptCount val="1"/>
                <c:pt idx="0">
                  <c:v>Proporção de gestantes com primeira consulta odontológica</c:v>
                </c:pt>
              </c:strCache>
            </c:strRef>
          </c:tx>
          <c:dLbls>
            <c:dLblPos val="inEnd"/>
            <c:showVal val="1"/>
          </c:dLbls>
          <c:cat>
            <c:strRef>
              <c:f>Indicadores!$D$16:$G$16</c:f>
              <c:strCache>
                <c:ptCount val="4"/>
                <c:pt idx="0">
                  <c:v>Mês 1</c:v>
                </c:pt>
                <c:pt idx="1">
                  <c:v>Mês 2</c:v>
                </c:pt>
                <c:pt idx="2">
                  <c:v>Mês 3</c:v>
                </c:pt>
                <c:pt idx="3">
                  <c:v>Mês 4</c:v>
                </c:pt>
              </c:strCache>
            </c:strRef>
          </c:cat>
          <c:val>
            <c:numRef>
              <c:f>Indicadores!$D$17:$G$17</c:f>
              <c:numCache>
                <c:formatCode>0.0%</c:formatCode>
                <c:ptCount val="4"/>
                <c:pt idx="0">
                  <c:v>0.68181818181818177</c:v>
                </c:pt>
                <c:pt idx="1">
                  <c:v>0.76923076923076927</c:v>
                </c:pt>
                <c:pt idx="2">
                  <c:v>0.8</c:v>
                </c:pt>
                <c:pt idx="3">
                  <c:v>0.9375</c:v>
                </c:pt>
              </c:numCache>
            </c:numRef>
          </c:val>
        </c:ser>
        <c:gapWidth val="75"/>
        <c:overlap val="40"/>
        <c:axId val="51929472"/>
        <c:axId val="51931008"/>
      </c:barChart>
      <c:catAx>
        <c:axId val="51929472"/>
        <c:scaling>
          <c:orientation val="minMax"/>
        </c:scaling>
        <c:axPos val="b"/>
        <c:numFmt formatCode="General" sourceLinked="1"/>
        <c:majorTickMark val="none"/>
        <c:tickLblPos val="nextTo"/>
        <c:txPr>
          <a:bodyPr rot="0" vert="horz"/>
          <a:lstStyle/>
          <a:p>
            <a:pPr>
              <a:defRPr/>
            </a:pPr>
            <a:endParaRPr lang="pt-BR"/>
          </a:p>
        </c:txPr>
        <c:crossAx val="51931008"/>
        <c:crosses val="autoZero"/>
        <c:auto val="1"/>
        <c:lblAlgn val="ctr"/>
        <c:lblOffset val="100"/>
      </c:catAx>
      <c:valAx>
        <c:axId val="51931008"/>
        <c:scaling>
          <c:orientation val="minMax"/>
          <c:max val="1"/>
          <c:min val="0"/>
        </c:scaling>
        <c:axPos val="l"/>
        <c:majorGridlines/>
        <c:numFmt formatCode="0.0%" sourceLinked="1"/>
        <c:majorTickMark val="none"/>
        <c:tickLblPos val="nextTo"/>
        <c:txPr>
          <a:bodyPr rot="0" vert="horz"/>
          <a:lstStyle/>
          <a:p>
            <a:pPr>
              <a:defRPr/>
            </a:pPr>
            <a:endParaRPr lang="pt-BR"/>
          </a:p>
        </c:txPr>
        <c:crossAx val="51929472"/>
        <c:crosses val="autoZero"/>
        <c:crossBetween val="between"/>
        <c:majorUnit val="0.2"/>
      </c:valAx>
    </c:plotArea>
    <c:plotVisOnly val="1"/>
    <c:dispBlanksAs val="gap"/>
  </c:chart>
  <c:txPr>
    <a:bodyPr/>
    <a:lstStyle/>
    <a:p>
      <a:pPr>
        <a:defRPr sz="1800"/>
      </a:pPr>
      <a:endParaRPr lang="pt-BR"/>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Indicadores!$C$163</c:f>
              <c:strCache>
                <c:ptCount val="1"/>
                <c:pt idx="0">
                  <c:v>Proporção de gestantes e puérperas com primeira consulta odontológica com orientação sobre higiene bucal</c:v>
                </c:pt>
              </c:strCache>
            </c:strRef>
          </c:tx>
          <c:dLbls>
            <c:dLblPos val="inEnd"/>
            <c:showVal val="1"/>
          </c:dLbls>
          <c:cat>
            <c:strRef>
              <c:f>Indicadores!$D$162:$G$162</c:f>
              <c:strCache>
                <c:ptCount val="4"/>
                <c:pt idx="0">
                  <c:v>Mês 1</c:v>
                </c:pt>
                <c:pt idx="1">
                  <c:v>Mês 2</c:v>
                </c:pt>
                <c:pt idx="2">
                  <c:v>Mês 3</c:v>
                </c:pt>
                <c:pt idx="3">
                  <c:v>Mês 4</c:v>
                </c:pt>
              </c:strCache>
            </c:strRef>
          </c:cat>
          <c:val>
            <c:numRef>
              <c:f>Indicadores!$D$163:$G$163</c:f>
              <c:numCache>
                <c:formatCode>0.0%</c:formatCode>
                <c:ptCount val="4"/>
                <c:pt idx="0">
                  <c:v>1</c:v>
                </c:pt>
                <c:pt idx="1">
                  <c:v>1</c:v>
                </c:pt>
                <c:pt idx="2">
                  <c:v>1</c:v>
                </c:pt>
                <c:pt idx="3">
                  <c:v>1</c:v>
                </c:pt>
              </c:numCache>
            </c:numRef>
          </c:val>
        </c:ser>
        <c:gapWidth val="75"/>
        <c:overlap val="40"/>
        <c:axId val="54487680"/>
        <c:axId val="54493568"/>
      </c:barChart>
      <c:catAx>
        <c:axId val="54487680"/>
        <c:scaling>
          <c:orientation val="minMax"/>
        </c:scaling>
        <c:axPos val="b"/>
        <c:numFmt formatCode="General" sourceLinked="1"/>
        <c:majorTickMark val="none"/>
        <c:tickLblPos val="nextTo"/>
        <c:txPr>
          <a:bodyPr rot="0" vert="horz"/>
          <a:lstStyle/>
          <a:p>
            <a:pPr>
              <a:defRPr/>
            </a:pPr>
            <a:endParaRPr lang="pt-BR"/>
          </a:p>
        </c:txPr>
        <c:crossAx val="54493568"/>
        <c:crosses val="autoZero"/>
        <c:auto val="1"/>
        <c:lblAlgn val="ctr"/>
        <c:lblOffset val="100"/>
      </c:catAx>
      <c:valAx>
        <c:axId val="54493568"/>
        <c:scaling>
          <c:orientation val="minMax"/>
          <c:max val="1"/>
        </c:scaling>
        <c:axPos val="l"/>
        <c:majorGridlines/>
        <c:numFmt formatCode="0.0%" sourceLinked="1"/>
        <c:majorTickMark val="none"/>
        <c:tickLblPos val="nextTo"/>
        <c:txPr>
          <a:bodyPr rot="0" vert="horz"/>
          <a:lstStyle/>
          <a:p>
            <a:pPr>
              <a:defRPr/>
            </a:pPr>
            <a:endParaRPr lang="pt-BR"/>
          </a:p>
        </c:txPr>
        <c:crossAx val="54487680"/>
        <c:crosses val="autoZero"/>
        <c:crossBetween val="between"/>
      </c:valAx>
    </c:plotArea>
    <c:plotVisOnly val="1"/>
    <c:dispBlanksAs val="gap"/>
  </c:chart>
  <c:txPr>
    <a:bodyPr/>
    <a:lstStyle/>
    <a:p>
      <a:pPr>
        <a:defRPr sz="1800"/>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Indicadores!$C$22</c:f>
              <c:strCache>
                <c:ptCount val="1"/>
                <c:pt idx="0">
                  <c:v>Proporção de gestantes de alto risco com primeira consulta odontológica</c:v>
                </c:pt>
              </c:strCache>
            </c:strRef>
          </c:tx>
          <c:dLbls>
            <c:dLblPos val="inEnd"/>
            <c:showVal val="1"/>
          </c:dLbls>
          <c:cat>
            <c:strRef>
              <c:f>Indicadores!$D$21:$G$21</c:f>
              <c:strCache>
                <c:ptCount val="4"/>
                <c:pt idx="0">
                  <c:v>Mês 1</c:v>
                </c:pt>
                <c:pt idx="1">
                  <c:v>Mês 2</c:v>
                </c:pt>
                <c:pt idx="2">
                  <c:v>Mês 3</c:v>
                </c:pt>
                <c:pt idx="3">
                  <c:v>Mês 4</c:v>
                </c:pt>
              </c:strCache>
            </c:strRef>
          </c:cat>
          <c:val>
            <c:numRef>
              <c:f>Indicadores!$D$22:$G$22</c:f>
              <c:numCache>
                <c:formatCode>0.0%</c:formatCode>
                <c:ptCount val="4"/>
                <c:pt idx="0">
                  <c:v>1</c:v>
                </c:pt>
                <c:pt idx="1">
                  <c:v>1</c:v>
                </c:pt>
                <c:pt idx="2">
                  <c:v>1</c:v>
                </c:pt>
                <c:pt idx="3">
                  <c:v>1</c:v>
                </c:pt>
              </c:numCache>
            </c:numRef>
          </c:val>
        </c:ser>
        <c:gapWidth val="75"/>
        <c:overlap val="40"/>
        <c:axId val="51960064"/>
        <c:axId val="51965952"/>
      </c:barChart>
      <c:catAx>
        <c:axId val="51960064"/>
        <c:scaling>
          <c:orientation val="minMax"/>
        </c:scaling>
        <c:axPos val="b"/>
        <c:numFmt formatCode="General" sourceLinked="1"/>
        <c:majorTickMark val="none"/>
        <c:tickLblPos val="nextTo"/>
        <c:txPr>
          <a:bodyPr rot="0" vert="horz"/>
          <a:lstStyle/>
          <a:p>
            <a:pPr>
              <a:defRPr/>
            </a:pPr>
            <a:endParaRPr lang="pt-BR"/>
          </a:p>
        </c:txPr>
        <c:crossAx val="51965952"/>
        <c:crosses val="autoZero"/>
        <c:auto val="1"/>
        <c:lblAlgn val="ctr"/>
        <c:lblOffset val="100"/>
      </c:catAx>
      <c:valAx>
        <c:axId val="51965952"/>
        <c:scaling>
          <c:orientation val="minMax"/>
          <c:max val="1"/>
        </c:scaling>
        <c:axPos val="l"/>
        <c:majorGridlines/>
        <c:numFmt formatCode="0.0%" sourceLinked="1"/>
        <c:majorTickMark val="none"/>
        <c:tickLblPos val="nextTo"/>
        <c:txPr>
          <a:bodyPr rot="0" vert="horz"/>
          <a:lstStyle/>
          <a:p>
            <a:pPr>
              <a:defRPr/>
            </a:pPr>
            <a:endParaRPr lang="pt-BR"/>
          </a:p>
        </c:txPr>
        <c:crossAx val="51960064"/>
        <c:crosses val="autoZero"/>
        <c:crossBetween val="between"/>
      </c:valAx>
    </c:plotArea>
    <c:plotVisOnly val="1"/>
    <c:dispBlanksAs val="gap"/>
  </c:chart>
  <c:txPr>
    <a:bodyPr/>
    <a:lstStyle/>
    <a:p>
      <a:pPr>
        <a:defRPr sz="1800"/>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Indicadores!$C$27</c:f>
              <c:strCache>
                <c:ptCount val="1"/>
                <c:pt idx="0">
                  <c:v>Proporção de gestantes faltosas às consultas que receberam busca ativa.</c:v>
                </c:pt>
              </c:strCache>
            </c:strRef>
          </c:tx>
          <c:dLbls>
            <c:dLblPos val="inEnd"/>
            <c:showVal val="1"/>
          </c:dLbls>
          <c:cat>
            <c:strRef>
              <c:f>Indicadores!$D$26:$G$26</c:f>
              <c:strCache>
                <c:ptCount val="4"/>
                <c:pt idx="0">
                  <c:v>Mês 1</c:v>
                </c:pt>
                <c:pt idx="1">
                  <c:v>Mês 2</c:v>
                </c:pt>
                <c:pt idx="2">
                  <c:v>Mês 3</c:v>
                </c:pt>
                <c:pt idx="3">
                  <c:v>Mês 4</c:v>
                </c:pt>
              </c:strCache>
            </c:strRef>
          </c:cat>
          <c:val>
            <c:numRef>
              <c:f>Indicadores!$D$27:$G$27</c:f>
              <c:numCache>
                <c:formatCode>0.0%</c:formatCode>
                <c:ptCount val="4"/>
                <c:pt idx="0">
                  <c:v>1</c:v>
                </c:pt>
                <c:pt idx="1">
                  <c:v>1</c:v>
                </c:pt>
                <c:pt idx="2">
                  <c:v>1</c:v>
                </c:pt>
                <c:pt idx="3">
                  <c:v>1</c:v>
                </c:pt>
              </c:numCache>
            </c:numRef>
          </c:val>
        </c:ser>
        <c:gapWidth val="75"/>
        <c:overlap val="40"/>
        <c:axId val="52273536"/>
        <c:axId val="52275072"/>
      </c:barChart>
      <c:catAx>
        <c:axId val="52273536"/>
        <c:scaling>
          <c:orientation val="minMax"/>
        </c:scaling>
        <c:axPos val="b"/>
        <c:numFmt formatCode="General" sourceLinked="1"/>
        <c:majorTickMark val="none"/>
        <c:tickLblPos val="nextTo"/>
        <c:txPr>
          <a:bodyPr rot="0" vert="horz"/>
          <a:lstStyle/>
          <a:p>
            <a:pPr>
              <a:defRPr/>
            </a:pPr>
            <a:endParaRPr lang="pt-BR"/>
          </a:p>
        </c:txPr>
        <c:crossAx val="52275072"/>
        <c:crosses val="autoZero"/>
        <c:auto val="1"/>
        <c:lblAlgn val="ctr"/>
        <c:lblOffset val="100"/>
      </c:catAx>
      <c:valAx>
        <c:axId val="52275072"/>
        <c:scaling>
          <c:orientation val="minMax"/>
          <c:max val="1"/>
        </c:scaling>
        <c:axPos val="l"/>
        <c:majorGridlines/>
        <c:numFmt formatCode="0.0%" sourceLinked="1"/>
        <c:majorTickMark val="none"/>
        <c:tickLblPos val="nextTo"/>
        <c:txPr>
          <a:bodyPr rot="0" vert="horz"/>
          <a:lstStyle/>
          <a:p>
            <a:pPr>
              <a:defRPr/>
            </a:pPr>
            <a:endParaRPr lang="pt-BR"/>
          </a:p>
        </c:txPr>
        <c:crossAx val="52273536"/>
        <c:crosses val="autoZero"/>
        <c:crossBetween val="between"/>
        <c:majorUnit val="0.2"/>
      </c:valAx>
    </c:plotArea>
    <c:plotVisOnly val="1"/>
    <c:dispBlanksAs val="gap"/>
  </c:chart>
  <c:txPr>
    <a:bodyPr/>
    <a:lstStyle/>
    <a:p>
      <a:pPr>
        <a:defRPr sz="1800"/>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Indicadores!$C$32</c:f>
              <c:strCache>
                <c:ptCount val="1"/>
                <c:pt idx="0">
                  <c:v>Proporção de busca ativa realizada às gestantes faltosas às consultas odontológicas</c:v>
                </c:pt>
              </c:strCache>
            </c:strRef>
          </c:tx>
          <c:dLbls>
            <c:dLblPos val="inEnd"/>
            <c:showVal val="1"/>
          </c:dLbls>
          <c:cat>
            <c:strRef>
              <c:f>Indicadores!$D$31:$G$31</c:f>
              <c:strCache>
                <c:ptCount val="4"/>
                <c:pt idx="0">
                  <c:v>Mês 1</c:v>
                </c:pt>
                <c:pt idx="1">
                  <c:v>Mês 2</c:v>
                </c:pt>
                <c:pt idx="2">
                  <c:v>Mês 3</c:v>
                </c:pt>
                <c:pt idx="3">
                  <c:v>Mês 4</c:v>
                </c:pt>
              </c:strCache>
            </c:strRef>
          </c:cat>
          <c:val>
            <c:numRef>
              <c:f>Indicadores!$D$32:$G$32</c:f>
              <c:numCache>
                <c:formatCode>0.0%</c:formatCode>
                <c:ptCount val="4"/>
                <c:pt idx="0">
                  <c:v>0</c:v>
                </c:pt>
                <c:pt idx="1">
                  <c:v>0.05</c:v>
                </c:pt>
                <c:pt idx="2">
                  <c:v>0.05</c:v>
                </c:pt>
                <c:pt idx="3">
                  <c:v>0.05</c:v>
                </c:pt>
              </c:numCache>
            </c:numRef>
          </c:val>
        </c:ser>
        <c:gapWidth val="75"/>
        <c:overlap val="40"/>
        <c:axId val="52365568"/>
        <c:axId val="52396032"/>
      </c:barChart>
      <c:catAx>
        <c:axId val="52365568"/>
        <c:scaling>
          <c:orientation val="minMax"/>
        </c:scaling>
        <c:axPos val="b"/>
        <c:numFmt formatCode="General" sourceLinked="1"/>
        <c:majorTickMark val="none"/>
        <c:tickLblPos val="nextTo"/>
        <c:txPr>
          <a:bodyPr rot="0" vert="horz"/>
          <a:lstStyle/>
          <a:p>
            <a:pPr>
              <a:defRPr/>
            </a:pPr>
            <a:endParaRPr lang="pt-BR"/>
          </a:p>
        </c:txPr>
        <c:crossAx val="52396032"/>
        <c:crosses val="autoZero"/>
        <c:auto val="1"/>
        <c:lblAlgn val="ctr"/>
        <c:lblOffset val="100"/>
      </c:catAx>
      <c:valAx>
        <c:axId val="52396032"/>
        <c:scaling>
          <c:orientation val="minMax"/>
          <c:max val="1"/>
        </c:scaling>
        <c:axPos val="l"/>
        <c:majorGridlines/>
        <c:numFmt formatCode="0.0%" sourceLinked="1"/>
        <c:majorTickMark val="none"/>
        <c:tickLblPos val="nextTo"/>
        <c:txPr>
          <a:bodyPr rot="0" vert="horz"/>
          <a:lstStyle/>
          <a:p>
            <a:pPr>
              <a:defRPr/>
            </a:pPr>
            <a:endParaRPr lang="pt-BR"/>
          </a:p>
        </c:txPr>
        <c:crossAx val="52365568"/>
        <c:crosses val="autoZero"/>
        <c:crossBetween val="between"/>
      </c:valAx>
    </c:plotArea>
    <c:plotVisOnly val="1"/>
    <c:dispBlanksAs val="gap"/>
  </c:chart>
  <c:txPr>
    <a:bodyPr/>
    <a:lstStyle/>
    <a:p>
      <a:pPr>
        <a:defRPr sz="1800"/>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Indicadores!$C$38</c:f>
              <c:strCache>
                <c:ptCount val="1"/>
                <c:pt idx="0">
                  <c:v>Proporção de gestantes com pelo menos um exame ginecológico por trimestre</c:v>
                </c:pt>
              </c:strCache>
            </c:strRef>
          </c:tx>
          <c:dLbls>
            <c:dLblPos val="inEnd"/>
            <c:showVal val="1"/>
          </c:dLbls>
          <c:cat>
            <c:strRef>
              <c:f>Indicadores!$D$37:$G$37</c:f>
              <c:strCache>
                <c:ptCount val="4"/>
                <c:pt idx="0">
                  <c:v>Mês 1</c:v>
                </c:pt>
                <c:pt idx="1">
                  <c:v>Mês 2</c:v>
                </c:pt>
                <c:pt idx="2">
                  <c:v>Mês 3</c:v>
                </c:pt>
                <c:pt idx="3">
                  <c:v>Mês 4</c:v>
                </c:pt>
              </c:strCache>
            </c:strRef>
          </c:cat>
          <c:val>
            <c:numRef>
              <c:f>Indicadores!$D$38:$G$38</c:f>
              <c:numCache>
                <c:formatCode>0.0%</c:formatCode>
                <c:ptCount val="4"/>
                <c:pt idx="0">
                  <c:v>0.86363636363636354</c:v>
                </c:pt>
                <c:pt idx="1">
                  <c:v>0.92307692307692268</c:v>
                </c:pt>
                <c:pt idx="2">
                  <c:v>0.8666666666666667</c:v>
                </c:pt>
                <c:pt idx="3">
                  <c:v>0.9375</c:v>
                </c:pt>
              </c:numCache>
            </c:numRef>
          </c:val>
        </c:ser>
        <c:gapWidth val="75"/>
        <c:overlap val="40"/>
        <c:axId val="47775744"/>
        <c:axId val="47777280"/>
      </c:barChart>
      <c:catAx>
        <c:axId val="47775744"/>
        <c:scaling>
          <c:orientation val="minMax"/>
        </c:scaling>
        <c:axPos val="b"/>
        <c:numFmt formatCode="General" sourceLinked="1"/>
        <c:majorTickMark val="none"/>
        <c:tickLblPos val="nextTo"/>
        <c:txPr>
          <a:bodyPr rot="0" vert="horz"/>
          <a:lstStyle/>
          <a:p>
            <a:pPr>
              <a:defRPr/>
            </a:pPr>
            <a:endParaRPr lang="pt-BR"/>
          </a:p>
        </c:txPr>
        <c:crossAx val="47777280"/>
        <c:crosses val="autoZero"/>
        <c:auto val="1"/>
        <c:lblAlgn val="ctr"/>
        <c:lblOffset val="100"/>
      </c:catAx>
      <c:valAx>
        <c:axId val="47777280"/>
        <c:scaling>
          <c:orientation val="minMax"/>
          <c:min val="0"/>
        </c:scaling>
        <c:axPos val="l"/>
        <c:majorGridlines/>
        <c:numFmt formatCode="0.0%" sourceLinked="1"/>
        <c:majorTickMark val="none"/>
        <c:tickLblPos val="nextTo"/>
        <c:txPr>
          <a:bodyPr rot="0" vert="horz"/>
          <a:lstStyle/>
          <a:p>
            <a:pPr>
              <a:defRPr/>
            </a:pPr>
            <a:endParaRPr lang="pt-BR"/>
          </a:p>
        </c:txPr>
        <c:crossAx val="47775744"/>
        <c:crosses val="autoZero"/>
        <c:crossBetween val="between"/>
        <c:majorUnit val="0.2"/>
      </c:valAx>
    </c:plotArea>
    <c:plotVisOnly val="1"/>
    <c:dispBlanksAs val="gap"/>
  </c:chart>
  <c:txPr>
    <a:bodyPr/>
    <a:lstStyle/>
    <a:p>
      <a:pPr>
        <a:defRPr sz="1800"/>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style val="36"/>
  <c:chart>
    <c:title>
      <c:layout/>
    </c:title>
    <c:plotArea>
      <c:layout/>
      <c:barChart>
        <c:barDir val="col"/>
        <c:grouping val="clustered"/>
        <c:ser>
          <c:idx val="0"/>
          <c:order val="0"/>
          <c:tx>
            <c:strRef>
              <c:f>Indicadores!$C$43</c:f>
              <c:strCache>
                <c:ptCount val="1"/>
                <c:pt idx="0">
                  <c:v>Proporção de gestantes com  pelo menos um exame das mamas durante o pré-natal</c:v>
                </c:pt>
              </c:strCache>
            </c:strRef>
          </c:tx>
          <c:dLbls>
            <c:dLblPos val="inEnd"/>
            <c:showVal val="1"/>
          </c:dLbls>
          <c:cat>
            <c:strRef>
              <c:f>Indicadores!$D$42:$G$42</c:f>
              <c:strCache>
                <c:ptCount val="4"/>
                <c:pt idx="0">
                  <c:v>Mês 1</c:v>
                </c:pt>
                <c:pt idx="1">
                  <c:v>Mês 2</c:v>
                </c:pt>
                <c:pt idx="2">
                  <c:v>Mês 3</c:v>
                </c:pt>
                <c:pt idx="3">
                  <c:v>Mês 4</c:v>
                </c:pt>
              </c:strCache>
            </c:strRef>
          </c:cat>
          <c:val>
            <c:numRef>
              <c:f>Indicadores!$D$43:$G$43</c:f>
              <c:numCache>
                <c:formatCode>0.0%</c:formatCode>
                <c:ptCount val="4"/>
                <c:pt idx="0">
                  <c:v>0.86363636363636354</c:v>
                </c:pt>
                <c:pt idx="1">
                  <c:v>0.92307692307692268</c:v>
                </c:pt>
                <c:pt idx="2">
                  <c:v>0.8666666666666667</c:v>
                </c:pt>
                <c:pt idx="3">
                  <c:v>0.96875000000000044</c:v>
                </c:pt>
              </c:numCache>
            </c:numRef>
          </c:val>
        </c:ser>
        <c:gapWidth val="75"/>
        <c:overlap val="40"/>
        <c:axId val="47805952"/>
        <c:axId val="47807488"/>
      </c:barChart>
      <c:catAx>
        <c:axId val="47805952"/>
        <c:scaling>
          <c:orientation val="minMax"/>
        </c:scaling>
        <c:axPos val="b"/>
        <c:numFmt formatCode="General" sourceLinked="1"/>
        <c:majorTickMark val="none"/>
        <c:tickLblPos val="nextTo"/>
        <c:txPr>
          <a:bodyPr rot="0" vert="horz"/>
          <a:lstStyle/>
          <a:p>
            <a:pPr>
              <a:defRPr/>
            </a:pPr>
            <a:endParaRPr lang="pt-BR"/>
          </a:p>
        </c:txPr>
        <c:crossAx val="47807488"/>
        <c:crosses val="autoZero"/>
        <c:auto val="1"/>
        <c:lblAlgn val="ctr"/>
        <c:lblOffset val="100"/>
      </c:catAx>
      <c:valAx>
        <c:axId val="47807488"/>
        <c:scaling>
          <c:orientation val="minMax"/>
          <c:max val="1"/>
          <c:min val="0"/>
        </c:scaling>
        <c:axPos val="l"/>
        <c:majorGridlines/>
        <c:numFmt formatCode="0.0%" sourceLinked="1"/>
        <c:majorTickMark val="none"/>
        <c:tickLblPos val="nextTo"/>
        <c:txPr>
          <a:bodyPr rot="0" vert="horz"/>
          <a:lstStyle/>
          <a:p>
            <a:pPr>
              <a:defRPr/>
            </a:pPr>
            <a:endParaRPr lang="pt-BR"/>
          </a:p>
        </c:txPr>
        <c:crossAx val="47805952"/>
        <c:crosses val="autoZero"/>
        <c:crossBetween val="between"/>
        <c:majorUnit val="0.2"/>
      </c:valAx>
    </c:plotArea>
    <c:plotVisOnly val="1"/>
    <c:dispBlanksAs val="gap"/>
  </c:chart>
  <c:txPr>
    <a:bodyPr/>
    <a:lstStyle/>
    <a:p>
      <a:pPr>
        <a:defRPr sz="1800"/>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BR"/>
  <c:style val="36"/>
  <c:chart>
    <c:title>
      <c:layout/>
    </c:title>
    <c:plotArea>
      <c:layout/>
      <c:barChart>
        <c:barDir val="col"/>
        <c:grouping val="clustered"/>
        <c:ser>
          <c:idx val="0"/>
          <c:order val="0"/>
          <c:tx>
            <c:strRef>
              <c:f>Indicadores!$C$49</c:f>
              <c:strCache>
                <c:ptCount val="1"/>
                <c:pt idx="0">
                  <c:v>Proporção de gestantes com prescrição de suplementação de sulfato ferroso e ácido fólico</c:v>
                </c:pt>
              </c:strCache>
            </c:strRef>
          </c:tx>
          <c:dLbls>
            <c:dLblPos val="inEnd"/>
            <c:showVal val="1"/>
          </c:dLbls>
          <c:cat>
            <c:strRef>
              <c:f>Indicadores!$D$48:$G$48</c:f>
              <c:strCache>
                <c:ptCount val="4"/>
                <c:pt idx="0">
                  <c:v>Mês 1</c:v>
                </c:pt>
                <c:pt idx="1">
                  <c:v>Mês 2</c:v>
                </c:pt>
                <c:pt idx="2">
                  <c:v>Mês 3</c:v>
                </c:pt>
                <c:pt idx="3">
                  <c:v>Mês 4</c:v>
                </c:pt>
              </c:strCache>
            </c:strRef>
          </c:cat>
          <c:val>
            <c:numRef>
              <c:f>Indicadores!$D$49:$G$49</c:f>
              <c:numCache>
                <c:formatCode>0.0%</c:formatCode>
                <c:ptCount val="4"/>
                <c:pt idx="0">
                  <c:v>0.77272727272727315</c:v>
                </c:pt>
                <c:pt idx="1">
                  <c:v>0.73076923076923073</c:v>
                </c:pt>
                <c:pt idx="2">
                  <c:v>0.66666666666666663</c:v>
                </c:pt>
                <c:pt idx="3">
                  <c:v>0.84375000000000044</c:v>
                </c:pt>
              </c:numCache>
            </c:numRef>
          </c:val>
        </c:ser>
        <c:gapWidth val="75"/>
        <c:overlap val="40"/>
        <c:axId val="47823872"/>
        <c:axId val="52433664"/>
      </c:barChart>
      <c:catAx>
        <c:axId val="47823872"/>
        <c:scaling>
          <c:orientation val="minMax"/>
        </c:scaling>
        <c:axPos val="b"/>
        <c:numFmt formatCode="General" sourceLinked="1"/>
        <c:majorTickMark val="none"/>
        <c:tickLblPos val="nextTo"/>
        <c:txPr>
          <a:bodyPr rot="0" vert="horz"/>
          <a:lstStyle/>
          <a:p>
            <a:pPr>
              <a:defRPr/>
            </a:pPr>
            <a:endParaRPr lang="pt-BR"/>
          </a:p>
        </c:txPr>
        <c:crossAx val="52433664"/>
        <c:crosses val="autoZero"/>
        <c:auto val="1"/>
        <c:lblAlgn val="ctr"/>
        <c:lblOffset val="100"/>
      </c:catAx>
      <c:valAx>
        <c:axId val="52433664"/>
        <c:scaling>
          <c:orientation val="minMax"/>
        </c:scaling>
        <c:axPos val="l"/>
        <c:majorGridlines/>
        <c:numFmt formatCode="0.0%" sourceLinked="1"/>
        <c:majorTickMark val="none"/>
        <c:tickLblPos val="nextTo"/>
        <c:txPr>
          <a:bodyPr rot="0" vert="horz"/>
          <a:lstStyle/>
          <a:p>
            <a:pPr>
              <a:defRPr/>
            </a:pPr>
            <a:endParaRPr lang="pt-BR"/>
          </a:p>
        </c:txPr>
        <c:crossAx val="47823872"/>
        <c:crosses val="autoZero"/>
        <c:crossBetween val="between"/>
        <c:majorUnit val="0.2"/>
      </c:valAx>
    </c:plotArea>
    <c:plotVisOnly val="1"/>
    <c:dispBlanksAs val="gap"/>
  </c:chart>
  <c:txPr>
    <a:bodyPr/>
    <a:lstStyle/>
    <a:p>
      <a:pPr>
        <a:defRPr sz="1800"/>
      </a:pPr>
      <a:endParaRPr lang="pt-B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4077CCCE-AFE2-4D6D-AF37-3FCD0732C1E2}" type="datetimeFigureOut">
              <a:rPr lang="pt-BR" smtClean="0"/>
              <a:pPr/>
              <a:t>01/05/2014</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D27E695B-30C9-497F-B1F7-72FF6D385F73}"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7E695B-30C9-497F-B1F7-72FF6D385F7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7E695B-30C9-497F-B1F7-72FF6D385F73}"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27E695B-30C9-497F-B1F7-72FF6D385F73}"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6400800" y="6355080"/>
            <a:ext cx="2286000" cy="365760"/>
          </a:xfrm>
        </p:spPr>
        <p:txBody>
          <a:bodyPr/>
          <a:lstStyle/>
          <a:p>
            <a:fld id="{4077CCCE-AFE2-4D6D-AF37-3FCD0732C1E2}" type="datetimeFigureOut">
              <a:rPr lang="pt-BR" smtClean="0"/>
              <a:pPr/>
              <a:t>01/05/2014</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D27E695B-30C9-497F-B1F7-72FF6D385F73}"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27E695B-30C9-497F-B1F7-72FF6D385F73}"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27E695B-30C9-497F-B1F7-72FF6D385F73}"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27E695B-30C9-497F-B1F7-72FF6D385F73}"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27E695B-30C9-497F-B1F7-72FF6D385F73}"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27E695B-30C9-497F-B1F7-72FF6D385F73}"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4077CCCE-AFE2-4D6D-AF37-3FCD0732C1E2}" type="datetimeFigureOut">
              <a:rPr lang="pt-BR" smtClean="0"/>
              <a:pPr/>
              <a:t>01/05/2014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27E695B-30C9-497F-B1F7-72FF6D385F73}"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077CCCE-AFE2-4D6D-AF37-3FCD0732C1E2}" type="datetimeFigureOut">
              <a:rPr lang="pt-BR" smtClean="0"/>
              <a:pPr/>
              <a:t>01/05/2014</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27E695B-30C9-497F-B1F7-72FF6D385F73}"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5420" y="3671492"/>
            <a:ext cx="7056784" cy="1470025"/>
          </a:xfrm>
        </p:spPr>
        <p:txBody>
          <a:bodyPr>
            <a:normAutofit fontScale="90000"/>
          </a:bodyPr>
          <a:lstStyle/>
          <a:p>
            <a:pPr algn="ctr"/>
            <a:r>
              <a:rPr lang="pt-BR" sz="2700" b="1" i="1" u="sng" dirty="0" smtClean="0"/>
              <a:t>Qualificação da Atenção ao Pré-natal e </a:t>
            </a:r>
            <a:r>
              <a:rPr lang="pt-BR" sz="2700" b="1" i="1" u="sng" dirty="0" err="1" smtClean="0"/>
              <a:t>Puerpério</a:t>
            </a:r>
            <a:r>
              <a:rPr lang="pt-BR" sz="2700" b="1" i="1" u="sng" dirty="0" smtClean="0"/>
              <a:t> na UBS Dr. </a:t>
            </a:r>
            <a:r>
              <a:rPr lang="pt-BR" sz="2700" b="1" i="1" u="sng" dirty="0" err="1" smtClean="0"/>
              <a:t>Rudy</a:t>
            </a:r>
            <a:r>
              <a:rPr lang="pt-BR" sz="2700" b="1" i="1" u="sng" dirty="0" smtClean="0"/>
              <a:t> Walter </a:t>
            </a:r>
            <a:r>
              <a:rPr lang="pt-BR" sz="2700" b="1" i="1" u="sng" dirty="0" err="1" smtClean="0"/>
              <a:t>Kussler</a:t>
            </a:r>
            <a:r>
              <a:rPr lang="pt-BR" sz="2700" b="1" i="1" u="sng" dirty="0" smtClean="0"/>
              <a:t>, em </a:t>
            </a:r>
            <a:r>
              <a:rPr lang="pt-BR" sz="2700" b="1" i="1" u="sng" dirty="0" err="1" smtClean="0"/>
              <a:t>Jaguarão</a:t>
            </a:r>
            <a:r>
              <a:rPr lang="pt-BR" sz="2700" b="1" i="1" u="sng" dirty="0" smtClean="0"/>
              <a:t>, RS</a:t>
            </a:r>
            <a:r>
              <a:rPr lang="pt-BR" dirty="0" smtClean="0"/>
              <a:t/>
            </a:r>
            <a:br>
              <a:rPr lang="pt-BR" dirty="0" smtClean="0"/>
            </a:br>
            <a:endParaRPr lang="pt-BR" dirty="0"/>
          </a:p>
        </p:txBody>
      </p:sp>
      <p:sp>
        <p:nvSpPr>
          <p:cNvPr id="3" name="Subtítulo 2"/>
          <p:cNvSpPr>
            <a:spLocks noGrp="1"/>
          </p:cNvSpPr>
          <p:nvPr>
            <p:ph type="subTitle" idx="1"/>
          </p:nvPr>
        </p:nvSpPr>
        <p:spPr>
          <a:xfrm>
            <a:off x="1289436" y="4711076"/>
            <a:ext cx="6984776" cy="1514400"/>
          </a:xfrm>
        </p:spPr>
        <p:txBody>
          <a:bodyPr>
            <a:normAutofit/>
          </a:bodyPr>
          <a:lstStyle/>
          <a:p>
            <a:endParaRPr lang="pt-BR" dirty="0"/>
          </a:p>
          <a:p>
            <a:pPr>
              <a:spcBef>
                <a:spcPts val="0"/>
              </a:spcBef>
            </a:pPr>
            <a:r>
              <a:rPr lang="pt-BR" dirty="0" smtClean="0">
                <a:solidFill>
                  <a:schemeClr val="tx1">
                    <a:lumMod val="95000"/>
                    <a:lumOff val="5000"/>
                  </a:schemeClr>
                </a:solidFill>
              </a:rPr>
              <a:t>Aluna: Bruna Lopes Gomes</a:t>
            </a:r>
          </a:p>
          <a:p>
            <a:pPr>
              <a:spcBef>
                <a:spcPts val="0"/>
              </a:spcBef>
            </a:pPr>
            <a:r>
              <a:rPr lang="pt-BR" dirty="0" smtClean="0">
                <a:solidFill>
                  <a:schemeClr val="tx1">
                    <a:lumMod val="95000"/>
                    <a:lumOff val="5000"/>
                  </a:schemeClr>
                </a:solidFill>
              </a:rPr>
              <a:t>Orientadora: Christiane Luiza Santos</a:t>
            </a:r>
            <a:endParaRPr lang="pt-BR" dirty="0">
              <a:solidFill>
                <a:schemeClr val="tx1">
                  <a:lumMod val="95000"/>
                  <a:lumOff val="5000"/>
                </a:schemeClr>
              </a:solidFill>
            </a:endParaRPr>
          </a:p>
        </p:txBody>
      </p:sp>
      <p:pic>
        <p:nvPicPr>
          <p:cNvPr id="11266" name="Picture 2" descr="brasão"/>
          <p:cNvPicPr>
            <a:picLocks noChangeAspect="1" noChangeArrowheads="1"/>
          </p:cNvPicPr>
          <p:nvPr/>
        </p:nvPicPr>
        <p:blipFill>
          <a:blip r:embed="rId2" cstate="print"/>
          <a:srcRect/>
          <a:stretch>
            <a:fillRect/>
          </a:stretch>
        </p:blipFill>
        <p:spPr bwMode="auto">
          <a:xfrm>
            <a:off x="683568" y="56273"/>
            <a:ext cx="864096" cy="1064646"/>
          </a:xfrm>
          <a:prstGeom prst="rect">
            <a:avLst/>
          </a:prstGeom>
          <a:noFill/>
        </p:spPr>
      </p:pic>
      <p:pic>
        <p:nvPicPr>
          <p:cNvPr id="5" name="Imagem 4"/>
          <p:cNvPicPr/>
          <p:nvPr/>
        </p:nvPicPr>
        <p:blipFill>
          <a:blip r:embed="rId3" cstate="print"/>
          <a:srcRect/>
          <a:stretch>
            <a:fillRect/>
          </a:stretch>
        </p:blipFill>
        <p:spPr bwMode="auto">
          <a:xfrm>
            <a:off x="7452320" y="56272"/>
            <a:ext cx="1152128" cy="980728"/>
          </a:xfrm>
          <a:prstGeom prst="rect">
            <a:avLst/>
          </a:prstGeom>
          <a:solidFill>
            <a:srgbClr val="FFFFFF"/>
          </a:solidFill>
          <a:ln w="9525">
            <a:noFill/>
            <a:miter lim="800000"/>
            <a:headEnd/>
            <a:tailEnd/>
          </a:ln>
        </p:spPr>
      </p:pic>
      <p:sp>
        <p:nvSpPr>
          <p:cNvPr id="6" name="CaixaDeTexto 5"/>
          <p:cNvSpPr txBox="1"/>
          <p:nvPr/>
        </p:nvSpPr>
        <p:spPr>
          <a:xfrm>
            <a:off x="1031932" y="0"/>
            <a:ext cx="7128792" cy="1477328"/>
          </a:xfrm>
          <a:prstGeom prst="rect">
            <a:avLst/>
          </a:prstGeom>
          <a:noFill/>
        </p:spPr>
        <p:txBody>
          <a:bodyPr wrap="square" rtlCol="0">
            <a:spAutoFit/>
          </a:bodyPr>
          <a:lstStyle/>
          <a:p>
            <a:pPr algn="ctr"/>
            <a:r>
              <a:rPr lang="pt-BR" sz="1200" b="1" dirty="0" smtClean="0"/>
              <a:t>UNIVERSIDADE ABERTA DO SUS</a:t>
            </a:r>
          </a:p>
          <a:p>
            <a:pPr algn="ctr"/>
            <a:r>
              <a:rPr lang="pt-BR" sz="1200" b="1" dirty="0" smtClean="0"/>
              <a:t>UNIVERSIDADE FEDERAL DE PELOTAS</a:t>
            </a:r>
          </a:p>
          <a:p>
            <a:pPr algn="ctr"/>
            <a:r>
              <a:rPr lang="pt-BR" sz="1200" b="1" dirty="0" smtClean="0"/>
              <a:t>DEPARTAMENTO DE MEDICINA SOCIAL</a:t>
            </a:r>
          </a:p>
          <a:p>
            <a:pPr algn="ctr"/>
            <a:r>
              <a:rPr lang="pt-BR" sz="1200" b="1" dirty="0" smtClean="0"/>
              <a:t>CURSO DE ESPECIALIZAÇÃO EM SAÚDE DA FAMÍLIA</a:t>
            </a:r>
          </a:p>
          <a:p>
            <a:pPr algn="ctr"/>
            <a:r>
              <a:rPr lang="pt-BR" sz="1200" b="1" dirty="0" smtClean="0"/>
              <a:t>MODALIDADE À DISTÂNCIA</a:t>
            </a:r>
          </a:p>
          <a:p>
            <a:pPr algn="ctr"/>
            <a:r>
              <a:rPr lang="pt-BR" sz="1200" b="1" dirty="0" smtClean="0"/>
              <a:t>TURMA IV</a:t>
            </a:r>
          </a:p>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38028" y="0"/>
            <a:ext cx="8189452" cy="5808568"/>
          </a:xfrm>
        </p:spPr>
        <p:txBody>
          <a:bodyPr/>
          <a:lstStyle/>
          <a:p>
            <a:pPr algn="just">
              <a:buNone/>
            </a:pPr>
            <a:r>
              <a:rPr lang="pt-BR" sz="2400" b="1" dirty="0" smtClean="0"/>
              <a:t>   Meta 1.4: Realizar primeira consulta odontológica em </a:t>
            </a:r>
            <a:r>
              <a:rPr lang="pt-BR" sz="2400" b="1" dirty="0" smtClean="0">
                <a:solidFill>
                  <a:srgbClr val="00B050"/>
                </a:solidFill>
              </a:rPr>
              <a:t>60%</a:t>
            </a:r>
            <a:r>
              <a:rPr lang="pt-BR" sz="2400" b="1" dirty="0" smtClean="0"/>
              <a:t> das gestantes classificadas como alto risco para doenças bucais.</a:t>
            </a:r>
            <a:endParaRPr lang="pt-BR" sz="2400" dirty="0" smtClean="0"/>
          </a:p>
          <a:p>
            <a:endParaRPr lang="pt-BR" dirty="0"/>
          </a:p>
        </p:txBody>
      </p:sp>
      <p:graphicFrame>
        <p:nvGraphicFramePr>
          <p:cNvPr id="4" name="Chart 2"/>
          <p:cNvGraphicFramePr>
            <a:graphicFrameLocks/>
          </p:cNvGraphicFramePr>
          <p:nvPr/>
        </p:nvGraphicFramePr>
        <p:xfrm>
          <a:off x="1043608" y="1700808"/>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descr="Positivo.png"/>
          <p:cNvPicPr>
            <a:picLocks noChangeAspect="1"/>
          </p:cNvPicPr>
          <p:nvPr/>
        </p:nvPicPr>
        <p:blipFill>
          <a:blip r:embed="rId3" cstate="print"/>
          <a:stretch>
            <a:fillRect/>
          </a:stretch>
        </p:blipFill>
        <p:spPr>
          <a:xfrm>
            <a:off x="179512" y="-171400"/>
            <a:ext cx="815184" cy="8151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pt-BR" u="sng" dirty="0" smtClean="0"/>
              <a:t>Relativas ao objetivo 2</a:t>
            </a:r>
            <a:r>
              <a:rPr lang="pt-BR" dirty="0" smtClean="0"/>
              <a:t>: Melhorar a adesão ao pré-natal.</a:t>
            </a:r>
            <a:endParaRPr lang="pt-BR" dirty="0"/>
          </a:p>
        </p:txBody>
      </p:sp>
      <p:sp>
        <p:nvSpPr>
          <p:cNvPr id="3" name="Espaço Reservado para Conteúdo 2"/>
          <p:cNvSpPr>
            <a:spLocks noGrp="1"/>
          </p:cNvSpPr>
          <p:nvPr>
            <p:ph sz="quarter" idx="1"/>
          </p:nvPr>
        </p:nvSpPr>
        <p:spPr>
          <a:xfrm>
            <a:off x="662880" y="1268760"/>
            <a:ext cx="8229600" cy="4937760"/>
          </a:xfrm>
        </p:spPr>
        <p:txBody>
          <a:bodyPr/>
          <a:lstStyle/>
          <a:p>
            <a:pPr algn="just">
              <a:buNone/>
            </a:pPr>
            <a:r>
              <a:rPr lang="pt-BR" b="1" dirty="0" smtClean="0"/>
              <a:t>	</a:t>
            </a:r>
            <a:r>
              <a:rPr lang="pt-BR" sz="2400" b="1" dirty="0" smtClean="0"/>
              <a:t>Meta 2.1: Realizar busca ativa de </a:t>
            </a:r>
            <a:r>
              <a:rPr lang="pt-BR" sz="2400" b="1" dirty="0" smtClean="0">
                <a:solidFill>
                  <a:srgbClr val="00B050"/>
                </a:solidFill>
              </a:rPr>
              <a:t>100%</a:t>
            </a:r>
            <a:r>
              <a:rPr lang="pt-BR" sz="2400" b="1" dirty="0" smtClean="0"/>
              <a:t> das gestantes faltosas às consultas de pré-natal.</a:t>
            </a:r>
            <a:endParaRPr lang="pt-BR" sz="2400" dirty="0" smtClean="0"/>
          </a:p>
          <a:p>
            <a:endParaRPr lang="pt-BR" dirty="0"/>
          </a:p>
        </p:txBody>
      </p:sp>
      <p:graphicFrame>
        <p:nvGraphicFramePr>
          <p:cNvPr id="4" name="Chart 3"/>
          <p:cNvGraphicFramePr>
            <a:graphicFrameLocks/>
          </p:cNvGraphicFramePr>
          <p:nvPr/>
        </p:nvGraphicFramePr>
        <p:xfrm>
          <a:off x="1043608" y="2492896"/>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descr="Positivo.png"/>
          <p:cNvPicPr>
            <a:picLocks noChangeAspect="1"/>
          </p:cNvPicPr>
          <p:nvPr/>
        </p:nvPicPr>
        <p:blipFill>
          <a:blip r:embed="rId3" cstate="print"/>
          <a:stretch>
            <a:fillRect/>
          </a:stretch>
        </p:blipFill>
        <p:spPr>
          <a:xfrm>
            <a:off x="323528" y="980728"/>
            <a:ext cx="815184" cy="8151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23528" y="0"/>
            <a:ext cx="8229600" cy="5841708"/>
          </a:xfrm>
        </p:spPr>
        <p:txBody>
          <a:bodyPr/>
          <a:lstStyle/>
          <a:p>
            <a:pPr algn="just"/>
            <a:r>
              <a:rPr lang="pt-BR" sz="2400" b="1" dirty="0" smtClean="0"/>
              <a:t>Meta 2.2: Fazer busca ativa de </a:t>
            </a:r>
            <a:r>
              <a:rPr lang="pt-BR" sz="2400" b="1" dirty="0" smtClean="0">
                <a:solidFill>
                  <a:srgbClr val="FF0000"/>
                </a:solidFill>
              </a:rPr>
              <a:t>100%</a:t>
            </a:r>
            <a:r>
              <a:rPr lang="pt-BR" sz="2400" b="1" dirty="0" smtClean="0"/>
              <a:t> das gestantes, com primeira consulta odontológica programática faltosa às consultas.</a:t>
            </a:r>
            <a:endParaRPr lang="pt-BR" sz="2400" dirty="0" smtClean="0"/>
          </a:p>
          <a:p>
            <a:endParaRPr lang="pt-BR" dirty="0"/>
          </a:p>
        </p:txBody>
      </p:sp>
      <p:graphicFrame>
        <p:nvGraphicFramePr>
          <p:cNvPr id="4" name="Chart 4"/>
          <p:cNvGraphicFramePr>
            <a:graphicFrameLocks/>
          </p:cNvGraphicFramePr>
          <p:nvPr/>
        </p:nvGraphicFramePr>
        <p:xfrm>
          <a:off x="1115616" y="1412776"/>
          <a:ext cx="7200000" cy="360008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23528" y="5085184"/>
            <a:ext cx="8196512" cy="1600438"/>
          </a:xfrm>
          <a:prstGeom prst="rect">
            <a:avLst/>
          </a:prstGeom>
          <a:noFill/>
        </p:spPr>
        <p:txBody>
          <a:bodyPr wrap="square" rtlCol="0">
            <a:spAutoFit/>
          </a:bodyPr>
          <a:lstStyle/>
          <a:p>
            <a:pPr algn="just"/>
            <a:r>
              <a:rPr lang="pt-BR" dirty="0" smtClean="0"/>
              <a:t>	</a:t>
            </a:r>
            <a:r>
              <a:rPr lang="pt-BR" sz="2000" dirty="0" smtClean="0"/>
              <a:t>No primeiro mês um grande número de abstenções num total de 20 consultas odontológicas agendadas não foram realizadas. Este número de faltas nos meses seguintes não aumentou.  Ao longo da intervenção só </a:t>
            </a:r>
            <a:r>
              <a:rPr lang="pt-BR" sz="2000" b="1" u="sng" dirty="0" smtClean="0"/>
              <a:t>1</a:t>
            </a:r>
            <a:r>
              <a:rPr lang="pt-BR" sz="2000" dirty="0" smtClean="0"/>
              <a:t> busca ativa foi realizada no segundo mês.</a:t>
            </a:r>
          </a:p>
          <a:p>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2740"/>
            <a:ext cx="8229600" cy="990600"/>
          </a:xfrm>
        </p:spPr>
        <p:txBody>
          <a:bodyPr>
            <a:noAutofit/>
          </a:bodyPr>
          <a:lstStyle/>
          <a:p>
            <a:pPr algn="just"/>
            <a:r>
              <a:rPr lang="pt-BR" sz="2500" u="sng" dirty="0" smtClean="0"/>
              <a:t>Relativas ao objetivo 3</a:t>
            </a:r>
            <a:r>
              <a:rPr lang="pt-BR" sz="2500" dirty="0" smtClean="0"/>
              <a:t>: Melhorar a qualidade da atenção ao pré-natal e </a:t>
            </a:r>
            <a:r>
              <a:rPr lang="pt-BR" sz="2500" dirty="0" err="1" smtClean="0"/>
              <a:t>puerpério</a:t>
            </a:r>
            <a:r>
              <a:rPr lang="pt-BR" sz="2500" dirty="0" smtClean="0"/>
              <a:t> realizado na unidade. </a:t>
            </a:r>
            <a:endParaRPr lang="pt-BR" sz="2500" dirty="0"/>
          </a:p>
        </p:txBody>
      </p:sp>
      <p:sp>
        <p:nvSpPr>
          <p:cNvPr id="3" name="Espaço Reservado para Conteúdo 2"/>
          <p:cNvSpPr>
            <a:spLocks noGrp="1"/>
          </p:cNvSpPr>
          <p:nvPr>
            <p:ph sz="quarter" idx="1"/>
          </p:nvPr>
        </p:nvSpPr>
        <p:spPr>
          <a:xfrm>
            <a:off x="457200" y="1064452"/>
            <a:ext cx="8229600" cy="4937760"/>
          </a:xfrm>
        </p:spPr>
        <p:txBody>
          <a:bodyPr/>
          <a:lstStyle/>
          <a:p>
            <a:pPr algn="just"/>
            <a:r>
              <a:rPr lang="pt-BR" sz="2300" b="1" dirty="0" smtClean="0"/>
              <a:t>Meta 3.1: Realizar pelo menos um exame ginecológico por trimestre em </a:t>
            </a:r>
            <a:r>
              <a:rPr lang="pt-BR" sz="2300" b="1" dirty="0" smtClean="0">
                <a:solidFill>
                  <a:srgbClr val="FF0000"/>
                </a:solidFill>
              </a:rPr>
              <a:t>100%</a:t>
            </a:r>
            <a:r>
              <a:rPr lang="pt-BR" sz="2300" b="1" dirty="0" smtClean="0"/>
              <a:t> das gestantes durante o pré-natal.</a:t>
            </a:r>
            <a:endParaRPr lang="pt-BR" sz="2300" dirty="0" smtClean="0"/>
          </a:p>
          <a:p>
            <a:endParaRPr lang="pt-BR" dirty="0"/>
          </a:p>
        </p:txBody>
      </p:sp>
      <p:graphicFrame>
        <p:nvGraphicFramePr>
          <p:cNvPr id="7" name="Gráfico 6"/>
          <p:cNvGraphicFramePr>
            <a:graphicFrameLocks/>
          </p:cNvGraphicFramePr>
          <p:nvPr/>
        </p:nvGraphicFramePr>
        <p:xfrm>
          <a:off x="1043608" y="213285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13084" y="5662916"/>
            <a:ext cx="7992888" cy="1477328"/>
          </a:xfrm>
          <a:prstGeom prst="rect">
            <a:avLst/>
          </a:prstGeom>
          <a:noFill/>
        </p:spPr>
        <p:txBody>
          <a:bodyPr wrap="square" rtlCol="0">
            <a:spAutoFit/>
          </a:bodyPr>
          <a:lstStyle/>
          <a:p>
            <a:pPr algn="just"/>
            <a:r>
              <a:rPr lang="pt-BR" dirty="0" smtClean="0"/>
              <a:t>	No primeiro mês </a:t>
            </a:r>
            <a:r>
              <a:rPr lang="pt-BR" b="1" u="sng" dirty="0" smtClean="0"/>
              <a:t>19</a:t>
            </a:r>
            <a:r>
              <a:rPr lang="pt-BR" dirty="0" smtClean="0"/>
              <a:t> mulheres realizaram exame ginecológico, no segundo mês este número aumentou para </a:t>
            </a:r>
            <a:r>
              <a:rPr lang="pt-BR" b="1" u="sng" dirty="0" smtClean="0"/>
              <a:t>24</a:t>
            </a:r>
            <a:r>
              <a:rPr lang="pt-BR" dirty="0" smtClean="0"/>
              <a:t> e, </a:t>
            </a:r>
            <a:r>
              <a:rPr lang="pt-BR" b="1" u="sng" dirty="0" smtClean="0"/>
              <a:t>26</a:t>
            </a:r>
            <a:r>
              <a:rPr lang="pt-BR" dirty="0" smtClean="0"/>
              <a:t> no terceiro mês. No final da intervenção, </a:t>
            </a:r>
            <a:r>
              <a:rPr lang="pt-BR" b="1" u="sng" dirty="0" smtClean="0"/>
              <a:t>30</a:t>
            </a:r>
            <a:r>
              <a:rPr lang="pt-BR" dirty="0" smtClean="0"/>
              <a:t> gestantes estavam com pelo menos um exame ginecológico trimestral realizado.</a:t>
            </a:r>
          </a:p>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536" y="260648"/>
            <a:ext cx="8229600" cy="4937760"/>
          </a:xfrm>
        </p:spPr>
        <p:txBody>
          <a:bodyPr/>
          <a:lstStyle/>
          <a:p>
            <a:pPr algn="just"/>
            <a:r>
              <a:rPr lang="pt-BR" sz="2400" b="1" dirty="0" smtClean="0"/>
              <a:t>Meta 3.2: Realizar pelo menos um exame de mamas em </a:t>
            </a:r>
            <a:r>
              <a:rPr lang="pt-BR" sz="2400" b="1" dirty="0" smtClean="0">
                <a:solidFill>
                  <a:srgbClr val="FF0000"/>
                </a:solidFill>
              </a:rPr>
              <a:t>100%</a:t>
            </a:r>
            <a:r>
              <a:rPr lang="pt-BR" sz="2400" b="1" dirty="0" smtClean="0"/>
              <a:t> das gestantes durante o pré-natal.</a:t>
            </a:r>
            <a:endParaRPr lang="pt-BR" sz="2400" dirty="0" smtClean="0"/>
          </a:p>
          <a:p>
            <a:endParaRPr lang="pt-BR" dirty="0"/>
          </a:p>
        </p:txBody>
      </p:sp>
      <p:graphicFrame>
        <p:nvGraphicFramePr>
          <p:cNvPr id="4" name="Gráfico 3"/>
          <p:cNvGraphicFramePr>
            <a:graphicFrameLocks/>
          </p:cNvGraphicFramePr>
          <p:nvPr/>
        </p:nvGraphicFramePr>
        <p:xfrm>
          <a:off x="971600" y="141277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755576" y="5085184"/>
            <a:ext cx="7704856" cy="1200329"/>
          </a:xfrm>
          <a:prstGeom prst="rect">
            <a:avLst/>
          </a:prstGeom>
        </p:spPr>
        <p:txBody>
          <a:bodyPr wrap="square">
            <a:spAutoFit/>
          </a:bodyPr>
          <a:lstStyle/>
          <a:p>
            <a:pPr algn="just"/>
            <a:r>
              <a:rPr lang="pt-BR" dirty="0" smtClean="0"/>
              <a:t>	No primeiro mês </a:t>
            </a:r>
            <a:r>
              <a:rPr lang="pt-BR" b="1" u="sng" dirty="0" smtClean="0"/>
              <a:t>19</a:t>
            </a:r>
            <a:r>
              <a:rPr lang="pt-BR" dirty="0" smtClean="0"/>
              <a:t> mulheres realizaram exame de mamas, no segundo mês este número aumentou para </a:t>
            </a:r>
            <a:r>
              <a:rPr lang="pt-BR" b="1" u="sng" dirty="0" smtClean="0"/>
              <a:t>24</a:t>
            </a:r>
            <a:r>
              <a:rPr lang="pt-BR" dirty="0" smtClean="0"/>
              <a:t> e, </a:t>
            </a:r>
            <a:r>
              <a:rPr lang="pt-BR" b="1" u="sng" dirty="0" smtClean="0"/>
              <a:t>26</a:t>
            </a:r>
            <a:r>
              <a:rPr lang="pt-BR" dirty="0" smtClean="0"/>
              <a:t> no terceiro mês. No final da intervenção, </a:t>
            </a:r>
            <a:r>
              <a:rPr lang="pt-BR" b="1" u="sng" dirty="0" smtClean="0"/>
              <a:t>30</a:t>
            </a:r>
            <a:r>
              <a:rPr lang="pt-BR" dirty="0" smtClean="0"/>
              <a:t> gestantes estavam com pelo menos um exame de mamas realizado.</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536" y="56272"/>
            <a:ext cx="8229600" cy="4937760"/>
          </a:xfrm>
        </p:spPr>
        <p:txBody>
          <a:bodyPr/>
          <a:lstStyle/>
          <a:p>
            <a:pPr algn="just"/>
            <a:r>
              <a:rPr lang="pt-BR" sz="2400" b="1" dirty="0" smtClean="0"/>
              <a:t>Meta 3.3: Garantir a </a:t>
            </a:r>
            <a:r>
              <a:rPr lang="pt-BR" sz="2400" b="1" dirty="0" smtClean="0">
                <a:solidFill>
                  <a:srgbClr val="FF0000"/>
                </a:solidFill>
              </a:rPr>
              <a:t>100%</a:t>
            </a:r>
            <a:r>
              <a:rPr lang="pt-BR" sz="2400" b="1" dirty="0" smtClean="0"/>
              <a:t> das gestantes a prescrição de suplementação de sulfato ferroso e ácido fólico conforme protocolo.</a:t>
            </a:r>
            <a:endParaRPr lang="pt-BR" sz="2400" dirty="0" smtClean="0"/>
          </a:p>
          <a:p>
            <a:endParaRPr lang="pt-BR" dirty="0"/>
          </a:p>
        </p:txBody>
      </p:sp>
      <p:graphicFrame>
        <p:nvGraphicFramePr>
          <p:cNvPr id="5" name="Gráfico 4"/>
          <p:cNvGraphicFramePr>
            <a:graphicFrameLocks/>
          </p:cNvGraphicFramePr>
          <p:nvPr/>
        </p:nvGraphicFramePr>
        <p:xfrm>
          <a:off x="1043608" y="141277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539552" y="5157192"/>
            <a:ext cx="7992888" cy="1477328"/>
          </a:xfrm>
          <a:prstGeom prst="rect">
            <a:avLst/>
          </a:prstGeom>
          <a:noFill/>
        </p:spPr>
        <p:txBody>
          <a:bodyPr wrap="square" rtlCol="0">
            <a:spAutoFit/>
          </a:bodyPr>
          <a:lstStyle/>
          <a:p>
            <a:pPr algn="just"/>
            <a:r>
              <a:rPr lang="pt-BR" dirty="0" smtClean="0"/>
              <a:t>	No primeiro mês </a:t>
            </a:r>
            <a:r>
              <a:rPr lang="pt-BR" b="1" u="sng" dirty="0" smtClean="0"/>
              <a:t>17</a:t>
            </a:r>
            <a:r>
              <a:rPr lang="pt-BR" dirty="0" smtClean="0"/>
              <a:t> gestantes receberam suplementação, já no segundo, </a:t>
            </a:r>
            <a:r>
              <a:rPr lang="pt-BR" b="1" u="sng" dirty="0" smtClean="0"/>
              <a:t>19</a:t>
            </a:r>
            <a:r>
              <a:rPr lang="pt-BR" dirty="0" smtClean="0"/>
              <a:t> e no terceiro mês esse número de gestante passou a ser de </a:t>
            </a:r>
            <a:r>
              <a:rPr lang="pt-BR" b="1" u="sng" dirty="0" smtClean="0"/>
              <a:t>20</a:t>
            </a:r>
            <a:r>
              <a:rPr lang="pt-BR" dirty="0" smtClean="0"/>
              <a:t>. No último mês </a:t>
            </a:r>
            <a:r>
              <a:rPr lang="pt-BR" b="1" u="sng" dirty="0" smtClean="0"/>
              <a:t>27</a:t>
            </a:r>
            <a:r>
              <a:rPr lang="pt-BR" dirty="0" smtClean="0"/>
              <a:t> gestantes estavam fazendo uso do sulfato ferroso e ácido fólico.</a:t>
            </a:r>
          </a:p>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39552" y="168816"/>
            <a:ext cx="8229600" cy="4937760"/>
          </a:xfrm>
        </p:spPr>
        <p:txBody>
          <a:bodyPr/>
          <a:lstStyle/>
          <a:p>
            <a:pPr algn="just">
              <a:buNone/>
            </a:pPr>
            <a:r>
              <a:rPr lang="pt-BR" sz="2400" b="1" dirty="0" smtClean="0"/>
              <a:t>    Meta 3.4: Garantir a </a:t>
            </a:r>
            <a:r>
              <a:rPr lang="pt-BR" sz="2400" b="1" dirty="0" smtClean="0">
                <a:solidFill>
                  <a:srgbClr val="00B050"/>
                </a:solidFill>
              </a:rPr>
              <a:t>100%</a:t>
            </a:r>
            <a:r>
              <a:rPr lang="pt-BR" sz="2400" b="1" dirty="0" smtClean="0"/>
              <a:t> das gestantes a solicitação de </a:t>
            </a:r>
            <a:r>
              <a:rPr lang="pt-BR" sz="2400" b="1" dirty="0" err="1" smtClean="0"/>
              <a:t>ABO-Rh</a:t>
            </a:r>
            <a:r>
              <a:rPr lang="pt-BR" sz="2400" b="1" dirty="0" smtClean="0"/>
              <a:t>, na primeira consulta.</a:t>
            </a:r>
            <a:endParaRPr lang="pt-BR" sz="2400" dirty="0" smtClean="0"/>
          </a:p>
          <a:p>
            <a:endParaRPr lang="pt-BR" dirty="0"/>
          </a:p>
        </p:txBody>
      </p:sp>
      <p:graphicFrame>
        <p:nvGraphicFramePr>
          <p:cNvPr id="4" name="Gráfico 3"/>
          <p:cNvGraphicFramePr>
            <a:graphicFrameLocks/>
          </p:cNvGraphicFramePr>
          <p:nvPr/>
        </p:nvGraphicFramePr>
        <p:xfrm>
          <a:off x="971600" y="1916832"/>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179512" y="0"/>
            <a:ext cx="815184" cy="81518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11560" y="0"/>
            <a:ext cx="8352928" cy="4937760"/>
          </a:xfrm>
        </p:spPr>
        <p:txBody>
          <a:bodyPr/>
          <a:lstStyle/>
          <a:p>
            <a:pPr algn="just">
              <a:buNone/>
            </a:pPr>
            <a:r>
              <a:rPr lang="pt-BR" sz="2400" b="1" dirty="0" smtClean="0"/>
              <a:t>    Meta 3.5: Garantir a </a:t>
            </a:r>
            <a:r>
              <a:rPr lang="pt-BR" sz="2400" b="1" dirty="0" smtClean="0">
                <a:solidFill>
                  <a:srgbClr val="00B050"/>
                </a:solidFill>
              </a:rPr>
              <a:t>100%</a:t>
            </a:r>
            <a:r>
              <a:rPr lang="pt-BR" sz="2400" b="1" dirty="0" smtClean="0"/>
              <a:t> das gestantes a solicitação de hemoglobina/</a:t>
            </a:r>
            <a:r>
              <a:rPr lang="pt-BR" sz="2400" b="1" dirty="0" err="1" smtClean="0"/>
              <a:t>hematócrito</a:t>
            </a:r>
            <a:r>
              <a:rPr lang="pt-BR" sz="2400" b="1" dirty="0" smtClean="0"/>
              <a:t> em dia (um na primeira consulta e outro próximo à 30ª semana de gestação).</a:t>
            </a:r>
            <a:endParaRPr lang="pt-BR" sz="2400" dirty="0" smtClean="0"/>
          </a:p>
          <a:p>
            <a:endParaRPr lang="pt-BR" dirty="0"/>
          </a:p>
        </p:txBody>
      </p:sp>
      <p:graphicFrame>
        <p:nvGraphicFramePr>
          <p:cNvPr id="4" name="Chart 1"/>
          <p:cNvGraphicFramePr>
            <a:graphicFrameLocks/>
          </p:cNvGraphicFramePr>
          <p:nvPr/>
        </p:nvGraphicFramePr>
        <p:xfrm>
          <a:off x="1043608" y="1844824"/>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251520" y="-171400"/>
            <a:ext cx="815184" cy="81518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71024" y="0"/>
            <a:ext cx="8460432" cy="4937760"/>
          </a:xfrm>
        </p:spPr>
        <p:txBody>
          <a:bodyPr/>
          <a:lstStyle/>
          <a:p>
            <a:pPr algn="just">
              <a:buNone/>
            </a:pPr>
            <a:r>
              <a:rPr lang="pt-BR" sz="2400" b="1" dirty="0" smtClean="0"/>
              <a:t>    Meta 3.6: Garantir a </a:t>
            </a:r>
            <a:r>
              <a:rPr lang="pt-BR" sz="2400" b="1" dirty="0" smtClean="0">
                <a:solidFill>
                  <a:srgbClr val="00B050"/>
                </a:solidFill>
              </a:rPr>
              <a:t>100%</a:t>
            </a:r>
            <a:r>
              <a:rPr lang="pt-BR" sz="2400" b="1" dirty="0" smtClean="0"/>
              <a:t> das gestantes a solicitação de glicemia de jejum em dia (um na primeira consulta e outro próximo à 30ª semana de gestação).</a:t>
            </a:r>
            <a:endParaRPr lang="pt-BR" sz="2400" dirty="0" smtClean="0"/>
          </a:p>
          <a:p>
            <a:endParaRPr lang="pt-BR" dirty="0"/>
          </a:p>
        </p:txBody>
      </p:sp>
      <p:graphicFrame>
        <p:nvGraphicFramePr>
          <p:cNvPr id="4" name="Chart 2"/>
          <p:cNvGraphicFramePr>
            <a:graphicFrameLocks/>
          </p:cNvGraphicFramePr>
          <p:nvPr/>
        </p:nvGraphicFramePr>
        <p:xfrm>
          <a:off x="1043608" y="1988840"/>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179512" y="-171400"/>
            <a:ext cx="815184" cy="8151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11560" y="0"/>
            <a:ext cx="8229600" cy="4937760"/>
          </a:xfrm>
        </p:spPr>
        <p:txBody>
          <a:bodyPr/>
          <a:lstStyle/>
          <a:p>
            <a:pPr algn="just">
              <a:buNone/>
            </a:pPr>
            <a:r>
              <a:rPr lang="pt-BR" sz="2400" b="1" dirty="0" smtClean="0"/>
              <a:t>    Meta 3.7: Garantir a </a:t>
            </a:r>
            <a:r>
              <a:rPr lang="pt-BR" sz="2400" b="1" dirty="0" smtClean="0">
                <a:solidFill>
                  <a:srgbClr val="00B050"/>
                </a:solidFill>
              </a:rPr>
              <a:t>100%</a:t>
            </a:r>
            <a:r>
              <a:rPr lang="pt-BR" sz="2400" b="1" dirty="0" smtClean="0"/>
              <a:t> das gestantes a solicitação de VDRL em dia (um na primeira consulta e outro próximo à 30ª semana de gestação).</a:t>
            </a:r>
            <a:endParaRPr lang="pt-BR" sz="2400" dirty="0" smtClean="0"/>
          </a:p>
          <a:p>
            <a:endParaRPr lang="pt-BR" dirty="0"/>
          </a:p>
        </p:txBody>
      </p:sp>
      <p:graphicFrame>
        <p:nvGraphicFramePr>
          <p:cNvPr id="4" name="Chart 3"/>
          <p:cNvGraphicFramePr>
            <a:graphicFrameLocks/>
          </p:cNvGraphicFramePr>
          <p:nvPr/>
        </p:nvGraphicFramePr>
        <p:xfrm>
          <a:off x="1043608" y="1844824"/>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179512" y="-171400"/>
            <a:ext cx="815184" cy="8151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Jaguarão</a:t>
            </a:r>
            <a:endParaRPr lang="pt-BR" dirty="0"/>
          </a:p>
        </p:txBody>
      </p:sp>
      <p:sp>
        <p:nvSpPr>
          <p:cNvPr id="3" name="Espaço Reservado para Conteúdo 2"/>
          <p:cNvSpPr>
            <a:spLocks noGrp="1"/>
          </p:cNvSpPr>
          <p:nvPr>
            <p:ph sz="quarter" idx="1"/>
          </p:nvPr>
        </p:nvSpPr>
        <p:spPr/>
        <p:txBody>
          <a:bodyPr>
            <a:normAutofit fontScale="92500"/>
          </a:bodyPr>
          <a:lstStyle/>
          <a:p>
            <a:pPr algn="just"/>
            <a:r>
              <a:rPr lang="pt-BR" sz="2400" dirty="0" smtClean="0"/>
              <a:t>O município está localizado no sul do Rio Grande do Sul, fronteira com o Uruguai, a cerca de 140 Km de Pelotas;</a:t>
            </a:r>
          </a:p>
          <a:p>
            <a:pPr algn="just">
              <a:buNone/>
            </a:pPr>
            <a:endParaRPr lang="pt-BR" sz="2400" dirty="0" smtClean="0"/>
          </a:p>
          <a:p>
            <a:pPr algn="just"/>
            <a:r>
              <a:rPr lang="pt-BR" sz="2400" dirty="0" smtClean="0"/>
              <a:t>Sua economia é baseada na agricultura, pecuária e turismo;</a:t>
            </a:r>
          </a:p>
          <a:p>
            <a:pPr algn="just">
              <a:buNone/>
            </a:pPr>
            <a:endParaRPr lang="pt-BR" sz="2400" dirty="0" smtClean="0"/>
          </a:p>
          <a:p>
            <a:pPr algn="just"/>
            <a:r>
              <a:rPr lang="pt-BR" sz="2400" dirty="0" smtClean="0"/>
              <a:t>Possui uma população de 27.931 habitantes (IBGE), </a:t>
            </a:r>
          </a:p>
          <a:p>
            <a:pPr algn="just">
              <a:buNone/>
            </a:pPr>
            <a:endParaRPr lang="pt-BR" sz="2400" dirty="0" smtClean="0"/>
          </a:p>
          <a:p>
            <a:pPr algn="just"/>
            <a:r>
              <a:rPr lang="pt-BR" sz="2400" dirty="0" smtClean="0"/>
              <a:t>Sua estrutura municipal de saúde conta com </a:t>
            </a:r>
          </a:p>
          <a:p>
            <a:pPr algn="just">
              <a:buNone/>
            </a:pPr>
            <a:r>
              <a:rPr lang="pt-BR" sz="2400" dirty="0" smtClean="0"/>
              <a:t>4 unidades básicas com ESF, </a:t>
            </a:r>
          </a:p>
          <a:p>
            <a:pPr algn="just">
              <a:buNone/>
            </a:pPr>
            <a:r>
              <a:rPr lang="pt-BR" sz="2400" dirty="0" smtClean="0"/>
              <a:t>1 unidade básica tradicional, </a:t>
            </a:r>
          </a:p>
          <a:p>
            <a:pPr algn="just">
              <a:buNone/>
            </a:pPr>
            <a:r>
              <a:rPr lang="pt-BR" sz="2400" dirty="0" smtClean="0"/>
              <a:t>1 Policlínica Municipal e </a:t>
            </a:r>
          </a:p>
          <a:p>
            <a:pPr algn="just">
              <a:buNone/>
            </a:pPr>
            <a:r>
              <a:rPr lang="pt-BR" sz="2400" dirty="0" smtClean="0"/>
              <a:t>1 hospital. </a:t>
            </a:r>
          </a:p>
          <a:p>
            <a:endParaRPr lang="pt-BR" dirty="0" smtClean="0"/>
          </a:p>
          <a:p>
            <a:pPr>
              <a:buNone/>
            </a:pPr>
            <a:endParaRPr lang="pt-BR" dirty="0"/>
          </a:p>
        </p:txBody>
      </p:sp>
      <p:pic>
        <p:nvPicPr>
          <p:cNvPr id="1026" name="Imagem 13" descr="Ficheiro:RioGrandedoSul Municip Jaguarao.svg"/>
          <p:cNvPicPr>
            <a:picLocks noChangeAspect="1" noChangeArrowheads="1"/>
          </p:cNvPicPr>
          <p:nvPr/>
        </p:nvPicPr>
        <p:blipFill>
          <a:blip r:embed="rId2" cstate="print"/>
          <a:srcRect/>
          <a:stretch>
            <a:fillRect/>
          </a:stretch>
        </p:blipFill>
        <p:spPr bwMode="auto">
          <a:xfrm>
            <a:off x="6649500" y="4293096"/>
            <a:ext cx="2123728" cy="2041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39552" y="0"/>
            <a:ext cx="8604448" cy="4937760"/>
          </a:xfrm>
        </p:spPr>
        <p:txBody>
          <a:bodyPr/>
          <a:lstStyle/>
          <a:p>
            <a:pPr algn="just">
              <a:buNone/>
            </a:pPr>
            <a:r>
              <a:rPr lang="pt-BR" sz="2200" b="1" dirty="0" smtClean="0"/>
              <a:t>    </a:t>
            </a:r>
            <a:r>
              <a:rPr lang="pt-BR" sz="2100" b="1" dirty="0" smtClean="0"/>
              <a:t>Meta 3.8: Garantir a </a:t>
            </a:r>
            <a:r>
              <a:rPr lang="pt-BR" sz="2100" b="1" dirty="0" smtClean="0">
                <a:solidFill>
                  <a:srgbClr val="00B050"/>
                </a:solidFill>
              </a:rPr>
              <a:t>100%</a:t>
            </a:r>
            <a:r>
              <a:rPr lang="pt-BR" sz="2100" b="1" dirty="0" smtClean="0"/>
              <a:t> das gestantes a solicitação de exame de Urina tipo 1 com urocultura e antibiograma em dia (um na primeira consulta e outro próximo à 30ª semana de gestação).</a:t>
            </a:r>
            <a:endParaRPr lang="pt-BR" sz="2100" dirty="0" smtClean="0"/>
          </a:p>
          <a:p>
            <a:endParaRPr lang="pt-BR" dirty="0"/>
          </a:p>
        </p:txBody>
      </p:sp>
      <p:graphicFrame>
        <p:nvGraphicFramePr>
          <p:cNvPr id="4" name="Chart 1"/>
          <p:cNvGraphicFramePr>
            <a:graphicFrameLocks/>
          </p:cNvGraphicFramePr>
          <p:nvPr/>
        </p:nvGraphicFramePr>
        <p:xfrm>
          <a:off x="1115616" y="1772816"/>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109172" y="0"/>
            <a:ext cx="815184" cy="8151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14996" y="-112544"/>
            <a:ext cx="8686800" cy="4937760"/>
          </a:xfrm>
        </p:spPr>
        <p:txBody>
          <a:bodyPr/>
          <a:lstStyle/>
          <a:p>
            <a:pPr algn="just">
              <a:buNone/>
            </a:pPr>
            <a:r>
              <a:rPr lang="pt-BR" sz="2400" b="1" dirty="0" smtClean="0"/>
              <a:t>    </a:t>
            </a:r>
            <a:r>
              <a:rPr lang="pt-BR" sz="2000" b="1" dirty="0" smtClean="0"/>
              <a:t>Meta 3.9: Garantir a </a:t>
            </a:r>
            <a:r>
              <a:rPr lang="pt-BR" sz="2000" b="1" dirty="0" smtClean="0">
                <a:solidFill>
                  <a:srgbClr val="00B050"/>
                </a:solidFill>
              </a:rPr>
              <a:t>100%</a:t>
            </a:r>
            <a:r>
              <a:rPr lang="pt-BR" sz="2000" b="1" dirty="0" smtClean="0"/>
              <a:t> das gestantes a solicitação de </a:t>
            </a:r>
            <a:r>
              <a:rPr lang="pt-BR" sz="2000" b="1" dirty="0" err="1" smtClean="0"/>
              <a:t>testagem</a:t>
            </a:r>
            <a:r>
              <a:rPr lang="pt-BR" sz="2000" b="1" dirty="0" smtClean="0"/>
              <a:t> anti-HIV em dia (um na primeira consulta e outro próximo à 30ª semana de gestação), realizado na própria UBS através dos testes-rápidos.</a:t>
            </a:r>
            <a:endParaRPr lang="pt-BR" sz="2000" dirty="0" smtClean="0"/>
          </a:p>
          <a:p>
            <a:endParaRPr lang="pt-BR" dirty="0"/>
          </a:p>
        </p:txBody>
      </p:sp>
      <p:graphicFrame>
        <p:nvGraphicFramePr>
          <p:cNvPr id="4" name="Chart 2"/>
          <p:cNvGraphicFramePr>
            <a:graphicFrameLocks/>
          </p:cNvGraphicFramePr>
          <p:nvPr/>
        </p:nvGraphicFramePr>
        <p:xfrm>
          <a:off x="1043608" y="2060848"/>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0" y="0"/>
            <a:ext cx="815184" cy="81518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39552" y="0"/>
            <a:ext cx="8229600" cy="4937760"/>
          </a:xfrm>
        </p:spPr>
        <p:txBody>
          <a:bodyPr/>
          <a:lstStyle/>
          <a:p>
            <a:pPr algn="just">
              <a:buNone/>
            </a:pPr>
            <a:r>
              <a:rPr lang="pt-BR" sz="2400" b="1" dirty="0" smtClean="0"/>
              <a:t>    Meta 3.10: Garantir a </a:t>
            </a:r>
            <a:r>
              <a:rPr lang="pt-BR" sz="2400" b="1" dirty="0" smtClean="0">
                <a:solidFill>
                  <a:srgbClr val="00B050"/>
                </a:solidFill>
              </a:rPr>
              <a:t>100%</a:t>
            </a:r>
            <a:r>
              <a:rPr lang="pt-BR" sz="2400" b="1" dirty="0" smtClean="0"/>
              <a:t> das gestantes a solicitação de sorologia para hepatite B (</a:t>
            </a:r>
            <a:r>
              <a:rPr lang="pt-BR" sz="2400" b="1" dirty="0" err="1" smtClean="0"/>
              <a:t>HBsAg</a:t>
            </a:r>
            <a:r>
              <a:rPr lang="pt-BR" sz="2400" b="1" dirty="0" smtClean="0"/>
              <a:t>), na primeira consulta.</a:t>
            </a:r>
            <a:endParaRPr lang="pt-BR" sz="2400" dirty="0" smtClean="0"/>
          </a:p>
          <a:p>
            <a:pPr algn="just">
              <a:buNone/>
            </a:pPr>
            <a:endParaRPr lang="pt-BR" dirty="0" smtClean="0"/>
          </a:p>
          <a:p>
            <a:endParaRPr lang="pt-BR" dirty="0"/>
          </a:p>
        </p:txBody>
      </p:sp>
      <p:graphicFrame>
        <p:nvGraphicFramePr>
          <p:cNvPr id="4" name="Chart 3"/>
          <p:cNvGraphicFramePr>
            <a:graphicFrameLocks/>
          </p:cNvGraphicFramePr>
          <p:nvPr/>
        </p:nvGraphicFramePr>
        <p:xfrm>
          <a:off x="1187624" y="2060848"/>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m 6" descr="Positivo.png"/>
          <p:cNvPicPr>
            <a:picLocks noChangeAspect="1"/>
          </p:cNvPicPr>
          <p:nvPr/>
        </p:nvPicPr>
        <p:blipFill>
          <a:blip r:embed="rId3" cstate="print"/>
          <a:stretch>
            <a:fillRect/>
          </a:stretch>
        </p:blipFill>
        <p:spPr>
          <a:xfrm>
            <a:off x="179512" y="0"/>
            <a:ext cx="815184" cy="81518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67544" y="188640"/>
            <a:ext cx="8229600" cy="4937760"/>
          </a:xfrm>
        </p:spPr>
        <p:txBody>
          <a:bodyPr/>
          <a:lstStyle/>
          <a:p>
            <a:pPr algn="just"/>
            <a:r>
              <a:rPr lang="pt-BR" sz="2400" b="1" dirty="0" smtClean="0"/>
              <a:t>Meta 3.11: Garantir que </a:t>
            </a:r>
            <a:r>
              <a:rPr lang="pt-BR" sz="2400" b="1" dirty="0" smtClean="0">
                <a:solidFill>
                  <a:srgbClr val="FF0000"/>
                </a:solidFill>
              </a:rPr>
              <a:t>100%</a:t>
            </a:r>
            <a:r>
              <a:rPr lang="pt-BR" sz="2400" b="1" dirty="0" smtClean="0"/>
              <a:t> das gestantes completem o esquema da vacina antitetânica.  </a:t>
            </a:r>
            <a:endParaRPr lang="pt-BR" sz="2400" dirty="0" smtClean="0"/>
          </a:p>
          <a:p>
            <a:endParaRPr lang="pt-BR" dirty="0"/>
          </a:p>
        </p:txBody>
      </p:sp>
      <p:graphicFrame>
        <p:nvGraphicFramePr>
          <p:cNvPr id="4" name="Chart 5"/>
          <p:cNvGraphicFramePr>
            <a:graphicFrameLocks/>
          </p:cNvGraphicFramePr>
          <p:nvPr/>
        </p:nvGraphicFramePr>
        <p:xfrm>
          <a:off x="1115616" y="141277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aixaDeTexto 9"/>
          <p:cNvSpPr txBox="1"/>
          <p:nvPr/>
        </p:nvSpPr>
        <p:spPr>
          <a:xfrm>
            <a:off x="683568" y="5138120"/>
            <a:ext cx="7848872" cy="1200329"/>
          </a:xfrm>
          <a:prstGeom prst="rect">
            <a:avLst/>
          </a:prstGeom>
          <a:noFill/>
        </p:spPr>
        <p:txBody>
          <a:bodyPr wrap="square" rtlCol="0">
            <a:spAutoFit/>
          </a:bodyPr>
          <a:lstStyle/>
          <a:p>
            <a:pPr algn="just"/>
            <a:r>
              <a:rPr lang="pt-BR" dirty="0" smtClean="0"/>
              <a:t>	No primeiro mês </a:t>
            </a:r>
            <a:r>
              <a:rPr lang="pt-BR" b="1" u="sng" dirty="0" smtClean="0"/>
              <a:t>17</a:t>
            </a:r>
            <a:r>
              <a:rPr lang="pt-BR" dirty="0" smtClean="0"/>
              <a:t> gestantes apresentavam esquema da vacina antitetânica completa, já no segundo mês eram </a:t>
            </a:r>
            <a:r>
              <a:rPr lang="pt-BR" b="1" u="sng" dirty="0" smtClean="0"/>
              <a:t>21</a:t>
            </a:r>
            <a:r>
              <a:rPr lang="pt-BR" dirty="0" smtClean="0"/>
              <a:t> gestantes, </a:t>
            </a:r>
            <a:r>
              <a:rPr lang="pt-BR" b="1" u="sng" dirty="0" smtClean="0"/>
              <a:t>24</a:t>
            </a:r>
            <a:r>
              <a:rPr lang="pt-BR" dirty="0" smtClean="0"/>
              <a:t> no terceiro mês e </a:t>
            </a:r>
            <a:r>
              <a:rPr lang="pt-BR" b="1" u="sng" dirty="0" smtClean="0"/>
              <a:t>30</a:t>
            </a:r>
            <a:r>
              <a:rPr lang="pt-BR" dirty="0" smtClean="0"/>
              <a:t> gestantes no último mês, com esquema da vacina antitetânica em dia.</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536" y="154748"/>
            <a:ext cx="8229600" cy="4937760"/>
          </a:xfrm>
        </p:spPr>
        <p:txBody>
          <a:bodyPr/>
          <a:lstStyle/>
          <a:p>
            <a:pPr algn="just"/>
            <a:r>
              <a:rPr lang="pt-BR" sz="2400" b="1" dirty="0" smtClean="0"/>
              <a:t>Meta 3.12: Garantir que </a:t>
            </a:r>
            <a:r>
              <a:rPr lang="pt-BR" sz="2400" b="1" dirty="0" smtClean="0">
                <a:solidFill>
                  <a:srgbClr val="FF0000"/>
                </a:solidFill>
              </a:rPr>
              <a:t>100%</a:t>
            </a:r>
            <a:r>
              <a:rPr lang="pt-BR" sz="2400" b="1" dirty="0" smtClean="0"/>
              <a:t> das gestantes completem o esquema da vacina de Hepatite B.</a:t>
            </a:r>
            <a:endParaRPr lang="pt-BR" sz="2400" dirty="0" smtClean="0"/>
          </a:p>
          <a:p>
            <a:endParaRPr lang="pt-BR" dirty="0"/>
          </a:p>
        </p:txBody>
      </p:sp>
      <p:graphicFrame>
        <p:nvGraphicFramePr>
          <p:cNvPr id="4" name="Chart 6"/>
          <p:cNvGraphicFramePr>
            <a:graphicFrameLocks/>
          </p:cNvGraphicFramePr>
          <p:nvPr/>
        </p:nvGraphicFramePr>
        <p:xfrm>
          <a:off x="1043608" y="141277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683568" y="5138120"/>
            <a:ext cx="7848872" cy="1200329"/>
          </a:xfrm>
          <a:prstGeom prst="rect">
            <a:avLst/>
          </a:prstGeom>
          <a:noFill/>
        </p:spPr>
        <p:txBody>
          <a:bodyPr wrap="square" rtlCol="0">
            <a:spAutoFit/>
          </a:bodyPr>
          <a:lstStyle/>
          <a:p>
            <a:pPr algn="just"/>
            <a:r>
              <a:rPr lang="pt-BR" dirty="0" smtClean="0"/>
              <a:t>	No primeiro mês </a:t>
            </a:r>
            <a:r>
              <a:rPr lang="pt-BR" b="1" u="sng" dirty="0" smtClean="0"/>
              <a:t>17</a:t>
            </a:r>
            <a:r>
              <a:rPr lang="pt-BR" dirty="0" smtClean="0"/>
              <a:t> gestantes apresentavam esquema da vacina hepatite B completa, já no segundo mês eram </a:t>
            </a:r>
            <a:r>
              <a:rPr lang="pt-BR" b="1" u="sng" dirty="0" smtClean="0"/>
              <a:t>21</a:t>
            </a:r>
            <a:r>
              <a:rPr lang="pt-BR" dirty="0" smtClean="0"/>
              <a:t> gestantes, </a:t>
            </a:r>
            <a:r>
              <a:rPr lang="pt-BR" b="1" u="sng" dirty="0" smtClean="0"/>
              <a:t>24</a:t>
            </a:r>
            <a:r>
              <a:rPr lang="pt-BR" dirty="0" smtClean="0"/>
              <a:t> no terceiro mês e </a:t>
            </a:r>
            <a:r>
              <a:rPr lang="pt-BR" b="1" u="sng" dirty="0" smtClean="0"/>
              <a:t>30</a:t>
            </a:r>
            <a:r>
              <a:rPr lang="pt-BR" dirty="0" smtClean="0"/>
              <a:t> gestantes no último mês, com esquema da vacina hepatite B em dia.</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536" y="260648"/>
            <a:ext cx="8229600" cy="4937760"/>
          </a:xfrm>
        </p:spPr>
        <p:txBody>
          <a:bodyPr/>
          <a:lstStyle/>
          <a:p>
            <a:pPr algn="just"/>
            <a:r>
              <a:rPr lang="pt-BR" sz="2400" b="1" dirty="0" smtClean="0"/>
              <a:t>Meta 3.13: Realizar avaliação de saúde bucal em </a:t>
            </a:r>
            <a:r>
              <a:rPr lang="pt-BR" sz="2400" b="1" dirty="0" smtClean="0">
                <a:solidFill>
                  <a:srgbClr val="FF0000"/>
                </a:solidFill>
              </a:rPr>
              <a:t>100%</a:t>
            </a:r>
            <a:r>
              <a:rPr lang="pt-BR" sz="2400" b="1" dirty="0" smtClean="0"/>
              <a:t> das gestantes durante o pré-natal.</a:t>
            </a:r>
            <a:endParaRPr lang="pt-BR" sz="2400" dirty="0" smtClean="0"/>
          </a:p>
          <a:p>
            <a:endParaRPr lang="pt-BR" dirty="0"/>
          </a:p>
        </p:txBody>
      </p:sp>
      <p:graphicFrame>
        <p:nvGraphicFramePr>
          <p:cNvPr id="4" name="Chart 7"/>
          <p:cNvGraphicFramePr>
            <a:graphicFrameLocks/>
          </p:cNvGraphicFramePr>
          <p:nvPr/>
        </p:nvGraphicFramePr>
        <p:xfrm>
          <a:off x="1187624" y="1628800"/>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611560" y="5373216"/>
            <a:ext cx="7992888" cy="923330"/>
          </a:xfrm>
          <a:prstGeom prst="rect">
            <a:avLst/>
          </a:prstGeom>
          <a:noFill/>
        </p:spPr>
        <p:txBody>
          <a:bodyPr wrap="square" rtlCol="0">
            <a:spAutoFit/>
          </a:bodyPr>
          <a:lstStyle/>
          <a:p>
            <a:r>
              <a:rPr lang="pt-BR" b="1" dirty="0" smtClean="0"/>
              <a:t> </a:t>
            </a:r>
            <a:r>
              <a:rPr lang="pt-BR" dirty="0" smtClean="0"/>
              <a:t>	No primeiro mês </a:t>
            </a:r>
            <a:r>
              <a:rPr lang="pt-BR" b="1" u="sng" dirty="0" smtClean="0"/>
              <a:t>15</a:t>
            </a:r>
            <a:r>
              <a:rPr lang="pt-BR" dirty="0" smtClean="0"/>
              <a:t> gestantes realizaram avaliação de saúde bucal, </a:t>
            </a:r>
            <a:r>
              <a:rPr lang="pt-BR" b="1" u="sng" dirty="0" smtClean="0"/>
              <a:t>20</a:t>
            </a:r>
            <a:r>
              <a:rPr lang="pt-BR" dirty="0" smtClean="0"/>
              <a:t> no segundo mês e </a:t>
            </a:r>
            <a:r>
              <a:rPr lang="pt-BR" b="1" u="sng" dirty="0" smtClean="0"/>
              <a:t>24</a:t>
            </a:r>
            <a:r>
              <a:rPr lang="pt-BR" dirty="0" smtClean="0"/>
              <a:t> no terceiro. No quarto mês, a intervenção finalizou com </a:t>
            </a:r>
            <a:r>
              <a:rPr lang="pt-BR" b="1" u="sng" dirty="0" smtClean="0"/>
              <a:t>30</a:t>
            </a:r>
            <a:r>
              <a:rPr lang="pt-BR" dirty="0" smtClean="0"/>
              <a:t> gestantes com avaliação de saúde bucal. </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67544" y="0"/>
            <a:ext cx="8229600" cy="4937760"/>
          </a:xfrm>
        </p:spPr>
        <p:txBody>
          <a:bodyPr/>
          <a:lstStyle/>
          <a:p>
            <a:pPr algn="just"/>
            <a:r>
              <a:rPr lang="pt-BR" sz="2400" b="1" dirty="0" smtClean="0"/>
              <a:t>Meta 3.14: Realizar exame de </a:t>
            </a:r>
            <a:r>
              <a:rPr lang="pt-BR" sz="2400" b="1" dirty="0" err="1" smtClean="0"/>
              <a:t>puerpério</a:t>
            </a:r>
            <a:r>
              <a:rPr lang="pt-BR" sz="2400" b="1" dirty="0" smtClean="0"/>
              <a:t> em </a:t>
            </a:r>
            <a:r>
              <a:rPr lang="pt-BR" sz="2400" b="1" dirty="0" smtClean="0">
                <a:solidFill>
                  <a:srgbClr val="FF0000"/>
                </a:solidFill>
              </a:rPr>
              <a:t>100%</a:t>
            </a:r>
            <a:r>
              <a:rPr lang="pt-BR" sz="2400" b="1" dirty="0" smtClean="0"/>
              <a:t> das gestantes entre o 30º e 42º dia do pós-parto.</a:t>
            </a:r>
            <a:endParaRPr lang="pt-BR" sz="2400" dirty="0" smtClean="0"/>
          </a:p>
          <a:p>
            <a:endParaRPr lang="pt-BR" dirty="0"/>
          </a:p>
        </p:txBody>
      </p:sp>
      <p:graphicFrame>
        <p:nvGraphicFramePr>
          <p:cNvPr id="4" name="Chart 8"/>
          <p:cNvGraphicFramePr>
            <a:graphicFrameLocks/>
          </p:cNvGraphicFramePr>
          <p:nvPr/>
        </p:nvGraphicFramePr>
        <p:xfrm>
          <a:off x="1187624" y="1268760"/>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683568" y="5013176"/>
            <a:ext cx="7848872" cy="1200329"/>
          </a:xfrm>
          <a:prstGeom prst="rect">
            <a:avLst/>
          </a:prstGeom>
          <a:noFill/>
        </p:spPr>
        <p:txBody>
          <a:bodyPr wrap="square" rtlCol="0">
            <a:spAutoFit/>
          </a:bodyPr>
          <a:lstStyle/>
          <a:p>
            <a:pPr algn="just"/>
            <a:r>
              <a:rPr lang="pt-BR" dirty="0" smtClean="0"/>
              <a:t>	No primeiro mês foi realizada </a:t>
            </a:r>
            <a:r>
              <a:rPr lang="pt-BR" b="1" u="sng" dirty="0" smtClean="0"/>
              <a:t>1</a:t>
            </a:r>
            <a:r>
              <a:rPr lang="pt-BR" dirty="0" smtClean="0"/>
              <a:t> consulta puerperal, enquanto que no segundo mês </a:t>
            </a:r>
            <a:r>
              <a:rPr lang="pt-BR" b="1" u="sng" dirty="0" smtClean="0"/>
              <a:t>3</a:t>
            </a:r>
            <a:r>
              <a:rPr lang="pt-BR" dirty="0" smtClean="0"/>
              <a:t> consultas puerperais já haviam sido realizadas, e </a:t>
            </a:r>
            <a:r>
              <a:rPr lang="pt-BR" b="1" u="sng" dirty="0" smtClean="0"/>
              <a:t>8</a:t>
            </a:r>
            <a:r>
              <a:rPr lang="pt-BR" dirty="0" smtClean="0"/>
              <a:t> no terceiro. No último mês a intervenção finalizou com </a:t>
            </a:r>
            <a:r>
              <a:rPr lang="pt-BR" b="1" u="sng" dirty="0" smtClean="0"/>
              <a:t>18</a:t>
            </a:r>
            <a:r>
              <a:rPr lang="pt-BR" dirty="0" smtClean="0"/>
              <a:t> </a:t>
            </a:r>
            <a:r>
              <a:rPr lang="pt-BR" dirty="0" err="1" smtClean="0"/>
              <a:t>puerpérios</a:t>
            </a:r>
            <a:r>
              <a:rPr lang="pt-BR" dirty="0" smtClean="0"/>
              <a:t>.</a:t>
            </a:r>
          </a:p>
          <a:p>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83568" y="239156"/>
            <a:ext cx="8229600" cy="4937760"/>
          </a:xfrm>
        </p:spPr>
        <p:txBody>
          <a:bodyPr/>
          <a:lstStyle/>
          <a:p>
            <a:pPr algn="just">
              <a:buNone/>
            </a:pPr>
            <a:r>
              <a:rPr lang="pt-BR" sz="2400" b="1" dirty="0" smtClean="0"/>
              <a:t>    Meta </a:t>
            </a:r>
            <a:r>
              <a:rPr lang="pt-BR" sz="2400" b="1" dirty="0" smtClean="0"/>
              <a:t>3.15: Concluir o tratamento dentário em </a:t>
            </a:r>
            <a:r>
              <a:rPr lang="pt-BR" sz="2400" b="1" dirty="0" smtClean="0">
                <a:solidFill>
                  <a:srgbClr val="00B050"/>
                </a:solidFill>
              </a:rPr>
              <a:t>30%</a:t>
            </a:r>
            <a:r>
              <a:rPr lang="pt-BR" sz="2400" b="1" dirty="0" smtClean="0"/>
              <a:t> das gestantes com primeira consulta odontológica.</a:t>
            </a:r>
            <a:endParaRPr lang="pt-BR" sz="2400" dirty="0" smtClean="0"/>
          </a:p>
          <a:p>
            <a:endParaRPr lang="pt-BR" dirty="0"/>
          </a:p>
        </p:txBody>
      </p:sp>
      <p:graphicFrame>
        <p:nvGraphicFramePr>
          <p:cNvPr id="4" name="Chart 9"/>
          <p:cNvGraphicFramePr>
            <a:graphicFrameLocks/>
          </p:cNvGraphicFramePr>
          <p:nvPr/>
        </p:nvGraphicFramePr>
        <p:xfrm>
          <a:off x="1043608" y="1340768"/>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251520" y="188640"/>
            <a:ext cx="815184" cy="815184"/>
          </a:xfrm>
          <a:prstGeom prst="rect">
            <a:avLst/>
          </a:prstGeom>
        </p:spPr>
      </p:pic>
      <p:sp>
        <p:nvSpPr>
          <p:cNvPr id="6" name="CaixaDeTexto 5"/>
          <p:cNvSpPr txBox="1"/>
          <p:nvPr/>
        </p:nvSpPr>
        <p:spPr>
          <a:xfrm>
            <a:off x="755576" y="5085184"/>
            <a:ext cx="7776864" cy="1200329"/>
          </a:xfrm>
          <a:prstGeom prst="rect">
            <a:avLst/>
          </a:prstGeom>
          <a:noFill/>
        </p:spPr>
        <p:txBody>
          <a:bodyPr wrap="square" rtlCol="0">
            <a:spAutoFit/>
          </a:bodyPr>
          <a:lstStyle/>
          <a:p>
            <a:pPr algn="just"/>
            <a:r>
              <a:rPr lang="pt-BR" dirty="0" smtClean="0"/>
              <a:t>	No primeiro mês </a:t>
            </a:r>
            <a:r>
              <a:rPr lang="pt-BR" b="1" u="sng" dirty="0" smtClean="0"/>
              <a:t>3</a:t>
            </a:r>
            <a:r>
              <a:rPr lang="pt-BR" dirty="0" smtClean="0"/>
              <a:t> gestantes tiveram o tratamento odontológico concluído, no segundo mês este número aumentou para </a:t>
            </a:r>
            <a:r>
              <a:rPr lang="pt-BR" b="1" u="sng" dirty="0" smtClean="0"/>
              <a:t>4</a:t>
            </a:r>
            <a:r>
              <a:rPr lang="pt-BR" dirty="0" smtClean="0"/>
              <a:t> e no terceiro mês para </a:t>
            </a:r>
            <a:r>
              <a:rPr lang="pt-BR" b="1" u="sng" dirty="0" smtClean="0"/>
              <a:t>9</a:t>
            </a:r>
            <a:r>
              <a:rPr lang="pt-BR" dirty="0" smtClean="0"/>
              <a:t>. No final do último mês, conclui-se o total de </a:t>
            </a:r>
            <a:r>
              <a:rPr lang="pt-BR" b="1" u="sng" dirty="0" smtClean="0"/>
              <a:t>18</a:t>
            </a:r>
            <a:r>
              <a:rPr lang="pt-BR" dirty="0" smtClean="0"/>
              <a:t> gestantes com tratamento dentário finalizado. </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pt-BR" u="sng" dirty="0" smtClean="0"/>
              <a:t>Relativas ao objetivo 4</a:t>
            </a:r>
            <a:r>
              <a:rPr lang="pt-BR" dirty="0" smtClean="0"/>
              <a:t>: Melhorar o registro das informações</a:t>
            </a:r>
            <a:endParaRPr lang="pt-BR" dirty="0"/>
          </a:p>
        </p:txBody>
      </p:sp>
      <p:sp>
        <p:nvSpPr>
          <p:cNvPr id="3" name="Espaço Reservado para Conteúdo 2"/>
          <p:cNvSpPr>
            <a:spLocks noGrp="1"/>
          </p:cNvSpPr>
          <p:nvPr>
            <p:ph sz="quarter" idx="1"/>
          </p:nvPr>
        </p:nvSpPr>
        <p:spPr/>
        <p:txBody>
          <a:bodyPr/>
          <a:lstStyle/>
          <a:p>
            <a:pPr algn="just"/>
            <a:r>
              <a:rPr lang="pt-BR" sz="2400" b="1" dirty="0" smtClean="0"/>
              <a:t>Meta 4.1: Manter registro na ficha espelho de pré-natal/vacinação em </a:t>
            </a:r>
            <a:r>
              <a:rPr lang="pt-BR" sz="2400" b="1" dirty="0" smtClean="0">
                <a:solidFill>
                  <a:srgbClr val="FF0000"/>
                </a:solidFill>
              </a:rPr>
              <a:t>100%</a:t>
            </a:r>
            <a:r>
              <a:rPr lang="pt-BR" sz="2400" b="1" dirty="0" smtClean="0"/>
              <a:t> das gestantes.</a:t>
            </a:r>
            <a:endParaRPr lang="pt-BR" sz="2400" dirty="0" smtClean="0"/>
          </a:p>
          <a:p>
            <a:endParaRPr lang="pt-BR" dirty="0"/>
          </a:p>
        </p:txBody>
      </p:sp>
      <p:graphicFrame>
        <p:nvGraphicFramePr>
          <p:cNvPr id="4" name="Chart 10"/>
          <p:cNvGraphicFramePr>
            <a:graphicFrameLocks/>
          </p:cNvGraphicFramePr>
          <p:nvPr/>
        </p:nvGraphicFramePr>
        <p:xfrm>
          <a:off x="1115616" y="1988840"/>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683568" y="5657671"/>
            <a:ext cx="7848872" cy="1200329"/>
          </a:xfrm>
          <a:prstGeom prst="rect">
            <a:avLst/>
          </a:prstGeom>
          <a:noFill/>
        </p:spPr>
        <p:txBody>
          <a:bodyPr wrap="square" rtlCol="0">
            <a:spAutoFit/>
          </a:bodyPr>
          <a:lstStyle/>
          <a:p>
            <a:pPr algn="just"/>
            <a:r>
              <a:rPr lang="pt-BR" dirty="0" smtClean="0"/>
              <a:t>	No primeiro mês </a:t>
            </a:r>
            <a:r>
              <a:rPr lang="pt-BR" b="1" u="sng" dirty="0" smtClean="0"/>
              <a:t>17</a:t>
            </a:r>
            <a:r>
              <a:rPr lang="pt-BR" dirty="0" smtClean="0"/>
              <a:t> gestantes tiveram ficha espelho de pré-natal e vacinação atualizada, já no segundo mês </a:t>
            </a:r>
            <a:r>
              <a:rPr lang="pt-BR" b="1" u="sng" dirty="0" smtClean="0"/>
              <a:t>21</a:t>
            </a:r>
            <a:r>
              <a:rPr lang="pt-BR" dirty="0" smtClean="0"/>
              <a:t> gestantes, </a:t>
            </a:r>
            <a:r>
              <a:rPr lang="pt-BR" b="1" u="sng" dirty="0" smtClean="0"/>
              <a:t>24</a:t>
            </a:r>
            <a:r>
              <a:rPr lang="pt-BR" dirty="0" smtClean="0"/>
              <a:t> no terceiro mês e </a:t>
            </a:r>
            <a:r>
              <a:rPr lang="pt-BR" b="1" u="sng" dirty="0" smtClean="0"/>
              <a:t>30</a:t>
            </a:r>
            <a:r>
              <a:rPr lang="pt-BR" dirty="0" smtClean="0"/>
              <a:t> gestantes no último mês, com registro atualizado na ficha espelho de pré-natal/vacinação.</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pt-BR" u="sng" dirty="0" smtClean="0"/>
              <a:t>Relativas ao objetivo 5</a:t>
            </a:r>
            <a:r>
              <a:rPr lang="pt-BR" dirty="0" smtClean="0"/>
              <a:t>: Mapear as gestantes de risco</a:t>
            </a:r>
            <a:endParaRPr lang="pt-BR" dirty="0"/>
          </a:p>
        </p:txBody>
      </p:sp>
      <p:sp>
        <p:nvSpPr>
          <p:cNvPr id="3" name="Espaço Reservado para Conteúdo 2"/>
          <p:cNvSpPr>
            <a:spLocks noGrp="1"/>
          </p:cNvSpPr>
          <p:nvPr>
            <p:ph sz="quarter" idx="1"/>
          </p:nvPr>
        </p:nvSpPr>
        <p:spPr>
          <a:xfrm>
            <a:off x="611560" y="1124744"/>
            <a:ext cx="8229600" cy="4937760"/>
          </a:xfrm>
        </p:spPr>
        <p:txBody>
          <a:bodyPr/>
          <a:lstStyle/>
          <a:p>
            <a:pPr algn="just"/>
            <a:r>
              <a:rPr lang="pt-BR" sz="2400" b="1" dirty="0" smtClean="0"/>
              <a:t>Meta 5.1: Avaliar risco gestacional em </a:t>
            </a:r>
            <a:r>
              <a:rPr lang="pt-BR" sz="2400" b="1" dirty="0" smtClean="0">
                <a:solidFill>
                  <a:srgbClr val="00B050"/>
                </a:solidFill>
              </a:rPr>
              <a:t>100%</a:t>
            </a:r>
            <a:r>
              <a:rPr lang="pt-BR" sz="2400" b="1" dirty="0" smtClean="0"/>
              <a:t> das gestantes.</a:t>
            </a:r>
            <a:endParaRPr lang="pt-BR" sz="2400" dirty="0" smtClean="0"/>
          </a:p>
          <a:p>
            <a:endParaRPr lang="pt-BR" dirty="0"/>
          </a:p>
        </p:txBody>
      </p:sp>
      <p:graphicFrame>
        <p:nvGraphicFramePr>
          <p:cNvPr id="4" name="Chart 11"/>
          <p:cNvGraphicFramePr>
            <a:graphicFrameLocks/>
          </p:cNvGraphicFramePr>
          <p:nvPr/>
        </p:nvGraphicFramePr>
        <p:xfrm>
          <a:off x="1115616" y="1844824"/>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154748" y="955928"/>
            <a:ext cx="815184" cy="815184"/>
          </a:xfrm>
          <a:prstGeom prst="rect">
            <a:avLst/>
          </a:prstGeom>
        </p:spPr>
      </p:pic>
      <p:sp>
        <p:nvSpPr>
          <p:cNvPr id="6" name="CaixaDeTexto 5"/>
          <p:cNvSpPr txBox="1"/>
          <p:nvPr/>
        </p:nvSpPr>
        <p:spPr>
          <a:xfrm>
            <a:off x="755576" y="5380672"/>
            <a:ext cx="7848872" cy="1477328"/>
          </a:xfrm>
          <a:prstGeom prst="rect">
            <a:avLst/>
          </a:prstGeom>
          <a:noFill/>
        </p:spPr>
        <p:txBody>
          <a:bodyPr wrap="square" rtlCol="0">
            <a:spAutoFit/>
          </a:bodyPr>
          <a:lstStyle/>
          <a:p>
            <a:pPr algn="just"/>
            <a:r>
              <a:rPr lang="pt-BR" dirty="0" smtClean="0"/>
              <a:t>	Na primeira consulta apenas </a:t>
            </a:r>
            <a:r>
              <a:rPr lang="pt-BR" b="1" u="sng" dirty="0" smtClean="0"/>
              <a:t>3</a:t>
            </a:r>
            <a:r>
              <a:rPr lang="pt-BR" dirty="0" smtClean="0"/>
              <a:t> gestantes receberam avaliação de risco gestacional, porém, no segundo mês, percebida a importância desta ação, todas as </a:t>
            </a:r>
            <a:r>
              <a:rPr lang="pt-BR" b="1" u="sng" dirty="0" smtClean="0"/>
              <a:t>26</a:t>
            </a:r>
            <a:r>
              <a:rPr lang="pt-BR" dirty="0" smtClean="0"/>
              <a:t> gestantes foram avaliadas, no terceiro mês este número subiu para </a:t>
            </a:r>
            <a:r>
              <a:rPr lang="pt-BR" b="1" u="sng" dirty="0" smtClean="0"/>
              <a:t>30</a:t>
            </a:r>
            <a:r>
              <a:rPr lang="pt-BR" dirty="0" smtClean="0"/>
              <a:t>, e finalmente, no quarto mês todas as </a:t>
            </a:r>
            <a:r>
              <a:rPr lang="pt-BR" b="1" u="sng" dirty="0" smtClean="0"/>
              <a:t>32</a:t>
            </a:r>
            <a:r>
              <a:rPr lang="pt-BR" dirty="0" smtClean="0"/>
              <a:t> receberam avaliação de risco gestacional.</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Unidade de Saúde  Dr. </a:t>
            </a:r>
            <a:r>
              <a:rPr lang="pt-BR" dirty="0" err="1" smtClean="0"/>
              <a:t>Rudy</a:t>
            </a:r>
            <a:r>
              <a:rPr lang="pt-BR" dirty="0" smtClean="0"/>
              <a:t> Walter </a:t>
            </a:r>
            <a:r>
              <a:rPr lang="pt-BR" dirty="0" err="1" smtClean="0"/>
              <a:t>Kussler</a:t>
            </a:r>
            <a:endParaRPr lang="pt-BR" dirty="0"/>
          </a:p>
        </p:txBody>
      </p:sp>
      <p:sp>
        <p:nvSpPr>
          <p:cNvPr id="3" name="Espaço Reservado para Conteúdo 2"/>
          <p:cNvSpPr>
            <a:spLocks noGrp="1"/>
          </p:cNvSpPr>
          <p:nvPr>
            <p:ph sz="quarter" idx="1"/>
          </p:nvPr>
        </p:nvSpPr>
        <p:spPr>
          <a:xfrm>
            <a:off x="457200" y="1219200"/>
            <a:ext cx="8219256" cy="5378152"/>
          </a:xfrm>
        </p:spPr>
        <p:txBody>
          <a:bodyPr>
            <a:normAutofit fontScale="62500" lnSpcReduction="20000"/>
          </a:bodyPr>
          <a:lstStyle/>
          <a:p>
            <a:pPr algn="just"/>
            <a:r>
              <a:rPr lang="pt-BR" sz="3100" dirty="0" smtClean="0"/>
              <a:t>Cadastrado no CNES como UBS: 2003;</a:t>
            </a:r>
          </a:p>
          <a:p>
            <a:pPr algn="just">
              <a:buNone/>
            </a:pPr>
            <a:endParaRPr lang="pt-BR" sz="3100" dirty="0" smtClean="0"/>
          </a:p>
          <a:p>
            <a:pPr algn="just"/>
            <a:r>
              <a:rPr lang="pt-BR" sz="3100" dirty="0" smtClean="0"/>
              <a:t>Implantação da IV equipe de ESF: </a:t>
            </a:r>
            <a:r>
              <a:rPr lang="pt-BR" sz="3100" dirty="0" err="1" smtClean="0"/>
              <a:t>nov</a:t>
            </a:r>
            <a:r>
              <a:rPr lang="pt-BR" sz="3100" dirty="0" smtClean="0"/>
              <a:t>/2012;</a:t>
            </a:r>
          </a:p>
          <a:p>
            <a:pPr algn="just">
              <a:buNone/>
            </a:pPr>
            <a:endParaRPr lang="pt-BR" sz="3100" dirty="0" smtClean="0"/>
          </a:p>
          <a:p>
            <a:pPr algn="just"/>
            <a:r>
              <a:rPr lang="pt-BR" sz="3100" dirty="0" smtClean="0"/>
              <a:t>Espaço físico: ampliação em 2012 (aguardando  aprovação de licitação para reforma da estrutura já existente);</a:t>
            </a:r>
          </a:p>
          <a:p>
            <a:pPr algn="just">
              <a:buNone/>
            </a:pPr>
            <a:endParaRPr lang="pt-BR" sz="3100" dirty="0" smtClean="0"/>
          </a:p>
          <a:p>
            <a:pPr algn="just"/>
            <a:r>
              <a:rPr lang="pt-BR" sz="3100" dirty="0" smtClean="0"/>
              <a:t>População da área: 3846 pessoas;</a:t>
            </a:r>
          </a:p>
          <a:p>
            <a:pPr algn="just">
              <a:buNone/>
            </a:pPr>
            <a:endParaRPr lang="pt-BR" sz="3100" dirty="0" smtClean="0"/>
          </a:p>
          <a:p>
            <a:pPr algn="just"/>
            <a:r>
              <a:rPr lang="pt-BR" sz="3100" dirty="0" smtClean="0"/>
              <a:t>Equipe (1 enfermeira, 1 técnico de enfermagem, 1 médica, 1 dentista, 1 ASB, 7 ACS, 1 zelador e 2 estagiários);</a:t>
            </a:r>
          </a:p>
          <a:p>
            <a:pPr algn="just">
              <a:buNone/>
            </a:pPr>
            <a:endParaRPr lang="pt-BR" sz="3100" dirty="0" smtClean="0"/>
          </a:p>
          <a:p>
            <a:pPr algn="just"/>
            <a:r>
              <a:rPr lang="pt-BR" sz="3100" dirty="0" smtClean="0"/>
              <a:t>Pré-natal: de UBS tradicional para UBS com ESF (mapeamento, captação precoce, conhecer as gestantes da área, formação de vínculo, monitoramento do serviço);</a:t>
            </a:r>
          </a:p>
          <a:p>
            <a:pPr algn="just">
              <a:buNone/>
            </a:pPr>
            <a:endParaRPr lang="pt-BR" sz="3100" dirty="0" smtClean="0"/>
          </a:p>
          <a:p>
            <a:pPr algn="just"/>
            <a:r>
              <a:rPr lang="pt-BR" sz="3100" dirty="0" smtClean="0"/>
              <a:t>Qualificar o pré-natal x Comitê de Prevenção de Óbitos Materno, Infantil e Materno.</a:t>
            </a:r>
          </a:p>
          <a:p>
            <a:pPr algn="just">
              <a:buNone/>
            </a:pP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536" y="0"/>
            <a:ext cx="8229600" cy="4937760"/>
          </a:xfrm>
        </p:spPr>
        <p:txBody>
          <a:bodyPr/>
          <a:lstStyle/>
          <a:p>
            <a:pPr algn="just"/>
            <a:r>
              <a:rPr lang="pt-BR" sz="2400" b="1" dirty="0" smtClean="0"/>
              <a:t>Meta 5.2: Realizar avaliação da prioridade de atendimento odontológico em </a:t>
            </a:r>
            <a:r>
              <a:rPr lang="pt-BR" sz="2400" b="1" dirty="0" smtClean="0">
                <a:solidFill>
                  <a:srgbClr val="FF0000"/>
                </a:solidFill>
              </a:rPr>
              <a:t>100%</a:t>
            </a:r>
            <a:r>
              <a:rPr lang="pt-BR" sz="2400" b="1" dirty="0" smtClean="0"/>
              <a:t> das gestantes cadastradas na unidade de saúde.</a:t>
            </a:r>
            <a:endParaRPr lang="pt-BR" sz="2400" dirty="0" smtClean="0"/>
          </a:p>
          <a:p>
            <a:endParaRPr lang="pt-BR" dirty="0"/>
          </a:p>
        </p:txBody>
      </p:sp>
      <p:graphicFrame>
        <p:nvGraphicFramePr>
          <p:cNvPr id="4" name="Chart 12"/>
          <p:cNvGraphicFramePr>
            <a:graphicFrameLocks/>
          </p:cNvGraphicFramePr>
          <p:nvPr/>
        </p:nvGraphicFramePr>
        <p:xfrm>
          <a:off x="1043608" y="141277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9552" y="5103674"/>
            <a:ext cx="7992888" cy="1754326"/>
          </a:xfrm>
          <a:prstGeom prst="rect">
            <a:avLst/>
          </a:prstGeom>
          <a:noFill/>
        </p:spPr>
        <p:txBody>
          <a:bodyPr wrap="square" rtlCol="0">
            <a:spAutoFit/>
          </a:bodyPr>
          <a:lstStyle/>
          <a:p>
            <a:pPr algn="just"/>
            <a:r>
              <a:rPr lang="pt-BR" dirty="0" smtClean="0"/>
              <a:t>	No primeiro mês apenas </a:t>
            </a:r>
            <a:r>
              <a:rPr lang="pt-BR" b="1" u="sng" dirty="0" smtClean="0"/>
              <a:t>5</a:t>
            </a:r>
            <a:r>
              <a:rPr lang="pt-BR" dirty="0" smtClean="0"/>
              <a:t> gestantes receberam avaliação de prioridade de atendimento odontológico, já no segundo mês, percebendo-se a importância da ação, o total de gestantes avaliadas era de </a:t>
            </a:r>
            <a:r>
              <a:rPr lang="pt-BR" b="1" u="sng" dirty="0" smtClean="0"/>
              <a:t>24</a:t>
            </a:r>
            <a:r>
              <a:rPr lang="pt-BR" dirty="0" smtClean="0"/>
              <a:t>, no terceiro mês, aumentou-se para </a:t>
            </a:r>
            <a:r>
              <a:rPr lang="pt-BR" b="1" u="sng" dirty="0" smtClean="0"/>
              <a:t>27</a:t>
            </a:r>
            <a:r>
              <a:rPr lang="pt-BR" dirty="0" smtClean="0"/>
              <a:t>. Por fim, no quarto mês </a:t>
            </a:r>
            <a:r>
              <a:rPr lang="pt-BR" b="1" u="sng" dirty="0" smtClean="0"/>
              <a:t>30</a:t>
            </a:r>
            <a:r>
              <a:rPr lang="pt-BR" dirty="0" smtClean="0"/>
              <a:t>  representavam o total de gestantes com avaliação de prioridade de atendimento odontológico.</a:t>
            </a:r>
          </a:p>
          <a:p>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pPr algn="just"/>
            <a:r>
              <a:rPr lang="pt-BR" u="sng" dirty="0" smtClean="0"/>
              <a:t>Relativas ao objetivo 6</a:t>
            </a:r>
            <a:r>
              <a:rPr lang="pt-BR" dirty="0" smtClean="0"/>
              <a:t>: Promover a saúde no pré-natal</a:t>
            </a:r>
            <a:endParaRPr lang="pt-BR" dirty="0"/>
          </a:p>
        </p:txBody>
      </p:sp>
      <p:sp>
        <p:nvSpPr>
          <p:cNvPr id="3" name="Espaço Reservado para Conteúdo 2"/>
          <p:cNvSpPr>
            <a:spLocks noGrp="1"/>
          </p:cNvSpPr>
          <p:nvPr>
            <p:ph sz="quarter" idx="1"/>
          </p:nvPr>
        </p:nvSpPr>
        <p:spPr/>
        <p:txBody>
          <a:bodyPr/>
          <a:lstStyle/>
          <a:p>
            <a:pPr algn="just">
              <a:buNone/>
            </a:pPr>
            <a:r>
              <a:rPr lang="pt-BR" b="1" dirty="0" smtClean="0"/>
              <a:t>    </a:t>
            </a:r>
            <a:r>
              <a:rPr lang="pt-BR" sz="2400" b="1" dirty="0" smtClean="0"/>
              <a:t>Meta </a:t>
            </a:r>
            <a:r>
              <a:rPr lang="pt-BR" sz="2400" b="1" dirty="0" smtClean="0"/>
              <a:t>6.1: Garantir orientação nutricional a </a:t>
            </a:r>
            <a:r>
              <a:rPr lang="pt-BR" sz="2400" b="1" dirty="0" smtClean="0">
                <a:solidFill>
                  <a:srgbClr val="00B050"/>
                </a:solidFill>
              </a:rPr>
              <a:t>100%</a:t>
            </a:r>
            <a:r>
              <a:rPr lang="pt-BR" sz="2400" b="1" dirty="0" smtClean="0"/>
              <a:t> das gestantes durante a gestação.</a:t>
            </a:r>
            <a:endParaRPr lang="pt-BR" sz="2400" dirty="0" smtClean="0"/>
          </a:p>
          <a:p>
            <a:endParaRPr lang="pt-BR" dirty="0"/>
          </a:p>
        </p:txBody>
      </p:sp>
      <p:graphicFrame>
        <p:nvGraphicFramePr>
          <p:cNvPr id="5" name="Gráfico 4"/>
          <p:cNvGraphicFramePr>
            <a:graphicFrameLocks/>
          </p:cNvGraphicFramePr>
          <p:nvPr/>
        </p:nvGraphicFramePr>
        <p:xfrm>
          <a:off x="1115616" y="2420888"/>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descr="Positivo.png"/>
          <p:cNvPicPr>
            <a:picLocks noChangeAspect="1"/>
          </p:cNvPicPr>
          <p:nvPr/>
        </p:nvPicPr>
        <p:blipFill>
          <a:blip r:embed="rId3" cstate="print"/>
          <a:stretch>
            <a:fillRect/>
          </a:stretch>
        </p:blipFill>
        <p:spPr>
          <a:xfrm>
            <a:off x="154748" y="955928"/>
            <a:ext cx="815184" cy="8151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536" y="188640"/>
            <a:ext cx="8229600" cy="4937760"/>
          </a:xfrm>
        </p:spPr>
        <p:txBody>
          <a:bodyPr/>
          <a:lstStyle/>
          <a:p>
            <a:pPr algn="just"/>
            <a:r>
              <a:rPr lang="pt-BR" sz="2400" b="1" dirty="0" smtClean="0"/>
              <a:t>Meta 6.2: Promover o aleitamento materno junto a </a:t>
            </a:r>
            <a:r>
              <a:rPr lang="pt-BR" sz="2400" b="1" dirty="0" smtClean="0">
                <a:solidFill>
                  <a:srgbClr val="FF0000"/>
                </a:solidFill>
              </a:rPr>
              <a:t>100%</a:t>
            </a:r>
            <a:r>
              <a:rPr lang="pt-BR" sz="2400" b="1" dirty="0" smtClean="0"/>
              <a:t> das gestantes.</a:t>
            </a:r>
            <a:endParaRPr lang="pt-BR" sz="2400" dirty="0" smtClean="0"/>
          </a:p>
          <a:p>
            <a:pPr algn="just"/>
            <a:endParaRPr lang="pt-BR" dirty="0"/>
          </a:p>
        </p:txBody>
      </p:sp>
      <p:graphicFrame>
        <p:nvGraphicFramePr>
          <p:cNvPr id="5" name="Gráfico 4"/>
          <p:cNvGraphicFramePr>
            <a:graphicFrameLocks/>
          </p:cNvGraphicFramePr>
          <p:nvPr/>
        </p:nvGraphicFramePr>
        <p:xfrm>
          <a:off x="1115616" y="1556792"/>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755576" y="5301208"/>
            <a:ext cx="7920880" cy="923330"/>
          </a:xfrm>
          <a:prstGeom prst="rect">
            <a:avLst/>
          </a:prstGeom>
          <a:noFill/>
        </p:spPr>
        <p:txBody>
          <a:bodyPr wrap="square" rtlCol="0">
            <a:spAutoFit/>
          </a:bodyPr>
          <a:lstStyle/>
          <a:p>
            <a:pPr algn="just"/>
            <a:r>
              <a:rPr lang="pt-BR" dirty="0" smtClean="0"/>
              <a:t>	No primeiro mês </a:t>
            </a:r>
            <a:r>
              <a:rPr lang="pt-BR" b="1" u="sng" dirty="0" smtClean="0"/>
              <a:t>18</a:t>
            </a:r>
            <a:r>
              <a:rPr lang="pt-BR" dirty="0" smtClean="0"/>
              <a:t> gestantes foram orientadas sobre aleitamento materno, no segundo e terceiro mês </a:t>
            </a:r>
            <a:r>
              <a:rPr lang="pt-BR" b="1" u="sng" dirty="0" smtClean="0"/>
              <a:t>21</a:t>
            </a:r>
            <a:r>
              <a:rPr lang="pt-BR" dirty="0" smtClean="0"/>
              <a:t> e no último mês </a:t>
            </a:r>
            <a:r>
              <a:rPr lang="pt-BR" b="1" u="sng" dirty="0" smtClean="0"/>
              <a:t>27</a:t>
            </a:r>
            <a:r>
              <a:rPr lang="pt-BR" dirty="0" smtClean="0"/>
              <a:t> gestantes receberam esta orientação. </a:t>
            </a: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67544" y="0"/>
            <a:ext cx="8229600" cy="4937760"/>
          </a:xfrm>
        </p:spPr>
        <p:txBody>
          <a:bodyPr/>
          <a:lstStyle/>
          <a:p>
            <a:pPr algn="just"/>
            <a:r>
              <a:rPr lang="pt-BR" sz="2400" b="1" dirty="0" smtClean="0"/>
              <a:t>Meta 6.3: Orientar </a:t>
            </a:r>
            <a:r>
              <a:rPr lang="pt-BR" sz="2400" b="1" dirty="0" smtClean="0">
                <a:solidFill>
                  <a:srgbClr val="FF0000"/>
                </a:solidFill>
              </a:rPr>
              <a:t>100%</a:t>
            </a:r>
            <a:r>
              <a:rPr lang="pt-BR" sz="2400" b="1" dirty="0" smtClean="0"/>
              <a:t> das gestantes sobre os cuidados com o recém-nascido (teste do pezinho, decúbito dorsal para dormir).</a:t>
            </a:r>
            <a:endParaRPr lang="pt-BR" sz="2400" dirty="0" smtClean="0"/>
          </a:p>
          <a:p>
            <a:endParaRPr lang="pt-BR" dirty="0"/>
          </a:p>
        </p:txBody>
      </p:sp>
      <p:graphicFrame>
        <p:nvGraphicFramePr>
          <p:cNvPr id="5" name="Gráfico 4"/>
          <p:cNvGraphicFramePr>
            <a:graphicFrameLocks/>
          </p:cNvGraphicFramePr>
          <p:nvPr/>
        </p:nvGraphicFramePr>
        <p:xfrm>
          <a:off x="1187624" y="141277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971600" y="5229200"/>
            <a:ext cx="7560840" cy="1477328"/>
          </a:xfrm>
          <a:prstGeom prst="rect">
            <a:avLst/>
          </a:prstGeom>
          <a:noFill/>
        </p:spPr>
        <p:txBody>
          <a:bodyPr wrap="square" rtlCol="0">
            <a:spAutoFit/>
          </a:bodyPr>
          <a:lstStyle/>
          <a:p>
            <a:pPr algn="just"/>
            <a:r>
              <a:rPr lang="pt-BR" dirty="0" smtClean="0"/>
              <a:t>	No primeiro mês </a:t>
            </a:r>
            <a:r>
              <a:rPr lang="pt-BR" b="1" u="sng" dirty="0" smtClean="0"/>
              <a:t>18 </a:t>
            </a:r>
            <a:r>
              <a:rPr lang="pt-BR" dirty="0" smtClean="0"/>
              <a:t>gestantes receberam orientações sobre os cuidados com o recém-nascido, no segundo este número subiu para </a:t>
            </a:r>
            <a:r>
              <a:rPr lang="pt-BR" b="1" u="sng" dirty="0" smtClean="0"/>
              <a:t>20</a:t>
            </a:r>
            <a:r>
              <a:rPr lang="pt-BR" dirty="0" smtClean="0"/>
              <a:t>, permanecendo no terceiro mês. No quarto mês, o total de gestantes com orientação sobre os cuidados com o recém-nascido foi </a:t>
            </a:r>
            <a:r>
              <a:rPr lang="pt-BR" b="1" u="sng" dirty="0" smtClean="0"/>
              <a:t>26</a:t>
            </a:r>
            <a:r>
              <a:rPr lang="pt-BR" dirty="0" smtClean="0"/>
              <a:t> gestantes. </a:t>
            </a: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536" y="351700"/>
            <a:ext cx="8229600" cy="4937760"/>
          </a:xfrm>
        </p:spPr>
        <p:txBody>
          <a:bodyPr/>
          <a:lstStyle/>
          <a:p>
            <a:pPr algn="just"/>
            <a:r>
              <a:rPr lang="pt-BR" sz="2400" b="1" dirty="0" smtClean="0"/>
              <a:t>Meta 6.4: Orientar </a:t>
            </a:r>
            <a:r>
              <a:rPr lang="pt-BR" sz="2400" b="1" dirty="0" smtClean="0">
                <a:solidFill>
                  <a:srgbClr val="FF0000"/>
                </a:solidFill>
              </a:rPr>
              <a:t>100%</a:t>
            </a:r>
            <a:r>
              <a:rPr lang="pt-BR" sz="2400" b="1" dirty="0" smtClean="0"/>
              <a:t> das gestantes sobre anticoncepção após o parto.</a:t>
            </a:r>
            <a:endParaRPr lang="pt-BR" sz="2400" dirty="0" smtClean="0"/>
          </a:p>
          <a:p>
            <a:endParaRPr lang="pt-BR" dirty="0"/>
          </a:p>
        </p:txBody>
      </p:sp>
      <p:graphicFrame>
        <p:nvGraphicFramePr>
          <p:cNvPr id="5" name="Chart 13"/>
          <p:cNvGraphicFramePr>
            <a:graphicFrameLocks/>
          </p:cNvGraphicFramePr>
          <p:nvPr/>
        </p:nvGraphicFramePr>
        <p:xfrm>
          <a:off x="1115616" y="1628800"/>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827584" y="5517232"/>
            <a:ext cx="7776864" cy="923330"/>
          </a:xfrm>
          <a:prstGeom prst="rect">
            <a:avLst/>
          </a:prstGeom>
          <a:noFill/>
        </p:spPr>
        <p:txBody>
          <a:bodyPr wrap="square" rtlCol="0">
            <a:spAutoFit/>
          </a:bodyPr>
          <a:lstStyle/>
          <a:p>
            <a:pPr algn="just"/>
            <a:r>
              <a:rPr lang="pt-BR" dirty="0" smtClean="0"/>
              <a:t>	No primeiro mês </a:t>
            </a:r>
            <a:r>
              <a:rPr lang="pt-BR" b="1" u="sng" dirty="0" smtClean="0"/>
              <a:t>18</a:t>
            </a:r>
            <a:r>
              <a:rPr lang="pt-BR" dirty="0" smtClean="0"/>
              <a:t> gestantes receberam orientações sobre anticoncepção após o parto, no segundo mês </a:t>
            </a:r>
            <a:r>
              <a:rPr lang="pt-BR" b="1" u="sng" dirty="0" smtClean="0"/>
              <a:t>19</a:t>
            </a:r>
            <a:r>
              <a:rPr lang="pt-BR" dirty="0" smtClean="0"/>
              <a:t> e no terceiro </a:t>
            </a:r>
            <a:r>
              <a:rPr lang="pt-BR" b="1" u="sng" dirty="0" smtClean="0"/>
              <a:t>20</a:t>
            </a:r>
            <a:r>
              <a:rPr lang="pt-BR" dirty="0" smtClean="0"/>
              <a:t>. No final do quarto mês </a:t>
            </a:r>
            <a:r>
              <a:rPr lang="pt-BR" b="1" u="sng" dirty="0" smtClean="0"/>
              <a:t>26</a:t>
            </a:r>
            <a:r>
              <a:rPr lang="pt-BR" dirty="0" smtClean="0"/>
              <a:t> gestantes receberam esta orientação.</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39552" y="0"/>
            <a:ext cx="8229600" cy="4937760"/>
          </a:xfrm>
        </p:spPr>
        <p:txBody>
          <a:bodyPr/>
          <a:lstStyle/>
          <a:p>
            <a:pPr algn="just">
              <a:buNone/>
            </a:pPr>
            <a:r>
              <a:rPr lang="pt-BR" sz="2400" b="1" dirty="0" smtClean="0"/>
              <a:t>    Meta 6.5: Orientar </a:t>
            </a:r>
            <a:r>
              <a:rPr lang="pt-BR" sz="2400" b="1" dirty="0" smtClean="0">
                <a:solidFill>
                  <a:srgbClr val="00B050"/>
                </a:solidFill>
              </a:rPr>
              <a:t>100%</a:t>
            </a:r>
            <a:r>
              <a:rPr lang="pt-BR" sz="2400" b="1" dirty="0" smtClean="0"/>
              <a:t> das gestantes sobre os riscos do tabagismo e do uso de álcool e drogas na gestação.</a:t>
            </a:r>
            <a:endParaRPr lang="pt-BR" sz="2400" dirty="0" smtClean="0"/>
          </a:p>
          <a:p>
            <a:endParaRPr lang="pt-BR" dirty="0"/>
          </a:p>
        </p:txBody>
      </p:sp>
      <p:graphicFrame>
        <p:nvGraphicFramePr>
          <p:cNvPr id="4" name="Gráfico 3"/>
          <p:cNvGraphicFramePr>
            <a:graphicFrameLocks/>
          </p:cNvGraphicFramePr>
          <p:nvPr/>
        </p:nvGraphicFramePr>
        <p:xfrm>
          <a:off x="1115616" y="1988840"/>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descr="Positivo.png"/>
          <p:cNvPicPr>
            <a:picLocks noChangeAspect="1"/>
          </p:cNvPicPr>
          <p:nvPr/>
        </p:nvPicPr>
        <p:blipFill>
          <a:blip r:embed="rId3" cstate="print"/>
          <a:stretch>
            <a:fillRect/>
          </a:stretch>
        </p:blipFill>
        <p:spPr>
          <a:xfrm>
            <a:off x="179512" y="-171400"/>
            <a:ext cx="815184" cy="81518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11560" y="0"/>
            <a:ext cx="8229600" cy="4937760"/>
          </a:xfrm>
        </p:spPr>
        <p:txBody>
          <a:bodyPr/>
          <a:lstStyle/>
          <a:p>
            <a:pPr algn="just">
              <a:buNone/>
            </a:pPr>
            <a:r>
              <a:rPr lang="pt-BR" sz="2400" b="1" dirty="0" smtClean="0"/>
              <a:t>    Meta 6.6: Dar orientações para </a:t>
            </a:r>
            <a:r>
              <a:rPr lang="pt-BR" sz="2400" b="1" dirty="0" smtClean="0">
                <a:solidFill>
                  <a:srgbClr val="00B050"/>
                </a:solidFill>
              </a:rPr>
              <a:t>100%</a:t>
            </a:r>
            <a:r>
              <a:rPr lang="pt-BR" sz="2400" b="1" dirty="0" smtClean="0"/>
              <a:t> das gestantes e </a:t>
            </a:r>
            <a:r>
              <a:rPr lang="pt-BR" sz="2400" b="1" dirty="0" err="1" smtClean="0"/>
              <a:t>puérperas</a:t>
            </a:r>
            <a:r>
              <a:rPr lang="pt-BR" sz="2400" b="1" dirty="0" smtClean="0"/>
              <a:t> com primeira consulta odontológica em relação a sua higiene bucal.</a:t>
            </a:r>
            <a:endParaRPr lang="pt-BR" sz="2400" dirty="0" smtClean="0"/>
          </a:p>
          <a:p>
            <a:pPr algn="just"/>
            <a:endParaRPr lang="pt-BR" dirty="0"/>
          </a:p>
        </p:txBody>
      </p:sp>
      <p:graphicFrame>
        <p:nvGraphicFramePr>
          <p:cNvPr id="5" name="Chart 14"/>
          <p:cNvGraphicFramePr>
            <a:graphicFrameLocks/>
          </p:cNvGraphicFramePr>
          <p:nvPr/>
        </p:nvGraphicFramePr>
        <p:xfrm>
          <a:off x="1043608" y="1916832"/>
          <a:ext cx="7200000" cy="3600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Positivo.png"/>
          <p:cNvPicPr>
            <a:picLocks noChangeAspect="1"/>
          </p:cNvPicPr>
          <p:nvPr/>
        </p:nvPicPr>
        <p:blipFill>
          <a:blip r:embed="rId3" cstate="print"/>
          <a:stretch>
            <a:fillRect/>
          </a:stretch>
        </p:blipFill>
        <p:spPr>
          <a:xfrm>
            <a:off x="179512" y="-171400"/>
            <a:ext cx="815184" cy="81518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Objetivos, metas e resultados</a:t>
            </a:r>
            <a:endParaRPr lang="pt-BR" dirty="0"/>
          </a:p>
        </p:txBody>
      </p:sp>
      <p:graphicFrame>
        <p:nvGraphicFramePr>
          <p:cNvPr id="11" name="Tabela 10"/>
          <p:cNvGraphicFramePr>
            <a:graphicFrameLocks noGrp="1"/>
          </p:cNvGraphicFramePr>
          <p:nvPr/>
        </p:nvGraphicFramePr>
        <p:xfrm>
          <a:off x="323529" y="1196738"/>
          <a:ext cx="8424934" cy="5112583"/>
        </p:xfrm>
        <a:graphic>
          <a:graphicData uri="http://schemas.openxmlformats.org/drawingml/2006/table">
            <a:tbl>
              <a:tblPr/>
              <a:tblGrid>
                <a:gridCol w="4890116"/>
                <a:gridCol w="1767409"/>
                <a:gridCol w="1767409"/>
              </a:tblGrid>
              <a:tr h="318973">
                <a:tc>
                  <a:txBody>
                    <a:bodyPr/>
                    <a:lstStyle/>
                    <a:p>
                      <a:pPr algn="ctr" fontAlgn="ctr"/>
                      <a:r>
                        <a:rPr lang="pt-BR" sz="1000" b="1" i="0" u="none" strike="noStrike" dirty="0" smtClean="0">
                          <a:solidFill>
                            <a:srgbClr val="000000"/>
                          </a:solidFill>
                          <a:latin typeface="Calibri"/>
                        </a:rPr>
                        <a:t>OBJETIVOS ESPECÍFICOS</a:t>
                      </a:r>
                      <a:endParaRPr lang="pt-BR" sz="1000" b="1" i="0" u="none" strike="noStrike" dirty="0">
                        <a:solidFill>
                          <a:srgbClr val="000000"/>
                        </a:solidFill>
                        <a:latin typeface="Calibri"/>
                      </a:endParaRPr>
                    </a:p>
                  </a:txBody>
                  <a:tcPr marL="690" marR="690" marT="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000" b="1" i="0" u="none" strike="noStrike">
                          <a:solidFill>
                            <a:srgbClr val="000000"/>
                          </a:solidFill>
                          <a:latin typeface="Calibri"/>
                        </a:rPr>
                        <a:t>METAS</a:t>
                      </a:r>
                    </a:p>
                  </a:txBody>
                  <a:tcPr marL="690" marR="690" marT="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000" b="1" i="0" u="none" strike="noStrike">
                          <a:solidFill>
                            <a:srgbClr val="000000"/>
                          </a:solidFill>
                          <a:latin typeface="Calibri"/>
                        </a:rPr>
                        <a:t>RESULTADOS ALCANÇADOS</a:t>
                      </a:r>
                    </a:p>
                  </a:txBody>
                  <a:tcPr marL="690" marR="690" marT="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59787">
                <a:tc>
                  <a:txBody>
                    <a:bodyPr/>
                    <a:lstStyle/>
                    <a:p>
                      <a:pPr algn="l" fontAlgn="t"/>
                      <a:r>
                        <a:rPr lang="pt-BR" sz="1000" b="0" i="0" u="none" strike="noStrike" dirty="0">
                          <a:solidFill>
                            <a:srgbClr val="000000"/>
                          </a:solidFill>
                          <a:latin typeface="Calibri"/>
                        </a:rPr>
                        <a:t>1. Ampliação da cobertura do pré-natal</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1.1. </a:t>
                      </a:r>
                      <a:r>
                        <a:rPr lang="pt-BR" sz="1000" b="0" i="0" u="none" strike="noStrike" dirty="0" smtClean="0">
                          <a:solidFill>
                            <a:srgbClr val="000000"/>
                          </a:solidFill>
                          <a:latin typeface="Calibri"/>
                        </a:rPr>
                        <a:t>     95</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a:txBody>
                    <a:bodyPr/>
                    <a:lstStyle/>
                    <a:p>
                      <a:pPr algn="l" fontAlgn="t"/>
                      <a:r>
                        <a:rPr lang="pt-BR" sz="1000" b="0" i="0" u="none" strike="noStrike" dirty="0">
                          <a:solidFill>
                            <a:srgbClr val="000000"/>
                          </a:solidFill>
                          <a:latin typeface="Calibri"/>
                        </a:rPr>
                        <a:t> </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1.2. </a:t>
                      </a:r>
                      <a:r>
                        <a:rPr lang="pt-BR" sz="1000" b="0" i="0" u="none" strike="noStrike" dirty="0" smtClean="0">
                          <a:solidFill>
                            <a:srgbClr val="000000"/>
                          </a:solidFill>
                          <a:latin typeface="Calibri"/>
                        </a:rPr>
                        <a:t>     95</a:t>
                      </a:r>
                      <a:r>
                        <a:rPr lang="pt-BR" sz="1000" b="0" i="0" u="none" strike="noStrike" dirty="0">
                          <a:solidFill>
                            <a:srgbClr val="000000"/>
                          </a:solidFill>
                          <a:latin typeface="Calibri"/>
                        </a:rPr>
                        <a:t>% </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FF0000"/>
                          </a:solidFill>
                          <a:latin typeface="Calibri"/>
                        </a:rPr>
                        <a:t>90,60%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a:txBody>
                    <a:bodyPr/>
                    <a:lstStyle/>
                    <a:p>
                      <a:pPr algn="l" fontAlgn="t"/>
                      <a:r>
                        <a:rPr lang="pt-BR" sz="1000" b="0" i="0" u="none" strike="noStrike" dirty="0">
                          <a:solidFill>
                            <a:srgbClr val="000000"/>
                          </a:solidFill>
                          <a:latin typeface="Calibri"/>
                        </a:rPr>
                        <a:t> </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1.3. </a:t>
                      </a:r>
                      <a:r>
                        <a:rPr lang="pt-BR" sz="1000" b="0" i="0" u="none" strike="noStrike" dirty="0" smtClean="0">
                          <a:solidFill>
                            <a:srgbClr val="000000"/>
                          </a:solidFill>
                          <a:latin typeface="Calibri"/>
                        </a:rPr>
                        <a:t>     60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93,80%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a:txBody>
                    <a:bodyPr/>
                    <a:lstStyle/>
                    <a:p>
                      <a:pPr algn="l" fontAlgn="t"/>
                      <a:r>
                        <a:rPr lang="pt-BR" sz="1000" b="0" i="0" u="none" strike="noStrike" dirty="0">
                          <a:solidFill>
                            <a:srgbClr val="000000"/>
                          </a:solidFill>
                          <a:latin typeface="Calibri"/>
                        </a:rPr>
                        <a:t> </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1.4. </a:t>
                      </a:r>
                      <a:r>
                        <a:rPr lang="pt-BR" sz="1000" b="0" i="0" u="none" strike="noStrike" dirty="0" smtClean="0">
                          <a:solidFill>
                            <a:srgbClr val="000000"/>
                          </a:solidFill>
                          <a:latin typeface="Calibri"/>
                        </a:rPr>
                        <a:t>     60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rowSpan="2">
                  <a:txBody>
                    <a:bodyPr/>
                    <a:lstStyle/>
                    <a:p>
                      <a:pPr algn="l" fontAlgn="t"/>
                      <a:r>
                        <a:rPr lang="pt-BR" sz="1000" b="0" i="0" u="none" strike="noStrike" dirty="0">
                          <a:solidFill>
                            <a:srgbClr val="000000"/>
                          </a:solidFill>
                          <a:latin typeface="Calibri"/>
                        </a:rPr>
                        <a:t>2. Melhorar a adesão ao pré-natal</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2.1</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2.2.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FF0000"/>
                          </a:solidFill>
                          <a:latin typeface="Calibri"/>
                        </a:rPr>
                        <a:t>5,00%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rowSpan="15">
                  <a:txBody>
                    <a:bodyPr/>
                    <a:lstStyle/>
                    <a:p>
                      <a:pPr algn="l" fontAlgn="t"/>
                      <a:r>
                        <a:rPr lang="pt-BR" sz="1000" b="0" i="0" u="none" strike="noStrike" dirty="0">
                          <a:solidFill>
                            <a:srgbClr val="000000"/>
                          </a:solidFill>
                          <a:latin typeface="Calibri"/>
                        </a:rPr>
                        <a:t>3. Melhorar a qualidade da atenção ao pré-natal  e </a:t>
                      </a:r>
                      <a:r>
                        <a:rPr lang="pt-BR" sz="1000" b="0" i="0" u="none" strike="noStrike" dirty="0" err="1">
                          <a:solidFill>
                            <a:srgbClr val="000000"/>
                          </a:solidFill>
                          <a:latin typeface="Calibri"/>
                        </a:rPr>
                        <a:t>puerpério</a:t>
                      </a:r>
                      <a:r>
                        <a:rPr lang="pt-BR" sz="1000" b="0" i="0" u="none" strike="noStrike" dirty="0">
                          <a:solidFill>
                            <a:srgbClr val="000000"/>
                          </a:solidFill>
                          <a:latin typeface="Calibri"/>
                        </a:rPr>
                        <a:t> realizado na Unidade</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3.1.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FF0000"/>
                          </a:solidFill>
                          <a:latin typeface="Calibri"/>
                        </a:rPr>
                        <a:t>93,80%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3.2.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FF0000"/>
                          </a:solidFill>
                          <a:latin typeface="Calibri"/>
                        </a:rPr>
                        <a:t>96,90%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3.3.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FF0000"/>
                          </a:solidFill>
                          <a:latin typeface="Calibri"/>
                        </a:rPr>
                        <a:t>84,40%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3.4.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3.5.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3.6.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3.7.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3.8.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3.9.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3.10</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3.11.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93,80%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3.12.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93,80%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3.13.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93,80%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3.14.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56,30%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3.15. </a:t>
                      </a:r>
                      <a:r>
                        <a:rPr lang="pt-BR" sz="1000" b="0" i="0" u="none" strike="noStrike" dirty="0" smtClean="0">
                          <a:solidFill>
                            <a:srgbClr val="000000"/>
                          </a:solidFill>
                          <a:latin typeface="Calibri"/>
                        </a:rPr>
                        <a:t>   30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60%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a:txBody>
                    <a:bodyPr/>
                    <a:lstStyle/>
                    <a:p>
                      <a:pPr algn="l" fontAlgn="t"/>
                      <a:r>
                        <a:rPr lang="pt-BR" sz="1000" b="0" i="0" u="none" strike="noStrike">
                          <a:solidFill>
                            <a:srgbClr val="000000"/>
                          </a:solidFill>
                          <a:latin typeface="Calibri"/>
                        </a:rPr>
                        <a:t>4. Melhorar registro das informações</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4.1.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93,80%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a:txBody>
                    <a:bodyPr/>
                    <a:lstStyle/>
                    <a:p>
                      <a:pPr algn="l" fontAlgn="t"/>
                      <a:r>
                        <a:rPr lang="pt-BR" sz="1000" b="0" i="0" u="none" strike="noStrike">
                          <a:solidFill>
                            <a:srgbClr val="000000"/>
                          </a:solidFill>
                          <a:latin typeface="Calibri"/>
                        </a:rPr>
                        <a:t>5. Mapear as gestantes de risco</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5.1.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a:txBody>
                    <a:bodyPr/>
                    <a:lstStyle/>
                    <a:p>
                      <a:pPr algn="l" fontAlgn="t"/>
                      <a:r>
                        <a:rPr lang="pt-BR" sz="1000" b="0" i="0" u="none" strike="noStrike">
                          <a:solidFill>
                            <a:srgbClr val="000000"/>
                          </a:solidFill>
                          <a:latin typeface="Calibri"/>
                        </a:rPr>
                        <a:t> </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5.2.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93,80%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rowSpan="6">
                  <a:txBody>
                    <a:bodyPr/>
                    <a:lstStyle/>
                    <a:p>
                      <a:pPr algn="l" fontAlgn="t"/>
                      <a:r>
                        <a:rPr lang="pt-BR" sz="1000" b="0" i="0" u="none" strike="noStrike">
                          <a:solidFill>
                            <a:srgbClr val="000000"/>
                          </a:solidFill>
                          <a:latin typeface="Calibri"/>
                        </a:rPr>
                        <a:t>6. Promover a Saúde no pré-natal</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dirty="0">
                          <a:solidFill>
                            <a:srgbClr val="000000"/>
                          </a:solidFill>
                          <a:latin typeface="Calibri"/>
                        </a:rPr>
                        <a:t>6.1.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6.2. </a:t>
                      </a:r>
                      <a:r>
                        <a:rPr lang="pt-BR" sz="1000" b="0" i="0" u="none" strike="noStrike" dirty="0" smtClean="0">
                          <a:solidFill>
                            <a:srgbClr val="000000"/>
                          </a:solidFill>
                          <a:latin typeface="Calibri"/>
                        </a:rPr>
                        <a:t>     90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84,40%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6.3.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81,30%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6.4.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FF0000"/>
                          </a:solidFill>
                          <a:latin typeface="Calibri"/>
                        </a:rPr>
                        <a:t>81,30%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6.5. </a:t>
                      </a:r>
                      <a:r>
                        <a:rPr lang="pt-BR" sz="1000" b="0" i="0" u="none" strike="noStrike" dirty="0" smtClean="0">
                          <a:solidFill>
                            <a:srgbClr val="000000"/>
                          </a:solidFill>
                          <a:latin typeface="Calibri"/>
                        </a:rPr>
                        <a:t>     100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787">
                <a:tc vMerge="1">
                  <a:txBody>
                    <a:bodyPr/>
                    <a:lstStyle/>
                    <a:p>
                      <a:endParaRPr lang="pt-BR"/>
                    </a:p>
                  </a:txBody>
                  <a:tcPr/>
                </a:tc>
                <a:tc>
                  <a:txBody>
                    <a:bodyPr/>
                    <a:lstStyle/>
                    <a:p>
                      <a:pPr algn="l" fontAlgn="t"/>
                      <a:r>
                        <a:rPr lang="pt-BR" sz="1000" b="0" i="0" u="none" strike="noStrike" dirty="0">
                          <a:solidFill>
                            <a:srgbClr val="000000"/>
                          </a:solidFill>
                          <a:latin typeface="Calibri"/>
                        </a:rPr>
                        <a:t>6.6. </a:t>
                      </a:r>
                      <a:r>
                        <a:rPr lang="pt-BR" sz="1000" b="0" i="0" u="none" strike="noStrike" dirty="0" smtClean="0">
                          <a:solidFill>
                            <a:srgbClr val="000000"/>
                          </a:solidFill>
                          <a:latin typeface="Calibri"/>
                        </a:rPr>
                        <a:t>     60</a:t>
                      </a:r>
                      <a:r>
                        <a:rPr lang="pt-BR" sz="1000" b="0" i="0" u="none" strike="noStrike" dirty="0">
                          <a:solidFill>
                            <a:srgbClr val="000000"/>
                          </a:solidFill>
                          <a:latin typeface="Calibri"/>
                        </a:rPr>
                        <a:t>%</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000" b="1" i="0" u="none" strike="noStrike" dirty="0">
                          <a:solidFill>
                            <a:srgbClr val="00B050"/>
                          </a:solidFill>
                          <a:latin typeface="Calibri"/>
                        </a:rPr>
                        <a:t>100%</a:t>
                      </a:r>
                    </a:p>
                  </a:txBody>
                  <a:tcPr marL="690" marR="690" marT="6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 name="Imagem 3" descr="Positivo.png"/>
          <p:cNvPicPr>
            <a:picLocks noChangeAspect="1"/>
          </p:cNvPicPr>
          <p:nvPr/>
        </p:nvPicPr>
        <p:blipFill>
          <a:blip r:embed="rId2" cstate="print"/>
          <a:stretch>
            <a:fillRect/>
          </a:stretch>
        </p:blipFill>
        <p:spPr>
          <a:xfrm>
            <a:off x="6516216" y="-459432"/>
            <a:ext cx="2088232" cy="208823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a:t>
            </a:r>
            <a:endParaRPr lang="pt-BR" dirty="0">
              <a:solidFill>
                <a:srgbClr val="0070C0"/>
              </a:solidFill>
            </a:endParaRPr>
          </a:p>
        </p:txBody>
      </p:sp>
      <p:sp>
        <p:nvSpPr>
          <p:cNvPr id="3" name="Espaço Reservado para Conteúdo 2"/>
          <p:cNvSpPr>
            <a:spLocks noGrp="1"/>
          </p:cNvSpPr>
          <p:nvPr>
            <p:ph sz="quarter" idx="1"/>
          </p:nvPr>
        </p:nvSpPr>
        <p:spPr/>
        <p:txBody>
          <a:bodyPr>
            <a:normAutofit lnSpcReduction="10000"/>
          </a:bodyPr>
          <a:lstStyle/>
          <a:p>
            <a:pPr algn="just"/>
            <a:r>
              <a:rPr lang="pt-BR" sz="2400" dirty="0" smtClean="0"/>
              <a:t>Importância para equipe: união e capacitação da equipe, percepção do papel de cada um;</a:t>
            </a:r>
          </a:p>
          <a:p>
            <a:pPr algn="just">
              <a:buNone/>
            </a:pPr>
            <a:endParaRPr lang="pt-BR" sz="2400" dirty="0" smtClean="0"/>
          </a:p>
          <a:p>
            <a:pPr algn="just"/>
            <a:r>
              <a:rPr lang="pt-BR" sz="2400" dirty="0" smtClean="0"/>
              <a:t>Importância para o serviço:  organização, qualificação dos registros, facilidade de busca ativa;</a:t>
            </a:r>
          </a:p>
          <a:p>
            <a:pPr algn="just">
              <a:buNone/>
            </a:pPr>
            <a:endParaRPr lang="pt-BR" sz="2400" dirty="0" smtClean="0"/>
          </a:p>
          <a:p>
            <a:pPr algn="just"/>
            <a:r>
              <a:rPr lang="pt-BR" sz="2400" dirty="0" smtClean="0"/>
              <a:t>Importância para a comunidade: facilidade de acesso, atendimento multiprofissional, garantida de referência quando necessário, serviço de melhor qualidade;</a:t>
            </a:r>
          </a:p>
          <a:p>
            <a:pPr algn="just">
              <a:buNone/>
            </a:pPr>
            <a:endParaRPr lang="pt-BR" sz="2400" dirty="0" smtClean="0"/>
          </a:p>
          <a:p>
            <a:pPr algn="just"/>
            <a:r>
              <a:rPr lang="pt-BR" sz="2400" dirty="0" smtClean="0"/>
              <a:t>Incorporação da intervenção à rotina e mudanças para dar continuidade: fortificar apoio da gestão (melhorias na estrutura física, aquisição de equipamentos e mobílias). </a:t>
            </a:r>
            <a:endParaRPr lang="pt-B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pt-BR" dirty="0" smtClean="0"/>
              <a:t>Reflexão crítica sobre o seu processo pessoal de aprendizagem</a:t>
            </a:r>
            <a:endParaRPr lang="pt-BR" dirty="0">
              <a:solidFill>
                <a:srgbClr val="0070C0"/>
              </a:solidFill>
            </a:endParaRPr>
          </a:p>
        </p:txBody>
      </p:sp>
      <p:sp>
        <p:nvSpPr>
          <p:cNvPr id="3" name="Espaço Reservado para Conteúdo 2"/>
          <p:cNvSpPr>
            <a:spLocks noGrp="1"/>
          </p:cNvSpPr>
          <p:nvPr>
            <p:ph sz="quarter" idx="1"/>
          </p:nvPr>
        </p:nvSpPr>
        <p:spPr>
          <a:xfrm>
            <a:off x="395536" y="1195085"/>
            <a:ext cx="8496944" cy="5472608"/>
          </a:xfrm>
        </p:spPr>
        <p:txBody>
          <a:bodyPr>
            <a:normAutofit fontScale="92500" lnSpcReduction="20000"/>
          </a:bodyPr>
          <a:lstStyle/>
          <a:p>
            <a:pPr algn="just"/>
            <a:r>
              <a:rPr lang="pt-BR" sz="2400" dirty="0" smtClean="0"/>
              <a:t>Expectativas iniciais: </a:t>
            </a:r>
          </a:p>
          <a:p>
            <a:pPr algn="just">
              <a:buNone/>
            </a:pPr>
            <a:r>
              <a:rPr lang="pt-BR" sz="2400" dirty="0" smtClean="0"/>
              <a:t>   - título de Especialista em Saúde da Família;</a:t>
            </a:r>
          </a:p>
          <a:p>
            <a:pPr algn="just">
              <a:buNone/>
            </a:pPr>
            <a:r>
              <a:rPr lang="pt-BR" sz="2400" dirty="0" smtClean="0"/>
              <a:t>   - receio em não conseguir concluir o curso novamente (ex-aluna da turma 1);</a:t>
            </a:r>
          </a:p>
          <a:p>
            <a:pPr algn="just">
              <a:buNone/>
            </a:pPr>
            <a:r>
              <a:rPr lang="pt-BR" sz="2400" dirty="0" smtClean="0"/>
              <a:t>   - </a:t>
            </a:r>
            <a:r>
              <a:rPr lang="pt-BR" sz="2400" i="1" dirty="0" smtClean="0"/>
              <a:t>feedback</a:t>
            </a:r>
            <a:r>
              <a:rPr lang="pt-BR" sz="2400" dirty="0" smtClean="0"/>
              <a:t> da orientadora x entusiasmo;</a:t>
            </a:r>
          </a:p>
          <a:p>
            <a:pPr algn="just">
              <a:buNone/>
            </a:pPr>
            <a:r>
              <a:rPr lang="pt-BR" sz="2400" dirty="0" smtClean="0"/>
              <a:t>   - confiança de que seria válido para a prática profissional.</a:t>
            </a:r>
          </a:p>
          <a:p>
            <a:pPr algn="just">
              <a:buNone/>
            </a:pPr>
            <a:r>
              <a:rPr lang="pt-BR" sz="2400" dirty="0" smtClean="0"/>
              <a:t> </a:t>
            </a:r>
          </a:p>
          <a:p>
            <a:pPr algn="just"/>
            <a:r>
              <a:rPr lang="pt-BR" sz="2400" dirty="0" smtClean="0"/>
              <a:t>Curso X prática profissional:</a:t>
            </a:r>
          </a:p>
          <a:p>
            <a:pPr algn="just">
              <a:buNone/>
            </a:pPr>
            <a:r>
              <a:rPr lang="pt-BR" sz="2400" dirty="0" smtClean="0"/>
              <a:t>   - trabalho em equipe;</a:t>
            </a:r>
          </a:p>
          <a:p>
            <a:pPr algn="just">
              <a:buNone/>
            </a:pPr>
            <a:r>
              <a:rPr lang="pt-BR" sz="2400" dirty="0" smtClean="0"/>
              <a:t>   - organização do serviço;</a:t>
            </a:r>
          </a:p>
          <a:p>
            <a:pPr algn="just">
              <a:buNone/>
            </a:pPr>
            <a:r>
              <a:rPr lang="pt-BR" sz="2400" dirty="0" smtClean="0"/>
              <a:t>   - capacitação da equipe.</a:t>
            </a:r>
          </a:p>
          <a:p>
            <a:pPr algn="just">
              <a:buNone/>
            </a:pPr>
            <a:endParaRPr lang="pt-BR" sz="2400" dirty="0" smtClean="0"/>
          </a:p>
          <a:p>
            <a:pPr algn="just"/>
            <a:r>
              <a:rPr lang="pt-BR" sz="2400" dirty="0" smtClean="0"/>
              <a:t>Aprendizados mais relevantes:</a:t>
            </a:r>
          </a:p>
          <a:p>
            <a:pPr algn="just">
              <a:buNone/>
            </a:pPr>
            <a:r>
              <a:rPr lang="pt-BR" sz="2400" dirty="0" smtClean="0"/>
              <a:t>   - Conhecer a individualidade/realidade de cada uma das gestantes e </a:t>
            </a:r>
            <a:r>
              <a:rPr lang="pt-BR" sz="2400" dirty="0" err="1" smtClean="0"/>
              <a:t>puérperas</a:t>
            </a:r>
            <a:r>
              <a:rPr lang="pt-BR" sz="2400" dirty="0" smtClean="0"/>
              <a:t>.</a:t>
            </a:r>
          </a:p>
          <a:p>
            <a:pPr>
              <a:buNone/>
            </a:pPr>
            <a:endParaRPr lang="pt-B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pt-BR" dirty="0" smtClean="0"/>
              <a:t>Unidade de Saúde  Dr. </a:t>
            </a:r>
            <a:r>
              <a:rPr lang="pt-BR" dirty="0" err="1" smtClean="0"/>
              <a:t>Rudy</a:t>
            </a:r>
            <a:r>
              <a:rPr lang="pt-BR" dirty="0" smtClean="0"/>
              <a:t> Walter </a:t>
            </a:r>
            <a:r>
              <a:rPr lang="pt-BR" dirty="0" err="1" smtClean="0"/>
              <a:t>Kussler</a:t>
            </a:r>
            <a:endParaRPr lang="pt-BR" dirty="0"/>
          </a:p>
        </p:txBody>
      </p:sp>
      <p:pic>
        <p:nvPicPr>
          <p:cNvPr id="6" name="Imagem 5" descr="sala de enfermagem.jpg"/>
          <p:cNvPicPr>
            <a:picLocks noChangeAspect="1"/>
          </p:cNvPicPr>
          <p:nvPr/>
        </p:nvPicPr>
        <p:blipFill>
          <a:blip r:embed="rId2" cstate="print"/>
          <a:stretch>
            <a:fillRect/>
          </a:stretch>
        </p:blipFill>
        <p:spPr>
          <a:xfrm>
            <a:off x="4211960" y="3789040"/>
            <a:ext cx="4566016" cy="2568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descr="fachada da UBS.jpg"/>
          <p:cNvPicPr>
            <a:picLocks noChangeAspect="1"/>
          </p:cNvPicPr>
          <p:nvPr/>
        </p:nvPicPr>
        <p:blipFill>
          <a:blip r:embed="rId3" cstate="print"/>
          <a:stretch>
            <a:fillRect/>
          </a:stretch>
        </p:blipFill>
        <p:spPr>
          <a:xfrm>
            <a:off x="539552" y="1340768"/>
            <a:ext cx="4566016" cy="2568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gestantes.png"/>
          <p:cNvPicPr>
            <a:picLocks noGrp="1" noChangeAspect="1"/>
          </p:cNvPicPr>
          <p:nvPr>
            <p:ph sz="quarter" idx="1"/>
          </p:nvPr>
        </p:nvPicPr>
        <p:blipFill>
          <a:blip r:embed="rId2" cstate="print"/>
          <a:stretch>
            <a:fillRect/>
          </a:stretch>
        </p:blipFill>
        <p:spPr>
          <a:xfrm>
            <a:off x="56272" y="133252"/>
            <a:ext cx="8964488" cy="6654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168816" y="6061824"/>
            <a:ext cx="9144000" cy="569387"/>
          </a:xfrm>
          <a:prstGeom prst="rect">
            <a:avLst/>
          </a:prstGeom>
          <a:noFill/>
        </p:spPr>
        <p:txBody>
          <a:bodyPr wrap="square" rtlCol="0">
            <a:spAutoFit/>
          </a:bodyPr>
          <a:lstStyle/>
          <a:p>
            <a:r>
              <a:rPr lang="pt-BR" sz="3100" dirty="0" smtClean="0">
                <a:latin typeface="French Script MT" pitchFamily="66" charset="0"/>
              </a:rPr>
              <a:t>Equipe e gestantes da UBS Dr. </a:t>
            </a:r>
            <a:r>
              <a:rPr lang="pt-BR" sz="3100" dirty="0" err="1" smtClean="0">
                <a:latin typeface="French Script MT" pitchFamily="66" charset="0"/>
              </a:rPr>
              <a:t>Rudy</a:t>
            </a:r>
            <a:r>
              <a:rPr lang="pt-BR" sz="3100" dirty="0" smtClean="0">
                <a:latin typeface="French Script MT" pitchFamily="66" charset="0"/>
              </a:rPr>
              <a:t> Walter </a:t>
            </a:r>
            <a:r>
              <a:rPr lang="pt-BR" sz="3100" dirty="0" err="1" smtClean="0">
                <a:latin typeface="French Script MT" pitchFamily="66" charset="0"/>
              </a:rPr>
              <a:t>Kussler</a:t>
            </a:r>
            <a:r>
              <a:rPr lang="pt-BR" sz="3100" dirty="0" smtClean="0">
                <a:latin typeface="French Script MT" pitchFamily="66" charset="0"/>
              </a:rPr>
              <a:t> – </a:t>
            </a:r>
            <a:r>
              <a:rPr lang="pt-BR" sz="3100" dirty="0" err="1" smtClean="0">
                <a:latin typeface="French Script MT" pitchFamily="66" charset="0"/>
              </a:rPr>
              <a:t>Jaguarão</a:t>
            </a:r>
            <a:r>
              <a:rPr lang="pt-BR" sz="3100" dirty="0" smtClean="0">
                <a:latin typeface="French Script MT" pitchFamily="66" charset="0"/>
              </a:rPr>
              <a:t>, RS</a:t>
            </a:r>
            <a:endParaRPr lang="pt-BR" sz="3100" dirty="0">
              <a:latin typeface="French Script MT"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Obrigada!</a:t>
            </a:r>
            <a:endParaRPr lang="pt-BR" dirty="0"/>
          </a:p>
        </p:txBody>
      </p:sp>
      <p:sp>
        <p:nvSpPr>
          <p:cNvPr id="3" name="Espaço Reservado para Conteúdo 2"/>
          <p:cNvSpPr>
            <a:spLocks noGrp="1"/>
          </p:cNvSpPr>
          <p:nvPr>
            <p:ph sz="quarter" idx="1"/>
          </p:nvPr>
        </p:nvSpPr>
        <p:spPr/>
        <p:txBody>
          <a:bodyPr>
            <a:normAutofit/>
          </a:bodyPr>
          <a:lstStyle/>
          <a:p>
            <a:r>
              <a:rPr lang="pt-BR" sz="2400" dirty="0" smtClean="0"/>
              <a:t>Bruna Lopes Gomes</a:t>
            </a:r>
          </a:p>
          <a:p>
            <a:pPr>
              <a:buNone/>
            </a:pPr>
            <a:r>
              <a:rPr lang="pt-BR" sz="2400" dirty="0" smtClean="0"/>
              <a:t>Enfermeira</a:t>
            </a:r>
          </a:p>
          <a:p>
            <a:pPr>
              <a:buNone/>
            </a:pPr>
            <a:r>
              <a:rPr lang="pt-BR" sz="2400" dirty="0" smtClean="0"/>
              <a:t>bru_slz@hotmail.com</a:t>
            </a:r>
            <a:endParaRPr lang="pt-B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Objetivos</a:t>
            </a:r>
            <a:endParaRPr lang="pt-BR" dirty="0"/>
          </a:p>
        </p:txBody>
      </p:sp>
      <p:sp>
        <p:nvSpPr>
          <p:cNvPr id="3" name="Espaço Reservado para Conteúdo 2"/>
          <p:cNvSpPr>
            <a:spLocks noGrp="1"/>
          </p:cNvSpPr>
          <p:nvPr>
            <p:ph sz="quarter" idx="1"/>
          </p:nvPr>
        </p:nvSpPr>
        <p:spPr>
          <a:xfrm>
            <a:off x="457200" y="1219200"/>
            <a:ext cx="8363272" cy="5162128"/>
          </a:xfrm>
        </p:spPr>
        <p:txBody>
          <a:bodyPr>
            <a:normAutofit fontScale="92500" lnSpcReduction="20000"/>
          </a:bodyPr>
          <a:lstStyle/>
          <a:p>
            <a:pPr algn="just"/>
            <a:r>
              <a:rPr lang="pt-BR" dirty="0" smtClean="0"/>
              <a:t>Geral: Melhorar a atenção ao pré-natal e </a:t>
            </a:r>
            <a:r>
              <a:rPr lang="pt-BR" dirty="0" err="1" smtClean="0"/>
              <a:t>puerpério</a:t>
            </a:r>
            <a:r>
              <a:rPr lang="pt-BR" dirty="0" smtClean="0"/>
              <a:t> na UBS Dr. </a:t>
            </a:r>
            <a:r>
              <a:rPr lang="pt-BR" dirty="0" err="1" smtClean="0"/>
              <a:t>Rudy</a:t>
            </a:r>
            <a:r>
              <a:rPr lang="pt-BR" dirty="0" smtClean="0"/>
              <a:t> Walter </a:t>
            </a:r>
            <a:r>
              <a:rPr lang="pt-BR" dirty="0" err="1" smtClean="0"/>
              <a:t>Kussler</a:t>
            </a:r>
            <a:r>
              <a:rPr lang="pt-BR" dirty="0" smtClean="0"/>
              <a:t>, localizada no município de </a:t>
            </a:r>
            <a:r>
              <a:rPr lang="pt-BR" dirty="0" err="1" smtClean="0"/>
              <a:t>Jaguarão</a:t>
            </a:r>
            <a:r>
              <a:rPr lang="pt-BR" dirty="0" smtClean="0"/>
              <a:t>, RS.</a:t>
            </a:r>
          </a:p>
          <a:p>
            <a:pPr algn="just">
              <a:buNone/>
            </a:pPr>
            <a:endParaRPr lang="pt-BR" dirty="0" smtClean="0"/>
          </a:p>
          <a:p>
            <a:pPr algn="just"/>
            <a:r>
              <a:rPr lang="pt-BR" dirty="0" smtClean="0"/>
              <a:t>Específicos</a:t>
            </a:r>
          </a:p>
          <a:p>
            <a:pPr algn="just">
              <a:buNone/>
            </a:pPr>
            <a:r>
              <a:rPr lang="pt-BR" dirty="0" smtClean="0"/>
              <a:t>1. Ampliar a atenção ao pré-natal.</a:t>
            </a:r>
          </a:p>
          <a:p>
            <a:pPr algn="just">
              <a:buNone/>
            </a:pPr>
            <a:r>
              <a:rPr lang="pt-BR" dirty="0" smtClean="0"/>
              <a:t>2. Melhorar a adesão ao pré-natal;</a:t>
            </a:r>
          </a:p>
          <a:p>
            <a:pPr algn="just">
              <a:buNone/>
            </a:pPr>
            <a:r>
              <a:rPr lang="pt-BR" dirty="0" smtClean="0"/>
              <a:t>3. Melhorar a qualidade da atenção ao pré-natal e </a:t>
            </a:r>
            <a:r>
              <a:rPr lang="pt-BR" dirty="0" err="1" smtClean="0"/>
              <a:t>puerpério</a:t>
            </a:r>
            <a:r>
              <a:rPr lang="pt-BR" dirty="0" smtClean="0"/>
              <a:t> realizado na UBS;</a:t>
            </a:r>
          </a:p>
          <a:p>
            <a:pPr algn="just">
              <a:buNone/>
            </a:pPr>
            <a:r>
              <a:rPr lang="pt-BR" dirty="0" smtClean="0"/>
              <a:t>4. Melhorar o registro das informações durante as consultas de pré-natal e </a:t>
            </a:r>
            <a:r>
              <a:rPr lang="pt-BR" dirty="0" err="1" smtClean="0"/>
              <a:t>puerpério</a:t>
            </a:r>
            <a:r>
              <a:rPr lang="pt-BR" dirty="0" smtClean="0"/>
              <a:t>;</a:t>
            </a:r>
          </a:p>
          <a:p>
            <a:pPr algn="just">
              <a:buNone/>
            </a:pPr>
            <a:r>
              <a:rPr lang="pt-BR" dirty="0" smtClean="0"/>
              <a:t>5. Mapear as gestantes de risco;</a:t>
            </a:r>
          </a:p>
          <a:p>
            <a:pPr algn="just">
              <a:buNone/>
            </a:pPr>
            <a:r>
              <a:rPr lang="pt-BR" dirty="0" smtClean="0"/>
              <a:t>6. Desenvolver ações voltadas para a promoção da saúde no pré-natal.</a:t>
            </a:r>
          </a:p>
          <a:p>
            <a:pPr algn="just">
              <a:buNone/>
            </a:pPr>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a:t>
            </a:r>
            <a:endParaRPr lang="pt-BR" dirty="0"/>
          </a:p>
        </p:txBody>
      </p:sp>
      <p:sp>
        <p:nvSpPr>
          <p:cNvPr id="3" name="Espaço Reservado para Conteúdo 2"/>
          <p:cNvSpPr>
            <a:spLocks noGrp="1"/>
          </p:cNvSpPr>
          <p:nvPr>
            <p:ph sz="quarter" idx="1"/>
          </p:nvPr>
        </p:nvSpPr>
        <p:spPr/>
        <p:txBody>
          <a:bodyPr>
            <a:normAutofit fontScale="77500" lnSpcReduction="20000"/>
          </a:bodyPr>
          <a:lstStyle/>
          <a:p>
            <a:pPr algn="just"/>
            <a:r>
              <a:rPr lang="pt-BR" dirty="0" smtClean="0"/>
              <a:t>Cadernos de atenção utilizados: Caderno de Atenção Básica nº 32. Atenção ao Pré-natal de Baixo Risco. 2012. Manual Técnico Pré-natal e </a:t>
            </a:r>
            <a:r>
              <a:rPr lang="pt-BR" dirty="0" err="1" smtClean="0"/>
              <a:t>Puerpério</a:t>
            </a:r>
            <a:r>
              <a:rPr lang="pt-BR" dirty="0" smtClean="0"/>
              <a:t> Atenção Qualificada e Humanizada. 2006.</a:t>
            </a:r>
          </a:p>
          <a:p>
            <a:pPr algn="just"/>
            <a:endParaRPr lang="pt-BR" dirty="0" smtClean="0"/>
          </a:p>
          <a:p>
            <a:pPr algn="just"/>
            <a:r>
              <a:rPr lang="pt-BR" dirty="0" smtClean="0"/>
              <a:t>Duração de 4 meses de intervenção (outubro/2013 a janeiro/2014);</a:t>
            </a:r>
          </a:p>
          <a:p>
            <a:pPr algn="just">
              <a:buNone/>
            </a:pPr>
            <a:endParaRPr lang="pt-BR" dirty="0" smtClean="0"/>
          </a:p>
          <a:p>
            <a:pPr algn="just"/>
            <a:r>
              <a:rPr lang="pt-BR" dirty="0" smtClean="0"/>
              <a:t>Público alvo: gestantes e </a:t>
            </a:r>
            <a:r>
              <a:rPr lang="pt-BR" dirty="0" err="1" smtClean="0"/>
              <a:t>puérperas</a:t>
            </a:r>
            <a:r>
              <a:rPr lang="pt-BR" dirty="0" smtClean="0"/>
              <a:t> (iniciou-se com 22 gestantes no 1º mês, aumentando-se para 32 ao final da intervenção);</a:t>
            </a:r>
          </a:p>
          <a:p>
            <a:pPr algn="just"/>
            <a:endParaRPr lang="pt-BR" dirty="0" smtClean="0"/>
          </a:p>
          <a:p>
            <a:pPr algn="just"/>
            <a:r>
              <a:rPr lang="pt-BR" dirty="0" smtClean="0"/>
              <a:t>As metas e as ações foram organizadas dentro de quatro eixos pedagógicos: avaliação e monitoramento das ações, organização e gestão do serviço, engajamento público e qualificação da prática clínica;</a:t>
            </a:r>
          </a:p>
          <a:p>
            <a:pPr algn="just"/>
            <a:endParaRPr lang="pt-BR" dirty="0" smtClean="0"/>
          </a:p>
          <a:p>
            <a:pPr algn="just"/>
            <a:r>
              <a:rPr lang="pt-BR" dirty="0" smtClean="0"/>
              <a:t>Capacitação, cadastramento, atividades clínicas e de promoção e prevenção.</a:t>
            </a:r>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550"/>
            <a:ext cx="8229600" cy="1143000"/>
          </a:xfrm>
        </p:spPr>
        <p:txBody>
          <a:bodyPr>
            <a:normAutofit fontScale="90000"/>
          </a:bodyPr>
          <a:lstStyle/>
          <a:p>
            <a:r>
              <a:rPr lang="pt-BR" sz="2400" b="1" u="sng" dirty="0" smtClean="0"/>
              <a:t>Objetivos, metas e resultados</a:t>
            </a:r>
            <a:r>
              <a:rPr lang="pt-BR" sz="2400" u="sng" dirty="0" smtClean="0"/>
              <a:t/>
            </a:r>
            <a:br>
              <a:rPr lang="pt-BR" sz="2400" u="sng" dirty="0" smtClean="0"/>
            </a:br>
            <a:r>
              <a:rPr lang="pt-BR" sz="2400" u="sng" dirty="0" smtClean="0"/>
              <a:t>Relativas ao </a:t>
            </a:r>
            <a:r>
              <a:rPr lang="pt-BR" sz="2700" u="sng" dirty="0" smtClean="0"/>
              <a:t>objetivo</a:t>
            </a:r>
            <a:r>
              <a:rPr lang="pt-BR" sz="2400" u="sng" dirty="0" smtClean="0"/>
              <a:t> 1</a:t>
            </a:r>
            <a:r>
              <a:rPr lang="pt-BR" sz="2400" dirty="0" smtClean="0"/>
              <a:t>: Ampliação da atenção ao pré-natal.</a:t>
            </a:r>
            <a:endParaRPr lang="pt-BR" sz="2400" dirty="0">
              <a:solidFill>
                <a:srgbClr val="FF0000"/>
              </a:solidFill>
            </a:endParaRPr>
          </a:p>
        </p:txBody>
      </p:sp>
      <p:sp>
        <p:nvSpPr>
          <p:cNvPr id="6" name="Espaço Reservado para Conteúdo 5"/>
          <p:cNvSpPr>
            <a:spLocks noGrp="1"/>
          </p:cNvSpPr>
          <p:nvPr>
            <p:ph sz="quarter" idx="1"/>
          </p:nvPr>
        </p:nvSpPr>
        <p:spPr>
          <a:xfrm>
            <a:off x="457200" y="1371560"/>
            <a:ext cx="8229600" cy="4937760"/>
          </a:xfrm>
        </p:spPr>
        <p:txBody>
          <a:bodyPr/>
          <a:lstStyle/>
          <a:p>
            <a:pPr algn="just">
              <a:buNone/>
            </a:pPr>
            <a:r>
              <a:rPr lang="pt-BR" sz="2400" b="1" dirty="0" smtClean="0"/>
              <a:t>     Meta 1.1: Ampliar a cobertura populacional em </a:t>
            </a:r>
            <a:r>
              <a:rPr lang="pt-BR" sz="2400" b="1" dirty="0" smtClean="0">
                <a:solidFill>
                  <a:srgbClr val="00B050"/>
                </a:solidFill>
              </a:rPr>
              <a:t>95%</a:t>
            </a:r>
            <a:r>
              <a:rPr lang="pt-BR" sz="2400" b="1" dirty="0" smtClean="0"/>
              <a:t>.</a:t>
            </a:r>
            <a:endParaRPr lang="pt-BR" sz="2400" dirty="0" smtClean="0"/>
          </a:p>
          <a:p>
            <a:endParaRPr lang="pt-BR" dirty="0"/>
          </a:p>
        </p:txBody>
      </p:sp>
      <p:graphicFrame>
        <p:nvGraphicFramePr>
          <p:cNvPr id="4" name="Gráfico 3"/>
          <p:cNvGraphicFramePr/>
          <p:nvPr/>
        </p:nvGraphicFramePr>
        <p:xfrm>
          <a:off x="1043608" y="1916832"/>
          <a:ext cx="720000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95536" y="5517232"/>
            <a:ext cx="8208912" cy="1015663"/>
          </a:xfrm>
          <a:prstGeom prst="rect">
            <a:avLst/>
          </a:prstGeom>
          <a:noFill/>
        </p:spPr>
        <p:txBody>
          <a:bodyPr wrap="square" rtlCol="0">
            <a:spAutoFit/>
          </a:bodyPr>
          <a:lstStyle/>
          <a:p>
            <a:pPr algn="just"/>
            <a:r>
              <a:rPr lang="pt-BR" dirty="0" smtClean="0"/>
              <a:t>	</a:t>
            </a:r>
            <a:r>
              <a:rPr lang="pt-BR" sz="2000" dirty="0" smtClean="0"/>
              <a:t>No primeiro mês foram cadastradas </a:t>
            </a:r>
            <a:r>
              <a:rPr lang="pt-BR" sz="2000" b="1" u="sng" dirty="0" smtClean="0"/>
              <a:t>22</a:t>
            </a:r>
            <a:r>
              <a:rPr lang="pt-BR" sz="2000" dirty="0" smtClean="0"/>
              <a:t> gestantes. No segundo mês aumentou para </a:t>
            </a:r>
            <a:r>
              <a:rPr lang="pt-BR" sz="2000" b="1" u="sng" dirty="0" smtClean="0"/>
              <a:t>26</a:t>
            </a:r>
            <a:r>
              <a:rPr lang="pt-BR" sz="2000" dirty="0" smtClean="0"/>
              <a:t> o número de gestantes cadastradas. No terceiro mês  </a:t>
            </a:r>
            <a:r>
              <a:rPr lang="pt-BR" sz="2000" b="1" u="sng" dirty="0" smtClean="0"/>
              <a:t>30</a:t>
            </a:r>
            <a:r>
              <a:rPr lang="pt-BR" sz="2000" dirty="0" smtClean="0"/>
              <a:t> e no quarto mês finalizava-se a intervenção com </a:t>
            </a:r>
            <a:r>
              <a:rPr lang="pt-BR" sz="2000" b="1" u="sng" dirty="0" smtClean="0"/>
              <a:t>32</a:t>
            </a:r>
            <a:r>
              <a:rPr lang="pt-BR" sz="2000" dirty="0" smtClean="0"/>
              <a:t> gestantes/</a:t>
            </a:r>
            <a:r>
              <a:rPr lang="pt-BR" sz="2000" dirty="0" err="1" smtClean="0"/>
              <a:t>puérperas</a:t>
            </a:r>
            <a:r>
              <a:rPr lang="pt-BR" sz="2000" dirty="0" smtClean="0"/>
              <a:t>.</a:t>
            </a:r>
            <a:endParaRPr lang="pt-BR" sz="2000" b="1" dirty="0">
              <a:solidFill>
                <a:srgbClr val="FF0000"/>
              </a:solidFill>
            </a:endParaRPr>
          </a:p>
        </p:txBody>
      </p:sp>
      <p:pic>
        <p:nvPicPr>
          <p:cNvPr id="7" name="Imagem 6" descr="Positivo.png"/>
          <p:cNvPicPr>
            <a:picLocks noChangeAspect="1"/>
          </p:cNvPicPr>
          <p:nvPr/>
        </p:nvPicPr>
        <p:blipFill>
          <a:blip r:embed="rId3" cstate="print"/>
          <a:stretch>
            <a:fillRect/>
          </a:stretch>
        </p:blipFill>
        <p:spPr>
          <a:xfrm>
            <a:off x="300432" y="1029640"/>
            <a:ext cx="815184" cy="8151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nvGraphicFramePr>
        <p:xfrm>
          <a:off x="1115616" y="1340768"/>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Espaço Reservado para Conteúdo 9"/>
          <p:cNvSpPr>
            <a:spLocks noGrp="1"/>
          </p:cNvSpPr>
          <p:nvPr>
            <p:ph sz="quarter" idx="1"/>
          </p:nvPr>
        </p:nvSpPr>
        <p:spPr>
          <a:xfrm>
            <a:off x="443132" y="37228"/>
            <a:ext cx="8229600" cy="5683624"/>
          </a:xfrm>
        </p:spPr>
        <p:txBody>
          <a:bodyPr>
            <a:normAutofit/>
          </a:bodyPr>
          <a:lstStyle/>
          <a:p>
            <a:pPr algn="just"/>
            <a:r>
              <a:rPr lang="pt-BR" sz="2400" b="1" dirty="0" smtClean="0"/>
              <a:t>Meta 1.2: Garantir a captação de </a:t>
            </a:r>
            <a:r>
              <a:rPr lang="pt-BR" sz="2400" b="1" dirty="0" smtClean="0">
                <a:solidFill>
                  <a:srgbClr val="FF0000"/>
                </a:solidFill>
              </a:rPr>
              <a:t>95%</a:t>
            </a:r>
            <a:r>
              <a:rPr lang="pt-BR" sz="2400" b="1" dirty="0" smtClean="0"/>
              <a:t> das gestantes residentes na área de abrangência da unidade de saúde no primeiro trimestre de gestação.</a:t>
            </a:r>
            <a:endParaRPr lang="pt-BR" sz="2400" dirty="0"/>
          </a:p>
        </p:txBody>
      </p:sp>
      <p:sp>
        <p:nvSpPr>
          <p:cNvPr id="4" name="CaixaDeTexto 3"/>
          <p:cNvSpPr txBox="1"/>
          <p:nvPr/>
        </p:nvSpPr>
        <p:spPr>
          <a:xfrm>
            <a:off x="611560" y="5013176"/>
            <a:ext cx="7829800" cy="1631216"/>
          </a:xfrm>
          <a:prstGeom prst="rect">
            <a:avLst/>
          </a:prstGeom>
          <a:noFill/>
        </p:spPr>
        <p:txBody>
          <a:bodyPr wrap="square" rtlCol="0">
            <a:spAutoFit/>
          </a:bodyPr>
          <a:lstStyle/>
          <a:p>
            <a:pPr algn="just"/>
            <a:r>
              <a:rPr lang="pt-BR" dirty="0" smtClean="0"/>
              <a:t>	</a:t>
            </a:r>
            <a:r>
              <a:rPr lang="pt-BR" sz="2000" dirty="0" smtClean="0"/>
              <a:t>No primeiro mês, </a:t>
            </a:r>
            <a:r>
              <a:rPr lang="pt-BR" sz="2000" b="1" u="sng" dirty="0" smtClean="0"/>
              <a:t>19</a:t>
            </a:r>
            <a:r>
              <a:rPr lang="pt-BR" sz="2000" dirty="0" smtClean="0"/>
              <a:t> gestantes iniciaram o pré-natal no primeiro trimestre de gestação, no segundo mês este número subiu para </a:t>
            </a:r>
            <a:r>
              <a:rPr lang="pt-BR" sz="2000" b="1" u="sng" dirty="0" smtClean="0"/>
              <a:t>23</a:t>
            </a:r>
            <a:r>
              <a:rPr lang="pt-BR" sz="2000" dirty="0" smtClean="0"/>
              <a:t> e no terceiro mês para </a:t>
            </a:r>
            <a:r>
              <a:rPr lang="pt-BR" sz="2000" b="1" u="sng" dirty="0" smtClean="0"/>
              <a:t>27</a:t>
            </a:r>
            <a:r>
              <a:rPr lang="pt-BR" sz="2000" dirty="0" smtClean="0"/>
              <a:t>. No final da intervenção </a:t>
            </a:r>
            <a:r>
              <a:rPr lang="pt-BR" sz="2000" b="1" u="sng" dirty="0" smtClean="0"/>
              <a:t>29</a:t>
            </a:r>
            <a:r>
              <a:rPr lang="pt-BR" sz="2000" dirty="0" smtClean="0"/>
              <a:t> gestantes totalizavam o número de gestantes que iniciaram o pré-natal no primeiro trimestre de gestação.</a:t>
            </a:r>
            <a:endParaRPr lang="pt-B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sz="quarter" idx="1"/>
          </p:nvPr>
        </p:nvSpPr>
        <p:spPr>
          <a:xfrm>
            <a:off x="539552" y="0"/>
            <a:ext cx="8291264" cy="5608280"/>
          </a:xfrm>
        </p:spPr>
        <p:txBody>
          <a:bodyPr/>
          <a:lstStyle/>
          <a:p>
            <a:pPr algn="just"/>
            <a:r>
              <a:rPr lang="pt-BR" sz="2400" b="1" dirty="0" smtClean="0"/>
              <a:t>Meta 1.3: Ampliar a cobertura de primeira consulta odontológica, com plano de tratamento, para </a:t>
            </a:r>
            <a:r>
              <a:rPr lang="pt-BR" sz="2400" b="1" dirty="0" smtClean="0">
                <a:solidFill>
                  <a:srgbClr val="00B050"/>
                </a:solidFill>
              </a:rPr>
              <a:t>60%</a:t>
            </a:r>
            <a:r>
              <a:rPr lang="pt-BR" sz="2400" b="1" dirty="0" smtClean="0"/>
              <a:t> das gestantes cadastradas.</a:t>
            </a:r>
          </a:p>
          <a:p>
            <a:pPr>
              <a:buNone/>
            </a:pPr>
            <a:endParaRPr lang="pt-BR" dirty="0"/>
          </a:p>
        </p:txBody>
      </p:sp>
      <p:graphicFrame>
        <p:nvGraphicFramePr>
          <p:cNvPr id="9" name="Chart 1"/>
          <p:cNvGraphicFramePr>
            <a:graphicFrameLocks/>
          </p:cNvGraphicFramePr>
          <p:nvPr/>
        </p:nvGraphicFramePr>
        <p:xfrm>
          <a:off x="1043608" y="1412776"/>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630632" y="5111652"/>
            <a:ext cx="7776864" cy="1600438"/>
          </a:xfrm>
          <a:prstGeom prst="rect">
            <a:avLst/>
          </a:prstGeom>
          <a:noFill/>
        </p:spPr>
        <p:txBody>
          <a:bodyPr wrap="square" rtlCol="0">
            <a:spAutoFit/>
          </a:bodyPr>
          <a:lstStyle/>
          <a:p>
            <a:pPr algn="just"/>
            <a:r>
              <a:rPr lang="pt-BR" dirty="0" smtClean="0"/>
              <a:t>	</a:t>
            </a:r>
            <a:r>
              <a:rPr lang="pt-BR" sz="2000" dirty="0" smtClean="0"/>
              <a:t>No primeiro mês </a:t>
            </a:r>
            <a:r>
              <a:rPr lang="pt-BR" sz="2000" b="1" u="sng" dirty="0" smtClean="0"/>
              <a:t>15</a:t>
            </a:r>
            <a:r>
              <a:rPr lang="pt-BR" sz="2000" dirty="0" smtClean="0"/>
              <a:t> gestantes realizaram primeira consulta odontológica. Já no segundo e terceiro mês este número subiu para </a:t>
            </a:r>
            <a:r>
              <a:rPr lang="pt-BR" sz="2000" b="1" u="sng" dirty="0" smtClean="0"/>
              <a:t>20</a:t>
            </a:r>
            <a:r>
              <a:rPr lang="pt-BR" sz="2000" dirty="0" smtClean="0"/>
              <a:t> e </a:t>
            </a:r>
            <a:r>
              <a:rPr lang="pt-BR" sz="2000" b="1" u="sng" dirty="0" smtClean="0"/>
              <a:t>24</a:t>
            </a:r>
            <a:r>
              <a:rPr lang="pt-BR" sz="2000" dirty="0" smtClean="0"/>
              <a:t>, respectivamente. Ao final da intervenção, </a:t>
            </a:r>
            <a:r>
              <a:rPr lang="pt-BR" sz="2000" b="1" u="sng" dirty="0" smtClean="0"/>
              <a:t>30</a:t>
            </a:r>
            <a:r>
              <a:rPr lang="pt-BR" sz="2000" dirty="0" smtClean="0"/>
              <a:t> gestantes realizaram a primeira consulta com a dentista.</a:t>
            </a:r>
            <a:r>
              <a:rPr lang="pt-BR" dirty="0" smtClean="0"/>
              <a:t> </a:t>
            </a:r>
          </a:p>
          <a:p>
            <a:endParaRPr lang="pt-BR" dirty="0"/>
          </a:p>
        </p:txBody>
      </p:sp>
      <p:pic>
        <p:nvPicPr>
          <p:cNvPr id="6" name="Imagem 5" descr="Positivo.png"/>
          <p:cNvPicPr>
            <a:picLocks noChangeAspect="1"/>
          </p:cNvPicPr>
          <p:nvPr/>
        </p:nvPicPr>
        <p:blipFill>
          <a:blip r:embed="rId3" cstate="print"/>
          <a:stretch>
            <a:fillRect/>
          </a:stretch>
        </p:blipFill>
        <p:spPr>
          <a:xfrm>
            <a:off x="98476" y="-154748"/>
            <a:ext cx="815184" cy="81518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465</TotalTime>
  <Words>1931</Words>
  <Application>Microsoft Office PowerPoint</Application>
  <PresentationFormat>Apresentação na tela (4:3)</PresentationFormat>
  <Paragraphs>242</Paragraphs>
  <Slides>41</Slides>
  <Notes>0</Notes>
  <HiddenSlides>0</HiddenSlides>
  <MMClips>0</MMClips>
  <ScaleCrop>false</ScaleCrop>
  <HeadingPairs>
    <vt:vector size="4" baseType="variant">
      <vt:variant>
        <vt:lpstr>Tema</vt:lpstr>
      </vt:variant>
      <vt:variant>
        <vt:i4>1</vt:i4>
      </vt:variant>
      <vt:variant>
        <vt:lpstr>Títulos de slides</vt:lpstr>
      </vt:variant>
      <vt:variant>
        <vt:i4>41</vt:i4>
      </vt:variant>
    </vt:vector>
  </HeadingPairs>
  <TitlesOfParts>
    <vt:vector size="42" baseType="lpstr">
      <vt:lpstr>Origem</vt:lpstr>
      <vt:lpstr>Qualificação da Atenção ao Pré-natal e Puerpério na UBS Dr. Rudy Walter Kussler, em Jaguarão, RS </vt:lpstr>
      <vt:lpstr>Jaguarão</vt:lpstr>
      <vt:lpstr>Unidade de Saúde  Dr. Rudy Walter Kussler</vt:lpstr>
      <vt:lpstr>Unidade de Saúde  Dr. Rudy Walter Kussler</vt:lpstr>
      <vt:lpstr>Objetivos</vt:lpstr>
      <vt:lpstr>Metodologia</vt:lpstr>
      <vt:lpstr>Objetivos, metas e resultados Relativas ao objetivo 1: Ampliação da atenção ao pré-natal.</vt:lpstr>
      <vt:lpstr>Slide 8</vt:lpstr>
      <vt:lpstr>Slide 9</vt:lpstr>
      <vt:lpstr>Slide 10</vt:lpstr>
      <vt:lpstr>Relativas ao objetivo 2: Melhorar a adesão ao pré-natal.</vt:lpstr>
      <vt:lpstr>Slide 12</vt:lpstr>
      <vt:lpstr>Relativas ao objetivo 3: Melhorar a qualidade da atenção ao pré-natal e puerpério realizado na unidade.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Relativas ao objetivo 4: Melhorar o registro das informações</vt:lpstr>
      <vt:lpstr>Relativas ao objetivo 5: Mapear as gestantes de risco</vt:lpstr>
      <vt:lpstr>Slide 30</vt:lpstr>
      <vt:lpstr>Relativas ao objetivo 6: Promover a saúde no pré-natal</vt:lpstr>
      <vt:lpstr>Slide 32</vt:lpstr>
      <vt:lpstr>Slide 33</vt:lpstr>
      <vt:lpstr>Slide 34</vt:lpstr>
      <vt:lpstr>Slide 35</vt:lpstr>
      <vt:lpstr>Slide 36</vt:lpstr>
      <vt:lpstr>Objetivos, metas e resultados</vt:lpstr>
      <vt:lpstr>Discussão</vt:lpstr>
      <vt:lpstr>Reflexão crítica sobre o seu processo pessoal de aprendizagem</vt:lpstr>
      <vt:lpstr>Slide 40</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Especialização em Saúde da Família</dc:title>
  <dc:creator>Bruna</dc:creator>
  <cp:lastModifiedBy>Bruna</cp:lastModifiedBy>
  <cp:revision>54</cp:revision>
  <dcterms:created xsi:type="dcterms:W3CDTF">2014-03-26T20:14:38Z</dcterms:created>
  <dcterms:modified xsi:type="dcterms:W3CDTF">2014-05-01T22:11:16Z</dcterms:modified>
</cp:coreProperties>
</file>