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67" r:id="rId4"/>
    <p:sldId id="257" r:id="rId5"/>
    <p:sldId id="259" r:id="rId6"/>
    <p:sldId id="260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66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70" d="100"/>
          <a:sy n="70" d="100"/>
        </p:scale>
        <p:origin x="-140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231;&#227;o%20Sa&#250;de%20da%20Fam&#237;lia\OMIA,%20estrutura%20do%20projeto,%20relatorio%20interven&#231;&#227;o\Bruna%20Coleta%20de%20dados%20HAS%20e%20D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1: Cobertura do programa de atenção ao  hipertenso na unidade de saúde</a:t>
            </a:r>
          </a:p>
        </c:rich>
      </c:tx>
      <c:layout>
        <c:manualLayout>
          <c:xMode val="edge"/>
          <c:yMode val="edge"/>
          <c:x val="0.11202832301787256"/>
          <c:y val="8.243257091096495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540339848022377"/>
          <c:y val="0.46128838104917841"/>
          <c:w val="0.7802427035844407"/>
          <c:h val="0.406846751189376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0.15939499709133276</c:v>
                </c:pt>
                <c:pt idx="1">
                  <c:v>0.20302501454333921</c:v>
                </c:pt>
                <c:pt idx="2">
                  <c:v>0.23734729493891799</c:v>
                </c:pt>
                <c:pt idx="3">
                  <c:v>0.25421756835369402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851968"/>
        <c:axId val="26948736"/>
      </c:barChart>
      <c:catAx>
        <c:axId val="2685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94873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69487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851968"/>
        <c:crossesAt val="1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10: Proporção de diabéticos com registro adequado na ficha de acompanhamento</a:t>
            </a:r>
          </a:p>
        </c:rich>
      </c:tx>
      <c:layout>
        <c:manualLayout>
          <c:xMode val="edge"/>
          <c:yMode val="edge"/>
          <c:x val="0.14983808720706807"/>
          <c:y val="3.87321303717858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014173288578137"/>
          <c:y val="0.40143497538921308"/>
          <c:w val="0.85293983728583889"/>
          <c:h val="0.503857695077319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Indicadores!$S$31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Indicadores!$T$30:$W$30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Indicadores!$T$31:$W$31</c:f>
              <c:numCache>
                <c:formatCode>0.0%</c:formatCode>
                <c:ptCount val="4"/>
                <c:pt idx="0">
                  <c:v>0.78666666666666651</c:v>
                </c:pt>
                <c:pt idx="1">
                  <c:v>0.9285714285714286</c:v>
                </c:pt>
                <c:pt idx="2">
                  <c:v>0.95762711864406891</c:v>
                </c:pt>
                <c:pt idx="3">
                  <c:v>0.96800000000000064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890624"/>
        <c:axId val="71000064"/>
      </c:barChart>
      <c:catAx>
        <c:axId val="7089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00006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100006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890624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11: Proporção de hipertensos com estratificação de risco cardiovascular por  exame clínico em dia</a:t>
            </a:r>
          </a:p>
        </c:rich>
      </c:tx>
      <c:layout>
        <c:manualLayout>
          <c:xMode val="edge"/>
          <c:yMode val="edge"/>
          <c:x val="0.14842471206902938"/>
          <c:y val="7.6583619404092633E-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797693774765765"/>
          <c:y val="0.43778609311580868"/>
          <c:w val="0.86633614783542567"/>
          <c:h val="0.430348789918004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0.46350364963503649</c:v>
                </c:pt>
                <c:pt idx="1">
                  <c:v>0.6189111747851006</c:v>
                </c:pt>
                <c:pt idx="2">
                  <c:v>0.65196078431372562</c:v>
                </c:pt>
                <c:pt idx="3">
                  <c:v>0.69107551487414265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511232"/>
        <c:axId val="70850816"/>
      </c:barChart>
      <c:catAx>
        <c:axId val="7051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85081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085081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511232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12: Proporção de diabéticos com estratificação de risco cardiovascular por  exame clínico em dia</a:t>
            </a:r>
          </a:p>
        </c:rich>
      </c:tx>
      <c:layout>
        <c:manualLayout>
          <c:xMode val="edge"/>
          <c:yMode val="edge"/>
          <c:x val="0.13107257795728791"/>
          <c:y val="2.9002124574242167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28861309316886"/>
          <c:y val="0.43748076151743825"/>
          <c:w val="0.85451482093387476"/>
          <c:h val="0.46514004897785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0.54666666666666652</c:v>
                </c:pt>
                <c:pt idx="1">
                  <c:v>0.6428571428571429</c:v>
                </c:pt>
                <c:pt idx="2">
                  <c:v>0.66949152542373003</c:v>
                </c:pt>
                <c:pt idx="3">
                  <c:v>0.72000000000000064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948032"/>
        <c:axId val="75950720"/>
      </c:barChart>
      <c:catAx>
        <c:axId val="7594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95072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595072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948032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13: Proporção de hipertensos com avaliação odontológica</a:t>
            </a:r>
          </a:p>
        </c:rich>
      </c:tx>
      <c:layout>
        <c:manualLayout>
          <c:xMode val="edge"/>
          <c:yMode val="edge"/>
          <c:x val="0.19327982374718219"/>
          <c:y val="1.1508894090703438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12386974923934"/>
          <c:y val="0.33869836721179691"/>
          <c:w val="0.85424088183750191"/>
          <c:h val="0.5465716219010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avaliação odontológica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0.13503649635036544</c:v>
                </c:pt>
                <c:pt idx="1">
                  <c:v>0.14613180515759339</c:v>
                </c:pt>
                <c:pt idx="2">
                  <c:v>0.17156862745098039</c:v>
                </c:pt>
                <c:pt idx="3">
                  <c:v>0.1990846681922197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472960"/>
        <c:axId val="70509312"/>
      </c:barChart>
      <c:catAx>
        <c:axId val="6247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50931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05093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472960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14: Proporção de diabéticos com avaliação odontológica</a:t>
            </a:r>
          </a:p>
        </c:rich>
      </c:tx>
      <c:layout>
        <c:manualLayout>
          <c:xMode val="edge"/>
          <c:yMode val="edge"/>
          <c:x val="0.12896139583565641"/>
          <c:y val="7.910189316910662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992358664479841"/>
          <c:y val="0.41326103992740931"/>
          <c:w val="0.8641379771362504"/>
          <c:h val="0.492406279254859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avaliação odontológica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9.3333333333333365E-2</c:v>
                </c:pt>
                <c:pt idx="1">
                  <c:v>0.10204081632653061</c:v>
                </c:pt>
                <c:pt idx="2">
                  <c:v>0.13559322033898305</c:v>
                </c:pt>
                <c:pt idx="3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139904"/>
        <c:axId val="76493952"/>
      </c:barChart>
      <c:catAx>
        <c:axId val="7613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49395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649395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139904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15: Proporção de hipertensos com orientação nutricional sobre alimentação saudável</a:t>
            </a:r>
          </a:p>
        </c:rich>
      </c:tx>
      <c:layout>
        <c:manualLayout>
          <c:xMode val="edge"/>
          <c:yMode val="edge"/>
          <c:x val="0.17977146804476921"/>
          <c:y val="1.5031035986575558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376782508036742"/>
          <c:y val="0.39639772259119893"/>
          <c:w val="0.86959692650637377"/>
          <c:h val="0.49848672631965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Indicadores!$C$48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Indicadores!$D$47:$G$47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Indicadores!$D$48:$G$48</c:f>
              <c:numCache>
                <c:formatCode>0.0%</c:formatCode>
                <c:ptCount val="4"/>
                <c:pt idx="0">
                  <c:v>0.9927007299270062</c:v>
                </c:pt>
                <c:pt idx="1">
                  <c:v>0.99713467048710602</c:v>
                </c:pt>
                <c:pt idx="2">
                  <c:v>0.99264705882353044</c:v>
                </c:pt>
                <c:pt idx="3">
                  <c:v>0.9954233409610973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402112"/>
        <c:axId val="59432960"/>
      </c:barChart>
      <c:catAx>
        <c:axId val="5940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43296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5943296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402112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16: Proporção de diabéticos com orientação nutricional sobre alimentação saudável</a:t>
            </a:r>
          </a:p>
        </c:rich>
      </c:tx>
      <c:layout>
        <c:manualLayout>
          <c:xMode val="edge"/>
          <c:yMode val="edge"/>
          <c:x val="0.11735819372235477"/>
          <c:y val="9.4825591515258886E-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614918493048794"/>
          <c:y val="0.40058901616963333"/>
          <c:w val="0.84810068184514342"/>
          <c:h val="0.51040285322620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Indicadores!$S$48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Indicadores!$T$47:$W$47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Indicadores!$T$48:$W$48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0.99152542372881369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25952"/>
        <c:axId val="76527488"/>
      </c:barChart>
      <c:catAx>
        <c:axId val="7652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52748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652748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525952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17: Proporção de hipertensos com orientação sobre a prática de  atividade física regular</a:t>
            </a:r>
          </a:p>
        </c:rich>
      </c:tx>
      <c:layout>
        <c:manualLayout>
          <c:xMode val="edge"/>
          <c:yMode val="edge"/>
          <c:x val="0.14580414004178746"/>
          <c:y val="1.9839205599473698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58080822560933"/>
          <c:y val="0.41974089206466841"/>
          <c:w val="0.85219160236676217"/>
          <c:h val="0.442347460597689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Indicadores!$D$52:$G$52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Indicadores!$D$53:$G$53</c:f>
              <c:numCache>
                <c:formatCode>0.0%</c:formatCode>
                <c:ptCount val="4"/>
                <c:pt idx="0">
                  <c:v>0.93795620437956262</c:v>
                </c:pt>
                <c:pt idx="1">
                  <c:v>0.92836676217764869</c:v>
                </c:pt>
                <c:pt idx="2">
                  <c:v>0.92156862745098034</c:v>
                </c:pt>
                <c:pt idx="3">
                  <c:v>0.92677345537757572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436032"/>
        <c:axId val="70112000"/>
      </c:barChart>
      <c:catAx>
        <c:axId val="5943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11200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011200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436032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</a:t>
            </a:r>
            <a:r>
              <a:rPr lang="pt-BR" sz="1800" b="0" baseline="0" dirty="0">
                <a:latin typeface="Arial" pitchFamily="34" charset="0"/>
                <a:cs typeface="Arial" pitchFamily="34" charset="0"/>
              </a:rPr>
              <a:t> 18: </a:t>
            </a:r>
            <a:r>
              <a:rPr lang="pt-BR" sz="1800" b="0" dirty="0">
                <a:latin typeface="Arial" pitchFamily="34" charset="0"/>
                <a:cs typeface="Arial" pitchFamily="34" charset="0"/>
              </a:rPr>
              <a:t>Proporção de diabéticos que receberam orientação sobre a prática de atividade física regular</a:t>
            </a:r>
          </a:p>
        </c:rich>
      </c:tx>
      <c:layout>
        <c:manualLayout>
          <c:xMode val="edge"/>
          <c:yMode val="edge"/>
          <c:x val="0.1337207902825612"/>
          <c:y val="3.37602584405711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538764211383919"/>
          <c:y val="0.38243493220636432"/>
          <c:w val="0.84272395659741506"/>
          <c:h val="0.491533494021211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Indicadores!$S$53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Indicadores!$T$52:$W$52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Indicadores!$T$53:$W$53</c:f>
              <c:numCache>
                <c:formatCode>0.0%</c:formatCode>
                <c:ptCount val="4"/>
                <c:pt idx="0">
                  <c:v>0.90666666666666651</c:v>
                </c:pt>
                <c:pt idx="1">
                  <c:v>0.89795918367346961</c:v>
                </c:pt>
                <c:pt idx="2">
                  <c:v>0.90677966101694918</c:v>
                </c:pt>
                <c:pt idx="3">
                  <c:v>0.91200000000000003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390016"/>
        <c:axId val="78391552"/>
      </c:barChart>
      <c:catAx>
        <c:axId val="7839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39155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839155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390016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19: Proporção de hipertensos que receberam orientação sobre os riscos do tabagismo</a:t>
            </a:r>
          </a:p>
        </c:rich>
      </c:tx>
      <c:layout>
        <c:manualLayout>
          <c:xMode val="edge"/>
          <c:yMode val="edge"/>
          <c:x val="0.12842367873103705"/>
          <c:y val="9.4586590067116471E-5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388880626166986"/>
          <c:y val="0.38123953001056476"/>
          <c:w val="0.84001755181323934"/>
          <c:h val="0.49925715360538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Indicadores!$C$58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Indicadores!$D$57:$G$57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Indicadores!$D$58:$G$58</c:f>
              <c:numCache>
                <c:formatCode>0.0%</c:formatCode>
                <c:ptCount val="4"/>
                <c:pt idx="0">
                  <c:v>0.52189781021897974</c:v>
                </c:pt>
                <c:pt idx="1">
                  <c:v>0.63037249283667662</c:v>
                </c:pt>
                <c:pt idx="2">
                  <c:v>0.69607843137254999</c:v>
                </c:pt>
                <c:pt idx="3">
                  <c:v>0.70022883295194505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285952"/>
        <c:axId val="70304512"/>
      </c:barChart>
      <c:catAx>
        <c:axId val="7028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30451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03045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285952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2: Cobertura do programa de atenção ao  diabético na unidade de saúde</a:t>
            </a:r>
          </a:p>
        </c:rich>
      </c:tx>
      <c:layout>
        <c:manualLayout>
          <c:xMode val="edge"/>
          <c:yMode val="edge"/>
          <c:x val="0.12707094728497817"/>
          <c:y val="0.14285767935605817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916703118292535"/>
          <c:y val="0.55000095912555669"/>
          <c:w val="0.77500157674474546"/>
          <c:h val="0.321429131956494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0.17688679245283051</c:v>
                </c:pt>
                <c:pt idx="1">
                  <c:v>0.2311320754716982</c:v>
                </c:pt>
                <c:pt idx="2">
                  <c:v>0.27830188679245366</c:v>
                </c:pt>
                <c:pt idx="3">
                  <c:v>0.2948113207547175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47456"/>
        <c:axId val="26951040"/>
      </c:barChart>
      <c:catAx>
        <c:axId val="2614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95104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695104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147456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20: Proporção de diabéticos que receberam orientação sobre os riscos do tabagismo</a:t>
            </a:r>
          </a:p>
        </c:rich>
      </c:tx>
      <c:layout>
        <c:manualLayout>
          <c:xMode val="edge"/>
          <c:yMode val="edge"/>
          <c:x val="0.16730320924793668"/>
          <c:y val="4.2629413374659772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706386672667256"/>
          <c:y val="0.40776945843295836"/>
          <c:w val="0.84718623542770199"/>
          <c:h val="0.502065791630684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Indicadores!$S$58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Indicadores!$T$57:$W$57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Indicadores!$T$58:$W$58</c:f>
              <c:numCache>
                <c:formatCode>0.0%</c:formatCode>
                <c:ptCount val="4"/>
                <c:pt idx="0">
                  <c:v>0.61333333333333362</c:v>
                </c:pt>
                <c:pt idx="1">
                  <c:v>0.66326530612244894</c:v>
                </c:pt>
                <c:pt idx="2">
                  <c:v>0.73728813559322071</c:v>
                </c:pt>
                <c:pt idx="3">
                  <c:v>0.75200000000000111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446080"/>
        <c:axId val="86448000"/>
      </c:barChart>
      <c:catAx>
        <c:axId val="8644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44800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8644800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446080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3: Proporção de hipertensos faltosos às consultas com busca ativa </a:t>
            </a:r>
          </a:p>
        </c:rich>
      </c:tx>
      <c:layout>
        <c:manualLayout>
          <c:xMode val="edge"/>
          <c:yMode val="edge"/>
          <c:x val="0.17517595510830181"/>
          <c:y val="8.041400352417299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069732992630449"/>
          <c:y val="0.44099758978973591"/>
          <c:w val="0.81412518492097363"/>
          <c:h val="0.46689939325198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5400000" scaled="1"/>
            </a:gradFill>
            <a:ln w="25400">
              <a:noFill/>
            </a:ln>
          </c:spPr>
          <c:invertIfNegative val="0"/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0.90322580645161388</c:v>
                </c:pt>
                <c:pt idx="1">
                  <c:v>0.87179487179487403</c:v>
                </c:pt>
                <c:pt idx="2">
                  <c:v>0.78431372549019607</c:v>
                </c:pt>
                <c:pt idx="3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37568"/>
        <c:axId val="22652416"/>
      </c:barChart>
      <c:catAx>
        <c:axId val="2263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65241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265241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637568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4: Proporção de diabéticos faltosos às consultas com busca ativa </a:t>
            </a:r>
          </a:p>
        </c:rich>
      </c:tx>
      <c:layout>
        <c:manualLayout>
          <c:xMode val="edge"/>
          <c:yMode val="edge"/>
          <c:x val="0.13383894256570361"/>
          <c:y val="5.374209715360447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541292022167029"/>
          <c:y val="0.42130163238672813"/>
          <c:w val="0.84864864355937852"/>
          <c:h val="0.473925861750680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Indicadores!$S$9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Indicadores!$T$8:$W$8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Indicadores!$T$9:$W$9</c:f>
              <c:numCache>
                <c:formatCode>0.0%</c:formatCode>
                <c:ptCount val="4"/>
                <c:pt idx="0">
                  <c:v>0.92307692307692257</c:v>
                </c:pt>
                <c:pt idx="1">
                  <c:v>0.88235294117647056</c:v>
                </c:pt>
                <c:pt idx="2">
                  <c:v>0.85000000000000064</c:v>
                </c:pt>
                <c:pt idx="3">
                  <c:v>0.79166666666666652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32384"/>
        <c:axId val="69232896"/>
      </c:barChart>
      <c:catAx>
        <c:axId val="2803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23289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6923289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8032384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5: Proporção de hipertensos com o exame clínico em dia de acordo com o protocolo</a:t>
            </a:r>
          </a:p>
        </c:rich>
      </c:tx>
      <c:layout>
        <c:manualLayout>
          <c:xMode val="edge"/>
          <c:yMode val="edge"/>
          <c:x val="0.12547241339656218"/>
          <c:y val="2.942959396380892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195672215757704"/>
          <c:y val="0.4950858598116491"/>
          <c:w val="0.85957481332483521"/>
          <c:h val="0.40788639963361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5400000" scaled="1"/>
            </a:gradFill>
            <a:ln w="25400">
              <a:noFill/>
            </a:ln>
          </c:spPr>
          <c:invertIfNegative val="0"/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0.45985401459854031</c:v>
                </c:pt>
                <c:pt idx="1">
                  <c:v>0.61031518624641834</c:v>
                </c:pt>
                <c:pt idx="2">
                  <c:v>0.65686274509803921</c:v>
                </c:pt>
                <c:pt idx="3">
                  <c:v>0.70709382151029765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66624"/>
        <c:axId val="24748416"/>
      </c:barChart>
      <c:catAx>
        <c:axId val="2266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474841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474841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666624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6:</a:t>
            </a:r>
            <a:r>
              <a:rPr lang="pt-BR" sz="1800" b="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b="0" dirty="0">
                <a:latin typeface="Arial" pitchFamily="34" charset="0"/>
                <a:cs typeface="Arial" pitchFamily="34" charset="0"/>
              </a:rPr>
              <a:t>Proporção de diabéticos com o exame clínico em dia de acordo com o protocolo</a:t>
            </a:r>
          </a:p>
        </c:rich>
      </c:tx>
      <c:layout>
        <c:manualLayout>
          <c:xMode val="edge"/>
          <c:yMode val="edge"/>
          <c:x val="0.14041710882698857"/>
          <c:y val="2.882110286853241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930834313428777"/>
          <c:y val="0.48583024955534332"/>
          <c:w val="0.86347541844009668"/>
          <c:h val="0.37676690539221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0.56000000000000005</c:v>
                </c:pt>
                <c:pt idx="1">
                  <c:v>0.60204081632653306</c:v>
                </c:pt>
                <c:pt idx="2">
                  <c:v>0.66949152542373003</c:v>
                </c:pt>
                <c:pt idx="3">
                  <c:v>0.72800000000000065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107520"/>
        <c:axId val="70109440"/>
      </c:barChart>
      <c:catAx>
        <c:axId val="7010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10944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010944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107520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</a:t>
            </a:r>
            <a:r>
              <a:rPr lang="pt-BR" sz="1800" b="0" baseline="0" dirty="0">
                <a:latin typeface="Arial" pitchFamily="34" charset="0"/>
                <a:cs typeface="Arial" pitchFamily="34" charset="0"/>
              </a:rPr>
              <a:t> 7: </a:t>
            </a:r>
            <a:r>
              <a:rPr lang="pt-BR" sz="1800" b="0" dirty="0">
                <a:latin typeface="Arial" pitchFamily="34" charset="0"/>
                <a:cs typeface="Arial" pitchFamily="34" charset="0"/>
              </a:rPr>
              <a:t>Proporção de hipertensos com os exames complementares em dia de acordo com o protocolo</a:t>
            </a:r>
          </a:p>
        </c:rich>
      </c:tx>
      <c:layout>
        <c:manualLayout>
          <c:xMode val="edge"/>
          <c:yMode val="edge"/>
          <c:x val="0.14472350294411732"/>
          <c:y val="2.967293848347874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128291300966558"/>
          <c:y val="0.46231985519082647"/>
          <c:w val="0.84198035535734128"/>
          <c:h val="0.432420430153786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hipertensos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0.21532846715328471</c:v>
                </c:pt>
                <c:pt idx="1">
                  <c:v>0.26647564469914042</c:v>
                </c:pt>
                <c:pt idx="2">
                  <c:v>0.29656862745098095</c:v>
                </c:pt>
                <c:pt idx="3">
                  <c:v>0.31350114416475988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824704"/>
        <c:axId val="26827392"/>
      </c:barChart>
      <c:catAx>
        <c:axId val="2682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82739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682739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824704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8: Proporção de diabéticos com os exames complementares  em dia de acordo com o protocolo</a:t>
            </a:r>
          </a:p>
        </c:rich>
      </c:tx>
      <c:layout>
        <c:manualLayout>
          <c:xMode val="edge"/>
          <c:yMode val="edge"/>
          <c:x val="0.22485673634829104"/>
          <c:y val="2.630590229772012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90223308521276"/>
          <c:y val="0.45754800419439701"/>
          <c:w val="0.85396044704710217"/>
          <c:h val="0.45236019738005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Indicadores!$S$20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Indicadores!$T$19:$W$19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Indicadores!$T$20:$W$20</c:f>
              <c:numCache>
                <c:formatCode>0.0%</c:formatCode>
                <c:ptCount val="4"/>
                <c:pt idx="0">
                  <c:v>0.28000000000000008</c:v>
                </c:pt>
                <c:pt idx="1">
                  <c:v>0.3061224489795924</c:v>
                </c:pt>
                <c:pt idx="2">
                  <c:v>0.33050847457627192</c:v>
                </c:pt>
                <c:pt idx="3">
                  <c:v>0.33600000000000063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926336"/>
        <c:axId val="70927872"/>
      </c:barChart>
      <c:catAx>
        <c:axId val="7092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92787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7092787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926336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Gráfico 9: Proporção de hipertensos com registro adequado na ficha de acompanhamento</a:t>
            </a:r>
          </a:p>
        </c:rich>
      </c:tx>
      <c:layout>
        <c:manualLayout>
          <c:xMode val="edge"/>
          <c:yMode val="edge"/>
          <c:x val="0.19182737005829761"/>
          <c:y val="3.631913014279879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801119563713192"/>
          <c:y val="0.45092170058496628"/>
          <c:w val="0.82539415698450669"/>
          <c:h val="0.44635729277806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Indicadores!$C$31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100000">
                  <a:srgbClr val="2C5D98"/>
                </a:gs>
              </a:gsLst>
              <a:lin ang="5400000" scaled="1"/>
            </a:gradFill>
            <a:ln w="25400">
              <a:noFill/>
            </a:ln>
          </c:spPr>
          <c:invertIfNegative val="0"/>
          <c:cat>
            <c:strRef>
              <c:f>Indicadores!$D$30:$G$30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Indicadores!$D$31:$G$31</c:f>
              <c:numCache>
                <c:formatCode>0.0%</c:formatCode>
                <c:ptCount val="4"/>
                <c:pt idx="0">
                  <c:v>0.68978102189781021</c:v>
                </c:pt>
                <c:pt idx="1">
                  <c:v>0.88825214899713278</c:v>
                </c:pt>
                <c:pt idx="2">
                  <c:v>0.91911764705882371</c:v>
                </c:pt>
                <c:pt idx="3">
                  <c:v>0.93363844393592677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973184"/>
        <c:axId val="69383680"/>
      </c:barChart>
      <c:catAx>
        <c:axId val="5897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38368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6938368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973184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64295-C9E1-46AC-BD16-21E2B8CC1C64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A16CF-CF2C-4009-ACBB-258AC01D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714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A16CF-CF2C-4009-ACBB-258AC01DBCF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049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64BB-16C0-4136-9A38-DB34C10D21C8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324257A4-187D-406D-B7D2-42AC705D0B99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64BB-16C0-4136-9A38-DB34C10D21C8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7A4-187D-406D-B7D2-42AC705D0B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64BB-16C0-4136-9A38-DB34C10D21C8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7A4-187D-406D-B7D2-42AC705D0B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64BB-16C0-4136-9A38-DB34C10D21C8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4257A4-187D-406D-B7D2-42AC705D0B99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64BB-16C0-4136-9A38-DB34C10D21C8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4257A4-187D-406D-B7D2-42AC705D0B99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64BB-16C0-4136-9A38-DB34C10D21C8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7A4-187D-406D-B7D2-42AC705D0B9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64BB-16C0-4136-9A38-DB34C10D21C8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7A4-187D-406D-B7D2-42AC705D0B9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64BB-16C0-4136-9A38-DB34C10D21C8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7A4-187D-406D-B7D2-42AC705D0B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64BB-16C0-4136-9A38-DB34C10D21C8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4257A4-187D-406D-B7D2-42AC705D0B9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3264BB-16C0-4136-9A38-DB34C10D21C8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4257A4-187D-406D-B7D2-42AC705D0B99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64BB-16C0-4136-9A38-DB34C10D21C8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7A4-187D-406D-B7D2-42AC705D0B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24257A4-187D-406D-B7D2-42AC705D0B99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53264BB-16C0-4136-9A38-DB34C10D21C8}" type="datetimeFigureOut">
              <a:rPr lang="pt-BR" smtClean="0"/>
              <a:t>09/04/2014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064896" cy="6480720"/>
          </a:xfrm>
        </p:spPr>
        <p:txBody>
          <a:bodyPr/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dirty="0" smtClean="0">
                <a:solidFill>
                  <a:schemeClr val="tx1"/>
                </a:solidFill>
                <a:effectLst/>
              </a:rPr>
            </a:br>
            <a:r>
              <a:rPr lang="pt-BR" sz="3200" dirty="0">
                <a:solidFill>
                  <a:schemeClr val="tx1"/>
                </a:solidFill>
                <a:effectLst/>
              </a:rPr>
              <a:t/>
            </a:r>
            <a:br>
              <a:rPr lang="pt-BR" sz="3200" dirty="0">
                <a:solidFill>
                  <a:schemeClr val="tx1"/>
                </a:solidFill>
                <a:effectLst/>
              </a:rPr>
            </a:br>
            <a:r>
              <a:rPr lang="pt-BR" sz="3200" b="0" dirty="0" smtClean="0">
                <a:solidFill>
                  <a:schemeClr val="tx1"/>
                </a:solidFill>
                <a:effectLst/>
              </a:rPr>
              <a:t>UNIVERSIDADE </a:t>
            </a:r>
            <a:r>
              <a:rPr lang="pt-BR" sz="3200" b="0" dirty="0">
                <a:solidFill>
                  <a:schemeClr val="tx1"/>
                </a:solidFill>
                <a:effectLst/>
              </a:rPr>
              <a:t>FEDERAL DE PELOTAS</a:t>
            </a:r>
            <a:br>
              <a:rPr lang="pt-BR" sz="3200" b="0" dirty="0">
                <a:solidFill>
                  <a:schemeClr val="tx1"/>
                </a:solidFill>
                <a:effectLst/>
              </a:rPr>
            </a:br>
            <a:r>
              <a:rPr lang="pt-BR" sz="3200" b="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b="0" dirty="0" smtClean="0">
                <a:solidFill>
                  <a:schemeClr val="tx1"/>
                </a:solidFill>
                <a:effectLst/>
              </a:rPr>
            </a:br>
            <a:r>
              <a:rPr lang="pt-BR" sz="3200" b="0" dirty="0" smtClean="0">
                <a:solidFill>
                  <a:schemeClr val="tx1"/>
                </a:solidFill>
                <a:effectLst/>
              </a:rPr>
              <a:t>Programa </a:t>
            </a:r>
            <a:r>
              <a:rPr lang="pt-BR" sz="3200" b="0" dirty="0">
                <a:solidFill>
                  <a:schemeClr val="tx1"/>
                </a:solidFill>
                <a:effectLst/>
              </a:rPr>
              <a:t>de Especialização em Saúde da </a:t>
            </a:r>
            <a:r>
              <a:rPr lang="pt-BR" sz="3200" b="0" dirty="0" smtClean="0">
                <a:solidFill>
                  <a:schemeClr val="tx1"/>
                </a:solidFill>
                <a:effectLst/>
              </a:rPr>
              <a:t>Família</a:t>
            </a:r>
            <a:br>
              <a:rPr lang="pt-BR" sz="3200" b="0" dirty="0" smtClean="0">
                <a:solidFill>
                  <a:schemeClr val="tx1"/>
                </a:solidFill>
                <a:effectLst/>
              </a:rPr>
            </a:br>
            <a:r>
              <a:rPr lang="pt-BR" sz="3200" b="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b="0" dirty="0" smtClean="0">
                <a:solidFill>
                  <a:schemeClr val="tx1"/>
                </a:solidFill>
                <a:effectLst/>
              </a:rPr>
            </a:br>
            <a:r>
              <a:rPr lang="pt-BR" sz="3200" b="0" dirty="0" smtClean="0">
                <a:solidFill>
                  <a:srgbClr val="00B050"/>
                </a:solidFill>
                <a:effectLst/>
              </a:rPr>
              <a:t>Melhoria </a:t>
            </a:r>
            <a:r>
              <a:rPr lang="pt-BR" sz="3200" b="0" dirty="0">
                <a:solidFill>
                  <a:srgbClr val="00B050"/>
                </a:solidFill>
                <a:effectLst/>
              </a:rPr>
              <a:t>da atenção aos portadores de hipertensão arterial sistêmica e diabetes mellitus da Unidade de Saúde 24 horas do município de Marechal Candido Rondon</a:t>
            </a:r>
            <a:br>
              <a:rPr lang="pt-BR" sz="3200" b="0" dirty="0">
                <a:solidFill>
                  <a:srgbClr val="00B050"/>
                </a:solidFill>
                <a:effectLst/>
              </a:rPr>
            </a:br>
            <a:r>
              <a:rPr lang="pt-BR" sz="3200" b="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b="0" dirty="0" smtClean="0">
                <a:solidFill>
                  <a:schemeClr val="tx1"/>
                </a:solidFill>
                <a:effectLst/>
              </a:rPr>
            </a:br>
            <a:r>
              <a:rPr lang="pt-BR" sz="3200" b="0" dirty="0" smtClean="0">
                <a:solidFill>
                  <a:schemeClr val="tx1"/>
                </a:solidFill>
                <a:effectLst/>
              </a:rPr>
              <a:t>Bruna </a:t>
            </a:r>
            <a:r>
              <a:rPr lang="pt-BR" sz="3200" b="0" dirty="0">
                <a:solidFill>
                  <a:schemeClr val="tx1"/>
                </a:solidFill>
                <a:effectLst/>
              </a:rPr>
              <a:t>Maria Bugs</a:t>
            </a:r>
            <a:br>
              <a:rPr lang="pt-BR" sz="3200" b="0" dirty="0">
                <a:solidFill>
                  <a:schemeClr val="tx1"/>
                </a:solidFill>
                <a:effectLst/>
              </a:rPr>
            </a:br>
            <a:r>
              <a:rPr lang="pt-BR" sz="3200" b="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3200" b="0" dirty="0" smtClean="0">
                <a:solidFill>
                  <a:schemeClr val="tx1"/>
                </a:solidFill>
                <a:effectLst/>
              </a:rPr>
            </a:br>
            <a:r>
              <a:rPr lang="pt-BR" sz="3200" b="0" dirty="0">
                <a:solidFill>
                  <a:schemeClr val="tx1"/>
                </a:solidFill>
                <a:effectLst/>
              </a:rPr>
              <a:t> </a:t>
            </a:r>
            <a:r>
              <a:rPr lang="pt-BR" sz="3200" b="0" dirty="0" smtClean="0">
                <a:solidFill>
                  <a:schemeClr val="tx1"/>
                </a:solidFill>
                <a:effectLst/>
              </a:rPr>
              <a:t>Pelotas</a:t>
            </a:r>
            <a:r>
              <a:rPr lang="pt-BR" sz="3200" b="0" dirty="0">
                <a:solidFill>
                  <a:schemeClr val="tx1"/>
                </a:solidFill>
                <a:effectLst/>
              </a:rPr>
              <a:t>, 2014</a:t>
            </a:r>
            <a:r>
              <a:rPr lang="pt-BR" sz="3200" b="0" dirty="0" smtClean="0">
                <a:solidFill>
                  <a:schemeClr val="tx1"/>
                </a:solidFill>
                <a:effectLst/>
              </a:rPr>
              <a:t>.</a:t>
            </a:r>
            <a:endParaRPr lang="pt-BR" sz="3600" dirty="0">
              <a:effectLst/>
              <a:latin typeface="+mn-lt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589240"/>
            <a:ext cx="875469" cy="98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632"/>
            <a:ext cx="8640960" cy="3384376"/>
          </a:xfrm>
        </p:spPr>
        <p:txBody>
          <a:bodyPr/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Objetivo 4</a:t>
            </a:r>
            <a:r>
              <a:rPr lang="pt-BR" b="1" dirty="0">
                <a:solidFill>
                  <a:schemeClr val="tx1"/>
                </a:solidFill>
              </a:rPr>
              <a:t>: </a:t>
            </a:r>
            <a:r>
              <a:rPr lang="pt-BR" dirty="0">
                <a:solidFill>
                  <a:schemeClr val="tx1"/>
                </a:solidFill>
              </a:rPr>
              <a:t>Melhorar o registro das informações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</a:rPr>
              <a:t>Meta</a:t>
            </a:r>
            <a:r>
              <a:rPr lang="pt-BR" b="1" dirty="0" smtClean="0">
                <a:solidFill>
                  <a:schemeClr val="tx1"/>
                </a:solidFill>
              </a:rPr>
              <a:t>: </a:t>
            </a:r>
            <a:r>
              <a:rPr lang="pt-BR" dirty="0" smtClean="0">
                <a:solidFill>
                  <a:schemeClr val="tx1"/>
                </a:solidFill>
              </a:rPr>
              <a:t>Manter </a:t>
            </a:r>
            <a:r>
              <a:rPr lang="pt-BR" dirty="0">
                <a:solidFill>
                  <a:schemeClr val="tx1"/>
                </a:solidFill>
              </a:rPr>
              <a:t>ficha de acompanhamento de 100% dos hipertensos e dos diabéticos </a:t>
            </a:r>
            <a:r>
              <a:rPr lang="pt-BR" dirty="0" smtClean="0">
                <a:solidFill>
                  <a:schemeClr val="tx1"/>
                </a:solidFill>
              </a:rPr>
              <a:t>cadastrados.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Resultados: </a:t>
            </a:r>
            <a:r>
              <a:rPr lang="pt-BR" dirty="0" smtClean="0">
                <a:solidFill>
                  <a:schemeClr val="tx1"/>
                </a:solidFill>
              </a:rPr>
              <a:t>408 </a:t>
            </a:r>
            <a:r>
              <a:rPr lang="pt-BR" dirty="0">
                <a:solidFill>
                  <a:schemeClr val="tx1"/>
                </a:solidFill>
              </a:rPr>
              <a:t>hipertensos </a:t>
            </a:r>
            <a:r>
              <a:rPr lang="pt-BR" dirty="0" smtClean="0">
                <a:solidFill>
                  <a:schemeClr val="tx1"/>
                </a:solidFill>
              </a:rPr>
              <a:t>do total de </a:t>
            </a:r>
            <a:r>
              <a:rPr lang="pt-BR" dirty="0">
                <a:solidFill>
                  <a:schemeClr val="tx1"/>
                </a:solidFill>
              </a:rPr>
              <a:t>437 </a:t>
            </a:r>
            <a:r>
              <a:rPr lang="pt-BR" dirty="0" smtClean="0">
                <a:solidFill>
                  <a:schemeClr val="tx1"/>
                </a:solidFill>
              </a:rPr>
              <a:t>possuíam </a:t>
            </a:r>
            <a:r>
              <a:rPr lang="pt-BR" dirty="0">
                <a:solidFill>
                  <a:schemeClr val="tx1"/>
                </a:solidFill>
              </a:rPr>
              <a:t>registro adequado </a:t>
            </a:r>
            <a:r>
              <a:rPr lang="pt-BR" dirty="0" smtClean="0">
                <a:solidFill>
                  <a:schemeClr val="tx1"/>
                </a:solidFill>
              </a:rPr>
              <a:t>(93,4%). </a:t>
            </a:r>
            <a:r>
              <a:rPr lang="pt-BR" dirty="0">
                <a:solidFill>
                  <a:schemeClr val="tx1"/>
                </a:solidFill>
              </a:rPr>
              <a:t>121 diabéticos </a:t>
            </a:r>
            <a:r>
              <a:rPr lang="pt-BR" dirty="0" smtClean="0">
                <a:solidFill>
                  <a:schemeClr val="tx1"/>
                </a:solidFill>
              </a:rPr>
              <a:t>do </a:t>
            </a:r>
            <a:r>
              <a:rPr lang="pt-BR" dirty="0">
                <a:solidFill>
                  <a:schemeClr val="tx1"/>
                </a:solidFill>
              </a:rPr>
              <a:t>total de 126 </a:t>
            </a:r>
            <a:r>
              <a:rPr lang="pt-BR" dirty="0" smtClean="0">
                <a:solidFill>
                  <a:schemeClr val="tx1"/>
                </a:solidFill>
              </a:rPr>
              <a:t>possuíam </a:t>
            </a:r>
            <a:r>
              <a:rPr lang="pt-BR" dirty="0">
                <a:solidFill>
                  <a:schemeClr val="tx1"/>
                </a:solidFill>
              </a:rPr>
              <a:t>registro adequado </a:t>
            </a:r>
            <a:r>
              <a:rPr lang="pt-BR" dirty="0" smtClean="0">
                <a:solidFill>
                  <a:schemeClr val="tx1"/>
                </a:solidFill>
              </a:rPr>
              <a:t>(96,8%). 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2918642"/>
              </p:ext>
            </p:extLst>
          </p:nvPr>
        </p:nvGraphicFramePr>
        <p:xfrm>
          <a:off x="395536" y="3717032"/>
          <a:ext cx="4104456" cy="2885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720102296"/>
              </p:ext>
            </p:extLst>
          </p:nvPr>
        </p:nvGraphicFramePr>
        <p:xfrm>
          <a:off x="4499992" y="3717032"/>
          <a:ext cx="4392488" cy="286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28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632"/>
            <a:ext cx="8640960" cy="388843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600" b="1" dirty="0">
                <a:solidFill>
                  <a:schemeClr val="tx1"/>
                </a:solidFill>
              </a:rPr>
              <a:t>Objetivo 5</a:t>
            </a:r>
            <a:r>
              <a:rPr lang="pt-BR" sz="2600" b="1" dirty="0" smtClean="0">
                <a:solidFill>
                  <a:schemeClr val="tx1"/>
                </a:solidFill>
              </a:rPr>
              <a:t>: </a:t>
            </a:r>
            <a:r>
              <a:rPr lang="pt-BR" sz="2600" dirty="0" smtClean="0">
                <a:solidFill>
                  <a:schemeClr val="tx1"/>
                </a:solidFill>
              </a:rPr>
              <a:t>Mapear </a:t>
            </a:r>
            <a:r>
              <a:rPr lang="pt-BR" sz="2600" dirty="0">
                <a:solidFill>
                  <a:schemeClr val="tx1"/>
                </a:solidFill>
              </a:rPr>
              <a:t>hipertensos e  diabéticos de risco para doença cardiovascular</a:t>
            </a:r>
            <a:r>
              <a:rPr lang="pt-BR" sz="2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t-BR" sz="2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600" b="1" dirty="0">
                <a:solidFill>
                  <a:schemeClr val="tx1"/>
                </a:solidFill>
              </a:rPr>
              <a:t>Meta</a:t>
            </a:r>
            <a:r>
              <a:rPr lang="pt-BR" sz="2600" b="1" dirty="0" smtClean="0">
                <a:solidFill>
                  <a:schemeClr val="tx1"/>
                </a:solidFill>
              </a:rPr>
              <a:t>: </a:t>
            </a:r>
            <a:r>
              <a:rPr lang="pt-BR" sz="2600" dirty="0" smtClean="0">
                <a:solidFill>
                  <a:schemeClr val="tx1"/>
                </a:solidFill>
              </a:rPr>
              <a:t>Realizar </a:t>
            </a:r>
            <a:r>
              <a:rPr lang="pt-BR" sz="2600" dirty="0">
                <a:solidFill>
                  <a:schemeClr val="tx1"/>
                </a:solidFill>
              </a:rPr>
              <a:t>estratificação do risco cardiovascular em 50% dos hipertensos e dos diabéticos </a:t>
            </a:r>
            <a:r>
              <a:rPr lang="pt-BR" sz="2600" dirty="0" smtClean="0">
                <a:solidFill>
                  <a:schemeClr val="tx1"/>
                </a:solidFill>
              </a:rPr>
              <a:t>cadastrados.</a:t>
            </a:r>
          </a:p>
          <a:p>
            <a:pPr marL="0" indent="0" algn="just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Resultados: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302 hipertensos </a:t>
            </a:r>
            <a:r>
              <a:rPr lang="pt-BR" sz="2600" dirty="0" smtClean="0">
                <a:solidFill>
                  <a:schemeClr val="tx1"/>
                </a:solidFill>
              </a:rPr>
              <a:t>do </a:t>
            </a:r>
            <a:r>
              <a:rPr lang="pt-BR" sz="2600" dirty="0">
                <a:solidFill>
                  <a:schemeClr val="tx1"/>
                </a:solidFill>
              </a:rPr>
              <a:t>total de 437 hipertensos </a:t>
            </a:r>
            <a:r>
              <a:rPr lang="pt-BR" sz="2600" dirty="0" smtClean="0">
                <a:solidFill>
                  <a:schemeClr val="tx1"/>
                </a:solidFill>
              </a:rPr>
              <a:t>possuíam </a:t>
            </a:r>
            <a:r>
              <a:rPr lang="pt-BR" sz="2600" dirty="0">
                <a:solidFill>
                  <a:schemeClr val="tx1"/>
                </a:solidFill>
              </a:rPr>
              <a:t>estratificação de risco realizada </a:t>
            </a:r>
            <a:r>
              <a:rPr lang="pt-BR" sz="2600" dirty="0" smtClean="0">
                <a:solidFill>
                  <a:schemeClr val="tx1"/>
                </a:solidFill>
              </a:rPr>
              <a:t>(69,1%). </a:t>
            </a:r>
            <a:r>
              <a:rPr lang="pt-BR" sz="2600" dirty="0">
                <a:solidFill>
                  <a:schemeClr val="tx1"/>
                </a:solidFill>
              </a:rPr>
              <a:t>90 diabéticos </a:t>
            </a:r>
            <a:r>
              <a:rPr lang="pt-BR" sz="2600" dirty="0" smtClean="0">
                <a:solidFill>
                  <a:schemeClr val="tx1"/>
                </a:solidFill>
              </a:rPr>
              <a:t>do </a:t>
            </a:r>
            <a:r>
              <a:rPr lang="pt-BR" sz="2600" dirty="0">
                <a:solidFill>
                  <a:schemeClr val="tx1"/>
                </a:solidFill>
              </a:rPr>
              <a:t>total de 125 diabéticos </a:t>
            </a:r>
            <a:r>
              <a:rPr lang="pt-BR" sz="2600" dirty="0" smtClean="0">
                <a:solidFill>
                  <a:schemeClr val="tx1"/>
                </a:solidFill>
              </a:rPr>
              <a:t>possuíam </a:t>
            </a:r>
            <a:r>
              <a:rPr lang="pt-BR" sz="2600" dirty="0">
                <a:solidFill>
                  <a:schemeClr val="tx1"/>
                </a:solidFill>
              </a:rPr>
              <a:t>estratificação de risco realizada </a:t>
            </a:r>
            <a:r>
              <a:rPr lang="pt-BR" sz="2600" dirty="0" smtClean="0">
                <a:solidFill>
                  <a:schemeClr val="tx1"/>
                </a:solidFill>
              </a:rPr>
              <a:t>(72%).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629721979"/>
              </p:ext>
            </p:extLst>
          </p:nvPr>
        </p:nvGraphicFramePr>
        <p:xfrm>
          <a:off x="251520" y="3933056"/>
          <a:ext cx="4320480" cy="279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378422090"/>
              </p:ext>
            </p:extLst>
          </p:nvPr>
        </p:nvGraphicFramePr>
        <p:xfrm>
          <a:off x="4572000" y="3933056"/>
          <a:ext cx="4464496" cy="2787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6632"/>
            <a:ext cx="8712968" cy="3600400"/>
          </a:xfrm>
        </p:spPr>
        <p:txBody>
          <a:bodyPr/>
          <a:lstStyle/>
          <a:p>
            <a:r>
              <a:rPr lang="pt-BR" sz="2600" b="1" dirty="0">
                <a:solidFill>
                  <a:schemeClr val="tx1"/>
                </a:solidFill>
              </a:rPr>
              <a:t>Objetivo 6</a:t>
            </a:r>
            <a:r>
              <a:rPr lang="pt-BR" sz="2600" b="1" dirty="0" smtClean="0">
                <a:solidFill>
                  <a:schemeClr val="tx1"/>
                </a:solidFill>
              </a:rPr>
              <a:t>: </a:t>
            </a:r>
            <a:r>
              <a:rPr lang="pt-BR" sz="2600" dirty="0" smtClean="0">
                <a:solidFill>
                  <a:schemeClr val="tx1"/>
                </a:solidFill>
              </a:rPr>
              <a:t>Promoção </a:t>
            </a:r>
            <a:r>
              <a:rPr lang="pt-BR" sz="2600" dirty="0">
                <a:solidFill>
                  <a:schemeClr val="tx1"/>
                </a:solidFill>
              </a:rPr>
              <a:t>da saúde.</a:t>
            </a:r>
          </a:p>
          <a:p>
            <a:pPr marL="0" indent="0">
              <a:buNone/>
            </a:pPr>
            <a:endParaRPr lang="pt-BR" sz="2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Meta: </a:t>
            </a:r>
            <a:r>
              <a:rPr lang="pt-BR" sz="2600" dirty="0" smtClean="0">
                <a:solidFill>
                  <a:schemeClr val="tx1"/>
                </a:solidFill>
              </a:rPr>
              <a:t>Garantir </a:t>
            </a:r>
            <a:r>
              <a:rPr lang="pt-BR" sz="2600" dirty="0">
                <a:solidFill>
                  <a:schemeClr val="tx1"/>
                </a:solidFill>
              </a:rPr>
              <a:t>avaliação odontológica a 20% dos pacientes hipertensos e dos diabéticos</a:t>
            </a:r>
            <a:r>
              <a:rPr lang="pt-BR" sz="26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2600" dirty="0" smtClean="0">
                <a:solidFill>
                  <a:schemeClr val="tx1"/>
                </a:solidFill>
              </a:rPr>
              <a:t>Resultados: </a:t>
            </a:r>
            <a:r>
              <a:rPr lang="pt-BR" sz="2600" dirty="0">
                <a:solidFill>
                  <a:schemeClr val="tx1"/>
                </a:solidFill>
              </a:rPr>
              <a:t>87 hipertensos </a:t>
            </a:r>
            <a:r>
              <a:rPr lang="pt-BR" sz="2600" dirty="0" smtClean="0">
                <a:solidFill>
                  <a:schemeClr val="tx1"/>
                </a:solidFill>
              </a:rPr>
              <a:t>do </a:t>
            </a:r>
            <a:r>
              <a:rPr lang="pt-BR" sz="2600" dirty="0">
                <a:solidFill>
                  <a:schemeClr val="tx1"/>
                </a:solidFill>
              </a:rPr>
              <a:t>total de 437 hipertensos </a:t>
            </a:r>
            <a:r>
              <a:rPr lang="pt-BR" sz="2600" dirty="0" smtClean="0">
                <a:solidFill>
                  <a:schemeClr val="tx1"/>
                </a:solidFill>
              </a:rPr>
              <a:t>realizaram avaliação odontológica (19,9%). </a:t>
            </a:r>
            <a:r>
              <a:rPr lang="pt-BR" sz="2600" dirty="0">
                <a:solidFill>
                  <a:schemeClr val="tx1"/>
                </a:solidFill>
              </a:rPr>
              <a:t>20 diabéticos </a:t>
            </a:r>
            <a:r>
              <a:rPr lang="pt-BR" sz="2600" dirty="0" smtClean="0">
                <a:solidFill>
                  <a:schemeClr val="tx1"/>
                </a:solidFill>
              </a:rPr>
              <a:t>do </a:t>
            </a:r>
            <a:r>
              <a:rPr lang="pt-BR" sz="2600" dirty="0">
                <a:solidFill>
                  <a:schemeClr val="tx1"/>
                </a:solidFill>
              </a:rPr>
              <a:t>total de 125 diabéticos </a:t>
            </a:r>
            <a:r>
              <a:rPr lang="pt-BR" sz="2600" dirty="0" smtClean="0">
                <a:solidFill>
                  <a:schemeClr val="tx1"/>
                </a:solidFill>
              </a:rPr>
              <a:t>realizaram </a:t>
            </a:r>
            <a:r>
              <a:rPr lang="pt-BR" sz="2600" dirty="0">
                <a:solidFill>
                  <a:schemeClr val="tx1"/>
                </a:solidFill>
              </a:rPr>
              <a:t>avaliação odontológica </a:t>
            </a:r>
            <a:r>
              <a:rPr lang="pt-BR" sz="2600" dirty="0" smtClean="0">
                <a:solidFill>
                  <a:schemeClr val="tx1"/>
                </a:solidFill>
              </a:rPr>
              <a:t>(16%).</a:t>
            </a:r>
            <a:endParaRPr lang="pt-BR" sz="26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081659622"/>
              </p:ext>
            </p:extLst>
          </p:nvPr>
        </p:nvGraphicFramePr>
        <p:xfrm>
          <a:off x="251520" y="3933056"/>
          <a:ext cx="4464496" cy="2766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501690258"/>
              </p:ext>
            </p:extLst>
          </p:nvPr>
        </p:nvGraphicFramePr>
        <p:xfrm>
          <a:off x="4716016" y="3933056"/>
          <a:ext cx="4248472" cy="2780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0213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632"/>
            <a:ext cx="8640960" cy="3384376"/>
          </a:xfrm>
        </p:spPr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Objetivo 6</a:t>
            </a:r>
            <a:r>
              <a:rPr lang="pt-BR" b="1" dirty="0" smtClean="0">
                <a:solidFill>
                  <a:schemeClr val="tx1"/>
                </a:solidFill>
              </a:rPr>
              <a:t>: </a:t>
            </a:r>
            <a:r>
              <a:rPr lang="pt-BR" dirty="0" smtClean="0">
                <a:solidFill>
                  <a:schemeClr val="tx1"/>
                </a:solidFill>
              </a:rPr>
              <a:t>Promoção </a:t>
            </a:r>
            <a:r>
              <a:rPr lang="pt-BR" dirty="0">
                <a:solidFill>
                  <a:schemeClr val="tx1"/>
                </a:solidFill>
              </a:rPr>
              <a:t>da saúde.</a:t>
            </a:r>
          </a:p>
          <a:p>
            <a:pPr marL="0" indent="0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Meta: </a:t>
            </a:r>
            <a:r>
              <a:rPr lang="pt-BR" dirty="0" smtClean="0">
                <a:solidFill>
                  <a:schemeClr val="tx1"/>
                </a:solidFill>
              </a:rPr>
              <a:t>Garantir </a:t>
            </a:r>
            <a:r>
              <a:rPr lang="pt-BR" dirty="0">
                <a:solidFill>
                  <a:schemeClr val="tx1"/>
                </a:solidFill>
              </a:rPr>
              <a:t>orientação nutricional a 90% dos pacientes hipertensos e dos diabéticos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</a:rPr>
              <a:t>Resultados: </a:t>
            </a:r>
            <a:r>
              <a:rPr lang="pt-BR" dirty="0">
                <a:solidFill>
                  <a:schemeClr val="tx1"/>
                </a:solidFill>
              </a:rPr>
              <a:t>435 hipertensos </a:t>
            </a:r>
            <a:r>
              <a:rPr lang="pt-BR" dirty="0" smtClean="0">
                <a:solidFill>
                  <a:schemeClr val="tx1"/>
                </a:solidFill>
              </a:rPr>
              <a:t>do </a:t>
            </a:r>
            <a:r>
              <a:rPr lang="pt-BR" dirty="0">
                <a:solidFill>
                  <a:schemeClr val="tx1"/>
                </a:solidFill>
              </a:rPr>
              <a:t>total de 437 </a:t>
            </a:r>
            <a:r>
              <a:rPr lang="pt-BR" dirty="0" smtClean="0">
                <a:solidFill>
                  <a:schemeClr val="tx1"/>
                </a:solidFill>
              </a:rPr>
              <a:t>receberam </a:t>
            </a:r>
            <a:r>
              <a:rPr lang="pt-BR" dirty="0">
                <a:solidFill>
                  <a:schemeClr val="tx1"/>
                </a:solidFill>
              </a:rPr>
              <a:t>orientações </a:t>
            </a:r>
            <a:r>
              <a:rPr lang="pt-BR" dirty="0" smtClean="0">
                <a:solidFill>
                  <a:schemeClr val="tx1"/>
                </a:solidFill>
              </a:rPr>
              <a:t>(99,5%). Todos os diabéticos receberam orientações.</a:t>
            </a:r>
            <a:endParaRPr lang="pt-BR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763413657"/>
              </p:ext>
            </p:extLst>
          </p:nvPr>
        </p:nvGraphicFramePr>
        <p:xfrm>
          <a:off x="251520" y="3717032"/>
          <a:ext cx="4464496" cy="2900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521163598"/>
              </p:ext>
            </p:extLst>
          </p:nvPr>
        </p:nvGraphicFramePr>
        <p:xfrm>
          <a:off x="4716016" y="3717032"/>
          <a:ext cx="4248472" cy="2861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467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6632"/>
            <a:ext cx="8712968" cy="3384376"/>
          </a:xfrm>
        </p:spPr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Objetivo 6</a:t>
            </a:r>
            <a:r>
              <a:rPr lang="pt-BR" b="1" dirty="0" smtClean="0">
                <a:solidFill>
                  <a:schemeClr val="tx1"/>
                </a:solidFill>
              </a:rPr>
              <a:t>: </a:t>
            </a:r>
            <a:r>
              <a:rPr lang="pt-BR" dirty="0" smtClean="0">
                <a:solidFill>
                  <a:schemeClr val="tx1"/>
                </a:solidFill>
              </a:rPr>
              <a:t>Promoção </a:t>
            </a:r>
            <a:r>
              <a:rPr lang="pt-BR" dirty="0">
                <a:solidFill>
                  <a:schemeClr val="tx1"/>
                </a:solidFill>
              </a:rPr>
              <a:t>da saúde.</a:t>
            </a:r>
          </a:p>
          <a:p>
            <a:pPr marL="0" indent="0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Meta: </a:t>
            </a:r>
            <a:r>
              <a:rPr lang="pt-BR" dirty="0" smtClean="0">
                <a:solidFill>
                  <a:schemeClr val="tx1"/>
                </a:solidFill>
              </a:rPr>
              <a:t>Garantir </a:t>
            </a:r>
            <a:r>
              <a:rPr lang="pt-BR" dirty="0">
                <a:solidFill>
                  <a:schemeClr val="tx1"/>
                </a:solidFill>
              </a:rPr>
              <a:t>orientação sobre atividade física regular a 90% dos pacientes hipertensos e dos diabéticos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Resultados: </a:t>
            </a:r>
            <a:r>
              <a:rPr lang="pt-BR" dirty="0">
                <a:solidFill>
                  <a:schemeClr val="tx1"/>
                </a:solidFill>
              </a:rPr>
              <a:t>405 hipertensos </a:t>
            </a:r>
            <a:r>
              <a:rPr lang="pt-BR" dirty="0" smtClean="0">
                <a:solidFill>
                  <a:schemeClr val="tx1"/>
                </a:solidFill>
              </a:rPr>
              <a:t>do </a:t>
            </a:r>
            <a:r>
              <a:rPr lang="pt-BR" dirty="0">
                <a:solidFill>
                  <a:schemeClr val="tx1"/>
                </a:solidFill>
              </a:rPr>
              <a:t>total de 437 </a:t>
            </a:r>
            <a:r>
              <a:rPr lang="pt-BR" dirty="0" smtClean="0">
                <a:solidFill>
                  <a:schemeClr val="tx1"/>
                </a:solidFill>
              </a:rPr>
              <a:t>receberam </a:t>
            </a:r>
            <a:r>
              <a:rPr lang="pt-BR" dirty="0">
                <a:solidFill>
                  <a:schemeClr val="tx1"/>
                </a:solidFill>
              </a:rPr>
              <a:t>orientações sobre atividade </a:t>
            </a:r>
            <a:r>
              <a:rPr lang="pt-BR" dirty="0" smtClean="0">
                <a:solidFill>
                  <a:schemeClr val="tx1"/>
                </a:solidFill>
              </a:rPr>
              <a:t>física (92,7%). </a:t>
            </a:r>
            <a:r>
              <a:rPr lang="pt-BR" dirty="0">
                <a:solidFill>
                  <a:schemeClr val="tx1"/>
                </a:solidFill>
              </a:rPr>
              <a:t>114 </a:t>
            </a:r>
            <a:r>
              <a:rPr lang="pt-BR" dirty="0" smtClean="0">
                <a:solidFill>
                  <a:schemeClr val="tx1"/>
                </a:solidFill>
              </a:rPr>
              <a:t>diabéticos do </a:t>
            </a:r>
            <a:r>
              <a:rPr lang="pt-BR" dirty="0">
                <a:solidFill>
                  <a:schemeClr val="tx1"/>
                </a:solidFill>
              </a:rPr>
              <a:t>total de 125 diabéticos </a:t>
            </a:r>
            <a:r>
              <a:rPr lang="pt-BR" dirty="0" smtClean="0">
                <a:solidFill>
                  <a:schemeClr val="tx1"/>
                </a:solidFill>
              </a:rPr>
              <a:t>receberam orientações (91,2%). 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447282119"/>
              </p:ext>
            </p:extLst>
          </p:nvPr>
        </p:nvGraphicFramePr>
        <p:xfrm>
          <a:off x="251520" y="4221088"/>
          <a:ext cx="4464496" cy="2499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829911614"/>
              </p:ext>
            </p:extLst>
          </p:nvPr>
        </p:nvGraphicFramePr>
        <p:xfrm>
          <a:off x="4716016" y="4221088"/>
          <a:ext cx="4320480" cy="2467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079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6632"/>
            <a:ext cx="8712968" cy="3312368"/>
          </a:xfrm>
        </p:spPr>
        <p:txBody>
          <a:bodyPr>
            <a:normAutofit lnSpcReduction="1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Objetivo 6</a:t>
            </a:r>
            <a:r>
              <a:rPr lang="pt-BR" b="1" dirty="0" smtClean="0">
                <a:solidFill>
                  <a:schemeClr val="tx1"/>
                </a:solidFill>
              </a:rPr>
              <a:t>: </a:t>
            </a:r>
            <a:r>
              <a:rPr lang="pt-BR" dirty="0" smtClean="0">
                <a:solidFill>
                  <a:schemeClr val="tx1"/>
                </a:solidFill>
              </a:rPr>
              <a:t>Promoção </a:t>
            </a:r>
            <a:r>
              <a:rPr lang="pt-BR" dirty="0">
                <a:solidFill>
                  <a:schemeClr val="tx1"/>
                </a:solidFill>
              </a:rPr>
              <a:t>da saúde.</a:t>
            </a:r>
          </a:p>
          <a:p>
            <a:pPr marL="0" indent="0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Meta: </a:t>
            </a:r>
            <a:r>
              <a:rPr lang="pt-BR" dirty="0" smtClean="0">
                <a:solidFill>
                  <a:schemeClr val="tx1"/>
                </a:solidFill>
              </a:rPr>
              <a:t>Garantir </a:t>
            </a:r>
            <a:r>
              <a:rPr lang="pt-BR" dirty="0">
                <a:solidFill>
                  <a:schemeClr val="tx1"/>
                </a:solidFill>
              </a:rPr>
              <a:t>orientação sobre os riscos do tabagismo a 90% dos </a:t>
            </a:r>
            <a:r>
              <a:rPr lang="pt-BR" dirty="0" smtClean="0">
                <a:solidFill>
                  <a:schemeClr val="tx1"/>
                </a:solidFill>
              </a:rPr>
              <a:t>pacientes.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Resultados: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306 hipertensos </a:t>
            </a:r>
            <a:r>
              <a:rPr lang="pt-BR" dirty="0" smtClean="0">
                <a:solidFill>
                  <a:schemeClr val="tx1"/>
                </a:solidFill>
              </a:rPr>
              <a:t>do </a:t>
            </a:r>
            <a:r>
              <a:rPr lang="pt-BR" dirty="0">
                <a:solidFill>
                  <a:schemeClr val="tx1"/>
                </a:solidFill>
              </a:rPr>
              <a:t>total de 437 </a:t>
            </a:r>
            <a:r>
              <a:rPr lang="pt-BR" dirty="0" smtClean="0">
                <a:solidFill>
                  <a:schemeClr val="tx1"/>
                </a:solidFill>
              </a:rPr>
              <a:t>receberam </a:t>
            </a:r>
            <a:r>
              <a:rPr lang="pt-BR" dirty="0">
                <a:solidFill>
                  <a:schemeClr val="tx1"/>
                </a:solidFill>
              </a:rPr>
              <a:t>orientações sobre o tabagismo </a:t>
            </a:r>
            <a:r>
              <a:rPr lang="pt-BR" dirty="0" smtClean="0">
                <a:solidFill>
                  <a:schemeClr val="tx1"/>
                </a:solidFill>
              </a:rPr>
              <a:t>(70%). </a:t>
            </a:r>
            <a:r>
              <a:rPr lang="pt-BR" dirty="0">
                <a:solidFill>
                  <a:schemeClr val="tx1"/>
                </a:solidFill>
              </a:rPr>
              <a:t>94 diabéticos </a:t>
            </a:r>
            <a:r>
              <a:rPr lang="pt-BR" dirty="0" smtClean="0">
                <a:solidFill>
                  <a:schemeClr val="tx1"/>
                </a:solidFill>
              </a:rPr>
              <a:t>do </a:t>
            </a:r>
            <a:r>
              <a:rPr lang="pt-BR" dirty="0">
                <a:solidFill>
                  <a:schemeClr val="tx1"/>
                </a:solidFill>
              </a:rPr>
              <a:t>total de 125 </a:t>
            </a:r>
            <a:r>
              <a:rPr lang="pt-BR" dirty="0" smtClean="0">
                <a:solidFill>
                  <a:schemeClr val="tx1"/>
                </a:solidFill>
              </a:rPr>
              <a:t>receberam orientações (72,5%). 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331051205"/>
              </p:ext>
            </p:extLst>
          </p:nvPr>
        </p:nvGraphicFramePr>
        <p:xfrm>
          <a:off x="179512" y="3933056"/>
          <a:ext cx="4464496" cy="2780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416006792"/>
              </p:ext>
            </p:extLst>
          </p:nvPr>
        </p:nvGraphicFramePr>
        <p:xfrm>
          <a:off x="4644008" y="3933056"/>
          <a:ext cx="4248472" cy="2824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374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6632"/>
            <a:ext cx="8712968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B050"/>
                </a:solidFill>
              </a:rPr>
              <a:t>RESULTADOS</a:t>
            </a:r>
          </a:p>
          <a:p>
            <a:pPr marL="0" indent="0" algn="ctr">
              <a:buNone/>
            </a:pPr>
            <a:endParaRPr lang="pt-BR" b="1" dirty="0" smtClean="0">
              <a:solidFill>
                <a:srgbClr val="00B050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De modo geral, os indicadores </a:t>
            </a:r>
            <a:r>
              <a:rPr lang="pt-BR" dirty="0" smtClean="0">
                <a:solidFill>
                  <a:schemeClr val="tx1"/>
                </a:solidFill>
              </a:rPr>
              <a:t>alcançaram as metas propostas. Os indicadores que não alcançaram ficaram próximos do valor esperado.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Relacionar a situação atual com a anterior.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Aspectos </a:t>
            </a:r>
            <a:r>
              <a:rPr lang="pt-BR" dirty="0" smtClean="0">
                <a:solidFill>
                  <a:schemeClr val="tx1"/>
                </a:solidFill>
              </a:rPr>
              <a:t>qualitativos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relevantes: 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</a:rPr>
              <a:t>1) A </a:t>
            </a:r>
            <a:r>
              <a:rPr lang="pt-BR" dirty="0">
                <a:solidFill>
                  <a:schemeClr val="tx1"/>
                </a:solidFill>
              </a:rPr>
              <a:t>classificação de risco dos pacientes, exame físico dos </a:t>
            </a:r>
            <a:r>
              <a:rPr lang="pt-BR" dirty="0" smtClean="0">
                <a:solidFill>
                  <a:schemeClr val="tx1"/>
                </a:solidFill>
              </a:rPr>
              <a:t>pés.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</a:rPr>
              <a:t>2) Melhora da qualidade de vida dos usuários.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632"/>
            <a:ext cx="864096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B050"/>
                </a:solidFill>
              </a:rPr>
              <a:t>DISCUSSÃ0</a:t>
            </a: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dirty="0">
                <a:solidFill>
                  <a:schemeClr val="tx1"/>
                </a:solidFill>
              </a:rPr>
              <a:t>I</a:t>
            </a:r>
            <a:r>
              <a:rPr lang="pt-BR" dirty="0" smtClean="0">
                <a:solidFill>
                  <a:schemeClr val="tx1"/>
                </a:solidFill>
              </a:rPr>
              <a:t>mportância </a:t>
            </a:r>
            <a:r>
              <a:rPr lang="pt-BR" dirty="0" smtClean="0">
                <a:solidFill>
                  <a:schemeClr val="tx1"/>
                </a:solidFill>
              </a:rPr>
              <a:t>da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intervenção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para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equipe, para o serviço e para a comunidade</a:t>
            </a:r>
          </a:p>
          <a:p>
            <a:pPr marL="0" indent="0" algn="ctr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Todos os setores encaminham para o HIPERDIA</a:t>
            </a:r>
          </a:p>
          <a:p>
            <a:pPr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Trocas entre diferentes profissionais</a:t>
            </a:r>
          </a:p>
          <a:p>
            <a:pPr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Redução </a:t>
            </a:r>
            <a:r>
              <a:rPr lang="pt-BR" dirty="0">
                <a:solidFill>
                  <a:schemeClr val="tx1"/>
                </a:solidFill>
              </a:rPr>
              <a:t>de complicações 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Ações de cunho preventivo e de promoção da </a:t>
            </a:r>
            <a:r>
              <a:rPr lang="pt-BR" dirty="0" smtClean="0">
                <a:solidFill>
                  <a:schemeClr val="tx1"/>
                </a:solidFill>
              </a:rPr>
              <a:t>saúde</a:t>
            </a:r>
          </a:p>
          <a:p>
            <a:pPr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Integralidade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8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632"/>
            <a:ext cx="8568952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Avaliação </a:t>
            </a:r>
            <a:r>
              <a:rPr lang="pt-BR" dirty="0">
                <a:solidFill>
                  <a:schemeClr val="tx1"/>
                </a:solidFill>
              </a:rPr>
              <a:t>do nível de incorporação da intervenção à rotina do serviço e aponte que mudanças pretende fazer para viabilizar a continuidade.</a:t>
            </a: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Reflexão </a:t>
            </a:r>
            <a:r>
              <a:rPr lang="pt-BR" dirty="0" smtClean="0">
                <a:solidFill>
                  <a:schemeClr val="tx1"/>
                </a:solidFill>
              </a:rPr>
              <a:t>sobre processo pessoal de </a:t>
            </a:r>
            <a:r>
              <a:rPr lang="pt-BR" dirty="0" smtClean="0">
                <a:solidFill>
                  <a:schemeClr val="tx1"/>
                </a:solidFill>
              </a:rPr>
              <a:t>aprendizagem.</a:t>
            </a:r>
          </a:p>
          <a:p>
            <a:pPr marL="0" indent="0" algn="ctr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O </a:t>
            </a:r>
            <a:r>
              <a:rPr lang="pt-BR" dirty="0" smtClean="0">
                <a:solidFill>
                  <a:schemeClr val="tx1"/>
                </a:solidFill>
              </a:rPr>
              <a:t>desenvolvimento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do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curso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relação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às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suas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expectativas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iniciais.</a:t>
            </a: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Significado </a:t>
            </a:r>
            <a:r>
              <a:rPr lang="pt-BR" dirty="0" smtClean="0">
                <a:solidFill>
                  <a:schemeClr val="tx1"/>
                </a:solidFill>
              </a:rPr>
              <a:t>do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curso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para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sua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prática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profissional.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23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9200" y="838200"/>
            <a:ext cx="7097216" cy="5615136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 algn="r">
              <a:buNone/>
            </a:pPr>
            <a:endParaRPr lang="pt-BR" dirty="0" smtClean="0"/>
          </a:p>
          <a:p>
            <a:pPr marL="0" indent="0" algn="r">
              <a:buNone/>
            </a:pPr>
            <a:endParaRPr lang="pt-BR" dirty="0"/>
          </a:p>
          <a:p>
            <a:pPr marL="0" indent="0" algn="r">
              <a:buNone/>
            </a:pPr>
            <a:endParaRPr lang="pt-BR" dirty="0" smtClean="0"/>
          </a:p>
          <a:p>
            <a:pPr marL="0" indent="0" algn="r">
              <a:buNone/>
            </a:pPr>
            <a:r>
              <a:rPr lang="pt-BR" dirty="0" smtClean="0"/>
              <a:t>Obrigada.</a:t>
            </a:r>
            <a:endParaRPr lang="pt-BR" dirty="0"/>
          </a:p>
        </p:txBody>
      </p:sp>
      <p:pic>
        <p:nvPicPr>
          <p:cNvPr id="1026" name="Picture 2" descr="http://www.portalguaira.com/PG/wp-content/uploads/2013/05/UNIDADE-DE-SA%C3%9ADE-24-HORAS-MARECHAL-ROND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5436096" cy="407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8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8640"/>
            <a:ext cx="8496944" cy="640871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sz="4500" b="1" dirty="0" smtClean="0">
                <a:solidFill>
                  <a:srgbClr val="00B050"/>
                </a:solidFill>
              </a:rPr>
              <a:t>INTRODUÇÃO</a:t>
            </a:r>
          </a:p>
          <a:p>
            <a:pPr marL="0" indent="0">
              <a:buNone/>
            </a:pPr>
            <a:endParaRPr lang="pt-BR" sz="4500" dirty="0" smtClean="0"/>
          </a:p>
          <a:p>
            <a:pPr algn="just">
              <a:buFont typeface="Arial" charset="0"/>
              <a:buChar char="•"/>
            </a:pPr>
            <a:r>
              <a:rPr lang="pt-BR" sz="4500" dirty="0" smtClean="0">
                <a:solidFill>
                  <a:schemeClr val="tx1"/>
                </a:solidFill>
              </a:rPr>
              <a:t>HAS e DM são doenças importantes no sistema público de saúde.</a:t>
            </a:r>
          </a:p>
          <a:p>
            <a:pPr algn="just">
              <a:buFont typeface="Arial" charset="0"/>
              <a:buChar char="•"/>
            </a:pPr>
            <a:r>
              <a:rPr lang="pt-BR" sz="4500" dirty="0" smtClean="0">
                <a:solidFill>
                  <a:schemeClr val="tx1"/>
                </a:solidFill>
              </a:rPr>
              <a:t>Única ação programática realizada no serviço.</a:t>
            </a:r>
          </a:p>
          <a:p>
            <a:pPr marL="0" indent="0">
              <a:buNone/>
            </a:pPr>
            <a:endParaRPr lang="pt-BR" sz="4500" dirty="0" smtClean="0"/>
          </a:p>
          <a:p>
            <a:pPr marL="0" indent="0" algn="ctr">
              <a:buNone/>
            </a:pPr>
            <a:r>
              <a:rPr lang="pt-BR" sz="4500" dirty="0" smtClean="0">
                <a:solidFill>
                  <a:srgbClr val="00B050"/>
                </a:solidFill>
              </a:rPr>
              <a:t>Caracterização do município</a:t>
            </a:r>
          </a:p>
          <a:p>
            <a:pPr marL="0" indent="0">
              <a:buNone/>
            </a:pPr>
            <a:endParaRPr lang="pt-BR" sz="4500" dirty="0" smtClean="0"/>
          </a:p>
          <a:p>
            <a:pPr>
              <a:buFont typeface="Arial" charset="0"/>
              <a:buChar char="•"/>
            </a:pPr>
            <a:r>
              <a:rPr lang="pt-BR" sz="4500" dirty="0" smtClean="0">
                <a:solidFill>
                  <a:schemeClr val="tx1"/>
                </a:solidFill>
              </a:rPr>
              <a:t>Localização</a:t>
            </a:r>
          </a:p>
          <a:p>
            <a:pPr>
              <a:buFont typeface="Arial" charset="0"/>
              <a:buChar char="•"/>
            </a:pPr>
            <a:r>
              <a:rPr lang="pt-BR" sz="4500" dirty="0" smtClean="0">
                <a:solidFill>
                  <a:schemeClr val="tx1"/>
                </a:solidFill>
              </a:rPr>
              <a:t>Fundação em 1953</a:t>
            </a:r>
          </a:p>
          <a:p>
            <a:pPr>
              <a:buFont typeface="Arial" charset="0"/>
              <a:buChar char="•"/>
            </a:pPr>
            <a:r>
              <a:rPr lang="pt-BR" sz="4500" dirty="0">
                <a:solidFill>
                  <a:schemeClr val="tx1"/>
                </a:solidFill>
              </a:rPr>
              <a:t>46.819 </a:t>
            </a:r>
            <a:r>
              <a:rPr lang="pt-BR" sz="4500" dirty="0" smtClean="0">
                <a:solidFill>
                  <a:schemeClr val="tx1"/>
                </a:solidFill>
              </a:rPr>
              <a:t>habitantes (IBGE, 2010)</a:t>
            </a:r>
          </a:p>
          <a:p>
            <a:pPr>
              <a:buFont typeface="Arial" charset="0"/>
              <a:buChar char="•"/>
            </a:pPr>
            <a:r>
              <a:rPr lang="pt-BR" sz="4500" dirty="0" smtClean="0">
                <a:solidFill>
                  <a:schemeClr val="tx1"/>
                </a:solidFill>
              </a:rPr>
              <a:t>Características econômicas</a:t>
            </a:r>
          </a:p>
          <a:p>
            <a:pPr>
              <a:buFont typeface="Arial" charset="0"/>
              <a:buChar char="•"/>
            </a:pPr>
            <a:r>
              <a:rPr lang="pt-BR" sz="4500" dirty="0">
                <a:solidFill>
                  <a:schemeClr val="tx1"/>
                </a:solidFill>
              </a:rPr>
              <a:t>S</a:t>
            </a:r>
            <a:r>
              <a:rPr lang="pt-BR" sz="4500" dirty="0" smtClean="0">
                <a:solidFill>
                  <a:schemeClr val="tx1"/>
                </a:solidFill>
              </a:rPr>
              <a:t>istema </a:t>
            </a:r>
            <a:r>
              <a:rPr lang="pt-BR" sz="4500" dirty="0">
                <a:solidFill>
                  <a:schemeClr val="tx1"/>
                </a:solidFill>
              </a:rPr>
              <a:t>de saúde composto por instituições públicas e privadas</a:t>
            </a:r>
            <a:endParaRPr lang="pt-BR" sz="4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15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404664"/>
            <a:ext cx="8352928" cy="619268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rgbClr val="00B050"/>
                </a:solidFill>
              </a:rPr>
              <a:t>Caracterização </a:t>
            </a:r>
            <a:r>
              <a:rPr lang="pt-BR" dirty="0">
                <a:solidFill>
                  <a:srgbClr val="00B050"/>
                </a:solidFill>
              </a:rPr>
              <a:t>da Unidade de Saúde 24 </a:t>
            </a:r>
            <a:r>
              <a:rPr lang="pt-BR" dirty="0" smtClean="0">
                <a:solidFill>
                  <a:srgbClr val="00B050"/>
                </a:solidFill>
              </a:rPr>
              <a:t>horas</a:t>
            </a:r>
          </a:p>
          <a:p>
            <a:pPr marL="0" indent="0">
              <a:buNone/>
            </a:pPr>
            <a:endParaRPr lang="pt-BR" dirty="0">
              <a:solidFill>
                <a:srgbClr val="00B050"/>
              </a:solidFill>
            </a:endParaRPr>
          </a:p>
          <a:p>
            <a:pPr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Estrutura predial antiga</a:t>
            </a:r>
          </a:p>
          <a:p>
            <a:pPr algn="just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UBS tradicional e atendimentos de urgência e emergência (único serviço público)</a:t>
            </a:r>
          </a:p>
          <a:p>
            <a:pPr algn="just">
              <a:buFont typeface="Arial" charset="0"/>
              <a:buChar char="•"/>
            </a:pPr>
            <a:r>
              <a:rPr lang="pt-BR" dirty="0" err="1" smtClean="0">
                <a:solidFill>
                  <a:schemeClr val="tx1"/>
                </a:solidFill>
              </a:rPr>
              <a:t>Territorialização</a:t>
            </a:r>
            <a:r>
              <a:rPr lang="pt-BR" dirty="0" smtClean="0">
                <a:solidFill>
                  <a:schemeClr val="tx1"/>
                </a:solidFill>
              </a:rPr>
              <a:t>, ACS</a:t>
            </a:r>
          </a:p>
          <a:p>
            <a:pPr algn="just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Acolhimento a demanda espontânea</a:t>
            </a: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00B050"/>
                </a:solidFill>
              </a:rPr>
              <a:t>Situação </a:t>
            </a:r>
            <a:r>
              <a:rPr lang="pt-BR" dirty="0">
                <a:solidFill>
                  <a:srgbClr val="00B050"/>
                </a:solidFill>
              </a:rPr>
              <a:t>da ação programática </a:t>
            </a:r>
            <a:r>
              <a:rPr lang="pt-BR" dirty="0" smtClean="0">
                <a:solidFill>
                  <a:srgbClr val="00B050"/>
                </a:solidFill>
              </a:rPr>
              <a:t>na </a:t>
            </a:r>
            <a:r>
              <a:rPr lang="pt-BR" dirty="0">
                <a:solidFill>
                  <a:srgbClr val="00B050"/>
                </a:solidFill>
              </a:rPr>
              <a:t>Unidade antes da </a:t>
            </a:r>
            <a:r>
              <a:rPr lang="pt-BR" dirty="0" smtClean="0">
                <a:solidFill>
                  <a:srgbClr val="00B050"/>
                </a:solidFill>
              </a:rPr>
              <a:t>intervenção</a:t>
            </a:r>
          </a:p>
          <a:p>
            <a:pPr marL="0" indent="0">
              <a:buNone/>
            </a:pPr>
            <a:endParaRPr lang="pt-BR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00B05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24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0"/>
            <a:ext cx="8676456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3000" b="1" dirty="0" smtClean="0">
                <a:solidFill>
                  <a:srgbClr val="00B050"/>
                </a:solidFill>
              </a:rPr>
              <a:t>OBJETIVO GERAL</a:t>
            </a:r>
          </a:p>
          <a:p>
            <a:pPr marL="0" indent="0" algn="ctr">
              <a:buNone/>
            </a:pPr>
            <a:endParaRPr lang="pt-BR" sz="3000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pt-BR" sz="3000" dirty="0" smtClean="0">
                <a:solidFill>
                  <a:schemeClr val="tx1"/>
                </a:solidFill>
              </a:rPr>
              <a:t>Melhorar </a:t>
            </a:r>
            <a:r>
              <a:rPr lang="pt-BR" sz="3000" dirty="0">
                <a:solidFill>
                  <a:schemeClr val="tx1"/>
                </a:solidFill>
              </a:rPr>
              <a:t>a atenção aos adultos portadores de hipertensão arterial sistêmica e/ou diabetes </a:t>
            </a:r>
            <a:r>
              <a:rPr lang="pt-BR" sz="3000" dirty="0" smtClean="0">
                <a:solidFill>
                  <a:schemeClr val="tx1"/>
                </a:solidFill>
              </a:rPr>
              <a:t>mellitus.</a:t>
            </a:r>
          </a:p>
          <a:p>
            <a:pPr marL="0" indent="0" algn="just">
              <a:buNone/>
            </a:pPr>
            <a:endParaRPr lang="pt-BR" sz="3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pt-BR" sz="3000" b="1" dirty="0" smtClean="0">
                <a:solidFill>
                  <a:srgbClr val="00B050"/>
                </a:solidFill>
              </a:rPr>
              <a:t>OBJETIVOS ESPECÍFICOS</a:t>
            </a:r>
          </a:p>
          <a:p>
            <a:pPr marL="0" indent="0" algn="ctr">
              <a:buNone/>
            </a:pPr>
            <a:endParaRPr lang="pt-BR" sz="3000" dirty="0">
              <a:solidFill>
                <a:srgbClr val="00B050"/>
              </a:solidFill>
            </a:endParaRPr>
          </a:p>
          <a:p>
            <a:pPr lvl="0"/>
            <a:r>
              <a:rPr lang="pt-BR" sz="3000" dirty="0">
                <a:solidFill>
                  <a:schemeClr val="tx1"/>
                </a:solidFill>
              </a:rPr>
              <a:t>Ampliar a cobertura à hipertensos e/ou diabéticos.</a:t>
            </a:r>
          </a:p>
          <a:p>
            <a:pPr lvl="0"/>
            <a:r>
              <a:rPr lang="pt-BR" sz="3000" dirty="0">
                <a:solidFill>
                  <a:schemeClr val="tx1"/>
                </a:solidFill>
              </a:rPr>
              <a:t>Melhorar a adesão do hipertenso e/ou diabético ao programa.</a:t>
            </a:r>
          </a:p>
          <a:p>
            <a:pPr lvl="0"/>
            <a:r>
              <a:rPr lang="pt-BR" sz="3000" dirty="0">
                <a:solidFill>
                  <a:schemeClr val="tx1"/>
                </a:solidFill>
              </a:rPr>
              <a:t>Melhorar a qualidade do atendimento ao paciente hipertenso e/ou diabético realizado na unidade de saúde.</a:t>
            </a:r>
          </a:p>
          <a:p>
            <a:pPr lvl="0"/>
            <a:r>
              <a:rPr lang="pt-BR" sz="3000" dirty="0">
                <a:solidFill>
                  <a:schemeClr val="tx1"/>
                </a:solidFill>
              </a:rPr>
              <a:t>Melhorar o registro das informações.</a:t>
            </a:r>
          </a:p>
          <a:p>
            <a:pPr lvl="0"/>
            <a:r>
              <a:rPr lang="pt-BR" sz="3000" dirty="0">
                <a:solidFill>
                  <a:schemeClr val="tx1"/>
                </a:solidFill>
              </a:rPr>
              <a:t>Mapear hipertensos e diabéticos de risco para doença cardiovascular.</a:t>
            </a:r>
          </a:p>
          <a:p>
            <a:pPr lvl="0"/>
            <a:r>
              <a:rPr lang="pt-BR" sz="3000" dirty="0">
                <a:solidFill>
                  <a:schemeClr val="tx1"/>
                </a:solidFill>
              </a:rPr>
              <a:t>Promoção da saúde.</a:t>
            </a:r>
          </a:p>
          <a:p>
            <a:pPr marL="0" indent="0" algn="just">
              <a:buNone/>
            </a:pPr>
            <a:endParaRPr lang="pt-B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72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8640"/>
            <a:ext cx="8640960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B050"/>
                </a:solidFill>
              </a:rPr>
              <a:t>METODOLOGIA</a:t>
            </a:r>
          </a:p>
          <a:p>
            <a:pPr marL="0" indent="0" algn="ctr">
              <a:buNone/>
            </a:pPr>
            <a:endParaRPr lang="pt-BR" b="1" dirty="0">
              <a:solidFill>
                <a:srgbClr val="00B050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Articulação entre as ações da intervenção e </a:t>
            </a:r>
            <a:r>
              <a:rPr lang="pt-BR" dirty="0">
                <a:solidFill>
                  <a:schemeClr val="tx1"/>
                </a:solidFill>
              </a:rPr>
              <a:t>o</a:t>
            </a:r>
            <a:r>
              <a:rPr lang="pt-BR" dirty="0" smtClean="0">
                <a:solidFill>
                  <a:schemeClr val="tx1"/>
                </a:solidFill>
              </a:rPr>
              <a:t>utras atividades.</a:t>
            </a:r>
          </a:p>
          <a:p>
            <a:pPr algn="just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Local de realização das ações.</a:t>
            </a:r>
          </a:p>
          <a:p>
            <a:pPr algn="just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Profissionais que realizam as atividades.</a:t>
            </a:r>
          </a:p>
          <a:p>
            <a:pPr algn="just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Instrumentos de coleta de dados (Planilha de Coleta de Dados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e Ficha-espelho).</a:t>
            </a:r>
            <a:endParaRPr lang="pt-BR" dirty="0" smtClean="0">
              <a:solidFill>
                <a:schemeClr val="tx1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Público-alvo.</a:t>
            </a: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8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8640"/>
            <a:ext cx="8568952" cy="38164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B050"/>
                </a:solidFill>
              </a:rPr>
              <a:t>OBJETIVOS, METAS E RESULTADOS</a:t>
            </a:r>
          </a:p>
          <a:p>
            <a:pPr marL="0" indent="0" algn="ctr">
              <a:buNone/>
            </a:pPr>
            <a:endParaRPr lang="pt-BR" b="1" dirty="0">
              <a:solidFill>
                <a:srgbClr val="00B050"/>
              </a:solidFill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</a:rPr>
              <a:t>Objetivo 1</a:t>
            </a:r>
            <a:r>
              <a:rPr lang="pt-BR" dirty="0">
                <a:solidFill>
                  <a:schemeClr val="tx1"/>
                </a:solidFill>
              </a:rPr>
              <a:t>: Ampliar a cobertura à hipertensos e/ou diabéticos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Meta:</a:t>
            </a:r>
            <a:r>
              <a:rPr lang="pt-BR" dirty="0" smtClean="0">
                <a:solidFill>
                  <a:schemeClr val="tx1"/>
                </a:solidFill>
              </a:rPr>
              <a:t> Cadastrar </a:t>
            </a:r>
            <a:r>
              <a:rPr lang="pt-BR" dirty="0">
                <a:solidFill>
                  <a:schemeClr val="tx1"/>
                </a:solidFill>
              </a:rPr>
              <a:t>80% dos hipertensos e 80% dos diabéticos da </a:t>
            </a:r>
            <a:r>
              <a:rPr lang="pt-BR" dirty="0" smtClean="0">
                <a:solidFill>
                  <a:schemeClr val="tx1"/>
                </a:solidFill>
              </a:rPr>
              <a:t>área.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Resultado:</a:t>
            </a:r>
            <a:r>
              <a:rPr lang="pt-BR" dirty="0" smtClean="0">
                <a:solidFill>
                  <a:schemeClr val="tx1"/>
                </a:solidFill>
              </a:rPr>
              <a:t> 437 dos 1719 hipertensos estimados foram cadastrados (25,4%). </a:t>
            </a:r>
            <a:r>
              <a:rPr lang="pt-BR" dirty="0">
                <a:solidFill>
                  <a:schemeClr val="tx1"/>
                </a:solidFill>
              </a:rPr>
              <a:t>F</a:t>
            </a:r>
            <a:r>
              <a:rPr lang="pt-BR" dirty="0" smtClean="0">
                <a:solidFill>
                  <a:schemeClr val="tx1"/>
                </a:solidFill>
              </a:rPr>
              <a:t>oram </a:t>
            </a:r>
            <a:r>
              <a:rPr lang="pt-BR" dirty="0">
                <a:solidFill>
                  <a:schemeClr val="tx1"/>
                </a:solidFill>
              </a:rPr>
              <a:t>atendidos 125 diabéticos </a:t>
            </a:r>
            <a:r>
              <a:rPr lang="pt-BR" dirty="0" smtClean="0">
                <a:solidFill>
                  <a:schemeClr val="tx1"/>
                </a:solidFill>
              </a:rPr>
              <a:t>dos </a:t>
            </a:r>
            <a:r>
              <a:rPr lang="pt-BR" dirty="0">
                <a:solidFill>
                  <a:schemeClr val="tx1"/>
                </a:solidFill>
              </a:rPr>
              <a:t>424 diabéticos estimados </a:t>
            </a:r>
            <a:r>
              <a:rPr lang="pt-BR" dirty="0" smtClean="0">
                <a:solidFill>
                  <a:schemeClr val="tx1"/>
                </a:solidFill>
              </a:rPr>
              <a:t>(29,5%).</a:t>
            </a:r>
            <a:endParaRPr lang="pt-BR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368368419"/>
              </p:ext>
            </p:extLst>
          </p:nvPr>
        </p:nvGraphicFramePr>
        <p:xfrm>
          <a:off x="251520" y="4005064"/>
          <a:ext cx="4464496" cy="2673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141643438"/>
              </p:ext>
            </p:extLst>
          </p:nvPr>
        </p:nvGraphicFramePr>
        <p:xfrm>
          <a:off x="4788024" y="4005064"/>
          <a:ext cx="4177015" cy="2707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1915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8640"/>
            <a:ext cx="8640960" cy="29523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3000" b="1" dirty="0" smtClean="0">
                <a:solidFill>
                  <a:schemeClr val="tx1"/>
                </a:solidFill>
              </a:rPr>
              <a:t>Objetivo 2: </a:t>
            </a:r>
            <a:r>
              <a:rPr lang="pt-BR" sz="3000" dirty="0" smtClean="0">
                <a:solidFill>
                  <a:schemeClr val="tx1"/>
                </a:solidFill>
              </a:rPr>
              <a:t>Melhorar </a:t>
            </a:r>
            <a:r>
              <a:rPr lang="pt-BR" sz="3000" dirty="0">
                <a:solidFill>
                  <a:schemeClr val="tx1"/>
                </a:solidFill>
              </a:rPr>
              <a:t>a adesão do </a:t>
            </a:r>
            <a:r>
              <a:rPr lang="pt-BR" sz="3000" dirty="0" smtClean="0">
                <a:solidFill>
                  <a:schemeClr val="tx1"/>
                </a:solidFill>
              </a:rPr>
              <a:t>usuário.</a:t>
            </a:r>
          </a:p>
          <a:p>
            <a:pPr marL="0" indent="0" algn="just">
              <a:buNone/>
            </a:pPr>
            <a:endParaRPr lang="pt-BR" sz="3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3000" b="1" dirty="0" smtClean="0">
                <a:solidFill>
                  <a:schemeClr val="tx1"/>
                </a:solidFill>
              </a:rPr>
              <a:t>Meta: </a:t>
            </a:r>
            <a:r>
              <a:rPr lang="pt-BR" sz="3000" dirty="0" smtClean="0">
                <a:solidFill>
                  <a:schemeClr val="tx1"/>
                </a:solidFill>
              </a:rPr>
              <a:t>Buscar </a:t>
            </a:r>
            <a:r>
              <a:rPr lang="pt-BR" sz="3000" dirty="0">
                <a:solidFill>
                  <a:schemeClr val="tx1"/>
                </a:solidFill>
              </a:rPr>
              <a:t>80% dos hipertensos e dos diabéticos </a:t>
            </a:r>
            <a:r>
              <a:rPr lang="pt-BR" sz="3000" dirty="0" smtClean="0">
                <a:solidFill>
                  <a:schemeClr val="tx1"/>
                </a:solidFill>
              </a:rPr>
              <a:t>faltosos às consultas.</a:t>
            </a:r>
          </a:p>
          <a:p>
            <a:pPr marL="0" indent="0" algn="just">
              <a:buNone/>
            </a:pPr>
            <a:r>
              <a:rPr lang="pt-BR" sz="3000" b="1" dirty="0" smtClean="0">
                <a:solidFill>
                  <a:schemeClr val="tx1"/>
                </a:solidFill>
              </a:rPr>
              <a:t>Resultado: </a:t>
            </a:r>
            <a:r>
              <a:rPr lang="pt-BR" sz="3000" dirty="0">
                <a:solidFill>
                  <a:schemeClr val="tx1"/>
                </a:solidFill>
              </a:rPr>
              <a:t>foi realizada busca ativa de 48 hipertensos </a:t>
            </a:r>
            <a:r>
              <a:rPr lang="pt-BR" sz="3000" dirty="0" smtClean="0">
                <a:solidFill>
                  <a:schemeClr val="tx1"/>
                </a:solidFill>
              </a:rPr>
              <a:t>de </a:t>
            </a:r>
            <a:r>
              <a:rPr lang="pt-BR" sz="3000" dirty="0">
                <a:solidFill>
                  <a:schemeClr val="tx1"/>
                </a:solidFill>
              </a:rPr>
              <a:t>60 hipertensos que estavam com consulta atrasada </a:t>
            </a:r>
            <a:r>
              <a:rPr lang="pt-BR" sz="3000" dirty="0">
                <a:solidFill>
                  <a:schemeClr val="tx1"/>
                </a:solidFill>
              </a:rPr>
              <a:t>(</a:t>
            </a:r>
            <a:r>
              <a:rPr lang="pt-BR" sz="3000" dirty="0" smtClean="0">
                <a:solidFill>
                  <a:schemeClr val="tx1"/>
                </a:solidFill>
              </a:rPr>
              <a:t>80%). E busca de 19 </a:t>
            </a:r>
            <a:r>
              <a:rPr lang="pt-BR" sz="3000" dirty="0">
                <a:solidFill>
                  <a:schemeClr val="tx1"/>
                </a:solidFill>
              </a:rPr>
              <a:t>diabéticos </a:t>
            </a:r>
            <a:r>
              <a:rPr lang="pt-BR" sz="3000" dirty="0" smtClean="0">
                <a:solidFill>
                  <a:schemeClr val="tx1"/>
                </a:solidFill>
              </a:rPr>
              <a:t>do </a:t>
            </a:r>
            <a:r>
              <a:rPr lang="pt-BR" sz="3000" dirty="0">
                <a:solidFill>
                  <a:schemeClr val="tx1"/>
                </a:solidFill>
              </a:rPr>
              <a:t>total de 24 usuários </a:t>
            </a:r>
            <a:r>
              <a:rPr lang="pt-BR" sz="3000" dirty="0" smtClean="0">
                <a:solidFill>
                  <a:schemeClr val="tx1"/>
                </a:solidFill>
              </a:rPr>
              <a:t>(79,2%).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  <a:endParaRPr lang="pt-BR" b="1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340714962"/>
              </p:ext>
            </p:extLst>
          </p:nvPr>
        </p:nvGraphicFramePr>
        <p:xfrm>
          <a:off x="539552" y="3284984"/>
          <a:ext cx="4104456" cy="27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084187684"/>
              </p:ext>
            </p:extLst>
          </p:nvPr>
        </p:nvGraphicFramePr>
        <p:xfrm>
          <a:off x="4716016" y="3284984"/>
          <a:ext cx="4248472" cy="2735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63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8640"/>
            <a:ext cx="8568952" cy="3528392"/>
          </a:xfrm>
        </p:spPr>
        <p:txBody>
          <a:bodyPr/>
          <a:lstStyle/>
          <a:p>
            <a:pPr algn="just"/>
            <a:r>
              <a:rPr lang="pt-BR" sz="2600" b="1" dirty="0" smtClean="0">
                <a:solidFill>
                  <a:schemeClr val="tx1"/>
                </a:solidFill>
              </a:rPr>
              <a:t>Objetivo 3: </a:t>
            </a:r>
            <a:r>
              <a:rPr lang="pt-BR" sz="2600" dirty="0" smtClean="0">
                <a:solidFill>
                  <a:schemeClr val="tx1"/>
                </a:solidFill>
              </a:rPr>
              <a:t>Melhorar </a:t>
            </a:r>
            <a:r>
              <a:rPr lang="pt-BR" sz="2600" dirty="0">
                <a:solidFill>
                  <a:schemeClr val="tx1"/>
                </a:solidFill>
              </a:rPr>
              <a:t>a qualidade do </a:t>
            </a:r>
            <a:r>
              <a:rPr lang="pt-BR" sz="2600" dirty="0" smtClean="0">
                <a:solidFill>
                  <a:schemeClr val="tx1"/>
                </a:solidFill>
              </a:rPr>
              <a:t>atendimento.</a:t>
            </a:r>
          </a:p>
          <a:p>
            <a:pPr marL="0" indent="0">
              <a:buNone/>
            </a:pPr>
            <a:endParaRPr lang="pt-BR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Meta: </a:t>
            </a:r>
            <a:r>
              <a:rPr lang="pt-BR" sz="2600" dirty="0" smtClean="0">
                <a:solidFill>
                  <a:schemeClr val="tx1"/>
                </a:solidFill>
              </a:rPr>
              <a:t>Realizar </a:t>
            </a:r>
            <a:r>
              <a:rPr lang="pt-BR" sz="2600" dirty="0">
                <a:solidFill>
                  <a:schemeClr val="tx1"/>
                </a:solidFill>
              </a:rPr>
              <a:t>exame clínico apropriado em 50% dos hipertensos e dos diabéticos</a:t>
            </a:r>
            <a:r>
              <a:rPr lang="pt-BR" sz="26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Resultado: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foi realizado o exame de 309 </a:t>
            </a:r>
            <a:r>
              <a:rPr lang="pt-BR" sz="2600" dirty="0" smtClean="0">
                <a:solidFill>
                  <a:schemeClr val="tx1"/>
                </a:solidFill>
              </a:rPr>
              <a:t>hipertensos do </a:t>
            </a:r>
            <a:r>
              <a:rPr lang="pt-BR" sz="2600" dirty="0">
                <a:solidFill>
                  <a:schemeClr val="tx1"/>
                </a:solidFill>
              </a:rPr>
              <a:t>total de 437 hipertensos acompanhados na </a:t>
            </a:r>
            <a:r>
              <a:rPr lang="pt-BR" sz="2600" dirty="0" smtClean="0">
                <a:solidFill>
                  <a:schemeClr val="tx1"/>
                </a:solidFill>
              </a:rPr>
              <a:t>intervenção (70,7%). </a:t>
            </a:r>
            <a:r>
              <a:rPr lang="pt-BR" sz="2600" dirty="0">
                <a:solidFill>
                  <a:schemeClr val="tx1"/>
                </a:solidFill>
              </a:rPr>
              <a:t>foi realizado o exame de 91 diabéticos </a:t>
            </a:r>
            <a:r>
              <a:rPr lang="pt-BR" sz="2600" dirty="0" smtClean="0">
                <a:solidFill>
                  <a:schemeClr val="tx1"/>
                </a:solidFill>
              </a:rPr>
              <a:t>do </a:t>
            </a:r>
            <a:r>
              <a:rPr lang="pt-BR" sz="2600" dirty="0">
                <a:solidFill>
                  <a:schemeClr val="tx1"/>
                </a:solidFill>
              </a:rPr>
              <a:t>total de 125 diabéticos acompanhados </a:t>
            </a:r>
            <a:r>
              <a:rPr lang="pt-BR" sz="2600" dirty="0" smtClean="0">
                <a:solidFill>
                  <a:schemeClr val="tx1"/>
                </a:solidFill>
              </a:rPr>
              <a:t>(72,8%). </a:t>
            </a:r>
            <a:endParaRPr lang="pt-BR" sz="26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04537372"/>
              </p:ext>
            </p:extLst>
          </p:nvPr>
        </p:nvGraphicFramePr>
        <p:xfrm>
          <a:off x="467544" y="3933056"/>
          <a:ext cx="4104456" cy="2624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84236044"/>
              </p:ext>
            </p:extLst>
          </p:nvPr>
        </p:nvGraphicFramePr>
        <p:xfrm>
          <a:off x="4644008" y="3933056"/>
          <a:ext cx="4176464" cy="2666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533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632"/>
            <a:ext cx="8640960" cy="3384376"/>
          </a:xfrm>
        </p:spPr>
        <p:txBody>
          <a:bodyPr/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Objetivo 3</a:t>
            </a:r>
            <a:r>
              <a:rPr lang="pt-BR" b="1" dirty="0">
                <a:solidFill>
                  <a:schemeClr val="tx1"/>
                </a:solidFill>
              </a:rPr>
              <a:t>: </a:t>
            </a:r>
            <a:r>
              <a:rPr lang="pt-BR" dirty="0">
                <a:solidFill>
                  <a:schemeClr val="tx1"/>
                </a:solidFill>
              </a:rPr>
              <a:t>Melhorar a qualidade do </a:t>
            </a:r>
            <a:r>
              <a:rPr lang="pt-BR" dirty="0" smtClean="0">
                <a:solidFill>
                  <a:schemeClr val="tx1"/>
                </a:solidFill>
              </a:rPr>
              <a:t>atendimento.</a:t>
            </a:r>
          </a:p>
          <a:p>
            <a:endParaRPr lang="pt-BR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Meta: </a:t>
            </a:r>
            <a:r>
              <a:rPr lang="pt-BR" dirty="0" smtClean="0">
                <a:solidFill>
                  <a:schemeClr val="tx1"/>
                </a:solidFill>
              </a:rPr>
              <a:t>Garantir </a:t>
            </a:r>
            <a:r>
              <a:rPr lang="pt-BR" dirty="0">
                <a:solidFill>
                  <a:schemeClr val="tx1"/>
                </a:solidFill>
              </a:rPr>
              <a:t>a 50% dos hipertensos e dos diabéticos a realização de exames </a:t>
            </a:r>
            <a:r>
              <a:rPr lang="pt-BR" dirty="0" smtClean="0">
                <a:solidFill>
                  <a:schemeClr val="tx1"/>
                </a:solidFill>
              </a:rPr>
              <a:t>complementares.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Resultados:</a:t>
            </a:r>
            <a:r>
              <a:rPr lang="pt-BR" dirty="0" smtClean="0">
                <a:solidFill>
                  <a:schemeClr val="tx1"/>
                </a:solidFill>
              </a:rPr>
              <a:t> 137 </a:t>
            </a:r>
            <a:r>
              <a:rPr lang="pt-BR" dirty="0">
                <a:solidFill>
                  <a:schemeClr val="tx1"/>
                </a:solidFill>
              </a:rPr>
              <a:t>hipertensos </a:t>
            </a:r>
            <a:r>
              <a:rPr lang="pt-BR" dirty="0" smtClean="0">
                <a:solidFill>
                  <a:schemeClr val="tx1"/>
                </a:solidFill>
              </a:rPr>
              <a:t>do </a:t>
            </a:r>
            <a:r>
              <a:rPr lang="pt-BR" dirty="0">
                <a:solidFill>
                  <a:schemeClr val="tx1"/>
                </a:solidFill>
              </a:rPr>
              <a:t>total de 437 hipertensos </a:t>
            </a:r>
            <a:r>
              <a:rPr lang="pt-BR" dirty="0" smtClean="0">
                <a:solidFill>
                  <a:schemeClr val="tx1"/>
                </a:solidFill>
              </a:rPr>
              <a:t>realizaram </a:t>
            </a:r>
            <a:r>
              <a:rPr lang="pt-BR" dirty="0">
                <a:solidFill>
                  <a:schemeClr val="tx1"/>
                </a:solidFill>
              </a:rPr>
              <a:t>os exames </a:t>
            </a:r>
            <a:r>
              <a:rPr lang="pt-BR" dirty="0" smtClean="0">
                <a:solidFill>
                  <a:schemeClr val="tx1"/>
                </a:solidFill>
              </a:rPr>
              <a:t>(31,4%). </a:t>
            </a:r>
            <a:r>
              <a:rPr lang="pt-BR" dirty="0">
                <a:solidFill>
                  <a:schemeClr val="tx1"/>
                </a:solidFill>
              </a:rPr>
              <a:t>42 diabéticos </a:t>
            </a:r>
            <a:r>
              <a:rPr lang="pt-BR" dirty="0" smtClean="0">
                <a:solidFill>
                  <a:schemeClr val="tx1"/>
                </a:solidFill>
              </a:rPr>
              <a:t>do </a:t>
            </a:r>
            <a:r>
              <a:rPr lang="pt-BR" dirty="0">
                <a:solidFill>
                  <a:schemeClr val="tx1"/>
                </a:solidFill>
              </a:rPr>
              <a:t>total de 125 diabéticos </a:t>
            </a:r>
            <a:r>
              <a:rPr lang="pt-BR" dirty="0" smtClean="0">
                <a:solidFill>
                  <a:schemeClr val="tx1"/>
                </a:solidFill>
              </a:rPr>
              <a:t>realizaram </a:t>
            </a:r>
            <a:r>
              <a:rPr lang="pt-BR" dirty="0">
                <a:solidFill>
                  <a:schemeClr val="tx1"/>
                </a:solidFill>
              </a:rPr>
              <a:t>exames </a:t>
            </a:r>
            <a:r>
              <a:rPr lang="pt-BR" dirty="0" smtClean="0">
                <a:solidFill>
                  <a:schemeClr val="tx1"/>
                </a:solidFill>
              </a:rPr>
              <a:t>(33,6%). 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4153679"/>
              </p:ext>
            </p:extLst>
          </p:nvPr>
        </p:nvGraphicFramePr>
        <p:xfrm>
          <a:off x="323528" y="3789040"/>
          <a:ext cx="4032448" cy="2812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279078532"/>
              </p:ext>
            </p:extLst>
          </p:nvPr>
        </p:nvGraphicFramePr>
        <p:xfrm>
          <a:off x="4355976" y="3789040"/>
          <a:ext cx="4464496" cy="2826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706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érmic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érmic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rmic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Térmico</Template>
  <TotalTime>233</TotalTime>
  <Words>1155</Words>
  <Application>Microsoft Office PowerPoint</Application>
  <PresentationFormat>Apresentação na tela (4:3)</PresentationFormat>
  <Paragraphs>144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térmico</vt:lpstr>
      <vt:lpstr>                                              UNIVERSIDADE FEDERAL DE PELOTAS  Programa de Especialização em Saúde da Família  Melhoria da atenção aos portadores de hipertensão arterial sistêmica e diabetes mellitus da Unidade de Saúde 24 horas do município de Marechal Candido Rondon  Bruna Maria Bugs   Pelotas, 2014.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</cp:lastModifiedBy>
  <cp:revision>21</cp:revision>
  <dcterms:created xsi:type="dcterms:W3CDTF">2014-04-07T23:23:48Z</dcterms:created>
  <dcterms:modified xsi:type="dcterms:W3CDTF">2014-04-10T00:44:13Z</dcterms:modified>
</cp:coreProperties>
</file>