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57" r:id="rId3"/>
    <p:sldId id="272" r:id="rId4"/>
    <p:sldId id="259" r:id="rId5"/>
    <p:sldId id="295" r:id="rId6"/>
    <p:sldId id="260" r:id="rId7"/>
    <p:sldId id="273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1" r:id="rId18"/>
    <p:sldId id="28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0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Grafico 2- Cadastrados no Hiperdia consultados. </a:t>
            </a:r>
          </a:p>
        </c:rich>
      </c:tx>
      <c:layout>
        <c:manualLayout>
          <c:xMode val="edge"/>
          <c:yMode val="edge"/>
          <c:x val="0.14051178703210573"/>
          <c:y val="2.312138728323699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[Pasta1]Plan1!$A$3</c:f>
              <c:strCache>
                <c:ptCount val="1"/>
                <c:pt idx="0">
                  <c:v>Cadastrados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3</a:t>
                    </a:r>
                    <a:r>
                      <a:rPr lang="en-US" smtClean="0"/>
                      <a:t>05 (95.6%)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[Pasta1]Plan1!$B$2:$C$2</c:f>
              <c:strCache>
                <c:ptCount val="2"/>
                <c:pt idx="0">
                  <c:v>Diabeticos</c:v>
                </c:pt>
                <c:pt idx="1">
                  <c:v>Hipertensos</c:v>
                </c:pt>
              </c:strCache>
            </c:strRef>
          </c:cat>
          <c:val>
            <c:numRef>
              <c:f>[Pasta1]Plan1!$B$3:$C$3</c:f>
              <c:numCache>
                <c:formatCode>General</c:formatCode>
                <c:ptCount val="2"/>
                <c:pt idx="0">
                  <c:v>87</c:v>
                </c:pt>
                <c:pt idx="1">
                  <c:v>305</c:v>
                </c:pt>
              </c:numCache>
            </c:numRef>
          </c:val>
        </c:ser>
        <c:ser>
          <c:idx val="1"/>
          <c:order val="1"/>
          <c:tx>
            <c:strRef>
              <c:f>[Pasta1]Plan1!$A$4</c:f>
              <c:strCache>
                <c:ptCount val="1"/>
                <c:pt idx="0">
                  <c:v>Consultas</c:v>
                </c:pt>
              </c:strCache>
            </c:strRef>
          </c:tx>
          <c:dLbls>
            <c:showVal val="1"/>
          </c:dLbls>
          <c:cat>
            <c:strRef>
              <c:f>[Pasta1]Plan1!$B$2:$C$2</c:f>
              <c:strCache>
                <c:ptCount val="2"/>
                <c:pt idx="0">
                  <c:v>Diabeticos</c:v>
                </c:pt>
                <c:pt idx="1">
                  <c:v>Hipertensos</c:v>
                </c:pt>
              </c:strCache>
            </c:strRef>
          </c:cat>
          <c:val>
            <c:numRef>
              <c:f>[Pasta1]Plan1!$B$4:$C$4</c:f>
              <c:numCache>
                <c:formatCode>General</c:formatCode>
                <c:ptCount val="2"/>
                <c:pt idx="0">
                  <c:v>87</c:v>
                </c:pt>
                <c:pt idx="1">
                  <c:v>319</c:v>
                </c:pt>
              </c:numCache>
            </c:numRef>
          </c:val>
        </c:ser>
        <c:axId val="65776256"/>
        <c:axId val="65184128"/>
      </c:barChart>
      <c:catAx>
        <c:axId val="65776256"/>
        <c:scaling>
          <c:orientation val="minMax"/>
        </c:scaling>
        <c:axPos val="b"/>
        <c:tickLblPos val="nextTo"/>
        <c:crossAx val="65184128"/>
        <c:crosses val="autoZero"/>
        <c:auto val="1"/>
        <c:lblAlgn val="ctr"/>
        <c:lblOffset val="100"/>
      </c:catAx>
      <c:valAx>
        <c:axId val="65184128"/>
        <c:scaling>
          <c:orientation val="minMax"/>
        </c:scaling>
        <c:axPos val="l"/>
        <c:majorGridlines/>
        <c:numFmt formatCode="General" sourceLinked="1"/>
        <c:tickLblPos val="nextTo"/>
        <c:crossAx val="65776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Gráfico 5 - Pacientes de alto risco com avaliação de  comprometimento de orgão alvo.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Plan1!$A$22</c:f>
              <c:strCache>
                <c:ptCount val="1"/>
                <c:pt idx="0">
                  <c:v>Alto risco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9</a:t>
                    </a:r>
                    <a:r>
                      <a:rPr lang="en-US"/>
                      <a:t> (10,3%)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1</a:t>
                    </a:r>
                    <a:r>
                      <a:rPr lang="en-US"/>
                      <a:t>3 (4,1%)</a:t>
                    </a:r>
                  </a:p>
                </c:rich>
              </c:tx>
              <c:showVal val="1"/>
            </c:dLbl>
            <c:showVal val="1"/>
          </c:dLbls>
          <c:cat>
            <c:strRef>
              <c:f>Plan1!$B$21:$C$21</c:f>
              <c:strCache>
                <c:ptCount val="2"/>
                <c:pt idx="0">
                  <c:v>Diabéticos</c:v>
                </c:pt>
                <c:pt idx="1">
                  <c:v>Hipertensos</c:v>
                </c:pt>
              </c:strCache>
            </c:strRef>
          </c:cat>
          <c:val>
            <c:numRef>
              <c:f>Plan1!$B$22:$C$22</c:f>
              <c:numCache>
                <c:formatCode>General</c:formatCode>
                <c:ptCount val="2"/>
                <c:pt idx="0">
                  <c:v>9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Plan1!$A$23</c:f>
              <c:strCache>
                <c:ptCount val="1"/>
                <c:pt idx="0">
                  <c:v>Consultas</c:v>
                </c:pt>
              </c:strCache>
            </c:strRef>
          </c:tx>
          <c:dLbls>
            <c:showVal val="1"/>
          </c:dLbls>
          <c:cat>
            <c:strRef>
              <c:f>Plan1!$B$21:$C$21</c:f>
              <c:strCache>
                <c:ptCount val="2"/>
                <c:pt idx="0">
                  <c:v>Diabéticos</c:v>
                </c:pt>
                <c:pt idx="1">
                  <c:v>Hipertensos</c:v>
                </c:pt>
              </c:strCache>
            </c:strRef>
          </c:cat>
          <c:val>
            <c:numRef>
              <c:f>Plan1!$B$23:$C$23</c:f>
              <c:numCache>
                <c:formatCode>General</c:formatCode>
                <c:ptCount val="2"/>
                <c:pt idx="0">
                  <c:v>87</c:v>
                </c:pt>
                <c:pt idx="1">
                  <c:v>319</c:v>
                </c:pt>
              </c:numCache>
            </c:numRef>
          </c:val>
        </c:ser>
        <c:axId val="65845888"/>
        <c:axId val="65859968"/>
      </c:barChart>
      <c:catAx>
        <c:axId val="65845888"/>
        <c:scaling>
          <c:orientation val="minMax"/>
        </c:scaling>
        <c:axPos val="b"/>
        <c:tickLblPos val="nextTo"/>
        <c:crossAx val="65859968"/>
        <c:crosses val="autoZero"/>
        <c:auto val="1"/>
        <c:lblAlgn val="ctr"/>
        <c:lblOffset val="100"/>
      </c:catAx>
      <c:valAx>
        <c:axId val="65859968"/>
        <c:scaling>
          <c:orientation val="minMax"/>
        </c:scaling>
        <c:axPos val="l"/>
        <c:majorGridlines/>
        <c:numFmt formatCode="General" sourceLinked="1"/>
        <c:tickLblPos val="nextTo"/>
        <c:crossAx val="65845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21E9-5813-4C6A-837F-3D25418D21BE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523BF-F71A-4B16-B5DE-9C4874E2AC1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33024E-748E-4D3E-AD6F-8F46203DC287}" type="datetimeFigureOut">
              <a:rPr lang="pt-BR" smtClean="0"/>
              <a:pPr/>
              <a:t>13/06/2013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3A3E18-0708-4A92-BD2D-47EC456C82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nes.datasus.gov.br/Exibe_Ficha_Estabelecimento.asp?VCo_Unidade=2927702510812&amp;VEstado=29&amp;VCodMunicipio=2927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87760"/>
          </a:xfrm>
        </p:spPr>
        <p:txBody>
          <a:bodyPr>
            <a:noAutofit/>
          </a:bodyPr>
          <a:lstStyle/>
          <a:p>
            <a:r>
              <a:rPr lang="pt-BR" sz="2000" smtClean="0">
                <a:solidFill>
                  <a:schemeClr val="bg1"/>
                </a:solidFill>
              </a:rPr>
              <a:t>Trabalho Conclusão de Curso (TCC) </a:t>
            </a:r>
            <a:br>
              <a:rPr lang="pt-BR" sz="2000" smtClean="0">
                <a:solidFill>
                  <a:schemeClr val="bg1"/>
                </a:solidFill>
              </a:rPr>
            </a:br>
            <a:r>
              <a:rPr lang="pt-BR" sz="2000" smtClean="0">
                <a:solidFill>
                  <a:schemeClr val="bg1"/>
                </a:solidFill>
              </a:rPr>
              <a:t>Curso de especialização em saúde da família. Universidade federal de pelotas (UFPEL)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488832" cy="3528392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3200" b="1" dirty="0" err="1" smtClean="0">
                <a:solidFill>
                  <a:schemeClr val="bg1"/>
                </a:solidFill>
              </a:rPr>
              <a:t>Ba</a:t>
            </a:r>
            <a:endParaRPr lang="pt-BR" sz="3200" b="1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0" y="515719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Especializando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Bruno Américo Fonseca Pessoa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Orientadora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Fabiana Conceição Pereira Nogueira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Objetivos:</a:t>
            </a:r>
          </a:p>
          <a:p>
            <a:r>
              <a:rPr lang="pt-BR" b="1" u="sng" smtClean="0">
                <a:solidFill>
                  <a:schemeClr val="bg1"/>
                </a:solidFill>
              </a:rPr>
              <a:t>Objetivo geral</a:t>
            </a:r>
            <a:endParaRPr lang="pt-BR" smtClean="0">
              <a:solidFill>
                <a:schemeClr val="bg1"/>
              </a:solidFill>
            </a:endParaRPr>
          </a:p>
          <a:p>
            <a:endParaRPr lang="pt-BR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mtClean="0">
                <a:solidFill>
                  <a:schemeClr val="bg1"/>
                </a:solidFill>
              </a:rPr>
              <a:t>     </a:t>
            </a:r>
            <a:r>
              <a:rPr lang="pt-BR" sz="3200" smtClean="0">
                <a:solidFill>
                  <a:schemeClr val="bg1"/>
                </a:solidFill>
              </a:rPr>
              <a:t>Ampliar e qualificar a cobertura dos pacientes diabéticos e hipertensos.</a:t>
            </a:r>
          </a:p>
          <a:p>
            <a:pPr algn="ctr">
              <a:buNone/>
            </a:pPr>
            <a:endParaRPr lang="pt-BR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mtClean="0">
                <a:solidFill>
                  <a:schemeClr val="bg1"/>
                </a:solidFill>
              </a:rPr>
              <a:t>Individual x Geral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b="1" u="sng" dirty="0" smtClean="0">
                <a:solidFill>
                  <a:schemeClr val="bg1"/>
                </a:solidFill>
              </a:rPr>
              <a:t>Objetivos Específicos: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1- Ampliar a cobertura dos diabéticos e hipertensos.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2-Mapear de forma mais efetiva os fatores de </a:t>
            </a:r>
            <a:r>
              <a:rPr lang="pt-BR" dirty="0" err="1" smtClean="0">
                <a:solidFill>
                  <a:schemeClr val="bg1"/>
                </a:solidFill>
              </a:rPr>
              <a:t>morbi-mortalidade</a:t>
            </a:r>
            <a:r>
              <a:rPr lang="pt-BR" dirty="0" smtClean="0">
                <a:solidFill>
                  <a:schemeClr val="bg1"/>
                </a:solidFill>
              </a:rPr>
              <a:t> no grupo de diabéticos e hipertensos.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3-Melhorar a qualidade de atendimento.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4- Melhorar o registro do acompanhamento.</a:t>
            </a: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 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Metas para alcance dos objetivos: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1- Rastrear 70 % dos adultos com 20 anos ou mais de idade para diabéticos e hipertensos.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2- Buscar 80% dos diabéticos e hipertensos faltosos às consultas conforme periodicidade recomendada.</a:t>
            </a:r>
          </a:p>
          <a:p>
            <a:pPr marL="651510" indent="-51435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3- Capacitar 100% dos profissionais no atendimento ao paciente diabético e hipertensos  conforme protocolos adotado na unidade básica de </a:t>
            </a:r>
            <a:r>
              <a:rPr lang="pt-BR" dirty="0" err="1" smtClean="0">
                <a:solidFill>
                  <a:schemeClr val="bg1"/>
                </a:solidFill>
              </a:rPr>
              <a:t>saúde-UBS</a:t>
            </a:r>
            <a:r>
              <a:rPr lang="pt-BR" dirty="0" smtClean="0">
                <a:solidFill>
                  <a:schemeClr val="bg1"/>
                </a:solidFill>
              </a:rPr>
              <a:t> (ex. Ministério da Saúde).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Metas: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4- Manter ficha de acompanhamento de 90% dos diabéticos e hipertensos  acompanhados na UBS.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5- Realizar estratificação do risco cardiovascular em 70 % dos diabéticos e hipertensos  acompanhados na UBS periodicamente (pelo menos uma vez ao ano).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6- Garantir consulta periódica com dentista a 50 % dos pacientes diabéticos e hipertensos.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Metas: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7- Investigar em 70 % das famílias dos diabéticos e hipertensos  a situação do atendimento de demais adultos diabéticos e hipertensos  de sua família.  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Metodologia: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1-Criação de um cadastro específico.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2- Priorização dos exames de pacientes de alto risco.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3- Ficha única para dentistas e médicos.                            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4-Vagas em consultas odontológicas. 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5-Educação permanente na área odontologia para capacitação da equipe.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 –Triagem de familiares para hipertensão e diabetes. </a:t>
            </a:r>
          </a:p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Metodologia: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7- Orientação sobre riscos aos familiares.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8- Busca ativa dos faltosos.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9-Visitas domiciliares aos faltosos. 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10- Utilização dos meios de comunicação.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11- Reuniões  mensais com grupo hiperdia para orientações.                                            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Metodologia: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Formulário hiper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705646" y="470818"/>
            <a:ext cx="4164760" cy="734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19672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Ficha </a:t>
            </a:r>
            <a:r>
              <a:rPr lang="pt-BR" dirty="0" smtClean="0">
                <a:solidFill>
                  <a:schemeClr val="bg1"/>
                </a:solidFill>
              </a:rPr>
              <a:t>unificada para coleta de dados HIPERDIA.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Metodologia:</a:t>
            </a:r>
          </a:p>
          <a:p>
            <a:pPr marL="651510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Logística: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Utilização protocolos Ministério da Saúde.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Utilização de ficha unificada, simplificada e objetiva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Revisão dos pacientes cadastrados no hiperdia.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Cadastro dos novos casos e busca ativa.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Campanha de triagem e promoção a saúde.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mtClean="0">
                <a:solidFill>
                  <a:schemeClr val="bg1"/>
                </a:solidFill>
              </a:rPr>
              <a:t>Capacitação da equipe.</a:t>
            </a:r>
          </a:p>
          <a:p>
            <a:pPr marL="971550" lvl="1" indent="-514350"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Resultados: - Consultados 87 usuários (73,1%) diabéticos e 319 usuários (53,6%) hipertensos.</a:t>
            </a: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59737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869160"/>
            <a:ext cx="596106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804248" y="27089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Gráfico 1- Total de consultas.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516216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Hipertensos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88224" y="56612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Diabéticos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1-Belmonte extremo sul da Bahia com uma população de 21.798 hab. (IBGE 2010) </a:t>
            </a:r>
          </a:p>
          <a:p>
            <a:pPr>
              <a:buNone/>
            </a:pPr>
            <a:endParaRPr lang="pt-BR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2-Temos 09 unidades básicas de saúde com 09 Equipes de Estratégia de Saúde da Família (ESF) tradicionais, sendo que 06 delas localizam-se em zona rural e 01 é ESF indígena.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Gráfico 2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2060848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896584"/>
          </a:xfrm>
        </p:spPr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Gráfico 3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4864"/>
            <a:ext cx="8097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8136904" cy="19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3528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Hipertensos.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8" y="4365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Diabéticos.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4896584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Gráfico </a:t>
            </a:r>
            <a:r>
              <a:rPr lang="pt-BR" dirty="0" smtClean="0">
                <a:solidFill>
                  <a:schemeClr val="bg1"/>
                </a:solidFill>
              </a:rPr>
              <a:t>4- Pacientes compensados.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90" y="4697934"/>
            <a:ext cx="9060510" cy="21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8964488" cy="20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79512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Hipertensos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504" y="42930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Diabéticos.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Gráfico 5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611560" y="2132856"/>
          <a:ext cx="72728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23528" y="609329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Obs. Total de pacientes de alto risco triados foram avaliados.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Resultados:</a:t>
            </a:r>
          </a:p>
          <a:p>
            <a:pPr marL="651510" indent="-514350">
              <a:buFont typeface="+mj-lt"/>
              <a:buAutoNum type="arabicPeriod"/>
            </a:pPr>
            <a:r>
              <a:rPr lang="pt-BR" dirty="0" smtClean="0">
                <a:solidFill>
                  <a:schemeClr val="bg1"/>
                </a:solidFill>
              </a:rPr>
              <a:t>Indicadores abaixo do esperado mas foi um avanço na unidade pelo fato de se mensurar esses dados.</a:t>
            </a:r>
          </a:p>
          <a:p>
            <a:pPr marL="651510" indent="-514350">
              <a:buFont typeface="+mj-lt"/>
              <a:buAutoNum type="arabicPeriod"/>
            </a:pPr>
            <a:endParaRPr lang="pt-BR" dirty="0" smtClean="0">
              <a:solidFill>
                <a:schemeClr val="bg1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pt-BR" dirty="0" smtClean="0">
                <a:solidFill>
                  <a:schemeClr val="bg1"/>
                </a:solidFill>
              </a:rPr>
              <a:t>Esse projeto se tornou um marco inicial para se trabalhar de forma mais precisa e adequada </a:t>
            </a:r>
            <a:r>
              <a:rPr lang="pt-BR" smtClean="0">
                <a:solidFill>
                  <a:schemeClr val="bg1"/>
                </a:solidFill>
              </a:rPr>
              <a:t>o HIPERDIA.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Discussão:</a:t>
            </a:r>
          </a:p>
          <a:p>
            <a:r>
              <a:rPr lang="pt-BR" u="sng" dirty="0" smtClean="0">
                <a:solidFill>
                  <a:schemeClr val="bg1"/>
                </a:solidFill>
              </a:rPr>
              <a:t>Melhorias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Padronização do atendimento, agilizando o atendimento.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Melhor controle dos pacientes de alto risco.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Melhor avaliação da equidade na estruturação de campanhas de promoção a saúde.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Estimular hábitos saudáveis como a prática de esportes, dietas apropriadas e parar de fumar. 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Discussão: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incorporação do projeto na unidade.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Vontade da coordenação da atenção básica .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Disponibilidade dos profissionais (rotatividade).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Comprometimento dos profissionais.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Participação da comunidade (conselhos de saúde).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Reflexão: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Ganho de tempo ( pacientes não retornam a unidade).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Melhoria na qualidade de vida.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Crescimento profissional (mensuração do resultado).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Acompanhando os avanços da prevenção de riscos. (gerenciamento técnico).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Aprendizado mais relevantes: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Construção de instrumentos de avaliação e controle de riscos.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Elaborar e estruturar ações que minimizam danos a saúde a nível individual e comunitário.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Como analisar as falhas de uma unidade.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Como elaborar um projetos de intervenção.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Bibliografia: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1- BRASIL, Ministério da Saúde, </a:t>
            </a:r>
            <a:r>
              <a:rPr lang="pt-BR" b="1" dirty="0" smtClean="0">
                <a:solidFill>
                  <a:schemeClr val="bg1"/>
                </a:solidFill>
              </a:rPr>
              <a:t>Manual de Estrutura Física das Unidade Básicas de Saúde</a:t>
            </a:r>
            <a:r>
              <a:rPr lang="pt-BR" dirty="0" smtClean="0">
                <a:solidFill>
                  <a:schemeClr val="bg1"/>
                </a:solidFill>
              </a:rPr>
              <a:t>, 2 edição, 2008.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2- BRASIL, Instituto Brasileiro de Geografia e Estatísticas - IBGE, Censo Demográfico 2010.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3- BRASIL, Ministério da Saúde. Site construído e mantido pelo DATASUS. Cadastro Nacional de Estabelecimentos de Saúde- CNES. Disponível em site: </a:t>
            </a:r>
            <a:r>
              <a:rPr lang="pt-BR" dirty="0" smtClean="0">
                <a:solidFill>
                  <a:schemeClr val="bg1"/>
                </a:solidFill>
                <a:hlinkClick r:id="rId2"/>
              </a:rPr>
              <a:t>http://cnes.datasus.gov.br/Exibe_Ficha_Estabelecimento.asp?</a:t>
            </a:r>
            <a:r>
              <a:rPr lang="pt-BR" dirty="0" err="1" smtClean="0">
                <a:solidFill>
                  <a:schemeClr val="bg1"/>
                </a:solidFill>
                <a:hlinkClick r:id="rId2"/>
              </a:rPr>
              <a:t>VCo_Unidade</a:t>
            </a:r>
            <a:r>
              <a:rPr lang="pt-BR" dirty="0" smtClean="0">
                <a:solidFill>
                  <a:schemeClr val="bg1"/>
                </a:solidFill>
                <a:hlinkClick r:id="rId2"/>
              </a:rPr>
              <a:t>=2927702510812&amp;</a:t>
            </a:r>
            <a:r>
              <a:rPr lang="pt-BR" dirty="0" err="1" smtClean="0">
                <a:solidFill>
                  <a:schemeClr val="bg1"/>
                </a:solidFill>
                <a:hlinkClick r:id="rId2"/>
              </a:rPr>
              <a:t>VEstado</a:t>
            </a:r>
            <a:r>
              <a:rPr lang="pt-BR" dirty="0" smtClean="0">
                <a:solidFill>
                  <a:schemeClr val="bg1"/>
                </a:solidFill>
                <a:hlinkClick r:id="rId2"/>
              </a:rPr>
              <a:t>=29&amp;</a:t>
            </a:r>
            <a:r>
              <a:rPr lang="pt-BR" dirty="0" err="1" smtClean="0">
                <a:solidFill>
                  <a:schemeClr val="bg1"/>
                </a:solidFill>
                <a:hlinkClick r:id="rId2"/>
              </a:rPr>
              <a:t>VCodMunicipio</a:t>
            </a:r>
            <a:r>
              <a:rPr lang="pt-BR" dirty="0" smtClean="0">
                <a:solidFill>
                  <a:schemeClr val="bg1"/>
                </a:solidFill>
                <a:hlinkClick r:id="rId2"/>
              </a:rPr>
              <a:t>=292770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 dirty="0" smtClean="0">
                <a:solidFill>
                  <a:schemeClr val="bg1"/>
                </a:solidFill>
              </a:rPr>
              <a:t> </a:t>
            </a:r>
            <a:r>
              <a:rPr lang="pt-BR" dirty="0" smtClean="0">
                <a:solidFill>
                  <a:schemeClr val="bg1"/>
                </a:solidFill>
              </a:rPr>
              <a:t>4- BRASIL,Ministério da Saúde</a:t>
            </a:r>
            <a:r>
              <a:rPr lang="pt-BR" b="1" dirty="0" smtClean="0">
                <a:solidFill>
                  <a:schemeClr val="bg1"/>
                </a:solidFill>
              </a:rPr>
              <a:t>, PORTARIA Nº 2.488, DE 21 DE OUTUBRO DE 2011. </a:t>
            </a:r>
            <a:r>
              <a:rPr lang="pt-BR" dirty="0" err="1" smtClean="0">
                <a:solidFill>
                  <a:schemeClr val="bg1"/>
                </a:solidFill>
              </a:rPr>
              <a:t>Dispoe</a:t>
            </a:r>
            <a:r>
              <a:rPr lang="pt-BR" dirty="0" smtClean="0">
                <a:solidFill>
                  <a:schemeClr val="bg1"/>
                </a:solidFill>
              </a:rPr>
              <a:t> sobre Política Nacional de Atenção Básica.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50677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40789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Centro de saúde da família 2- José Taurino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2012-10-10_13-05-37_2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2298349" cy="3456384"/>
          </a:xfrm>
          <a:prstGeom prst="rect">
            <a:avLst/>
          </a:prstGeom>
        </p:spPr>
      </p:pic>
      <p:pic>
        <p:nvPicPr>
          <p:cNvPr id="6" name="Imagem 5" descr="2013-02-20_10-42-25_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4904"/>
            <a:ext cx="2379535" cy="345638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79512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Foto 1 - Entrada da unidade de saúde 02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99792" y="60932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Foto 2 -Entrada da unidade de saúde 02 com chuva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652120" y="609329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Foto 3 –Equipe PSF 2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2" name="Imagem 11" descr="2013-06-05_07-54-08_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356992"/>
            <a:ext cx="3681800" cy="20755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Bibliografia: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5- Instituto Brasileiro de Geografia e Estatísticas -IBGE, </a:t>
            </a:r>
            <a:r>
              <a:rPr lang="pt-BR" b="1" dirty="0" smtClean="0">
                <a:solidFill>
                  <a:schemeClr val="bg1"/>
                </a:solidFill>
              </a:rPr>
              <a:t>Pesquisa Nacional por Amostra de Domicílios (PNAD),</a:t>
            </a:r>
            <a:r>
              <a:rPr lang="pt-BR" dirty="0" smtClean="0">
                <a:solidFill>
                  <a:schemeClr val="bg1"/>
                </a:solidFill>
              </a:rPr>
              <a:t> Prevalências estimadas de Hipertensão Arterial Sistêmica e Diabetes </a:t>
            </a:r>
            <a:r>
              <a:rPr lang="pt-BR" dirty="0" err="1" smtClean="0">
                <a:solidFill>
                  <a:schemeClr val="bg1"/>
                </a:solidFill>
              </a:rPr>
              <a:t>Mellitus</a:t>
            </a:r>
            <a:r>
              <a:rPr lang="pt-BR" dirty="0" smtClean="0">
                <a:solidFill>
                  <a:schemeClr val="bg1"/>
                </a:solidFill>
              </a:rPr>
              <a:t> na população de 15 anos ou mais, por UF. Brasil, 2008.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6- Ministério da Saúde, Cadernos de atenção básica - n.º 16, série a. Normas e manuais técnicos. Secretaria de Atenção à Saúde. Departamento de Atenção Primária. </a:t>
            </a:r>
            <a:r>
              <a:rPr lang="pt-BR" b="1" dirty="0" smtClean="0">
                <a:solidFill>
                  <a:schemeClr val="bg1"/>
                </a:solidFill>
              </a:rPr>
              <a:t>Diabetes </a:t>
            </a:r>
            <a:r>
              <a:rPr lang="pt-BR" b="1" dirty="0" err="1" smtClean="0">
                <a:solidFill>
                  <a:schemeClr val="bg1"/>
                </a:solidFill>
              </a:rPr>
              <a:t>Mellitus</a:t>
            </a:r>
            <a:r>
              <a:rPr lang="pt-BR" i="1" dirty="0" smtClean="0">
                <a:solidFill>
                  <a:schemeClr val="bg1"/>
                </a:solidFill>
              </a:rPr>
              <a:t>. 1ª </a:t>
            </a:r>
            <a:r>
              <a:rPr lang="pt-BR" i="1" dirty="0" err="1" smtClean="0">
                <a:solidFill>
                  <a:schemeClr val="bg1"/>
                </a:solidFill>
              </a:rPr>
              <a:t>ediçaõ</a:t>
            </a:r>
            <a:r>
              <a:rPr lang="pt-BR" i="1" dirty="0" smtClean="0">
                <a:solidFill>
                  <a:schemeClr val="bg1"/>
                </a:solidFill>
              </a:rPr>
              <a:t> ,</a:t>
            </a:r>
            <a:r>
              <a:rPr lang="pt-BR" dirty="0" smtClean="0">
                <a:solidFill>
                  <a:schemeClr val="bg1"/>
                </a:solidFill>
              </a:rPr>
              <a:t>Brasília: Ministério da Saúde, 2006. </a:t>
            </a:r>
            <a:r>
              <a:rPr lang="pt-BR" dirty="0" err="1" smtClean="0">
                <a:solidFill>
                  <a:schemeClr val="bg1"/>
                </a:solidFill>
              </a:rPr>
              <a:t>Pags</a:t>
            </a:r>
            <a:r>
              <a:rPr lang="pt-BR" dirty="0" smtClean="0">
                <a:solidFill>
                  <a:schemeClr val="bg1"/>
                </a:solidFill>
              </a:rPr>
              <a:t>. 9-11.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7- Ministério da Saúde. Cadernos de atenção básica - n.º 15, série a. Normas e manuais técnicos, Secretaria de Atenção à Saúde. Departamento de Atenção Primária. </a:t>
            </a:r>
            <a:r>
              <a:rPr lang="pt-BR" b="1" dirty="0" smtClean="0">
                <a:solidFill>
                  <a:schemeClr val="bg1"/>
                </a:solidFill>
              </a:rPr>
              <a:t>Hipertensão Arterial Sistêmica</a:t>
            </a:r>
            <a:r>
              <a:rPr lang="pt-BR" i="1" dirty="0" smtClean="0">
                <a:solidFill>
                  <a:schemeClr val="bg1"/>
                </a:solidFill>
              </a:rPr>
              <a:t>. 1ª </a:t>
            </a:r>
            <a:r>
              <a:rPr lang="pt-BR" i="1" dirty="0" err="1" smtClean="0">
                <a:solidFill>
                  <a:schemeClr val="bg1"/>
                </a:solidFill>
              </a:rPr>
              <a:t>ediçaõ</a:t>
            </a:r>
            <a:r>
              <a:rPr lang="pt-BR" i="1" dirty="0" smtClean="0">
                <a:solidFill>
                  <a:schemeClr val="bg1"/>
                </a:solidFill>
              </a:rPr>
              <a:t> ,</a:t>
            </a:r>
            <a:r>
              <a:rPr lang="pt-BR" dirty="0" smtClean="0">
                <a:solidFill>
                  <a:schemeClr val="bg1"/>
                </a:solidFill>
              </a:rPr>
              <a:t>Brasília: Ministério da Saúde, 2006. </a:t>
            </a:r>
            <a:r>
              <a:rPr lang="pt-BR" dirty="0" err="1" smtClean="0">
                <a:solidFill>
                  <a:schemeClr val="bg1"/>
                </a:solidFill>
              </a:rPr>
              <a:t>Pags</a:t>
            </a:r>
            <a:r>
              <a:rPr lang="pt-BR" dirty="0" smtClean="0">
                <a:solidFill>
                  <a:schemeClr val="bg1"/>
                </a:solidFill>
              </a:rPr>
              <a:t>. </a:t>
            </a:r>
            <a:r>
              <a:rPr lang="pt-BR" dirty="0" smtClean="0"/>
              <a:t>9-15.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9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Obrigado!</a:t>
            </a:r>
            <a:endParaRPr lang="pt-BR" sz="9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 descr="2012-10-10_13-07-05_4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2263262" cy="33123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44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Centro de saúde da família 2- José Taurino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 descr="2012-10-10_13-05-54_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2376263" cy="36004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95536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Foto 4 - Antiga recepção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15816" y="60932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Foto 5 - Consultório médico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 descr="2013-02-20_10-43-05_4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156024"/>
            <a:ext cx="2149038" cy="381220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724128" y="6165304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Foto 6 –Banheiro  portadores de necessidade.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6288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Fotos: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619672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Foto 7- Consultório.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724128" y="6165304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Foto 9 –Visita domiciliar.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4" name="Imagem 13" descr="2012-10-10_08-55-25_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484784"/>
            <a:ext cx="3488317" cy="19664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56792"/>
            <a:ext cx="2592288" cy="45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3723624" cy="20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827584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Foto 8- Visita domiciliar.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Sistema de Informação da Atenção Básica.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1- População da área – 4506 usuários cadastrados.</a:t>
            </a:r>
          </a:p>
          <a:p>
            <a:pPr algn="ctr">
              <a:buNone/>
            </a:pPr>
            <a:r>
              <a:rPr lang="pt-BR" sz="2000" smtClean="0">
                <a:solidFill>
                  <a:schemeClr val="bg1"/>
                </a:solidFill>
              </a:rPr>
              <a:t>(população acima de 20 anos- 3019 usuários esperados)</a:t>
            </a:r>
          </a:p>
          <a:p>
            <a:pPr algn="ctr">
              <a:buNone/>
            </a:pPr>
            <a:endParaRPr lang="pt-BR" sz="200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2- Hipertensos- 595 usuários. </a:t>
            </a:r>
            <a:r>
              <a:rPr lang="pt-BR" sz="2000" smtClean="0">
                <a:solidFill>
                  <a:schemeClr val="bg1"/>
                </a:solidFill>
              </a:rPr>
              <a:t>( 951 usuários esperados)</a:t>
            </a:r>
          </a:p>
          <a:p>
            <a:pPr>
              <a:buNone/>
            </a:pPr>
            <a:endParaRPr lang="pt-BR" sz="200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3- Diabéticos-  119 usuários. </a:t>
            </a:r>
            <a:r>
              <a:rPr lang="pt-BR" sz="2000" smtClean="0">
                <a:solidFill>
                  <a:schemeClr val="bg1"/>
                </a:solidFill>
              </a:rPr>
              <a:t>(301 usuários esperados)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Sistema de Informação da Atenção Básica.</a:t>
            </a: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1- População da área – 4506 usuários cadastrados.</a:t>
            </a:r>
          </a:p>
          <a:p>
            <a:pPr algn="ctr">
              <a:buNone/>
            </a:pPr>
            <a:r>
              <a:rPr lang="pt-BR" sz="2000" smtClean="0">
                <a:solidFill>
                  <a:schemeClr val="bg1"/>
                </a:solidFill>
              </a:rPr>
              <a:t>(população acima de 20 anos- 3019 usuários esperados)</a:t>
            </a:r>
          </a:p>
          <a:p>
            <a:pPr algn="ctr">
              <a:buNone/>
            </a:pPr>
            <a:endParaRPr lang="pt-BR" sz="200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2- Hipertensos- 595 usuários. </a:t>
            </a:r>
            <a:r>
              <a:rPr lang="pt-BR" sz="2000" smtClean="0">
                <a:solidFill>
                  <a:schemeClr val="bg1"/>
                </a:solidFill>
              </a:rPr>
              <a:t>( 951 usuários esperados)</a:t>
            </a:r>
          </a:p>
          <a:p>
            <a:pPr>
              <a:buNone/>
            </a:pPr>
            <a:endParaRPr lang="pt-BR" sz="200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mtClean="0">
                <a:solidFill>
                  <a:schemeClr val="bg1"/>
                </a:solidFill>
              </a:rPr>
              <a:t>3- Diabéticos-  119 usuários. </a:t>
            </a:r>
            <a:r>
              <a:rPr lang="pt-BR" sz="2000" smtClean="0">
                <a:solidFill>
                  <a:schemeClr val="bg1"/>
                </a:solidFill>
              </a:rPr>
              <a:t>(301 usuários esperados)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1- Comecei a trabalhar na unidade 15 dias antes do início do projeto de intervenção.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2- Não existia padronização no atendimento de hipertensos e diabéticos.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3- Atendimento anterior era do tipo ambulatorial.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4- Falta de integração enfermeiro x médico x odontólogo.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TCC/UFPEL.</a:t>
            </a:r>
            <a:br>
              <a:rPr lang="pt-BR" sz="20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Intervenção para melhoria do cuidado dos hipertensos e diabéticos da Unidade de saúde da família 02 José Taurino,  Belmonte- </a:t>
            </a:r>
            <a:r>
              <a:rPr lang="pt-BR" sz="2000" dirty="0" err="1" smtClean="0">
                <a:solidFill>
                  <a:schemeClr val="bg1"/>
                </a:solidFill>
              </a:rPr>
              <a:t>Ba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Introdução: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1- Importância do projeto de intervenção: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1.1- Minimizar riscos de comorbidade.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	1.1.1 - Pacientes de alto risco.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	1.1.2 - Diagnóstico precoce.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	1.1.3 - Otimização de tratamento.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		1.1.4 – Trabalho educativo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1.2- Intervir nas doenças crônico degenerativas responsáveis por 62,8% das mortes por causas conhecíveis.</a:t>
            </a:r>
            <a:r>
              <a:rPr lang="pt-BR" baseline="30000" dirty="0" smtClean="0">
                <a:solidFill>
                  <a:schemeClr val="bg1"/>
                </a:solidFill>
              </a:rPr>
              <a:t>7</a:t>
            </a:r>
            <a:endParaRPr lang="pt-BR" baseline="30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356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</TotalTime>
  <Words>1202</Words>
  <Application>Microsoft Office PowerPoint</Application>
  <PresentationFormat>Apresentação na tela (4:3)</PresentationFormat>
  <Paragraphs>223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Ápice</vt:lpstr>
      <vt:lpstr>Trabalho Conclusão de Curso (TCC)  Curso de especialização em saúde da família. Universidade federal de pelotas (UFPEL)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  <vt:lpstr>TCC/UFPEL. Intervenção para melhoria do cuidado dos hipertensos e diabéticos da Unidade de saúde da família 02 José Taurino,  Belmonte- Ba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Conclusão de Curso (TCC)- Universidade federal de pelotas</dc:title>
  <dc:creator>Bruno</dc:creator>
  <cp:lastModifiedBy>Bruno</cp:lastModifiedBy>
  <cp:revision>58</cp:revision>
  <dcterms:created xsi:type="dcterms:W3CDTF">2013-05-04T20:10:21Z</dcterms:created>
  <dcterms:modified xsi:type="dcterms:W3CDTF">2013-06-13T22:11:20Z</dcterms:modified>
</cp:coreProperties>
</file>