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2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runo\Desktop\coleta%20de%20dados%20pre%20natal%20e%20puerperio\Coleta%20de%20dados%20Pre-Natal%20semana%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o\Desktop\coleta%20de%20dados%20pre%20natal%20e%20puerperio\Coleta%20de%20dados%20Puerp&#233;rio%20semana%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581765701662"/>
          <c:y val="0.11982039412851421"/>
          <c:w val="0.88174182342983443"/>
          <c:h val="0.8197407443974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0.37142857142857177</c:v>
                </c:pt>
                <c:pt idx="1">
                  <c:v>0.45714285714285741</c:v>
                </c:pt>
                <c:pt idx="2">
                  <c:v>0.628571428571429</c:v>
                </c:pt>
                <c:pt idx="3">
                  <c:v>0.88571428571428557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61062688"/>
        <c:axId val="-361073568"/>
      </c:barChart>
      <c:catAx>
        <c:axId val="-36106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-361073568"/>
        <c:crosses val="autoZero"/>
        <c:auto val="1"/>
        <c:lblAlgn val="ctr"/>
        <c:lblOffset val="100"/>
        <c:noMultiLvlLbl val="0"/>
      </c:catAx>
      <c:valAx>
        <c:axId val="-3610735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pt-BR"/>
          </a:p>
        </c:txPr>
        <c:crossAx val="-3610626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31444126578903E-2"/>
          <c:y val="0.11077791870221253"/>
          <c:w val="0.90569805175193907"/>
          <c:h val="0.8197407443974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0.39285714285714302</c:v>
                </c:pt>
                <c:pt idx="1">
                  <c:v>0.70000000000000029</c:v>
                </c:pt>
                <c:pt idx="2">
                  <c:v>0.65000000000000036</c:v>
                </c:pt>
                <c:pt idx="3">
                  <c:v>0.60000000000000031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61071936"/>
        <c:axId val="-361065952"/>
      </c:barChart>
      <c:catAx>
        <c:axId val="-3610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pt-BR"/>
          </a:p>
        </c:txPr>
        <c:crossAx val="-361065952"/>
        <c:crosses val="autoZero"/>
        <c:auto val="1"/>
        <c:lblAlgn val="ctr"/>
        <c:lblOffset val="100"/>
        <c:noMultiLvlLbl val="0"/>
      </c:catAx>
      <c:valAx>
        <c:axId val="-3610659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pt-BR"/>
          </a:p>
        </c:txPr>
        <c:crossAx val="-3610719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</cdr:x>
      <cdr:y>0.47059</cdr:y>
    </cdr:from>
    <cdr:to>
      <cdr:x>0.35</cdr:x>
      <cdr:y>0.54751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2088" y="1152128"/>
          <a:ext cx="594066" cy="1883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dirty="0"/>
            <a:t>37,1%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07F7-6D71-4C74-96D8-48835900A8C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CE0C0-4EEA-4C90-AB6F-78C630352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49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CE0C0-4EEA-4C90-AB6F-78C630352E0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78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CE0C0-4EEA-4C90-AB6F-78C630352E0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61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2000"/>
            <a:lum/>
          </a:blip>
          <a:srcRect/>
          <a:stretch>
            <a:fillRect l="81000" t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C7291F-AF74-4803-907D-00F890EC640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D487BEF-6D64-4065-A39A-7B580C631F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>
              <a:spcBef>
                <a:spcPts val="550"/>
              </a:spcBef>
            </a:pP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Universidade Aberta do SUS – UNASUS</a:t>
            </a:r>
            <a:br>
              <a:rPr lang="pt-BR" alt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alt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alt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alt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Turma 6</a:t>
            </a:r>
            <a:br>
              <a:rPr lang="pt-BR" alt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2532888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MELHORIA DA ATENÇÃO AO PRÉ-NATAL E PUERPÉRIO NA ESF SÃO JORGE – CAPÃO DA CANOA/RS</a:t>
            </a:r>
          </a:p>
          <a:p>
            <a:pPr marL="82550" indent="0" algn="ctr">
              <a:buFont typeface="Wingdings 2" pitchFamily="18" charset="2"/>
              <a:buNone/>
              <a:defRPr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Bruno Ferreira </a:t>
            </a:r>
            <a:r>
              <a:rPr lang="pt-BR" sz="2600" b="1" dirty="0" err="1" smtClean="0">
                <a:latin typeface="Arial" pitchFamily="34" charset="0"/>
                <a:cs typeface="Arial" pitchFamily="34" charset="0"/>
              </a:rPr>
              <a:t>Mardini</a:t>
            </a: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marL="82550" indent="0" algn="ctr">
              <a:buFont typeface="Wingdings 2" pitchFamily="18" charset="2"/>
              <a:buNone/>
              <a:defRPr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PROF. ORIENTADOR: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Lenise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Patrocinio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Pires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Cecilio</a:t>
            </a: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Pelotas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2015</a:t>
            </a:r>
          </a:p>
          <a:p>
            <a:pPr>
              <a:buFont typeface="Wingdings 2" pitchFamily="18" charset="2"/>
              <a:buNone/>
              <a:defRPr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Resultados obtidos pré-natal</a:t>
            </a:r>
            <a:endParaRPr lang="pt-BR" sz="3200" dirty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513263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u="sng" dirty="0">
                <a:latin typeface="Arial" pitchFamily="34" charset="0"/>
                <a:cs typeface="Arial" pitchFamily="34" charset="0"/>
              </a:rPr>
              <a:t>Relativos ao objetivo 1: Aumentar a cobertura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82550" indent="0" algn="just">
              <a:buFont typeface="Wingdings 2" pitchFamily="18" charset="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Objetivo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ampliar a cobertura do pré-natal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82550" indent="0" algn="just">
              <a:buFont typeface="Wingdings 2" pitchFamily="18" charset="2"/>
              <a:buNone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1.1 Alcançar 50% de cobertura do programa de pré-natal</a:t>
            </a:r>
          </a:p>
          <a:p>
            <a:pPr lvl="8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endParaRPr lang="pt-B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44950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13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16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22 gestantes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69" y="3797890"/>
            <a:ext cx="3828415" cy="287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pPr marL="96838" indent="1270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1.2: Garantir a captação de 100% das gestantes no primeiro trimestre de gestação. </a:t>
            </a: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13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15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19 gestantes</a:t>
            </a:r>
          </a:p>
          <a:p>
            <a:pPr marL="4308475" indent="-255588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97890"/>
            <a:ext cx="3828415" cy="287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1.3: Ampliar a cobertura de primeira consulta odontológica, com plano de tratamento, para 100% das gestantes cadastradas.</a:t>
            </a:r>
          </a:p>
          <a:p>
            <a:pPr marL="95250" indent="14288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0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4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6 gestantes</a:t>
            </a:r>
          </a:p>
          <a:p>
            <a:pPr marL="4305300" indent="14288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69" y="3797890"/>
            <a:ext cx="3828415" cy="287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Objetivo 2: melhorar a qualidade da atenção ao pré-natal. 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2.1 Garantir a 100% das gestantes o ingresso no primeiro trimestre de gestação.</a:t>
            </a:r>
          </a:p>
          <a:p>
            <a:pPr marL="95250" indent="14288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13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15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19 gestantes</a:t>
            </a:r>
          </a:p>
          <a:p>
            <a:pPr marL="4305300" indent="14288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69" y="3797890"/>
            <a:ext cx="3828415" cy="287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2.2 Realizar pelo menos um exame ginecológico por trimestre em 100% das gestantes.</a:t>
            </a: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12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14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22 gestantes</a:t>
            </a:r>
          </a:p>
          <a:p>
            <a:pPr marL="430530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744416" cy="297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171450" indent="-61913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Meta 2.3 Realizar pelo menos um exame de mamas em 100% das gestantes.</a:t>
            </a:r>
          </a:p>
          <a:p>
            <a:pPr marL="171450" indent="-61913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71450" indent="-61913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71450" indent="-61913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13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16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22 gestantes</a:t>
            </a:r>
          </a:p>
          <a:p>
            <a:pPr marL="4305300" indent="-61913" algn="just">
              <a:buNone/>
              <a:tabLst>
                <a:tab pos="440055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97890"/>
            <a:ext cx="3828415" cy="287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61913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Meta 2.4 Garantir a 100% das gestantes a solicitação de exames laboratoriais de acordo com protocolo.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2.5 Garantir a 100% das gestantes a prescrição de sulfato ferroso e ácido fólico conforme protocolo.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12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16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22 gestantes</a:t>
            </a:r>
          </a:p>
          <a:p>
            <a:pPr marL="4308475" indent="-3175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67240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2.6 Garantir que 100% das gestantes com vacina antitetânica em dia.</a:t>
            </a: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8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15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22 gestantes</a:t>
            </a:r>
          </a:p>
          <a:p>
            <a:pPr marL="4308475" indent="-3175"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61" y="3717032"/>
            <a:ext cx="382841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2.7 Garantir que 100% das gestantes com vacina contra hepatite B em dia.</a:t>
            </a:r>
          </a:p>
          <a:p>
            <a:pPr marL="95250" indent="14288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2.8 Realizar avaliação da necessidade de atendimento odontológico em 100% das gestantes durante o pré-natal.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Apresentação do município</a:t>
            </a:r>
            <a:endParaRPr lang="pt-BR" sz="3200" dirty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dirty="0" smtClean="0">
                <a:latin typeface="Arial" charset="0"/>
                <a:cs typeface="Arial" charset="0"/>
              </a:rPr>
              <a:t>Cidade – Capão da Canoa/RS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dirty="0" smtClean="0">
                <a:latin typeface="Arial" charset="0"/>
                <a:cs typeface="Arial" charset="0"/>
              </a:rPr>
              <a:t>População – 45.744 habitantes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dirty="0">
                <a:latin typeface="Arial" charset="0"/>
                <a:cs typeface="Arial" charset="0"/>
              </a:rPr>
              <a:t>4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smtClean="0">
                <a:latin typeface="Arial" charset="0"/>
                <a:cs typeface="Arial" charset="0"/>
              </a:rPr>
              <a:t>unidades de </a:t>
            </a:r>
            <a:r>
              <a:rPr lang="pt-BR" dirty="0" smtClean="0">
                <a:latin typeface="Arial" charset="0"/>
                <a:cs typeface="Arial" charset="0"/>
              </a:rPr>
              <a:t>saúde (ESF)</a:t>
            </a:r>
            <a:endParaRPr lang="pt-BR" dirty="0" smtClean="0"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dirty="0" smtClean="0">
                <a:latin typeface="Arial" charset="0"/>
                <a:cs typeface="Arial" charset="0"/>
              </a:rPr>
              <a:t>1 Hospital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dirty="0" smtClean="0">
                <a:latin typeface="Arial" charset="0"/>
                <a:cs typeface="Arial" charset="0"/>
              </a:rPr>
              <a:t>1 CAPS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dirty="0" smtClean="0">
                <a:latin typeface="Arial" charset="0"/>
                <a:cs typeface="Arial" charset="0"/>
              </a:rPr>
              <a:t>1 Centro Materno-Infantil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dirty="0" smtClean="0">
                <a:latin typeface="Arial" charset="0"/>
                <a:cs typeface="Arial" charset="0"/>
              </a:rPr>
              <a:t>1 Centro Odontológico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dirty="0" smtClean="0">
                <a:latin typeface="Arial" charset="0"/>
                <a:cs typeface="Arial" charset="0"/>
              </a:rPr>
              <a:t>Usuários bairro São Jorge – 3.500 pessoas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2.9 Garantir a primeira consulta odontológica programática para 100% das gestantes cadastradas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0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4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6 gestantes</a:t>
            </a:r>
          </a:p>
          <a:p>
            <a:pPr marL="4308475" indent="-3175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53874"/>
            <a:ext cx="3828415" cy="287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Objetivo 3:  melhorar a adesão ao pré-natal.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3.1 Realizar busca ativa de 100% das gestantes faltosas às consultas de pré-natal.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0" indent="14288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Objetivo 4: melhorar os registros das informações.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4.1 Manter registro na ficha espelho de pré-natal/vacinação em 100% das gestantes.</a:t>
            </a: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13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15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22 gestantes</a:t>
            </a:r>
          </a:p>
          <a:p>
            <a:pPr marL="4305300" indent="14288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97890"/>
            <a:ext cx="3828415" cy="287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Objetivo 5: Realizar avaliação de risco das gestantes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5.1 Avaliar risco gestacional em 100% das gestantes.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Objetivo 6: promover a Saúde.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6.1 Garantir a 100% das gestantes orientação nutricional durante a gestação.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6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6.2 Promover o aleitamento materno junto a 100% das gestantes.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6.3 Orientar 100% das gestantes sobre os cuidados com o recém-nascido (teste do pezinho, decúbito dorsal para dormir).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6.4 Orientar 100% das gestantes sobre anticoncepção após o parto.</a:t>
            </a: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6.5. Orientar 100% das gestantes sobre os riscos do tabagismo e do uso de álcool e drogas na gestação.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6.6. Orientar 100% das gestantes sobre higiene bucal.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Relativos ao objetivo 1: Aumentar a cobertura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1.1 Garantir a 50% das puérperas cadastradas no programa de Pré-Natal e Puerpério da Unidade de Saúde consulta puerperal antes dos 42 dias após o parto.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 – 14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 – 20 gestantes</a:t>
            </a:r>
          </a:p>
          <a:p>
            <a:pPr marL="4297363" lvl="8" indent="-182563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 – 20 gestantes</a:t>
            </a:r>
          </a:p>
          <a:p>
            <a:pPr marL="4308475" indent="-3175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Resultados obtidos puerpério</a:t>
            </a:r>
            <a:endParaRPr lang="pt-BR" sz="3200" dirty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25882"/>
            <a:ext cx="3828415" cy="287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marL="171450" indent="-61913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Relativos ao objetivo 2: Melhorar a qualidade</a:t>
            </a:r>
          </a:p>
          <a:p>
            <a:pPr marL="171450" indent="-61913">
              <a:buNone/>
            </a:pPr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marL="171450" indent="-61913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Meta 2.1 Examinar as mamas em 100% das puérperas cadastradas no Programa </a:t>
            </a:r>
          </a:p>
          <a:p>
            <a:pPr marL="171450" indent="-61913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71450" indent="-61913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Meta 2.2 Examinar o abdome em 100% das puérperas cadastradas no Programa</a:t>
            </a:r>
          </a:p>
          <a:p>
            <a:pPr marL="171450" indent="-61913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71450" indent="-61913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Meta 2.3 Realizar exame ginecológico em 100 % das puérperas cadastradas no Programa</a:t>
            </a:r>
          </a:p>
          <a:p>
            <a:pPr marL="171450" indent="-61913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2.4 Avaliar o estado psíquico em 100% das puérperas cadastradas no Programa </a:t>
            </a: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2.5 Avaliar intercorrências em 100% das puérperas cadastradas no Programa </a:t>
            </a:r>
          </a:p>
          <a:p>
            <a:pPr marL="95250" indent="14288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2.6 Prescrever a 100% das puérperas um dos métodos de anticoncepção</a:t>
            </a:r>
          </a:p>
          <a:p>
            <a:pPr marL="95250" indent="14288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Relativas ao objetivo 3: Melhorar a adesão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3.1 Realizar busca ativa em 100% das puérperas que não realizaram a consulta de puerpério até 30 dias após o parto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Situação da ESF antes da intervenção</a:t>
            </a:r>
            <a:endParaRPr lang="pt-BR" sz="3200" dirty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Profissionais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Estrutura da unidade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Atividades com a </a:t>
            </a: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comunidade (Grupos, palestras, Centro Materno-Infantil)</a:t>
            </a:r>
            <a:endParaRPr lang="pt-BR" alt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Gestantes cadastradas – 40 mulheres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Gestantes atendidas – 13 mulheres (32,5%)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Puérperas cadastradas – 28 mulheres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Puérperas atendidas – 11 mulheres (39,3%)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Relativas ao objetivo 4: Melhorar os registros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4.1 Manter registro na ficha de acompanhamento do Programa 100% das puérperas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Relativas ao objetivo 5: Promoção da saúde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5.1 Orientar 100% das puérperas cadastradas no Programa sobre os cuidados do recém-nascido</a:t>
            </a:r>
          </a:p>
          <a:p>
            <a:pPr marL="95250" indent="14288"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5.2 Orientar 100% das puérperas cadastradas no Programa sobre aleitamento materno exclusivo</a:t>
            </a:r>
          </a:p>
          <a:p>
            <a:pPr marL="95250" indent="14288" algn="just">
              <a:buNone/>
            </a:pPr>
            <a:endParaRPr lang="pt-BR" sz="1050" dirty="0" smtClean="0">
              <a:latin typeface="Arial" pitchFamily="34" charset="0"/>
              <a:cs typeface="Arial" pitchFamily="34" charset="0"/>
            </a:endParaRPr>
          </a:p>
          <a:p>
            <a:pPr marL="95250" indent="14288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Meta 5.3 Orientar 100% das puérperas cadastradas no Programa de Pré-Natal e Puerpério sobre planejamento familiar</a:t>
            </a:r>
          </a:p>
          <a:p>
            <a:pPr marL="95250" indent="14288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</a:rPr>
              <a:t>Discussão</a:t>
            </a:r>
            <a:endParaRPr lang="pt-BR" sz="32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marL="109728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109728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altLang="pt-BR" sz="2400" dirty="0" smtClean="0">
                <a:latin typeface="Arial" charset="0"/>
                <a:cs typeface="Arial" charset="0"/>
              </a:rPr>
              <a:t>Importância da intervenção para a equipe, comunidade e serviço</a:t>
            </a:r>
          </a:p>
          <a:p>
            <a:pPr marL="109728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Ampliação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da cobertura e qualificação do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atendimento</a:t>
            </a:r>
          </a:p>
          <a:p>
            <a:pPr marL="109728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Implantação da busca ativa aos faltosos</a:t>
            </a:r>
          </a:p>
          <a:p>
            <a:pPr marL="109728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Ênfase na prevenção</a:t>
            </a:r>
          </a:p>
          <a:p>
            <a:pPr marL="109728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429" y="764704"/>
            <a:ext cx="8229600" cy="1066800"/>
          </a:xfrm>
        </p:spPr>
        <p:txBody>
          <a:bodyPr/>
          <a:lstStyle/>
          <a:p>
            <a:r>
              <a:rPr lang="pt-BR" dirty="0">
                <a:solidFill>
                  <a:schemeClr val="accent2">
                    <a:lumMod val="25000"/>
                  </a:schemeClr>
                </a:solidFill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543" y="1700808"/>
            <a:ext cx="8229600" cy="4585696"/>
          </a:xfrm>
        </p:spPr>
        <p:txBody>
          <a:bodyPr>
            <a:normAutofit fontScale="92500" lnSpcReduction="20000"/>
          </a:bodyPr>
          <a:lstStyle/>
          <a:p>
            <a:r>
              <a:rPr lang="pt-BR" altLang="pt-BR" dirty="0">
                <a:latin typeface="Arial" charset="0"/>
                <a:cs typeface="Arial" charset="0"/>
              </a:rPr>
              <a:t>Pacto entre a </a:t>
            </a:r>
            <a:r>
              <a:rPr lang="pt-BR" altLang="pt-BR" dirty="0" smtClean="0">
                <a:latin typeface="Arial" charset="0"/>
                <a:cs typeface="Arial" charset="0"/>
              </a:rPr>
              <a:t>equipe</a:t>
            </a:r>
          </a:p>
          <a:p>
            <a:pPr marL="109728" indent="0">
              <a:buNone/>
            </a:pPr>
            <a:endParaRPr lang="pt-BR" altLang="pt-BR" dirty="0" smtClean="0">
              <a:latin typeface="Arial" charset="0"/>
              <a:cs typeface="Arial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dirty="0">
                <a:latin typeface="Arial" charset="0"/>
                <a:cs typeface="Arial" charset="0"/>
              </a:rPr>
              <a:t>Transformações notadas pela </a:t>
            </a:r>
            <a:r>
              <a:rPr lang="pt-BR" altLang="pt-BR" dirty="0" smtClean="0">
                <a:latin typeface="Arial" charset="0"/>
                <a:cs typeface="Arial" charset="0"/>
              </a:rPr>
              <a:t>comunidade</a:t>
            </a:r>
          </a:p>
          <a:p>
            <a:pPr marL="109728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altLang="pt-BR" dirty="0">
              <a:latin typeface="Arial" charset="0"/>
              <a:cs typeface="Arial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dirty="0">
                <a:latin typeface="Arial" charset="0"/>
                <a:cs typeface="Arial" charset="0"/>
              </a:rPr>
              <a:t>Todas as mudanças foram incorporadas à rotina do serviço. Como manter assim</a:t>
            </a:r>
            <a:r>
              <a:rPr lang="pt-BR" altLang="pt-BR" dirty="0" smtClean="0">
                <a:latin typeface="Arial" charset="0"/>
                <a:cs typeface="Arial" charset="0"/>
              </a:rPr>
              <a:t>?</a:t>
            </a:r>
          </a:p>
          <a:p>
            <a:pPr marL="109728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altLang="pt-BR" dirty="0" smtClean="0">
              <a:latin typeface="Arial" charset="0"/>
              <a:cs typeface="Arial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dirty="0">
                <a:latin typeface="Arial" charset="0"/>
                <a:cs typeface="Arial" charset="0"/>
              </a:rPr>
              <a:t>Esses indicadores demonstram de forma direta que as metas foram alcançadas com relação às gestantes e puérperas cadastradas e indiretamente o esforço realizado para alcança-las, e estão de acordo com o que preconiza o SUS e o Ministério da Saúde.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altLang="pt-BR" dirty="0">
              <a:latin typeface="Arial" charset="0"/>
              <a:cs typeface="Arial" charset="0"/>
            </a:endParaRPr>
          </a:p>
          <a:p>
            <a:endParaRPr lang="pt-BR" altLang="pt-BR" dirty="0" smtClean="0">
              <a:latin typeface="Arial" charset="0"/>
              <a:cs typeface="Arial" charset="0"/>
            </a:endParaRPr>
          </a:p>
          <a:p>
            <a:endParaRPr lang="pt-BR" altLang="pt-BR" dirty="0">
              <a:latin typeface="Arial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9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</a:rPr>
              <a:t>Após 4 meses do início da intervenção</a:t>
            </a:r>
            <a:endParaRPr lang="pt-BR" sz="3200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</p:nvPr>
        </p:nvGraphicFramePr>
        <p:xfrm>
          <a:off x="323528" y="3933056"/>
          <a:ext cx="39604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39552" y="2276873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pt-BR" sz="2400" dirty="0" smtClean="0"/>
              <a:t>  Proporção de gestantes cadastradas no Programa de Pré-natal</a:t>
            </a:r>
          </a:p>
          <a:p>
            <a:pPr marL="0" lvl="2" algn="just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pt-BR" sz="2400" dirty="0" smtClean="0"/>
          </a:p>
          <a:p>
            <a:pPr marL="0" lvl="2" algn="just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pt-BR" sz="2400" dirty="0" smtClean="0"/>
          </a:p>
          <a:p>
            <a:pPr marL="0" lvl="2" algn="just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pt-BR" sz="2400" dirty="0" smtClean="0"/>
          </a:p>
          <a:p>
            <a:pPr marL="4572000" lvl="8" indent="-273050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Mês 1 – 13 gestantes</a:t>
            </a:r>
          </a:p>
          <a:p>
            <a:pPr marL="4572000" lvl="8" indent="-273050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Mês 2 – 16 gestantes</a:t>
            </a:r>
          </a:p>
          <a:p>
            <a:pPr marL="4572000" lvl="8" indent="-273050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Mês 3 – 22 gestantes</a:t>
            </a:r>
          </a:p>
          <a:p>
            <a:pPr marL="4572000" lvl="8" indent="-273050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Mês 4 – 31 gestantes</a:t>
            </a:r>
          </a:p>
        </p:txBody>
      </p:sp>
      <p:sp>
        <p:nvSpPr>
          <p:cNvPr id="7" name="CaixaDeTexto 1"/>
          <p:cNvSpPr txBox="1"/>
          <p:nvPr/>
        </p:nvSpPr>
        <p:spPr>
          <a:xfrm>
            <a:off x="1907704" y="501317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45,7%</a:t>
            </a:r>
            <a:endParaRPr lang="pt-BR" dirty="0"/>
          </a:p>
        </p:txBody>
      </p:sp>
      <p:sp>
        <p:nvSpPr>
          <p:cNvPr id="8" name="CaixaDeTexto 1"/>
          <p:cNvSpPr txBox="1"/>
          <p:nvPr/>
        </p:nvSpPr>
        <p:spPr>
          <a:xfrm>
            <a:off x="2771800" y="465313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62,9%</a:t>
            </a:r>
            <a:endParaRPr lang="pt-BR" dirty="0"/>
          </a:p>
        </p:txBody>
      </p:sp>
      <p:sp>
        <p:nvSpPr>
          <p:cNvPr id="9" name="CaixaDeTexto 1"/>
          <p:cNvSpPr txBox="1"/>
          <p:nvPr/>
        </p:nvSpPr>
        <p:spPr>
          <a:xfrm>
            <a:off x="3563888" y="4221088"/>
            <a:ext cx="64807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88,6%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539552" y="3789040"/>
          <a:ext cx="388843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220486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pt-BR" sz="2400" dirty="0" smtClean="0"/>
              <a:t>Proporção de </a:t>
            </a:r>
            <a:r>
              <a:rPr lang="pt-BR" sz="2400" dirty="0" err="1" smtClean="0"/>
              <a:t>puérperas</a:t>
            </a:r>
            <a:r>
              <a:rPr lang="pt-BR" sz="2400" dirty="0" smtClean="0"/>
              <a:t> com consulta até 42 dias após o parto.</a:t>
            </a:r>
          </a:p>
          <a:p>
            <a:pPr indent="177800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pt-BR" sz="2400" dirty="0" smtClean="0"/>
          </a:p>
          <a:p>
            <a:pPr indent="177800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pt-BR" sz="2400" dirty="0" smtClean="0"/>
          </a:p>
          <a:p>
            <a:pPr indent="177800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pt-BR" sz="2400" dirty="0" smtClean="0"/>
          </a:p>
          <a:p>
            <a:pPr marL="4572000" lvl="8" indent="-273050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Mês 1 – 11 gestantes</a:t>
            </a:r>
          </a:p>
          <a:p>
            <a:pPr marL="4572000" lvl="8" indent="-273050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Mês 2 – 14 gestantes</a:t>
            </a:r>
          </a:p>
          <a:p>
            <a:pPr marL="4572000" lvl="8" indent="-273050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Mês 3 – 13 gestantes</a:t>
            </a:r>
          </a:p>
          <a:p>
            <a:pPr marL="4572000" lvl="8" indent="-273050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Mês 4 – 6 gestantes</a:t>
            </a:r>
          </a:p>
          <a:p>
            <a:pPr indent="177800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87624" y="479715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39,3%</a:t>
            </a:r>
            <a:endParaRPr lang="pt-BR" sz="1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79712" y="407707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70,0%</a:t>
            </a: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43808" y="414908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65,0%</a:t>
            </a:r>
            <a:endParaRPr lang="pt-BR" sz="11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07904" y="422108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60,0%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</a:rPr>
              <a:t>Reflexão crítica sobre seu processo pessoal de aprendizagem</a:t>
            </a:r>
            <a:endParaRPr lang="pt-BR" sz="32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2511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A busca por grandes desafios não pode ser uma atitude intempestiva e sem avaliação. É preciso sempre buscar um ponto de equilíbrio, entre desafios e as habilidades capazes de enfrentá-los.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Resistência à mudanças.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Crescimento profissional e pessoal</a:t>
            </a:r>
            <a:r>
              <a:rPr lang="pt-BR" altLang="pt-BR" sz="2400" dirty="0" smtClean="0">
                <a:latin typeface="Arial" charset="0"/>
                <a:cs typeface="Arial" charset="0"/>
              </a:rPr>
              <a:t>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Visão sobre as condições da saúde. </a:t>
            </a:r>
            <a:endParaRPr lang="pt-BR" alt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mtClean="0"/>
              <a:t>       Obrigado!</a:t>
            </a:r>
            <a:endParaRPr lang="pt-BR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C:\Users\Bruno\Downloads\IMG_2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5760720" cy="432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295906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200" dirty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  <a:buFont typeface="Georgia" pitchFamily="18" charset="0"/>
              <a:buChar char="•"/>
            </a:pPr>
            <a:r>
              <a:rPr lang="pt-BR" altLang="pt-BR" sz="2400" dirty="0" smtClean="0">
                <a:latin typeface="Arial" charset="0"/>
                <a:cs typeface="Arial" charset="0"/>
              </a:rPr>
              <a:t>Qualificar a assistência ao pré-natal e puerpério na ESF São Jorge, no município de Capão da Canoa – RS.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Georgia" pitchFamily="18" charset="0"/>
              <a:buChar char="•"/>
            </a:pPr>
            <a:endParaRPr lang="pt-B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sz="3200" dirty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pPr marL="82550" indent="0"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Para o pré-natal</a:t>
            </a:r>
          </a:p>
          <a:p>
            <a:pPr marL="82550" indent="0"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1. Aumentar a cobertura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 Melhorar a qualidade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3. Melhorar a adesão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4. Melhorar os registros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5. Realizar avaliação de risco das gestantes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 Fazer promoção da saúde</a:t>
            </a:r>
          </a:p>
          <a:p>
            <a:pPr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pPr marL="82550" indent="0"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Para o puerpério</a:t>
            </a:r>
          </a:p>
          <a:p>
            <a:pPr marL="82550" indent="0"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1. Aumentar a cobertura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 Melhorar a qualidade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3. Melhorar a adesão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4. Melhorar os registros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5. Fazer promoção da saúde</a:t>
            </a:r>
          </a:p>
          <a:p>
            <a:pPr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Ações realizadas</a:t>
            </a:r>
            <a:endParaRPr lang="pt-BR" sz="3200" dirty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Monitoramento das usuárias gestantes e puérperas: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altLang="pt-BR" sz="800" dirty="0" smtClean="0">
              <a:latin typeface="Arial" charset="0"/>
              <a:cs typeface="Arial" charset="0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</a:pPr>
            <a:r>
              <a:rPr lang="pt-BR" alt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Cuidados com a saúde bucal;</a:t>
            </a:r>
            <a:endParaRPr lang="pt-BR" altLang="pt-BR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</a:pPr>
            <a:r>
              <a:rPr lang="pt-BR" alt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Exames ginecológicos;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</a:pPr>
            <a:r>
              <a:rPr lang="pt-BR" alt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Suplementação medicamentosa;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</a:pPr>
            <a:r>
              <a:rPr lang="pt-BR" alt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Vacinas;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</a:pPr>
            <a:r>
              <a:rPr lang="pt-BR" alt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Busca ativa;</a:t>
            </a:r>
            <a:endParaRPr lang="pt-BR" altLang="pt-BR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</a:pPr>
            <a:r>
              <a:rPr lang="pt-BR" alt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Orientações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Logística</a:t>
            </a:r>
            <a:br>
              <a:rPr lang="pt-BR" sz="32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200" dirty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>
                <a:latin typeface="Arial" charset="0"/>
                <a:cs typeface="Arial" charset="0"/>
              </a:rPr>
              <a:t>Ficha espelho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Capacitação da equipe</a:t>
            </a:r>
            <a:endParaRPr lang="pt-BR" altLang="pt-BR" sz="24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Ficha de gestante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Cartazes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err="1" smtClean="0">
                <a:latin typeface="Arial" charset="0"/>
                <a:cs typeface="Arial" charset="0"/>
              </a:rPr>
              <a:t>Datashow</a:t>
            </a:r>
            <a:endParaRPr lang="pt-BR" altLang="pt-BR" sz="24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altLang="pt-BR" sz="2400" dirty="0" smtClean="0">
                <a:latin typeface="Arial" charset="0"/>
                <a:cs typeface="Arial" charset="0"/>
              </a:rPr>
              <a:t>Prontuário específico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6">
      <a:dk1>
        <a:srgbClr val="000000"/>
      </a:dk1>
      <a:lt1>
        <a:sysClr val="window" lastClr="FFFFFF"/>
      </a:lt1>
      <a:dk2>
        <a:srgbClr val="9DBDD2"/>
      </a:dk2>
      <a:lt2>
        <a:srgbClr val="DEDEDE"/>
      </a:lt2>
      <a:accent1>
        <a:srgbClr val="B6B7D3"/>
      </a:accent1>
      <a:accent2>
        <a:srgbClr val="C4D7E4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ersonalizada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394</TotalTime>
  <Words>581</Words>
  <Application>Microsoft Office PowerPoint</Application>
  <PresentationFormat>Apresentação na tela (4:3)</PresentationFormat>
  <Paragraphs>257</Paragraphs>
  <Slides>37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Courier New</vt:lpstr>
      <vt:lpstr>Georgia</vt:lpstr>
      <vt:lpstr>Wingdings 2</vt:lpstr>
      <vt:lpstr>Urbano</vt:lpstr>
      <vt:lpstr>Universidade Aberta do SUS – UNASUS Universidade Federal de Pelotas Especialização em Saúde da Família Modalidade a Distância Turma 6 </vt:lpstr>
      <vt:lpstr>Apresentação do município</vt:lpstr>
      <vt:lpstr>Situação da ESF antes da intervenção</vt:lpstr>
      <vt:lpstr>Apresentação do PowerPoint</vt:lpstr>
      <vt:lpstr>Objetivo geral</vt:lpstr>
      <vt:lpstr>Objetivos Específicos</vt:lpstr>
      <vt:lpstr>Apresentação do PowerPoint</vt:lpstr>
      <vt:lpstr>Ações realizadas</vt:lpstr>
      <vt:lpstr>Logística </vt:lpstr>
      <vt:lpstr>Resultados obtidos pré-natal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obtidos puerpério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</vt:lpstr>
      <vt:lpstr>Após 4 meses do início da intervenção</vt:lpstr>
      <vt:lpstr>Apresentação do PowerPoint</vt:lpstr>
      <vt:lpstr>Reflexão crítica sobre seu processo pessoal de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Especialização em Saúde da Família Modalidade a Distância Turma 6</dc:title>
  <dc:creator>Lisi</dc:creator>
  <cp:lastModifiedBy>Bruno</cp:lastModifiedBy>
  <cp:revision>25</cp:revision>
  <dcterms:created xsi:type="dcterms:W3CDTF">2015-01-20T23:42:47Z</dcterms:created>
  <dcterms:modified xsi:type="dcterms:W3CDTF">2015-01-22T13:31:55Z</dcterms:modified>
</cp:coreProperties>
</file>