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2"/>
  </p:notesMasterIdLst>
  <p:sldIdLst>
    <p:sldId id="256" r:id="rId2"/>
    <p:sldId id="257" r:id="rId3"/>
    <p:sldId id="265" r:id="rId4"/>
    <p:sldId id="264" r:id="rId5"/>
    <p:sldId id="262" r:id="rId6"/>
    <p:sldId id="273" r:id="rId7"/>
    <p:sldId id="270" r:id="rId8"/>
    <p:sldId id="280" r:id="rId9"/>
    <p:sldId id="258" r:id="rId10"/>
    <p:sldId id="260" r:id="rId11"/>
    <p:sldId id="271" r:id="rId12"/>
    <p:sldId id="277" r:id="rId13"/>
    <p:sldId id="281" r:id="rId14"/>
    <p:sldId id="279" r:id="rId15"/>
    <p:sldId id="278" r:id="rId16"/>
    <p:sldId id="282" r:id="rId17"/>
    <p:sldId id="269" r:id="rId18"/>
    <p:sldId id="268" r:id="rId19"/>
    <p:sldId id="267" r:id="rId20"/>
    <p:sldId id="272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481" autoAdjust="0"/>
  </p:normalViewPr>
  <p:slideViewPr>
    <p:cSldViewPr>
      <p:cViewPr varScale="1">
        <p:scale>
          <a:sx n="61" d="100"/>
          <a:sy n="61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runo\Desktop\UFPel\Semana%2033\Bruno%20-%20Planilha%20de%20Coleta%20de%20dados%20HAS%20e%20DM%20-%20Final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runo\Desktop\UFPel\Semana%2033\Bruno%20-%20Planilha%20de%20Coleta%20de%20dados%20HAS%20e%20DM%20-%20Final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941093048852764"/>
          <c:y val="7.8644784786517069E-2"/>
          <c:w val="0.84757831682330032"/>
          <c:h val="0.823422841375597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0070C0"/>
            </a:solidFill>
            <a:ln w="25400">
              <a:noFill/>
            </a:ln>
          </c:spPr>
          <c:invertIfNegative val="0"/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4.0909090909090923E-2</c:v>
                </c:pt>
                <c:pt idx="1">
                  <c:v>6.9480519480519504E-2</c:v>
                </c:pt>
                <c:pt idx="2">
                  <c:v>0.114935064935065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817728"/>
        <c:axId val="75819264"/>
      </c:barChart>
      <c:catAx>
        <c:axId val="75817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819264"/>
        <c:crosses val="autoZero"/>
        <c:auto val="1"/>
        <c:lblAlgn val="ctr"/>
        <c:lblOffset val="100"/>
        <c:noMultiLvlLbl val="0"/>
      </c:catAx>
      <c:valAx>
        <c:axId val="7581926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817728"/>
        <c:crosses val="autoZero"/>
        <c:crossBetween val="between"/>
        <c:majorUnit val="0.1"/>
        <c:minorUnit val="2.0000000000000039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Indicadores!$S$3:$U$3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Indicadores!$S$4:$U$4</c:f>
              <c:numCache>
                <c:formatCode>0.0%</c:formatCode>
                <c:ptCount val="3"/>
                <c:pt idx="0">
                  <c:v>4.7368421052631955E-2</c:v>
                </c:pt>
                <c:pt idx="1">
                  <c:v>0.10526315789473686</c:v>
                </c:pt>
                <c:pt idx="2">
                  <c:v>0.17368421052631591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935552"/>
        <c:axId val="78937088"/>
      </c:barChart>
      <c:catAx>
        <c:axId val="7893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937088"/>
        <c:crosses val="autoZero"/>
        <c:auto val="1"/>
        <c:lblAlgn val="ctr"/>
        <c:lblOffset val="100"/>
        <c:noMultiLvlLbl val="0"/>
      </c:catAx>
      <c:valAx>
        <c:axId val="7893708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93555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F5BC0E-F047-4730-9DA9-BC31C0AA5B5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BDA37A7-EC78-4A89-A88C-54774F3395C9}">
      <dgm:prSet/>
      <dgm:spPr>
        <a:solidFill>
          <a:schemeClr val="accent1">
            <a:lumMod val="20000"/>
            <a:lumOff val="80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pPr algn="just" rtl="0"/>
          <a:r>
            <a:rPr lang="pt-BR" dirty="0" smtClean="0">
              <a:solidFill>
                <a:schemeClr val="tx1"/>
              </a:solidFill>
            </a:rPr>
            <a:t>Qualificação da atenção a hipertensos e diabéticos na ESF Novo Horizonte, Natal/RN</a:t>
          </a:r>
          <a:endParaRPr lang="pt-BR" dirty="0">
            <a:solidFill>
              <a:schemeClr val="tx1"/>
            </a:solidFill>
          </a:endParaRPr>
        </a:p>
      </dgm:t>
    </dgm:pt>
    <dgm:pt modelId="{E8C54BE1-12E5-4F44-ADB6-2F8A983D89A2}" type="parTrans" cxnId="{12A3BC63-3458-45D0-9225-8A48F6313E67}">
      <dgm:prSet/>
      <dgm:spPr/>
      <dgm:t>
        <a:bodyPr/>
        <a:lstStyle/>
        <a:p>
          <a:endParaRPr lang="pt-BR"/>
        </a:p>
      </dgm:t>
    </dgm:pt>
    <dgm:pt modelId="{5E93C2FE-73DF-4DA1-BF64-B950D7BA86F4}" type="sibTrans" cxnId="{12A3BC63-3458-45D0-9225-8A48F6313E67}">
      <dgm:prSet/>
      <dgm:spPr/>
      <dgm:t>
        <a:bodyPr/>
        <a:lstStyle/>
        <a:p>
          <a:endParaRPr lang="pt-BR"/>
        </a:p>
      </dgm:t>
    </dgm:pt>
    <dgm:pt modelId="{4D587093-58AA-4CA4-B2C0-70A4091ACF68}" type="pres">
      <dgm:prSet presAssocID="{A3F5BC0E-F047-4730-9DA9-BC31C0AA5B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16911F5-90A2-4923-AB96-36273ECE5C9F}" type="pres">
      <dgm:prSet presAssocID="{DBDA37A7-EC78-4A89-A88C-54774F3395C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202384F-0DC5-4367-8C93-42619188C78B}" type="presOf" srcId="{DBDA37A7-EC78-4A89-A88C-54774F3395C9}" destId="{C16911F5-90A2-4923-AB96-36273ECE5C9F}" srcOrd="0" destOrd="0" presId="urn:microsoft.com/office/officeart/2005/8/layout/vList2"/>
    <dgm:cxn modelId="{D10EF995-7FC5-4341-9448-36534D3EBBC0}" type="presOf" srcId="{A3F5BC0E-F047-4730-9DA9-BC31C0AA5B5C}" destId="{4D587093-58AA-4CA4-B2C0-70A4091ACF68}" srcOrd="0" destOrd="0" presId="urn:microsoft.com/office/officeart/2005/8/layout/vList2"/>
    <dgm:cxn modelId="{12A3BC63-3458-45D0-9225-8A48F6313E67}" srcId="{A3F5BC0E-F047-4730-9DA9-BC31C0AA5B5C}" destId="{DBDA37A7-EC78-4A89-A88C-54774F3395C9}" srcOrd="0" destOrd="0" parTransId="{E8C54BE1-12E5-4F44-ADB6-2F8A983D89A2}" sibTransId="{5E93C2FE-73DF-4DA1-BF64-B950D7BA86F4}"/>
    <dgm:cxn modelId="{FCBC038D-CC4B-4AA7-8839-73ACCC5E9307}" type="presParOf" srcId="{4D587093-58AA-4CA4-B2C0-70A4091ACF68}" destId="{C16911F5-90A2-4923-AB96-36273ECE5C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9F00BF5-33F3-42B7-B9AF-1D5A6367B81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D56010B-B226-40E3-AA06-65B415037299}">
      <dgm:prSet custT="1"/>
      <dgm:spPr/>
      <dgm:t>
        <a:bodyPr/>
        <a:lstStyle/>
        <a:p>
          <a:pPr rtl="0"/>
          <a:r>
            <a:rPr lang="pt-BR" sz="2400" b="1" dirty="0" smtClean="0"/>
            <a:t>Objetivo 6: Promover a saúde de hipertensos e diabéticos</a:t>
          </a:r>
          <a:endParaRPr lang="pt-BR" sz="2400" b="1" dirty="0"/>
        </a:p>
      </dgm:t>
    </dgm:pt>
    <dgm:pt modelId="{2561AA4E-9621-4811-850C-02267061AEAC}" type="parTrans" cxnId="{9894B232-97BE-434D-8672-B80AFFA6B2C5}">
      <dgm:prSet/>
      <dgm:spPr/>
      <dgm:t>
        <a:bodyPr/>
        <a:lstStyle/>
        <a:p>
          <a:endParaRPr lang="pt-BR"/>
        </a:p>
      </dgm:t>
    </dgm:pt>
    <dgm:pt modelId="{F4D6DB00-7F76-4CF9-AE26-A0AE80A412BB}" type="sibTrans" cxnId="{9894B232-97BE-434D-8672-B80AFFA6B2C5}">
      <dgm:prSet/>
      <dgm:spPr/>
      <dgm:t>
        <a:bodyPr/>
        <a:lstStyle/>
        <a:p>
          <a:endParaRPr lang="pt-BR"/>
        </a:p>
      </dgm:t>
    </dgm:pt>
    <dgm:pt modelId="{031BE352-49D9-42A7-89AA-806AEA767CE6}" type="pres">
      <dgm:prSet presAssocID="{39F00BF5-33F3-42B7-B9AF-1D5A6367B8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6FC0E12-D467-452B-A873-6993356C1D31}" type="pres">
      <dgm:prSet presAssocID="{FD56010B-B226-40E3-AA06-65B415037299}" presName="parentText" presStyleLbl="node1" presStyleIdx="0" presStyleCnt="1" custScaleY="74450" custLinFactNeighborX="-875" custLinFactNeighborY="-124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F992036-04B5-4DC5-A6E1-DF37BDDA232B}" type="presOf" srcId="{39F00BF5-33F3-42B7-B9AF-1D5A6367B81A}" destId="{031BE352-49D9-42A7-89AA-806AEA767CE6}" srcOrd="0" destOrd="0" presId="urn:microsoft.com/office/officeart/2005/8/layout/vList2"/>
    <dgm:cxn modelId="{65EA9186-A818-45FB-976F-6F196DEFFEF0}" type="presOf" srcId="{FD56010B-B226-40E3-AA06-65B415037299}" destId="{26FC0E12-D467-452B-A873-6993356C1D31}" srcOrd="0" destOrd="0" presId="urn:microsoft.com/office/officeart/2005/8/layout/vList2"/>
    <dgm:cxn modelId="{9894B232-97BE-434D-8672-B80AFFA6B2C5}" srcId="{39F00BF5-33F3-42B7-B9AF-1D5A6367B81A}" destId="{FD56010B-B226-40E3-AA06-65B415037299}" srcOrd="0" destOrd="0" parTransId="{2561AA4E-9621-4811-850C-02267061AEAC}" sibTransId="{F4D6DB00-7F76-4CF9-AE26-A0AE80A412BB}"/>
    <dgm:cxn modelId="{8DDB0A30-229E-4384-BFB5-9BE75140575C}" type="presParOf" srcId="{031BE352-49D9-42A7-89AA-806AEA767CE6}" destId="{26FC0E12-D467-452B-A873-6993356C1D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27CDF6B-3BEC-40BD-96BF-F35D5F43E3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CEE3DFB-8DF3-4213-A86C-F498584244EA}">
      <dgm:prSet custT="1"/>
      <dgm:spPr/>
      <dgm:t>
        <a:bodyPr/>
        <a:lstStyle/>
        <a:p>
          <a:pPr rtl="0"/>
          <a:r>
            <a:rPr lang="pt-BR" sz="2400" dirty="0" smtClean="0"/>
            <a:t>Ampliação da cobertura de hipertensos e diabéticos</a:t>
          </a:r>
          <a:endParaRPr lang="pt-BR" sz="2400" dirty="0"/>
        </a:p>
      </dgm:t>
    </dgm:pt>
    <dgm:pt modelId="{2C90DCC7-B42A-41D9-961D-FE6D5CE3297A}" type="parTrans" cxnId="{3A8D6CC1-0231-4C76-82C5-30E78C8BAAFD}">
      <dgm:prSet/>
      <dgm:spPr/>
      <dgm:t>
        <a:bodyPr/>
        <a:lstStyle/>
        <a:p>
          <a:endParaRPr lang="pt-BR"/>
        </a:p>
      </dgm:t>
    </dgm:pt>
    <dgm:pt modelId="{37A79F16-3337-4881-AC41-09C8CB6C7F90}" type="sibTrans" cxnId="{3A8D6CC1-0231-4C76-82C5-30E78C8BAAFD}">
      <dgm:prSet/>
      <dgm:spPr/>
      <dgm:t>
        <a:bodyPr/>
        <a:lstStyle/>
        <a:p>
          <a:endParaRPr lang="pt-BR"/>
        </a:p>
      </dgm:t>
    </dgm:pt>
    <dgm:pt modelId="{AC9A21DF-4FAA-48C5-81DE-F2F43CD1FFEB}">
      <dgm:prSet custT="1"/>
      <dgm:spPr/>
      <dgm:t>
        <a:bodyPr/>
        <a:lstStyle/>
        <a:p>
          <a:pPr rtl="0"/>
          <a:r>
            <a:rPr lang="pt-BR" sz="2400" dirty="0" smtClean="0"/>
            <a:t>Melhoria nas capacidades individuais dos integrantes da equipe: capacitações</a:t>
          </a:r>
          <a:endParaRPr lang="pt-BR" sz="2400" dirty="0"/>
        </a:p>
      </dgm:t>
    </dgm:pt>
    <dgm:pt modelId="{6203DA33-5AF0-4A25-B772-E75F44CB6763}" type="parTrans" cxnId="{F35A6F3D-E4ED-4926-92F8-2E2215975770}">
      <dgm:prSet/>
      <dgm:spPr/>
      <dgm:t>
        <a:bodyPr/>
        <a:lstStyle/>
        <a:p>
          <a:endParaRPr lang="pt-BR"/>
        </a:p>
      </dgm:t>
    </dgm:pt>
    <dgm:pt modelId="{8C9B4C21-1F48-438E-99A3-C964685D435B}" type="sibTrans" cxnId="{F35A6F3D-E4ED-4926-92F8-2E2215975770}">
      <dgm:prSet/>
      <dgm:spPr/>
      <dgm:t>
        <a:bodyPr/>
        <a:lstStyle/>
        <a:p>
          <a:endParaRPr lang="pt-BR"/>
        </a:p>
      </dgm:t>
    </dgm:pt>
    <dgm:pt modelId="{3A8EA075-4A89-4EC4-A88F-C0CD2AE546EF}">
      <dgm:prSet custT="1"/>
      <dgm:spPr/>
      <dgm:t>
        <a:bodyPr/>
        <a:lstStyle/>
        <a:p>
          <a:pPr rtl="0"/>
          <a:r>
            <a:rPr lang="pt-BR" sz="2400" dirty="0" smtClean="0"/>
            <a:t>Exemplo: Aferição da pressão arterial</a:t>
          </a:r>
          <a:endParaRPr lang="pt-BR" sz="2400" dirty="0"/>
        </a:p>
      </dgm:t>
    </dgm:pt>
    <dgm:pt modelId="{913C5ABD-7CB5-4978-8B78-8055D93CC63B}" type="parTrans" cxnId="{09280CB1-CC20-435B-A3A3-C18368DA0E88}">
      <dgm:prSet/>
      <dgm:spPr/>
      <dgm:t>
        <a:bodyPr/>
        <a:lstStyle/>
        <a:p>
          <a:endParaRPr lang="pt-BR"/>
        </a:p>
      </dgm:t>
    </dgm:pt>
    <dgm:pt modelId="{68790246-8B38-4F99-B100-193F2D7DBC45}" type="sibTrans" cxnId="{09280CB1-CC20-435B-A3A3-C18368DA0E88}">
      <dgm:prSet/>
      <dgm:spPr/>
      <dgm:t>
        <a:bodyPr/>
        <a:lstStyle/>
        <a:p>
          <a:endParaRPr lang="pt-BR"/>
        </a:p>
      </dgm:t>
    </dgm:pt>
    <dgm:pt modelId="{6CF9A403-0006-47FC-957B-F23D6151C58C}">
      <dgm:prSet custT="1"/>
      <dgm:spPr/>
      <dgm:t>
        <a:bodyPr/>
        <a:lstStyle/>
        <a:p>
          <a:pPr rtl="0"/>
          <a:r>
            <a:rPr lang="pt-BR" sz="2400" dirty="0" smtClean="0"/>
            <a:t>Descentralização do médico nos processos de trabalho</a:t>
          </a:r>
          <a:endParaRPr lang="pt-BR" sz="2400" dirty="0"/>
        </a:p>
      </dgm:t>
    </dgm:pt>
    <dgm:pt modelId="{E8A08589-D190-49B2-8C8D-48F56DE399B5}" type="parTrans" cxnId="{DE12C7C2-E97D-489F-9640-7F73853D87AF}">
      <dgm:prSet/>
      <dgm:spPr/>
      <dgm:t>
        <a:bodyPr/>
        <a:lstStyle/>
        <a:p>
          <a:endParaRPr lang="pt-BR"/>
        </a:p>
      </dgm:t>
    </dgm:pt>
    <dgm:pt modelId="{8B76208B-9DE4-41DC-B4A2-04C2C99145AE}" type="sibTrans" cxnId="{DE12C7C2-E97D-489F-9640-7F73853D87AF}">
      <dgm:prSet/>
      <dgm:spPr/>
      <dgm:t>
        <a:bodyPr/>
        <a:lstStyle/>
        <a:p>
          <a:endParaRPr lang="pt-BR"/>
        </a:p>
      </dgm:t>
    </dgm:pt>
    <dgm:pt modelId="{A8DC19DB-866D-4F44-8EF7-CE4CA55B9E4C}">
      <dgm:prSet custT="1"/>
      <dgm:spPr/>
      <dgm:t>
        <a:bodyPr/>
        <a:lstStyle/>
        <a:p>
          <a:pPr rtl="0"/>
          <a:r>
            <a:rPr lang="pt-BR" sz="2400" dirty="0" smtClean="0"/>
            <a:t>Maior integração da equipe</a:t>
          </a:r>
          <a:endParaRPr lang="pt-BR" sz="2400" dirty="0"/>
        </a:p>
      </dgm:t>
    </dgm:pt>
    <dgm:pt modelId="{C5FFE486-C0FB-4E39-AABC-4C9B3D04675C}" type="parTrans" cxnId="{BD9AB0FE-35AD-4C1D-B86E-5F933FF86131}">
      <dgm:prSet/>
      <dgm:spPr/>
      <dgm:t>
        <a:bodyPr/>
        <a:lstStyle/>
        <a:p>
          <a:endParaRPr lang="pt-BR"/>
        </a:p>
      </dgm:t>
    </dgm:pt>
    <dgm:pt modelId="{4D9DDF2F-3F84-460B-9E2C-8F5EC63EACCE}" type="sibTrans" cxnId="{BD9AB0FE-35AD-4C1D-B86E-5F933FF86131}">
      <dgm:prSet/>
      <dgm:spPr/>
      <dgm:t>
        <a:bodyPr/>
        <a:lstStyle/>
        <a:p>
          <a:endParaRPr lang="pt-BR"/>
        </a:p>
      </dgm:t>
    </dgm:pt>
    <dgm:pt modelId="{3EC599ED-941C-4351-87B4-53492FD16C67}">
      <dgm:prSet custT="1"/>
      <dgm:spPr/>
      <dgm:t>
        <a:bodyPr/>
        <a:lstStyle/>
        <a:p>
          <a:pPr rtl="0"/>
          <a:r>
            <a:rPr lang="pt-BR" sz="2400" dirty="0" smtClean="0"/>
            <a:t>Exemplo: detecção de falhas no </a:t>
          </a:r>
          <a:r>
            <a:rPr lang="pt-BR" sz="2400" dirty="0" err="1" smtClean="0"/>
            <a:t>esfigmomanômetro</a:t>
          </a:r>
          <a:endParaRPr lang="pt-BR" sz="2400" dirty="0"/>
        </a:p>
      </dgm:t>
    </dgm:pt>
    <dgm:pt modelId="{86DAE69E-6598-4D9B-9BCB-7F6F0E3DC0ED}" type="parTrans" cxnId="{41F58A83-E3C2-4C37-9793-72A664C7625F}">
      <dgm:prSet/>
      <dgm:spPr/>
      <dgm:t>
        <a:bodyPr/>
        <a:lstStyle/>
        <a:p>
          <a:endParaRPr lang="pt-BR"/>
        </a:p>
      </dgm:t>
    </dgm:pt>
    <dgm:pt modelId="{C2C06AC0-EDAD-4B8F-AA4C-A4F3EC1FFCCF}" type="sibTrans" cxnId="{41F58A83-E3C2-4C37-9793-72A664C7625F}">
      <dgm:prSet/>
      <dgm:spPr/>
      <dgm:t>
        <a:bodyPr/>
        <a:lstStyle/>
        <a:p>
          <a:endParaRPr lang="pt-BR"/>
        </a:p>
      </dgm:t>
    </dgm:pt>
    <dgm:pt modelId="{5568F752-EEDA-41D4-9FFC-5B39C14EB1A6}">
      <dgm:prSet custT="1"/>
      <dgm:spPr/>
      <dgm:t>
        <a:bodyPr/>
        <a:lstStyle/>
        <a:p>
          <a:pPr rtl="0"/>
          <a:r>
            <a:rPr lang="pt-BR" sz="2400" dirty="0" smtClean="0"/>
            <a:t>Melhoria significativa dos registros</a:t>
          </a:r>
          <a:endParaRPr lang="pt-BR" sz="2400" dirty="0"/>
        </a:p>
      </dgm:t>
    </dgm:pt>
    <dgm:pt modelId="{0AFD52BB-F2B4-4874-8E0E-AB019952EE58}" type="parTrans" cxnId="{75598093-3E09-4B17-AD8B-F0115FE8CD2B}">
      <dgm:prSet/>
      <dgm:spPr/>
      <dgm:t>
        <a:bodyPr/>
        <a:lstStyle/>
        <a:p>
          <a:endParaRPr lang="pt-BR"/>
        </a:p>
      </dgm:t>
    </dgm:pt>
    <dgm:pt modelId="{AB35F8A1-6509-4EF6-A7CE-3ABB480C08DE}" type="sibTrans" cxnId="{75598093-3E09-4B17-AD8B-F0115FE8CD2B}">
      <dgm:prSet/>
      <dgm:spPr/>
      <dgm:t>
        <a:bodyPr/>
        <a:lstStyle/>
        <a:p>
          <a:endParaRPr lang="pt-BR"/>
        </a:p>
      </dgm:t>
    </dgm:pt>
    <dgm:pt modelId="{EDD5E6EC-FBD1-4116-BDCE-206DF0E9E023}">
      <dgm:prSet custT="1"/>
      <dgm:spPr/>
      <dgm:t>
        <a:bodyPr/>
        <a:lstStyle/>
        <a:p>
          <a:pPr rtl="0"/>
          <a:r>
            <a:rPr lang="pt-BR" sz="2400" dirty="0" smtClean="0"/>
            <a:t>Prontuários, fichas-espelho, livro específico e SI-NH</a:t>
          </a:r>
          <a:endParaRPr lang="pt-BR" sz="2400" dirty="0"/>
        </a:p>
      </dgm:t>
    </dgm:pt>
    <dgm:pt modelId="{23FF1E35-693C-42BB-82A9-9188D49A4D18}" type="parTrans" cxnId="{C4A4065D-0C8F-46C1-A44F-7F5FDF21CE9C}">
      <dgm:prSet/>
      <dgm:spPr/>
      <dgm:t>
        <a:bodyPr/>
        <a:lstStyle/>
        <a:p>
          <a:endParaRPr lang="pt-BR"/>
        </a:p>
      </dgm:t>
    </dgm:pt>
    <dgm:pt modelId="{25AB266E-E402-4369-B713-2CB3507EA3AE}" type="sibTrans" cxnId="{C4A4065D-0C8F-46C1-A44F-7F5FDF21CE9C}">
      <dgm:prSet/>
      <dgm:spPr/>
      <dgm:t>
        <a:bodyPr/>
        <a:lstStyle/>
        <a:p>
          <a:endParaRPr lang="pt-BR"/>
        </a:p>
      </dgm:t>
    </dgm:pt>
    <dgm:pt modelId="{6A23E1A8-5245-4135-AFA3-92CB27450F12}" type="pres">
      <dgm:prSet presAssocID="{527CDF6B-3BEC-40BD-96BF-F35D5F43E3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FAE0B0A-BEB3-4E95-BD59-1DA787283C3C}" type="pres">
      <dgm:prSet presAssocID="{BCEE3DFB-8DF3-4213-A86C-F498584244EA}" presName="parentText" presStyleLbl="node1" presStyleIdx="0" presStyleCnt="5" custScaleY="12903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F73E29-D22B-444F-900B-5CD5058832E2}" type="pres">
      <dgm:prSet presAssocID="{37A79F16-3337-4881-AC41-09C8CB6C7F90}" presName="spacer" presStyleCnt="0"/>
      <dgm:spPr/>
    </dgm:pt>
    <dgm:pt modelId="{FDF4F9AE-0446-402E-84CF-E605341F2BAF}" type="pres">
      <dgm:prSet presAssocID="{AC9A21DF-4FAA-48C5-81DE-F2F43CD1FFEB}" presName="parentText" presStyleLbl="node1" presStyleIdx="1" presStyleCnt="5" custScaleY="13912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BDEA9D8-13CD-47D7-B57A-A689D645F25D}" type="pres">
      <dgm:prSet presAssocID="{AC9A21DF-4FAA-48C5-81DE-F2F43CD1FFEB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080DA35-FA28-41C9-9EB9-A46E04F339D4}" type="pres">
      <dgm:prSet presAssocID="{6CF9A403-0006-47FC-957B-F23D6151C58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3829B16-1184-46C4-B735-619F2D38F9D8}" type="pres">
      <dgm:prSet presAssocID="{8B76208B-9DE4-41DC-B4A2-04C2C99145AE}" presName="spacer" presStyleCnt="0"/>
      <dgm:spPr/>
    </dgm:pt>
    <dgm:pt modelId="{845D8CD4-CAC6-4688-AE87-AD90961C6472}" type="pres">
      <dgm:prSet presAssocID="{A8DC19DB-866D-4F44-8EF7-CE4CA55B9E4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1D4C7B-E2A9-4F29-A77F-E4C43B3672BB}" type="pres">
      <dgm:prSet presAssocID="{A8DC19DB-866D-4F44-8EF7-CE4CA55B9E4C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DDDBAD8-6F90-47A4-9B4F-3807D913B952}" type="pres">
      <dgm:prSet presAssocID="{5568F752-EEDA-41D4-9FFC-5B39C14EB1A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1A89F5D-2F65-496F-94C4-DB0A538B161A}" type="pres">
      <dgm:prSet presAssocID="{5568F752-EEDA-41D4-9FFC-5B39C14EB1A6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A8D6CC1-0231-4C76-82C5-30E78C8BAAFD}" srcId="{527CDF6B-3BEC-40BD-96BF-F35D5F43E3C5}" destId="{BCEE3DFB-8DF3-4213-A86C-F498584244EA}" srcOrd="0" destOrd="0" parTransId="{2C90DCC7-B42A-41D9-961D-FE6D5CE3297A}" sibTransId="{37A79F16-3337-4881-AC41-09C8CB6C7F90}"/>
    <dgm:cxn modelId="{D6AA2678-4845-42A7-99C4-66269A7508FA}" type="presOf" srcId="{BCEE3DFB-8DF3-4213-A86C-F498584244EA}" destId="{6FAE0B0A-BEB3-4E95-BD59-1DA787283C3C}" srcOrd="0" destOrd="0" presId="urn:microsoft.com/office/officeart/2005/8/layout/vList2"/>
    <dgm:cxn modelId="{15132D88-A6AC-4922-A8FE-4D32E8AE4586}" type="presOf" srcId="{3EC599ED-941C-4351-87B4-53492FD16C67}" destId="{B61D4C7B-E2A9-4F29-A77F-E4C43B3672BB}" srcOrd="0" destOrd="0" presId="urn:microsoft.com/office/officeart/2005/8/layout/vList2"/>
    <dgm:cxn modelId="{EBF75CFF-7841-42C3-A3C6-C5E251200A9D}" type="presOf" srcId="{A8DC19DB-866D-4F44-8EF7-CE4CA55B9E4C}" destId="{845D8CD4-CAC6-4688-AE87-AD90961C6472}" srcOrd="0" destOrd="0" presId="urn:microsoft.com/office/officeart/2005/8/layout/vList2"/>
    <dgm:cxn modelId="{41F58A83-E3C2-4C37-9793-72A664C7625F}" srcId="{A8DC19DB-866D-4F44-8EF7-CE4CA55B9E4C}" destId="{3EC599ED-941C-4351-87B4-53492FD16C67}" srcOrd="0" destOrd="0" parTransId="{86DAE69E-6598-4D9B-9BCB-7F6F0E3DC0ED}" sibTransId="{C2C06AC0-EDAD-4B8F-AA4C-A4F3EC1FFCCF}"/>
    <dgm:cxn modelId="{F35A6F3D-E4ED-4926-92F8-2E2215975770}" srcId="{527CDF6B-3BEC-40BD-96BF-F35D5F43E3C5}" destId="{AC9A21DF-4FAA-48C5-81DE-F2F43CD1FFEB}" srcOrd="1" destOrd="0" parTransId="{6203DA33-5AF0-4A25-B772-E75F44CB6763}" sibTransId="{8C9B4C21-1F48-438E-99A3-C964685D435B}"/>
    <dgm:cxn modelId="{C4A4065D-0C8F-46C1-A44F-7F5FDF21CE9C}" srcId="{5568F752-EEDA-41D4-9FFC-5B39C14EB1A6}" destId="{EDD5E6EC-FBD1-4116-BDCE-206DF0E9E023}" srcOrd="0" destOrd="0" parTransId="{23FF1E35-693C-42BB-82A9-9188D49A4D18}" sibTransId="{25AB266E-E402-4369-B713-2CB3507EA3AE}"/>
    <dgm:cxn modelId="{3652B76B-6AF5-467F-BF38-55CEA50AC51D}" type="presOf" srcId="{3A8EA075-4A89-4EC4-A88F-C0CD2AE546EF}" destId="{FBDEA9D8-13CD-47D7-B57A-A689D645F25D}" srcOrd="0" destOrd="0" presId="urn:microsoft.com/office/officeart/2005/8/layout/vList2"/>
    <dgm:cxn modelId="{0C935792-58FA-4A21-8C64-53CA36E85F27}" type="presOf" srcId="{EDD5E6EC-FBD1-4116-BDCE-206DF0E9E023}" destId="{D1A89F5D-2F65-496F-94C4-DB0A538B161A}" srcOrd="0" destOrd="0" presId="urn:microsoft.com/office/officeart/2005/8/layout/vList2"/>
    <dgm:cxn modelId="{FD0ABDE8-2714-4C53-8725-DD2D8267D3D1}" type="presOf" srcId="{527CDF6B-3BEC-40BD-96BF-F35D5F43E3C5}" destId="{6A23E1A8-5245-4135-AFA3-92CB27450F12}" srcOrd="0" destOrd="0" presId="urn:microsoft.com/office/officeart/2005/8/layout/vList2"/>
    <dgm:cxn modelId="{BD9AB0FE-35AD-4C1D-B86E-5F933FF86131}" srcId="{527CDF6B-3BEC-40BD-96BF-F35D5F43E3C5}" destId="{A8DC19DB-866D-4F44-8EF7-CE4CA55B9E4C}" srcOrd="3" destOrd="0" parTransId="{C5FFE486-C0FB-4E39-AABC-4C9B3D04675C}" sibTransId="{4D9DDF2F-3F84-460B-9E2C-8F5EC63EACCE}"/>
    <dgm:cxn modelId="{1DA4B556-C2E1-4EA2-9482-7972A2A747EE}" type="presOf" srcId="{AC9A21DF-4FAA-48C5-81DE-F2F43CD1FFEB}" destId="{FDF4F9AE-0446-402E-84CF-E605341F2BAF}" srcOrd="0" destOrd="0" presId="urn:microsoft.com/office/officeart/2005/8/layout/vList2"/>
    <dgm:cxn modelId="{09280CB1-CC20-435B-A3A3-C18368DA0E88}" srcId="{AC9A21DF-4FAA-48C5-81DE-F2F43CD1FFEB}" destId="{3A8EA075-4A89-4EC4-A88F-C0CD2AE546EF}" srcOrd="0" destOrd="0" parTransId="{913C5ABD-7CB5-4978-8B78-8055D93CC63B}" sibTransId="{68790246-8B38-4F99-B100-193F2D7DBC45}"/>
    <dgm:cxn modelId="{75598093-3E09-4B17-AD8B-F0115FE8CD2B}" srcId="{527CDF6B-3BEC-40BD-96BF-F35D5F43E3C5}" destId="{5568F752-EEDA-41D4-9FFC-5B39C14EB1A6}" srcOrd="4" destOrd="0" parTransId="{0AFD52BB-F2B4-4874-8E0E-AB019952EE58}" sibTransId="{AB35F8A1-6509-4EF6-A7CE-3ABB480C08DE}"/>
    <dgm:cxn modelId="{DE12C7C2-E97D-489F-9640-7F73853D87AF}" srcId="{527CDF6B-3BEC-40BD-96BF-F35D5F43E3C5}" destId="{6CF9A403-0006-47FC-957B-F23D6151C58C}" srcOrd="2" destOrd="0" parTransId="{E8A08589-D190-49B2-8C8D-48F56DE399B5}" sibTransId="{8B76208B-9DE4-41DC-B4A2-04C2C99145AE}"/>
    <dgm:cxn modelId="{C036B3C4-60C1-4342-8C2D-9D5312808987}" type="presOf" srcId="{5568F752-EEDA-41D4-9FFC-5B39C14EB1A6}" destId="{3DDDBAD8-6F90-47A4-9B4F-3807D913B952}" srcOrd="0" destOrd="0" presId="urn:microsoft.com/office/officeart/2005/8/layout/vList2"/>
    <dgm:cxn modelId="{84DFF2CE-3D90-4E08-AD27-C7777A6A89C5}" type="presOf" srcId="{6CF9A403-0006-47FC-957B-F23D6151C58C}" destId="{3080DA35-FA28-41C9-9EB9-A46E04F339D4}" srcOrd="0" destOrd="0" presId="urn:microsoft.com/office/officeart/2005/8/layout/vList2"/>
    <dgm:cxn modelId="{4A21C3CA-FCC8-4B79-A01E-4B9137663310}" type="presParOf" srcId="{6A23E1A8-5245-4135-AFA3-92CB27450F12}" destId="{6FAE0B0A-BEB3-4E95-BD59-1DA787283C3C}" srcOrd="0" destOrd="0" presId="urn:microsoft.com/office/officeart/2005/8/layout/vList2"/>
    <dgm:cxn modelId="{DEB9C3C1-F286-4DFE-93D9-1CE6E287A487}" type="presParOf" srcId="{6A23E1A8-5245-4135-AFA3-92CB27450F12}" destId="{82F73E29-D22B-444F-900B-5CD5058832E2}" srcOrd="1" destOrd="0" presId="urn:microsoft.com/office/officeart/2005/8/layout/vList2"/>
    <dgm:cxn modelId="{C4D6B1C2-762C-4229-8764-037298862883}" type="presParOf" srcId="{6A23E1A8-5245-4135-AFA3-92CB27450F12}" destId="{FDF4F9AE-0446-402E-84CF-E605341F2BAF}" srcOrd="2" destOrd="0" presId="urn:microsoft.com/office/officeart/2005/8/layout/vList2"/>
    <dgm:cxn modelId="{1EB12816-CF33-4D3E-B4F4-BD31FBCFD114}" type="presParOf" srcId="{6A23E1A8-5245-4135-AFA3-92CB27450F12}" destId="{FBDEA9D8-13CD-47D7-B57A-A689D645F25D}" srcOrd="3" destOrd="0" presId="urn:microsoft.com/office/officeart/2005/8/layout/vList2"/>
    <dgm:cxn modelId="{F64C7903-9786-4565-80CA-54781EAB96F2}" type="presParOf" srcId="{6A23E1A8-5245-4135-AFA3-92CB27450F12}" destId="{3080DA35-FA28-41C9-9EB9-A46E04F339D4}" srcOrd="4" destOrd="0" presId="urn:microsoft.com/office/officeart/2005/8/layout/vList2"/>
    <dgm:cxn modelId="{47918C3C-DF1F-4D26-A48B-60D47DF69279}" type="presParOf" srcId="{6A23E1A8-5245-4135-AFA3-92CB27450F12}" destId="{03829B16-1184-46C4-B735-619F2D38F9D8}" srcOrd="5" destOrd="0" presId="urn:microsoft.com/office/officeart/2005/8/layout/vList2"/>
    <dgm:cxn modelId="{72C22343-1B73-482A-B442-D80D55680D75}" type="presParOf" srcId="{6A23E1A8-5245-4135-AFA3-92CB27450F12}" destId="{845D8CD4-CAC6-4688-AE87-AD90961C6472}" srcOrd="6" destOrd="0" presId="urn:microsoft.com/office/officeart/2005/8/layout/vList2"/>
    <dgm:cxn modelId="{BFCF83E5-BE5D-4F15-9BE8-AF82F0859943}" type="presParOf" srcId="{6A23E1A8-5245-4135-AFA3-92CB27450F12}" destId="{B61D4C7B-E2A9-4F29-A77F-E4C43B3672BB}" srcOrd="7" destOrd="0" presId="urn:microsoft.com/office/officeart/2005/8/layout/vList2"/>
    <dgm:cxn modelId="{CA6BFE19-18CB-4D19-93D5-68332C51F69B}" type="presParOf" srcId="{6A23E1A8-5245-4135-AFA3-92CB27450F12}" destId="{3DDDBAD8-6F90-47A4-9B4F-3807D913B952}" srcOrd="8" destOrd="0" presId="urn:microsoft.com/office/officeart/2005/8/layout/vList2"/>
    <dgm:cxn modelId="{3BE21C46-F161-4822-B9BC-21F0D3ED8BA7}" type="presParOf" srcId="{6A23E1A8-5245-4135-AFA3-92CB27450F12}" destId="{D1A89F5D-2F65-496F-94C4-DB0A538B161A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EE19880-B70A-4F40-A629-2C11B9D0D04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09040BE-E7A5-4516-BD2C-DF42AB33ADF0}">
      <dgm:prSet custT="1"/>
      <dgm:spPr/>
      <dgm:t>
        <a:bodyPr/>
        <a:lstStyle/>
        <a:p>
          <a:pPr rtl="0"/>
          <a:r>
            <a:rPr lang="pt-BR" sz="2400" dirty="0" smtClean="0"/>
            <a:t>Acolhimento mais resolutivo</a:t>
          </a:r>
          <a:endParaRPr lang="pt-BR" sz="2400" dirty="0"/>
        </a:p>
      </dgm:t>
    </dgm:pt>
    <dgm:pt modelId="{2424DC24-C59D-4BA9-B644-B1F88187F0DE}" type="parTrans" cxnId="{6EC79E04-1F1A-46D3-B6E6-3C4475681270}">
      <dgm:prSet/>
      <dgm:spPr/>
      <dgm:t>
        <a:bodyPr/>
        <a:lstStyle/>
        <a:p>
          <a:endParaRPr lang="pt-BR"/>
        </a:p>
      </dgm:t>
    </dgm:pt>
    <dgm:pt modelId="{575D2971-A5A9-4162-9B1D-225B6AD2869C}" type="sibTrans" cxnId="{6EC79E04-1F1A-46D3-B6E6-3C4475681270}">
      <dgm:prSet/>
      <dgm:spPr/>
      <dgm:t>
        <a:bodyPr/>
        <a:lstStyle/>
        <a:p>
          <a:endParaRPr lang="pt-BR"/>
        </a:p>
      </dgm:t>
    </dgm:pt>
    <dgm:pt modelId="{CFCD23A4-A092-4D87-9D48-690287B5CBC4}">
      <dgm:prSet custT="1"/>
      <dgm:spPr/>
      <dgm:t>
        <a:bodyPr/>
        <a:lstStyle/>
        <a:p>
          <a:pPr rtl="0"/>
          <a:r>
            <a:rPr lang="pt-BR" sz="2400" dirty="0" smtClean="0"/>
            <a:t>Abolição da prática de renovação de receitas</a:t>
          </a:r>
          <a:endParaRPr lang="pt-BR" sz="2400" dirty="0"/>
        </a:p>
      </dgm:t>
    </dgm:pt>
    <dgm:pt modelId="{53EE3942-76E9-4D11-8447-FD9E17108776}" type="parTrans" cxnId="{100762B6-5D53-49AD-9DEA-FE48CF64B0E9}">
      <dgm:prSet/>
      <dgm:spPr/>
      <dgm:t>
        <a:bodyPr/>
        <a:lstStyle/>
        <a:p>
          <a:endParaRPr lang="pt-BR"/>
        </a:p>
      </dgm:t>
    </dgm:pt>
    <dgm:pt modelId="{AFEFD6F6-EA65-4573-84E2-2FBC55B3C3FC}" type="sibTrans" cxnId="{100762B6-5D53-49AD-9DEA-FE48CF64B0E9}">
      <dgm:prSet/>
      <dgm:spPr/>
      <dgm:t>
        <a:bodyPr/>
        <a:lstStyle/>
        <a:p>
          <a:endParaRPr lang="pt-BR"/>
        </a:p>
      </dgm:t>
    </dgm:pt>
    <dgm:pt modelId="{3B5F37F6-9325-4F13-B36E-F18CB7314014}">
      <dgm:prSet custT="1"/>
      <dgm:spPr/>
      <dgm:t>
        <a:bodyPr/>
        <a:lstStyle/>
        <a:p>
          <a:pPr rtl="0"/>
          <a:r>
            <a:rPr lang="pt-BR" sz="2400" dirty="0" smtClean="0"/>
            <a:t>Consciência da equipe da necessidade de consultas periódicas</a:t>
          </a:r>
          <a:endParaRPr lang="pt-BR" sz="2400" dirty="0"/>
        </a:p>
      </dgm:t>
    </dgm:pt>
    <dgm:pt modelId="{8DCAD468-F628-4DC6-931F-79FFCBEE269D}" type="parTrans" cxnId="{8F19A4ED-F45E-4E48-A460-DEFCADD946E6}">
      <dgm:prSet/>
      <dgm:spPr/>
      <dgm:t>
        <a:bodyPr/>
        <a:lstStyle/>
        <a:p>
          <a:endParaRPr lang="pt-BR"/>
        </a:p>
      </dgm:t>
    </dgm:pt>
    <dgm:pt modelId="{73632340-255B-4CE0-B8DC-6D1D9885CD26}" type="sibTrans" cxnId="{8F19A4ED-F45E-4E48-A460-DEFCADD946E6}">
      <dgm:prSet/>
      <dgm:spPr/>
      <dgm:t>
        <a:bodyPr/>
        <a:lstStyle/>
        <a:p>
          <a:endParaRPr lang="pt-BR"/>
        </a:p>
      </dgm:t>
    </dgm:pt>
    <dgm:pt modelId="{65205260-7C23-446F-8EA6-3CEF24CA946C}">
      <dgm:prSet custT="1"/>
      <dgm:spPr/>
      <dgm:t>
        <a:bodyPr/>
        <a:lstStyle/>
        <a:p>
          <a:pPr rtl="0"/>
          <a:r>
            <a:rPr lang="pt-BR" sz="2400" dirty="0" smtClean="0"/>
            <a:t>Incorporação das atividades educativas no cotidiano da Unidade</a:t>
          </a:r>
          <a:endParaRPr lang="pt-BR" sz="2400" dirty="0"/>
        </a:p>
      </dgm:t>
    </dgm:pt>
    <dgm:pt modelId="{35C6ABAE-E01E-4E65-8243-2DC8830E6EF0}" type="parTrans" cxnId="{B603CDE5-8724-428C-A5A0-A89650A5A62E}">
      <dgm:prSet/>
      <dgm:spPr/>
      <dgm:t>
        <a:bodyPr/>
        <a:lstStyle/>
        <a:p>
          <a:endParaRPr lang="pt-BR"/>
        </a:p>
      </dgm:t>
    </dgm:pt>
    <dgm:pt modelId="{131940A6-96BE-42D1-920D-D0EC3957BD9A}" type="sibTrans" cxnId="{B603CDE5-8724-428C-A5A0-A89650A5A62E}">
      <dgm:prSet/>
      <dgm:spPr/>
      <dgm:t>
        <a:bodyPr/>
        <a:lstStyle/>
        <a:p>
          <a:endParaRPr lang="pt-BR"/>
        </a:p>
      </dgm:t>
    </dgm:pt>
    <dgm:pt modelId="{925DAB73-0D29-4C2E-BA2A-DA7A475002EB}">
      <dgm:prSet custT="1"/>
      <dgm:spPr/>
      <dgm:t>
        <a:bodyPr/>
        <a:lstStyle/>
        <a:p>
          <a:pPr rtl="0"/>
          <a:r>
            <a:rPr lang="pt-BR" sz="2400" dirty="0" smtClean="0"/>
            <a:t>Medidas para viabilizar a continuidade</a:t>
          </a:r>
          <a:endParaRPr lang="pt-BR" sz="2400" dirty="0"/>
        </a:p>
      </dgm:t>
    </dgm:pt>
    <dgm:pt modelId="{C545A8A4-F52E-480B-B6E7-C72944DE3CB9}" type="parTrans" cxnId="{210764E1-3196-4B59-AD6C-A6F66B94A5A8}">
      <dgm:prSet/>
      <dgm:spPr/>
      <dgm:t>
        <a:bodyPr/>
        <a:lstStyle/>
        <a:p>
          <a:endParaRPr lang="pt-BR"/>
        </a:p>
      </dgm:t>
    </dgm:pt>
    <dgm:pt modelId="{BC6A821D-3BDE-4AF5-B515-9E57A660B2AD}" type="sibTrans" cxnId="{210764E1-3196-4B59-AD6C-A6F66B94A5A8}">
      <dgm:prSet/>
      <dgm:spPr/>
      <dgm:t>
        <a:bodyPr/>
        <a:lstStyle/>
        <a:p>
          <a:endParaRPr lang="pt-BR"/>
        </a:p>
      </dgm:t>
    </dgm:pt>
    <dgm:pt modelId="{95614DA2-0F09-471A-86E2-A7D6A85CF0A4}">
      <dgm:prSet/>
      <dgm:spPr/>
      <dgm:t>
        <a:bodyPr/>
        <a:lstStyle/>
        <a:p>
          <a:pPr rtl="0"/>
          <a:r>
            <a:rPr lang="pt-BR" dirty="0" smtClean="0"/>
            <a:t>Avaliação periódica dos profissionais quanto à realização das ações</a:t>
          </a:r>
          <a:endParaRPr lang="pt-BR" dirty="0"/>
        </a:p>
      </dgm:t>
    </dgm:pt>
    <dgm:pt modelId="{FDB4AEF3-951F-4FEA-A649-88D9A7973302}" type="parTrans" cxnId="{80A1C7B7-2652-4AE8-8181-34B12749F7B0}">
      <dgm:prSet/>
      <dgm:spPr/>
      <dgm:t>
        <a:bodyPr/>
        <a:lstStyle/>
        <a:p>
          <a:endParaRPr lang="pt-BR"/>
        </a:p>
      </dgm:t>
    </dgm:pt>
    <dgm:pt modelId="{DC74DC3D-7B92-4429-8AFA-030F810CA4DA}" type="sibTrans" cxnId="{80A1C7B7-2652-4AE8-8181-34B12749F7B0}">
      <dgm:prSet/>
      <dgm:spPr/>
      <dgm:t>
        <a:bodyPr/>
        <a:lstStyle/>
        <a:p>
          <a:endParaRPr lang="pt-BR"/>
        </a:p>
      </dgm:t>
    </dgm:pt>
    <dgm:pt modelId="{5A99EDAE-B578-4B95-AD5E-F03BC765451F}">
      <dgm:prSet/>
      <dgm:spPr/>
      <dgm:t>
        <a:bodyPr/>
        <a:lstStyle/>
        <a:p>
          <a:pPr rtl="0"/>
          <a:r>
            <a:rPr lang="pt-BR" dirty="0" smtClean="0"/>
            <a:t>Uniformizar o processo de trabalho da equipe</a:t>
          </a:r>
          <a:endParaRPr lang="pt-BR" dirty="0"/>
        </a:p>
      </dgm:t>
    </dgm:pt>
    <dgm:pt modelId="{A091334E-5809-4B4F-B8D7-E458BD8911F1}" type="parTrans" cxnId="{0BB83805-5142-4B79-AC53-5F4100FBDF3A}">
      <dgm:prSet/>
      <dgm:spPr/>
      <dgm:t>
        <a:bodyPr/>
        <a:lstStyle/>
        <a:p>
          <a:endParaRPr lang="pt-BR"/>
        </a:p>
      </dgm:t>
    </dgm:pt>
    <dgm:pt modelId="{75C1E173-625E-4134-B0EC-9E8F0ABDB91A}" type="sibTrans" cxnId="{0BB83805-5142-4B79-AC53-5F4100FBDF3A}">
      <dgm:prSet/>
      <dgm:spPr/>
      <dgm:t>
        <a:bodyPr/>
        <a:lstStyle/>
        <a:p>
          <a:endParaRPr lang="pt-BR"/>
        </a:p>
      </dgm:t>
    </dgm:pt>
    <dgm:pt modelId="{B193D9DE-1788-4D5B-A54F-E981524EED93}">
      <dgm:prSet/>
      <dgm:spPr/>
      <dgm:t>
        <a:bodyPr/>
        <a:lstStyle/>
        <a:p>
          <a:pPr rtl="0"/>
          <a:r>
            <a:rPr lang="pt-BR" dirty="0" smtClean="0"/>
            <a:t>Desenvolvimento permanente do SI-NH</a:t>
          </a:r>
          <a:endParaRPr lang="pt-BR" dirty="0"/>
        </a:p>
      </dgm:t>
    </dgm:pt>
    <dgm:pt modelId="{015B49D3-71B0-492E-8F16-4BD64BD9B926}" type="parTrans" cxnId="{C6CCDC42-00B9-4347-BF67-80F8EA5F1CA6}">
      <dgm:prSet/>
      <dgm:spPr/>
      <dgm:t>
        <a:bodyPr/>
        <a:lstStyle/>
        <a:p>
          <a:endParaRPr lang="pt-BR"/>
        </a:p>
      </dgm:t>
    </dgm:pt>
    <dgm:pt modelId="{BF2E514D-93A4-472D-978A-FED82A601D45}" type="sibTrans" cxnId="{C6CCDC42-00B9-4347-BF67-80F8EA5F1CA6}">
      <dgm:prSet/>
      <dgm:spPr/>
      <dgm:t>
        <a:bodyPr/>
        <a:lstStyle/>
        <a:p>
          <a:endParaRPr lang="pt-BR"/>
        </a:p>
      </dgm:t>
    </dgm:pt>
    <dgm:pt modelId="{47B5F8C8-0583-4370-94C1-8C75A414C766}" type="pres">
      <dgm:prSet presAssocID="{8EE19880-B70A-4F40-A629-2C11B9D0D04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D925C47-BC43-446E-83D3-1983F773DF69}" type="pres">
      <dgm:prSet presAssocID="{609040BE-E7A5-4516-BD2C-DF42AB33ADF0}" presName="parentText" presStyleLbl="node1" presStyleIdx="0" presStyleCnt="4" custScaleY="13559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FCD8207-6C6A-4051-A7FB-78D8C710A5C3}" type="pres">
      <dgm:prSet presAssocID="{575D2971-A5A9-4162-9B1D-225B6AD2869C}" presName="spacer" presStyleCnt="0"/>
      <dgm:spPr/>
    </dgm:pt>
    <dgm:pt modelId="{A4E8259D-E3A4-4773-A501-2F55445F1E56}" type="pres">
      <dgm:prSet presAssocID="{CFCD23A4-A092-4D87-9D48-690287B5CBC4}" presName="parentText" presStyleLbl="node1" presStyleIdx="1" presStyleCnt="4" custScaleY="14501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A557263-9C85-4311-8015-9FF938377428}" type="pres">
      <dgm:prSet presAssocID="{CFCD23A4-A092-4D87-9D48-690287B5CBC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BD4EB8-FB1E-49A4-85A1-1155A4E3A6C0}" type="pres">
      <dgm:prSet presAssocID="{65205260-7C23-446F-8EA6-3CEF24CA946C}" presName="parentText" presStyleLbl="node1" presStyleIdx="2" presStyleCnt="4" custScaleY="15283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7E624DA-D5E6-4D5D-A60D-DA64AE52BE26}" type="pres">
      <dgm:prSet presAssocID="{131940A6-96BE-42D1-920D-D0EC3957BD9A}" presName="spacer" presStyleCnt="0"/>
      <dgm:spPr/>
    </dgm:pt>
    <dgm:pt modelId="{5B595FF5-DFB1-47C8-AA57-6D3ED16014CA}" type="pres">
      <dgm:prSet presAssocID="{925DAB73-0D29-4C2E-BA2A-DA7A475002EB}" presName="parentText" presStyleLbl="node1" presStyleIdx="3" presStyleCnt="4" custScaleY="15012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A4DC3B9-939A-47E7-9E6C-1BD9E5A02FD9}" type="pres">
      <dgm:prSet presAssocID="{925DAB73-0D29-4C2E-BA2A-DA7A475002E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4CE9F22-BE33-43D6-B5CA-9B9A8B3C5468}" type="presOf" srcId="{8EE19880-B70A-4F40-A629-2C11B9D0D041}" destId="{47B5F8C8-0583-4370-94C1-8C75A414C766}" srcOrd="0" destOrd="0" presId="urn:microsoft.com/office/officeart/2005/8/layout/vList2"/>
    <dgm:cxn modelId="{DCF2D6EA-415A-4D86-B1EB-1AECBA7155E7}" type="presOf" srcId="{CFCD23A4-A092-4D87-9D48-690287B5CBC4}" destId="{A4E8259D-E3A4-4773-A501-2F55445F1E56}" srcOrd="0" destOrd="0" presId="urn:microsoft.com/office/officeart/2005/8/layout/vList2"/>
    <dgm:cxn modelId="{210764E1-3196-4B59-AD6C-A6F66B94A5A8}" srcId="{8EE19880-B70A-4F40-A629-2C11B9D0D041}" destId="{925DAB73-0D29-4C2E-BA2A-DA7A475002EB}" srcOrd="3" destOrd="0" parTransId="{C545A8A4-F52E-480B-B6E7-C72944DE3CB9}" sibTransId="{BC6A821D-3BDE-4AF5-B515-9E57A660B2AD}"/>
    <dgm:cxn modelId="{80A1C7B7-2652-4AE8-8181-34B12749F7B0}" srcId="{925DAB73-0D29-4C2E-BA2A-DA7A475002EB}" destId="{95614DA2-0F09-471A-86E2-A7D6A85CF0A4}" srcOrd="0" destOrd="0" parTransId="{FDB4AEF3-951F-4FEA-A649-88D9A7973302}" sibTransId="{DC74DC3D-7B92-4429-8AFA-030F810CA4DA}"/>
    <dgm:cxn modelId="{0F5BE3D9-3766-4D6A-A35A-208881C1815F}" type="presOf" srcId="{5A99EDAE-B578-4B95-AD5E-F03BC765451F}" destId="{EA4DC3B9-939A-47E7-9E6C-1BD9E5A02FD9}" srcOrd="0" destOrd="1" presId="urn:microsoft.com/office/officeart/2005/8/layout/vList2"/>
    <dgm:cxn modelId="{B603CDE5-8724-428C-A5A0-A89650A5A62E}" srcId="{8EE19880-B70A-4F40-A629-2C11B9D0D041}" destId="{65205260-7C23-446F-8EA6-3CEF24CA946C}" srcOrd="2" destOrd="0" parTransId="{35C6ABAE-E01E-4E65-8243-2DC8830E6EF0}" sibTransId="{131940A6-96BE-42D1-920D-D0EC3957BD9A}"/>
    <dgm:cxn modelId="{D5D2D5E0-5D10-45DE-A6BE-42B6B58BD53C}" type="presOf" srcId="{925DAB73-0D29-4C2E-BA2A-DA7A475002EB}" destId="{5B595FF5-DFB1-47C8-AA57-6D3ED16014CA}" srcOrd="0" destOrd="0" presId="urn:microsoft.com/office/officeart/2005/8/layout/vList2"/>
    <dgm:cxn modelId="{38582811-2C2E-45F4-8536-FAF55E9211A9}" type="presOf" srcId="{65205260-7C23-446F-8EA6-3CEF24CA946C}" destId="{53BD4EB8-FB1E-49A4-85A1-1155A4E3A6C0}" srcOrd="0" destOrd="0" presId="urn:microsoft.com/office/officeart/2005/8/layout/vList2"/>
    <dgm:cxn modelId="{100762B6-5D53-49AD-9DEA-FE48CF64B0E9}" srcId="{8EE19880-B70A-4F40-A629-2C11B9D0D041}" destId="{CFCD23A4-A092-4D87-9D48-690287B5CBC4}" srcOrd="1" destOrd="0" parTransId="{53EE3942-76E9-4D11-8447-FD9E17108776}" sibTransId="{AFEFD6F6-EA65-4573-84E2-2FBC55B3C3FC}"/>
    <dgm:cxn modelId="{C6CCDC42-00B9-4347-BF67-80F8EA5F1CA6}" srcId="{925DAB73-0D29-4C2E-BA2A-DA7A475002EB}" destId="{B193D9DE-1788-4D5B-A54F-E981524EED93}" srcOrd="2" destOrd="0" parTransId="{015B49D3-71B0-492E-8F16-4BD64BD9B926}" sibTransId="{BF2E514D-93A4-472D-978A-FED82A601D45}"/>
    <dgm:cxn modelId="{F97B32F7-D551-470E-B68A-663334513958}" type="presOf" srcId="{609040BE-E7A5-4516-BD2C-DF42AB33ADF0}" destId="{1D925C47-BC43-446E-83D3-1983F773DF69}" srcOrd="0" destOrd="0" presId="urn:microsoft.com/office/officeart/2005/8/layout/vList2"/>
    <dgm:cxn modelId="{0BB83805-5142-4B79-AC53-5F4100FBDF3A}" srcId="{925DAB73-0D29-4C2E-BA2A-DA7A475002EB}" destId="{5A99EDAE-B578-4B95-AD5E-F03BC765451F}" srcOrd="1" destOrd="0" parTransId="{A091334E-5809-4B4F-B8D7-E458BD8911F1}" sibTransId="{75C1E173-625E-4134-B0EC-9E8F0ABDB91A}"/>
    <dgm:cxn modelId="{8F19A4ED-F45E-4E48-A460-DEFCADD946E6}" srcId="{CFCD23A4-A092-4D87-9D48-690287B5CBC4}" destId="{3B5F37F6-9325-4F13-B36E-F18CB7314014}" srcOrd="0" destOrd="0" parTransId="{8DCAD468-F628-4DC6-931F-79FFCBEE269D}" sibTransId="{73632340-255B-4CE0-B8DC-6D1D9885CD26}"/>
    <dgm:cxn modelId="{F7EC01CE-C9CD-469B-82D8-03BDF2ABF08C}" type="presOf" srcId="{95614DA2-0F09-471A-86E2-A7D6A85CF0A4}" destId="{EA4DC3B9-939A-47E7-9E6C-1BD9E5A02FD9}" srcOrd="0" destOrd="0" presId="urn:microsoft.com/office/officeart/2005/8/layout/vList2"/>
    <dgm:cxn modelId="{6EC79E04-1F1A-46D3-B6E6-3C4475681270}" srcId="{8EE19880-B70A-4F40-A629-2C11B9D0D041}" destId="{609040BE-E7A5-4516-BD2C-DF42AB33ADF0}" srcOrd="0" destOrd="0" parTransId="{2424DC24-C59D-4BA9-B644-B1F88187F0DE}" sibTransId="{575D2971-A5A9-4162-9B1D-225B6AD2869C}"/>
    <dgm:cxn modelId="{5EB92882-28CA-42E5-82F9-36F0CFD394A6}" type="presOf" srcId="{3B5F37F6-9325-4F13-B36E-F18CB7314014}" destId="{3A557263-9C85-4311-8015-9FF938377428}" srcOrd="0" destOrd="0" presId="urn:microsoft.com/office/officeart/2005/8/layout/vList2"/>
    <dgm:cxn modelId="{4E96E0A7-BBF1-4424-982C-136772A7FA0C}" type="presOf" srcId="{B193D9DE-1788-4D5B-A54F-E981524EED93}" destId="{EA4DC3B9-939A-47E7-9E6C-1BD9E5A02FD9}" srcOrd="0" destOrd="2" presId="urn:microsoft.com/office/officeart/2005/8/layout/vList2"/>
    <dgm:cxn modelId="{99D9ACA4-A642-40E0-B6CF-07A8487B6EAA}" type="presParOf" srcId="{47B5F8C8-0583-4370-94C1-8C75A414C766}" destId="{1D925C47-BC43-446E-83D3-1983F773DF69}" srcOrd="0" destOrd="0" presId="urn:microsoft.com/office/officeart/2005/8/layout/vList2"/>
    <dgm:cxn modelId="{C30A9E2D-1E68-4BC9-A425-20F39BB1994D}" type="presParOf" srcId="{47B5F8C8-0583-4370-94C1-8C75A414C766}" destId="{1FCD8207-6C6A-4051-A7FB-78D8C710A5C3}" srcOrd="1" destOrd="0" presId="urn:microsoft.com/office/officeart/2005/8/layout/vList2"/>
    <dgm:cxn modelId="{73B6C203-8586-429D-8D52-E76D3B9AAA62}" type="presParOf" srcId="{47B5F8C8-0583-4370-94C1-8C75A414C766}" destId="{A4E8259D-E3A4-4773-A501-2F55445F1E56}" srcOrd="2" destOrd="0" presId="urn:microsoft.com/office/officeart/2005/8/layout/vList2"/>
    <dgm:cxn modelId="{F00DFD4D-9425-4E64-A9E6-6FBB73D73193}" type="presParOf" srcId="{47B5F8C8-0583-4370-94C1-8C75A414C766}" destId="{3A557263-9C85-4311-8015-9FF938377428}" srcOrd="3" destOrd="0" presId="urn:microsoft.com/office/officeart/2005/8/layout/vList2"/>
    <dgm:cxn modelId="{8A83D945-1A9B-4A16-B5D5-40BCCE312FE1}" type="presParOf" srcId="{47B5F8C8-0583-4370-94C1-8C75A414C766}" destId="{53BD4EB8-FB1E-49A4-85A1-1155A4E3A6C0}" srcOrd="4" destOrd="0" presId="urn:microsoft.com/office/officeart/2005/8/layout/vList2"/>
    <dgm:cxn modelId="{CEC0135F-6074-4237-B471-7B9314A4D64F}" type="presParOf" srcId="{47B5F8C8-0583-4370-94C1-8C75A414C766}" destId="{37E624DA-D5E6-4D5D-A60D-DA64AE52BE26}" srcOrd="5" destOrd="0" presId="urn:microsoft.com/office/officeart/2005/8/layout/vList2"/>
    <dgm:cxn modelId="{B44672FA-41D1-43AF-A890-224211B10174}" type="presParOf" srcId="{47B5F8C8-0583-4370-94C1-8C75A414C766}" destId="{5B595FF5-DFB1-47C8-AA57-6D3ED16014CA}" srcOrd="6" destOrd="0" presId="urn:microsoft.com/office/officeart/2005/8/layout/vList2"/>
    <dgm:cxn modelId="{7D8DFEA0-4322-4D6B-989C-CDDED71BD49C}" type="presParOf" srcId="{47B5F8C8-0583-4370-94C1-8C75A414C766}" destId="{EA4DC3B9-939A-47E7-9E6C-1BD9E5A02FD9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FE3A261-CA9D-4068-A788-0D5990A8178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t-BR"/>
        </a:p>
      </dgm:t>
    </dgm:pt>
    <dgm:pt modelId="{E39C6150-1ECC-4F7E-B670-F7DFD75F677D}">
      <dgm:prSet/>
      <dgm:spPr/>
      <dgm:t>
        <a:bodyPr/>
        <a:lstStyle/>
        <a:p>
          <a:pPr rtl="0"/>
          <a:r>
            <a:rPr lang="pt-BR" smtClean="0"/>
            <a:t>Contraponto ao modelo hospitalocêntrico</a:t>
          </a:r>
          <a:endParaRPr lang="pt-BR"/>
        </a:p>
      </dgm:t>
    </dgm:pt>
    <dgm:pt modelId="{D2768094-DF63-4AB5-8462-BFF71977488D}" type="parTrans" cxnId="{95F20B5A-D179-46FE-9DAC-3E0F818A57C8}">
      <dgm:prSet/>
      <dgm:spPr/>
      <dgm:t>
        <a:bodyPr/>
        <a:lstStyle/>
        <a:p>
          <a:endParaRPr lang="pt-BR"/>
        </a:p>
      </dgm:t>
    </dgm:pt>
    <dgm:pt modelId="{C7DE3D36-14AF-4CCB-902C-A4C6E037C495}" type="sibTrans" cxnId="{95F20B5A-D179-46FE-9DAC-3E0F818A57C8}">
      <dgm:prSet/>
      <dgm:spPr/>
      <dgm:t>
        <a:bodyPr/>
        <a:lstStyle/>
        <a:p>
          <a:endParaRPr lang="pt-BR"/>
        </a:p>
      </dgm:t>
    </dgm:pt>
    <dgm:pt modelId="{B5888277-4AAA-495C-83D1-63D82BBD1AAA}">
      <dgm:prSet/>
      <dgm:spPr/>
      <dgm:t>
        <a:bodyPr/>
        <a:lstStyle/>
        <a:p>
          <a:pPr rtl="0"/>
          <a:r>
            <a:rPr lang="pt-BR" smtClean="0"/>
            <a:t>Elevação da capacidade de trabalhar em grupo</a:t>
          </a:r>
          <a:endParaRPr lang="pt-BR"/>
        </a:p>
      </dgm:t>
    </dgm:pt>
    <dgm:pt modelId="{CBE30C10-555F-4F25-8611-7E9A548EA104}" type="parTrans" cxnId="{2BC15AB4-1324-468B-B66B-CA31B4D4DE93}">
      <dgm:prSet/>
      <dgm:spPr/>
      <dgm:t>
        <a:bodyPr/>
        <a:lstStyle/>
        <a:p>
          <a:endParaRPr lang="pt-BR"/>
        </a:p>
      </dgm:t>
    </dgm:pt>
    <dgm:pt modelId="{68F1FDC5-5345-422D-A0F4-4DFB1D24CB0A}" type="sibTrans" cxnId="{2BC15AB4-1324-468B-B66B-CA31B4D4DE93}">
      <dgm:prSet/>
      <dgm:spPr/>
      <dgm:t>
        <a:bodyPr/>
        <a:lstStyle/>
        <a:p>
          <a:endParaRPr lang="pt-BR"/>
        </a:p>
      </dgm:t>
    </dgm:pt>
    <dgm:pt modelId="{06197FD5-C67C-4042-A8EF-ECEDE3E8A7F4}">
      <dgm:prSet/>
      <dgm:spPr/>
      <dgm:t>
        <a:bodyPr/>
        <a:lstStyle/>
        <a:p>
          <a:pPr rtl="0"/>
          <a:r>
            <a:rPr lang="pt-BR" smtClean="0"/>
            <a:t>Diálogo com os outros integrantes da equipe </a:t>
          </a:r>
          <a:r>
            <a:rPr lang="pt-BR" smtClean="0">
              <a:sym typeface="Wingdings"/>
            </a:rPr>
            <a:t></a:t>
          </a:r>
          <a:r>
            <a:rPr lang="pt-BR" smtClean="0"/>
            <a:t> horizontalidade das relações</a:t>
          </a:r>
          <a:endParaRPr lang="pt-BR"/>
        </a:p>
      </dgm:t>
    </dgm:pt>
    <dgm:pt modelId="{5D76B021-C8E1-40BE-B2D0-432EA73DE7BA}" type="parTrans" cxnId="{896CC264-6099-4CA4-90B1-034653D06950}">
      <dgm:prSet/>
      <dgm:spPr/>
      <dgm:t>
        <a:bodyPr/>
        <a:lstStyle/>
        <a:p>
          <a:endParaRPr lang="pt-BR"/>
        </a:p>
      </dgm:t>
    </dgm:pt>
    <dgm:pt modelId="{2EAB676A-626D-466D-9C43-16FC7A971F1A}" type="sibTrans" cxnId="{896CC264-6099-4CA4-90B1-034653D06950}">
      <dgm:prSet/>
      <dgm:spPr/>
      <dgm:t>
        <a:bodyPr/>
        <a:lstStyle/>
        <a:p>
          <a:endParaRPr lang="pt-BR"/>
        </a:p>
      </dgm:t>
    </dgm:pt>
    <dgm:pt modelId="{B0DDC44C-52C0-4B8E-9604-D09ADA60256C}">
      <dgm:prSet/>
      <dgm:spPr/>
      <dgm:t>
        <a:bodyPr/>
        <a:lstStyle/>
        <a:p>
          <a:pPr rtl="0"/>
          <a:r>
            <a:rPr lang="pt-BR" smtClean="0"/>
            <a:t>Transversalidade percebida no </a:t>
          </a:r>
          <a:r>
            <a:rPr lang="pt-BR" i="1" smtClean="0"/>
            <a:t>moodle</a:t>
          </a:r>
          <a:endParaRPr lang="pt-BR"/>
        </a:p>
      </dgm:t>
    </dgm:pt>
    <dgm:pt modelId="{C4CB7E03-B0B3-4803-8999-A45E566C0E2C}" type="parTrans" cxnId="{8B7EA049-4CE6-417F-B619-A0DA9E85B48D}">
      <dgm:prSet/>
      <dgm:spPr/>
      <dgm:t>
        <a:bodyPr/>
        <a:lstStyle/>
        <a:p>
          <a:endParaRPr lang="pt-BR"/>
        </a:p>
      </dgm:t>
    </dgm:pt>
    <dgm:pt modelId="{E65C35A6-E87C-4804-A947-59D20B242891}" type="sibTrans" cxnId="{8B7EA049-4CE6-417F-B619-A0DA9E85B48D}">
      <dgm:prSet/>
      <dgm:spPr/>
      <dgm:t>
        <a:bodyPr/>
        <a:lstStyle/>
        <a:p>
          <a:endParaRPr lang="pt-BR"/>
        </a:p>
      </dgm:t>
    </dgm:pt>
    <dgm:pt modelId="{A76A9C84-A809-448B-A542-8E3D394571F1}">
      <dgm:prSet/>
      <dgm:spPr/>
      <dgm:t>
        <a:bodyPr/>
        <a:lstStyle/>
        <a:p>
          <a:pPr rtl="0"/>
          <a:r>
            <a:rPr lang="pt-BR" smtClean="0"/>
            <a:t>Ampliação do escopo de atuação do médico</a:t>
          </a:r>
          <a:endParaRPr lang="pt-BR"/>
        </a:p>
      </dgm:t>
    </dgm:pt>
    <dgm:pt modelId="{095892BB-C7CF-4BE5-BD16-502EC25B6C16}" type="parTrans" cxnId="{DFC0CFCB-61D3-4657-83FC-8EF941EA5814}">
      <dgm:prSet/>
      <dgm:spPr/>
      <dgm:t>
        <a:bodyPr/>
        <a:lstStyle/>
        <a:p>
          <a:endParaRPr lang="pt-BR"/>
        </a:p>
      </dgm:t>
    </dgm:pt>
    <dgm:pt modelId="{9635DF9E-62E9-4625-B75E-277C6EEDA31F}" type="sibTrans" cxnId="{DFC0CFCB-61D3-4657-83FC-8EF941EA5814}">
      <dgm:prSet/>
      <dgm:spPr/>
      <dgm:t>
        <a:bodyPr/>
        <a:lstStyle/>
        <a:p>
          <a:endParaRPr lang="pt-BR"/>
        </a:p>
      </dgm:t>
    </dgm:pt>
    <dgm:pt modelId="{BDB48DBA-9D31-4AB0-945A-379E329EA753}" type="pres">
      <dgm:prSet presAssocID="{CFE3A261-CA9D-4068-A788-0D5990A817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9AB6793-87D7-477E-A02B-ABB249994E34}" type="pres">
      <dgm:prSet presAssocID="{E39C6150-1ECC-4F7E-B670-F7DFD75F677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667FEAD-B0E8-463B-A13E-9162DA871765}" type="pres">
      <dgm:prSet presAssocID="{C7DE3D36-14AF-4CCB-902C-A4C6E037C495}" presName="spacer" presStyleCnt="0"/>
      <dgm:spPr/>
    </dgm:pt>
    <dgm:pt modelId="{6A0B3F7C-CD47-48B9-8471-CBB63C07F985}" type="pres">
      <dgm:prSet presAssocID="{B5888277-4AAA-495C-83D1-63D82BBD1AA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E58AF6D-4C6A-48C2-9C3F-F8799729598D}" type="pres">
      <dgm:prSet presAssocID="{B5888277-4AAA-495C-83D1-63D82BBD1AA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4B6C833-8E45-4849-8040-F1F25A9B7689}" type="pres">
      <dgm:prSet presAssocID="{A76A9C84-A809-448B-A542-8E3D394571F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B7EA049-4CE6-417F-B619-A0DA9E85B48D}" srcId="{B5888277-4AAA-495C-83D1-63D82BBD1AAA}" destId="{B0DDC44C-52C0-4B8E-9604-D09ADA60256C}" srcOrd="1" destOrd="0" parTransId="{C4CB7E03-B0B3-4803-8999-A45E566C0E2C}" sibTransId="{E65C35A6-E87C-4804-A947-59D20B242891}"/>
    <dgm:cxn modelId="{95FF2629-2755-444E-B926-EAF320FDDBFF}" type="presOf" srcId="{E39C6150-1ECC-4F7E-B670-F7DFD75F677D}" destId="{59AB6793-87D7-477E-A02B-ABB249994E34}" srcOrd="0" destOrd="0" presId="urn:microsoft.com/office/officeart/2005/8/layout/vList2"/>
    <dgm:cxn modelId="{95F20B5A-D179-46FE-9DAC-3E0F818A57C8}" srcId="{CFE3A261-CA9D-4068-A788-0D5990A81785}" destId="{E39C6150-1ECC-4F7E-B670-F7DFD75F677D}" srcOrd="0" destOrd="0" parTransId="{D2768094-DF63-4AB5-8462-BFF71977488D}" sibTransId="{C7DE3D36-14AF-4CCB-902C-A4C6E037C495}"/>
    <dgm:cxn modelId="{896CC264-6099-4CA4-90B1-034653D06950}" srcId="{B5888277-4AAA-495C-83D1-63D82BBD1AAA}" destId="{06197FD5-C67C-4042-A8EF-ECEDE3E8A7F4}" srcOrd="0" destOrd="0" parTransId="{5D76B021-C8E1-40BE-B2D0-432EA73DE7BA}" sibTransId="{2EAB676A-626D-466D-9C43-16FC7A971F1A}"/>
    <dgm:cxn modelId="{DFC0CFCB-61D3-4657-83FC-8EF941EA5814}" srcId="{CFE3A261-CA9D-4068-A788-0D5990A81785}" destId="{A76A9C84-A809-448B-A542-8E3D394571F1}" srcOrd="2" destOrd="0" parTransId="{095892BB-C7CF-4BE5-BD16-502EC25B6C16}" sibTransId="{9635DF9E-62E9-4625-B75E-277C6EEDA31F}"/>
    <dgm:cxn modelId="{98CCCB57-77CD-4342-8690-14BE8C608562}" type="presOf" srcId="{A76A9C84-A809-448B-A542-8E3D394571F1}" destId="{34B6C833-8E45-4849-8040-F1F25A9B7689}" srcOrd="0" destOrd="0" presId="urn:microsoft.com/office/officeart/2005/8/layout/vList2"/>
    <dgm:cxn modelId="{E2818B2F-D7B9-4D4C-AE5E-1D2FA312FA2F}" type="presOf" srcId="{CFE3A261-CA9D-4068-A788-0D5990A81785}" destId="{BDB48DBA-9D31-4AB0-945A-379E329EA753}" srcOrd="0" destOrd="0" presId="urn:microsoft.com/office/officeart/2005/8/layout/vList2"/>
    <dgm:cxn modelId="{2BC15AB4-1324-468B-B66B-CA31B4D4DE93}" srcId="{CFE3A261-CA9D-4068-A788-0D5990A81785}" destId="{B5888277-4AAA-495C-83D1-63D82BBD1AAA}" srcOrd="1" destOrd="0" parTransId="{CBE30C10-555F-4F25-8611-7E9A548EA104}" sibTransId="{68F1FDC5-5345-422D-A0F4-4DFB1D24CB0A}"/>
    <dgm:cxn modelId="{C9761503-25DD-41FA-8B95-CBA3DE487D81}" type="presOf" srcId="{B0DDC44C-52C0-4B8E-9604-D09ADA60256C}" destId="{6E58AF6D-4C6A-48C2-9C3F-F8799729598D}" srcOrd="0" destOrd="1" presId="urn:microsoft.com/office/officeart/2005/8/layout/vList2"/>
    <dgm:cxn modelId="{E28EB553-01EF-4904-8790-E40084158E2E}" type="presOf" srcId="{06197FD5-C67C-4042-A8EF-ECEDE3E8A7F4}" destId="{6E58AF6D-4C6A-48C2-9C3F-F8799729598D}" srcOrd="0" destOrd="0" presId="urn:microsoft.com/office/officeart/2005/8/layout/vList2"/>
    <dgm:cxn modelId="{A99874F2-56D3-4CA1-AA17-BE2EC44055AC}" type="presOf" srcId="{B5888277-4AAA-495C-83D1-63D82BBD1AAA}" destId="{6A0B3F7C-CD47-48B9-8471-CBB63C07F985}" srcOrd="0" destOrd="0" presId="urn:microsoft.com/office/officeart/2005/8/layout/vList2"/>
    <dgm:cxn modelId="{E19A2ED8-2876-4F5B-9687-973E269D0BE9}" type="presParOf" srcId="{BDB48DBA-9D31-4AB0-945A-379E329EA753}" destId="{59AB6793-87D7-477E-A02B-ABB249994E34}" srcOrd="0" destOrd="0" presId="urn:microsoft.com/office/officeart/2005/8/layout/vList2"/>
    <dgm:cxn modelId="{A4696FE6-9811-46DF-9E38-45B91BF02680}" type="presParOf" srcId="{BDB48DBA-9D31-4AB0-945A-379E329EA753}" destId="{2667FEAD-B0E8-463B-A13E-9162DA871765}" srcOrd="1" destOrd="0" presId="urn:microsoft.com/office/officeart/2005/8/layout/vList2"/>
    <dgm:cxn modelId="{74F2FB6C-EE37-4126-90D0-F92052EA944C}" type="presParOf" srcId="{BDB48DBA-9D31-4AB0-945A-379E329EA753}" destId="{6A0B3F7C-CD47-48B9-8471-CBB63C07F985}" srcOrd="2" destOrd="0" presId="urn:microsoft.com/office/officeart/2005/8/layout/vList2"/>
    <dgm:cxn modelId="{C35B3644-2B4E-40A1-97D8-40DD00F60F2F}" type="presParOf" srcId="{BDB48DBA-9D31-4AB0-945A-379E329EA753}" destId="{6E58AF6D-4C6A-48C2-9C3F-F8799729598D}" srcOrd="3" destOrd="0" presId="urn:microsoft.com/office/officeart/2005/8/layout/vList2"/>
    <dgm:cxn modelId="{852C9D1A-FC42-4775-A2A2-E0D11A902A41}" type="presParOf" srcId="{BDB48DBA-9D31-4AB0-945A-379E329EA753}" destId="{34B6C833-8E45-4849-8040-F1F25A9B768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F5BC0E-F047-4730-9DA9-BC31C0AA5B5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BDA37A7-EC78-4A89-A88C-54774F3395C9}">
      <dgm:prSet/>
      <dgm:spPr>
        <a:solidFill>
          <a:schemeClr val="accent1">
            <a:lumMod val="20000"/>
            <a:lumOff val="80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pPr algn="ctr">
            <a:lnSpc>
              <a:spcPct val="90000"/>
            </a:lnSpc>
          </a:pPr>
          <a:r>
            <a:rPr lang="pt-BR" b="1" dirty="0" smtClean="0">
              <a:solidFill>
                <a:schemeClr val="tx1"/>
              </a:solidFill>
            </a:rPr>
            <a:t>UNIVERSIDADE ABERTA DO SUS – UNASUS</a:t>
          </a:r>
        </a:p>
        <a:p>
          <a:pPr algn="ctr">
            <a:lnSpc>
              <a:spcPct val="90000"/>
            </a:lnSpc>
          </a:pPr>
          <a:r>
            <a:rPr lang="pt-BR" b="1" dirty="0" smtClean="0">
              <a:solidFill>
                <a:schemeClr val="tx1"/>
              </a:solidFill>
            </a:rPr>
            <a:t>UNIVERSIDADE FEDERAL DE PELOTAS</a:t>
          </a:r>
        </a:p>
        <a:p>
          <a:pPr algn="ctr">
            <a:lnSpc>
              <a:spcPct val="90000"/>
            </a:lnSpc>
          </a:pPr>
          <a:r>
            <a:rPr lang="pt-BR" b="1" dirty="0" smtClean="0">
              <a:solidFill>
                <a:schemeClr val="tx1"/>
              </a:solidFill>
            </a:rPr>
            <a:t>ESPECIALIZAÇÃO EM SAÚDE DA FAMÍLIA – MODALIDADE À DISTÂNCIA</a:t>
          </a:r>
        </a:p>
        <a:p>
          <a:pPr algn="ctr">
            <a:lnSpc>
              <a:spcPct val="90000"/>
            </a:lnSpc>
          </a:pPr>
          <a:r>
            <a:rPr lang="pt-BR" b="1" dirty="0" smtClean="0">
              <a:solidFill>
                <a:schemeClr val="tx1"/>
              </a:solidFill>
            </a:rPr>
            <a:t>TURMA 6</a:t>
          </a:r>
          <a:endParaRPr lang="pt-BR" dirty="0">
            <a:solidFill>
              <a:schemeClr val="tx1"/>
            </a:solidFill>
          </a:endParaRPr>
        </a:p>
      </dgm:t>
    </dgm:pt>
    <dgm:pt modelId="{E8C54BE1-12E5-4F44-ADB6-2F8A983D89A2}" type="parTrans" cxnId="{12A3BC63-3458-45D0-9225-8A48F6313E67}">
      <dgm:prSet/>
      <dgm:spPr/>
      <dgm:t>
        <a:bodyPr/>
        <a:lstStyle/>
        <a:p>
          <a:endParaRPr lang="pt-BR"/>
        </a:p>
      </dgm:t>
    </dgm:pt>
    <dgm:pt modelId="{5E93C2FE-73DF-4DA1-BF64-B950D7BA86F4}" type="sibTrans" cxnId="{12A3BC63-3458-45D0-9225-8A48F6313E67}">
      <dgm:prSet/>
      <dgm:spPr/>
      <dgm:t>
        <a:bodyPr/>
        <a:lstStyle/>
        <a:p>
          <a:endParaRPr lang="pt-BR"/>
        </a:p>
      </dgm:t>
    </dgm:pt>
    <dgm:pt modelId="{4D587093-58AA-4CA4-B2C0-70A4091ACF68}" type="pres">
      <dgm:prSet presAssocID="{A3F5BC0E-F047-4730-9DA9-BC31C0AA5B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16911F5-90A2-4923-AB96-36273ECE5C9F}" type="pres">
      <dgm:prSet presAssocID="{DBDA37A7-EC78-4A89-A88C-54774F3395C9}" presName="parentText" presStyleLbl="node1" presStyleIdx="0" presStyleCnt="1" custLinFactNeighborY="-644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85445D8-B2F8-4221-AA55-D84225EE8BDD}" type="presOf" srcId="{A3F5BC0E-F047-4730-9DA9-BC31C0AA5B5C}" destId="{4D587093-58AA-4CA4-B2C0-70A4091ACF68}" srcOrd="0" destOrd="0" presId="urn:microsoft.com/office/officeart/2005/8/layout/vList2"/>
    <dgm:cxn modelId="{B2E4F8DB-1138-47B1-880C-A8EF95783E5C}" type="presOf" srcId="{DBDA37A7-EC78-4A89-A88C-54774F3395C9}" destId="{C16911F5-90A2-4923-AB96-36273ECE5C9F}" srcOrd="0" destOrd="0" presId="urn:microsoft.com/office/officeart/2005/8/layout/vList2"/>
    <dgm:cxn modelId="{12A3BC63-3458-45D0-9225-8A48F6313E67}" srcId="{A3F5BC0E-F047-4730-9DA9-BC31C0AA5B5C}" destId="{DBDA37A7-EC78-4A89-A88C-54774F3395C9}" srcOrd="0" destOrd="0" parTransId="{E8C54BE1-12E5-4F44-ADB6-2F8A983D89A2}" sibTransId="{5E93C2FE-73DF-4DA1-BF64-B950D7BA86F4}"/>
    <dgm:cxn modelId="{8DE98DDF-5889-4467-9F8E-20B5E3C6D6F6}" type="presParOf" srcId="{4D587093-58AA-4CA4-B2C0-70A4091ACF68}" destId="{C16911F5-90A2-4923-AB96-36273ECE5C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F5BC0E-F047-4730-9DA9-BC31C0AA5B5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BDA37A7-EC78-4A89-A88C-54774F3395C9}">
      <dgm:prSet custT="1"/>
      <dgm:spPr>
        <a:solidFill>
          <a:schemeClr val="accent1">
            <a:lumMod val="20000"/>
            <a:lumOff val="80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pPr algn="just" rtl="0"/>
          <a:r>
            <a:rPr lang="pt-BR" sz="2000" dirty="0" smtClean="0">
              <a:solidFill>
                <a:schemeClr val="tx1"/>
              </a:solidFill>
            </a:rPr>
            <a:t>Aluno: Bruno de Souza Rodrigues</a:t>
          </a:r>
        </a:p>
        <a:p>
          <a:pPr algn="just" rtl="0"/>
          <a:r>
            <a:rPr lang="pt-BR" sz="2000" dirty="0" smtClean="0">
              <a:solidFill>
                <a:schemeClr val="tx1"/>
              </a:solidFill>
            </a:rPr>
            <a:t>Orientadora: </a:t>
          </a:r>
          <a:r>
            <a:rPr lang="pt-BR" sz="2000" dirty="0" err="1" smtClean="0">
              <a:solidFill>
                <a:schemeClr val="tx1"/>
              </a:solidFill>
            </a:rPr>
            <a:t>Chandra</a:t>
          </a:r>
          <a:r>
            <a:rPr lang="pt-BR" sz="2000" dirty="0" smtClean="0">
              <a:solidFill>
                <a:schemeClr val="tx1"/>
              </a:solidFill>
            </a:rPr>
            <a:t> Lima Maciel</a:t>
          </a:r>
          <a:endParaRPr lang="pt-BR" sz="2000" dirty="0">
            <a:solidFill>
              <a:schemeClr val="tx1"/>
            </a:solidFill>
          </a:endParaRPr>
        </a:p>
      </dgm:t>
    </dgm:pt>
    <dgm:pt modelId="{E8C54BE1-12E5-4F44-ADB6-2F8A983D89A2}" type="parTrans" cxnId="{12A3BC63-3458-45D0-9225-8A48F6313E67}">
      <dgm:prSet/>
      <dgm:spPr/>
      <dgm:t>
        <a:bodyPr/>
        <a:lstStyle/>
        <a:p>
          <a:endParaRPr lang="pt-BR"/>
        </a:p>
      </dgm:t>
    </dgm:pt>
    <dgm:pt modelId="{5E93C2FE-73DF-4DA1-BF64-B950D7BA86F4}" type="sibTrans" cxnId="{12A3BC63-3458-45D0-9225-8A48F6313E67}">
      <dgm:prSet/>
      <dgm:spPr/>
      <dgm:t>
        <a:bodyPr/>
        <a:lstStyle/>
        <a:p>
          <a:endParaRPr lang="pt-BR"/>
        </a:p>
      </dgm:t>
    </dgm:pt>
    <dgm:pt modelId="{4D587093-58AA-4CA4-B2C0-70A4091ACF68}" type="pres">
      <dgm:prSet presAssocID="{A3F5BC0E-F047-4730-9DA9-BC31C0AA5B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16911F5-90A2-4923-AB96-36273ECE5C9F}" type="pres">
      <dgm:prSet presAssocID="{DBDA37A7-EC78-4A89-A88C-54774F3395C9}" presName="parentText" presStyleLbl="node1" presStyleIdx="0" presStyleCnt="1" custLinFactNeighborX="-8140" custLinFactNeighborY="-4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9C403A8-FE93-4F31-952C-71E9D430EED4}" type="presOf" srcId="{DBDA37A7-EC78-4A89-A88C-54774F3395C9}" destId="{C16911F5-90A2-4923-AB96-36273ECE5C9F}" srcOrd="0" destOrd="0" presId="urn:microsoft.com/office/officeart/2005/8/layout/vList2"/>
    <dgm:cxn modelId="{12A3BC63-3458-45D0-9225-8A48F6313E67}" srcId="{A3F5BC0E-F047-4730-9DA9-BC31C0AA5B5C}" destId="{DBDA37A7-EC78-4A89-A88C-54774F3395C9}" srcOrd="0" destOrd="0" parTransId="{E8C54BE1-12E5-4F44-ADB6-2F8A983D89A2}" sibTransId="{5E93C2FE-73DF-4DA1-BF64-B950D7BA86F4}"/>
    <dgm:cxn modelId="{236FA894-B1B1-4DBF-988F-42D01F9A2CF9}" type="presOf" srcId="{A3F5BC0E-F047-4730-9DA9-BC31C0AA5B5C}" destId="{4D587093-58AA-4CA4-B2C0-70A4091ACF68}" srcOrd="0" destOrd="0" presId="urn:microsoft.com/office/officeart/2005/8/layout/vList2"/>
    <dgm:cxn modelId="{32FB8224-A8B4-492A-B07A-D076B2676607}" type="presParOf" srcId="{4D587093-58AA-4CA4-B2C0-70A4091ACF68}" destId="{C16911F5-90A2-4923-AB96-36273ECE5C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E26F33-9D98-4FA9-86E5-A16B46F585B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86AEB5E-06AE-43EF-A153-4E48A7A3D63F}">
      <dgm:prSet/>
      <dgm:spPr/>
      <dgm:t>
        <a:bodyPr/>
        <a:lstStyle/>
        <a:p>
          <a:pPr rtl="0"/>
          <a:r>
            <a:rPr lang="pt-BR" smtClean="0"/>
            <a:t>Ação programática</a:t>
          </a:r>
          <a:endParaRPr lang="pt-BR"/>
        </a:p>
      </dgm:t>
    </dgm:pt>
    <dgm:pt modelId="{D7E79626-D2FB-476A-9FF4-66124530F3DF}" type="parTrans" cxnId="{FE30F9E1-5200-448C-8818-593D36E9C4A8}">
      <dgm:prSet/>
      <dgm:spPr/>
      <dgm:t>
        <a:bodyPr/>
        <a:lstStyle/>
        <a:p>
          <a:endParaRPr lang="pt-BR"/>
        </a:p>
      </dgm:t>
    </dgm:pt>
    <dgm:pt modelId="{7AC04FE5-5632-4CD3-B0FC-9E4ECFACF080}" type="sibTrans" cxnId="{FE30F9E1-5200-448C-8818-593D36E9C4A8}">
      <dgm:prSet/>
      <dgm:spPr/>
      <dgm:t>
        <a:bodyPr/>
        <a:lstStyle/>
        <a:p>
          <a:endParaRPr lang="pt-BR"/>
        </a:p>
      </dgm:t>
    </dgm:pt>
    <dgm:pt modelId="{95759FC5-7CA9-4BA8-B883-EAC3D553AF2B}">
      <dgm:prSet/>
      <dgm:spPr/>
      <dgm:t>
        <a:bodyPr/>
        <a:lstStyle/>
        <a:p>
          <a:pPr algn="just" rtl="0"/>
          <a:r>
            <a:rPr lang="pt-BR" dirty="0" smtClean="0"/>
            <a:t>A HAS afeta 32% dos adultos, mais de 50% dos indivíduos de 60-69 anos e 75% da população com mais de 70 anos; a DM, 5,3% dos adultos </a:t>
          </a:r>
          <a:r>
            <a:rPr lang="pt-BR" dirty="0" smtClean="0"/>
            <a:t>(SBC, 2010; VIGITEL, 2011)</a:t>
          </a:r>
          <a:endParaRPr lang="pt-BR" dirty="0"/>
        </a:p>
      </dgm:t>
    </dgm:pt>
    <dgm:pt modelId="{CCF4B419-A85E-4D56-9213-6AF860A21107}" type="parTrans" cxnId="{5A6E060F-EB29-490D-814B-37A6DB8BE804}">
      <dgm:prSet/>
      <dgm:spPr/>
      <dgm:t>
        <a:bodyPr/>
        <a:lstStyle/>
        <a:p>
          <a:endParaRPr lang="pt-BR"/>
        </a:p>
      </dgm:t>
    </dgm:pt>
    <dgm:pt modelId="{0D496E4B-E834-403D-A9C3-BA1FFC49ACD9}" type="sibTrans" cxnId="{5A6E060F-EB29-490D-814B-37A6DB8BE804}">
      <dgm:prSet/>
      <dgm:spPr/>
      <dgm:t>
        <a:bodyPr/>
        <a:lstStyle/>
        <a:p>
          <a:endParaRPr lang="pt-BR"/>
        </a:p>
      </dgm:t>
    </dgm:pt>
    <dgm:pt modelId="{D25FC51A-1A40-4289-A0FC-468FD2934333}">
      <dgm:prSet/>
      <dgm:spPr/>
      <dgm:t>
        <a:bodyPr/>
        <a:lstStyle/>
        <a:p>
          <a:pPr algn="just" rtl="0"/>
          <a:r>
            <a:rPr lang="pt-BR" dirty="0" smtClean="0"/>
            <a:t>A HAS e o DM são responsáveis por produzir uma série de </a:t>
          </a:r>
          <a:r>
            <a:rPr lang="pt-BR" dirty="0" err="1" smtClean="0"/>
            <a:t>comorbidades</a:t>
          </a:r>
          <a:endParaRPr lang="pt-BR" dirty="0"/>
        </a:p>
      </dgm:t>
    </dgm:pt>
    <dgm:pt modelId="{B7D7221B-D0BA-417E-9EE1-2D55D12D8BB9}" type="parTrans" cxnId="{F5AE32BB-D30C-4611-9A9D-CC88450D1F0D}">
      <dgm:prSet/>
      <dgm:spPr/>
      <dgm:t>
        <a:bodyPr/>
        <a:lstStyle/>
        <a:p>
          <a:endParaRPr lang="pt-BR"/>
        </a:p>
      </dgm:t>
    </dgm:pt>
    <dgm:pt modelId="{04854C14-1CD9-4076-9498-97B27DBE48C4}" type="sibTrans" cxnId="{F5AE32BB-D30C-4611-9A9D-CC88450D1F0D}">
      <dgm:prSet/>
      <dgm:spPr/>
      <dgm:t>
        <a:bodyPr/>
        <a:lstStyle/>
        <a:p>
          <a:endParaRPr lang="pt-BR"/>
        </a:p>
      </dgm:t>
    </dgm:pt>
    <dgm:pt modelId="{387706C8-D3BF-455C-AD25-CDE17C8A05AE}">
      <dgm:prSet/>
      <dgm:spPr/>
      <dgm:t>
        <a:bodyPr/>
        <a:lstStyle/>
        <a:p>
          <a:pPr algn="just" rtl="0"/>
          <a:r>
            <a:rPr lang="pt-BR" dirty="0" smtClean="0"/>
            <a:t>Problemas considerados sensíveis à Atenção Primária</a:t>
          </a:r>
          <a:endParaRPr lang="pt-BR" dirty="0"/>
        </a:p>
      </dgm:t>
    </dgm:pt>
    <dgm:pt modelId="{38AC400A-6A04-4359-9B3A-EEED759A6434}" type="parTrans" cxnId="{F18BF911-F3EA-41D7-B657-EEE651378828}">
      <dgm:prSet/>
      <dgm:spPr/>
      <dgm:t>
        <a:bodyPr/>
        <a:lstStyle/>
        <a:p>
          <a:endParaRPr lang="pt-BR"/>
        </a:p>
      </dgm:t>
    </dgm:pt>
    <dgm:pt modelId="{72B846A7-2EC2-465A-92B4-8B8F41ECC6BD}" type="sibTrans" cxnId="{F18BF911-F3EA-41D7-B657-EEE651378828}">
      <dgm:prSet/>
      <dgm:spPr/>
      <dgm:t>
        <a:bodyPr/>
        <a:lstStyle/>
        <a:p>
          <a:endParaRPr lang="pt-BR"/>
        </a:p>
      </dgm:t>
    </dgm:pt>
    <dgm:pt modelId="{AC43F882-AF9E-4375-B441-457BABAB0960}">
      <dgm:prSet/>
      <dgm:spPr/>
      <dgm:t>
        <a:bodyPr/>
        <a:lstStyle/>
        <a:p>
          <a:pPr rtl="0"/>
          <a:r>
            <a:rPr lang="pt-BR" dirty="0" smtClean="0"/>
            <a:t>Ação programática na Unidade antes da intervenção</a:t>
          </a:r>
          <a:endParaRPr lang="pt-BR" dirty="0"/>
        </a:p>
      </dgm:t>
    </dgm:pt>
    <dgm:pt modelId="{05C0871D-1C6E-4F49-B7F1-46E534BF0390}" type="parTrans" cxnId="{8D9F79BD-A018-428F-A791-E6632FDDEFBA}">
      <dgm:prSet/>
      <dgm:spPr/>
      <dgm:t>
        <a:bodyPr/>
        <a:lstStyle/>
        <a:p>
          <a:endParaRPr lang="pt-BR"/>
        </a:p>
      </dgm:t>
    </dgm:pt>
    <dgm:pt modelId="{C162D3F3-E18D-427C-8551-E965FA85DA23}" type="sibTrans" cxnId="{8D9F79BD-A018-428F-A791-E6632FDDEFBA}">
      <dgm:prSet/>
      <dgm:spPr/>
      <dgm:t>
        <a:bodyPr/>
        <a:lstStyle/>
        <a:p>
          <a:endParaRPr lang="pt-BR"/>
        </a:p>
      </dgm:t>
    </dgm:pt>
    <dgm:pt modelId="{73942637-3DD5-4E32-B547-E67896E1CDA8}">
      <dgm:prSet/>
      <dgm:spPr/>
      <dgm:t>
        <a:bodyPr/>
        <a:lstStyle/>
        <a:p>
          <a:pPr algn="just" rtl="0"/>
          <a:r>
            <a:rPr lang="pt-BR" dirty="0" smtClean="0"/>
            <a:t>Deficiência acentuada no registro das informações</a:t>
          </a:r>
          <a:endParaRPr lang="pt-BR" dirty="0"/>
        </a:p>
      </dgm:t>
    </dgm:pt>
    <dgm:pt modelId="{536CF98B-B2A2-43BD-B78E-35079DB98462}" type="parTrans" cxnId="{5A373022-3F7C-406C-842B-C7D1F9E8FEBD}">
      <dgm:prSet/>
      <dgm:spPr/>
      <dgm:t>
        <a:bodyPr/>
        <a:lstStyle/>
        <a:p>
          <a:endParaRPr lang="pt-BR"/>
        </a:p>
      </dgm:t>
    </dgm:pt>
    <dgm:pt modelId="{7A9100B4-DD05-4863-A2B6-903162A32776}" type="sibTrans" cxnId="{5A373022-3F7C-406C-842B-C7D1F9E8FEBD}">
      <dgm:prSet/>
      <dgm:spPr/>
      <dgm:t>
        <a:bodyPr/>
        <a:lstStyle/>
        <a:p>
          <a:endParaRPr lang="pt-BR"/>
        </a:p>
      </dgm:t>
    </dgm:pt>
    <dgm:pt modelId="{D7B973BB-F8C9-4A6A-A992-D3F92FC715D4}">
      <dgm:prSet/>
      <dgm:spPr/>
      <dgm:t>
        <a:bodyPr/>
        <a:lstStyle/>
        <a:p>
          <a:pPr algn="just" rtl="0"/>
          <a:r>
            <a:rPr lang="pt-BR" dirty="0" smtClean="0"/>
            <a:t>Negligenciadas ações como controle do peso corporal; estímulo à prática regular da atividade física; orientação sobre os malefícios do consumo excessivo do álcool e uso do tabaco.</a:t>
          </a:r>
          <a:endParaRPr lang="pt-BR" dirty="0"/>
        </a:p>
      </dgm:t>
    </dgm:pt>
    <dgm:pt modelId="{19AFA000-F171-46CE-8FC6-3BB88FC3004E}" type="parTrans" cxnId="{84CBD15A-DFE4-4871-846E-13795542E1E2}">
      <dgm:prSet/>
      <dgm:spPr/>
      <dgm:t>
        <a:bodyPr/>
        <a:lstStyle/>
        <a:p>
          <a:endParaRPr lang="pt-BR"/>
        </a:p>
      </dgm:t>
    </dgm:pt>
    <dgm:pt modelId="{3465DEA3-5EBA-452D-8781-10B564BABD07}" type="sibTrans" cxnId="{84CBD15A-DFE4-4871-846E-13795542E1E2}">
      <dgm:prSet/>
      <dgm:spPr/>
      <dgm:t>
        <a:bodyPr/>
        <a:lstStyle/>
        <a:p>
          <a:endParaRPr lang="pt-BR"/>
        </a:p>
      </dgm:t>
    </dgm:pt>
    <dgm:pt modelId="{D1CC68FD-32BB-448F-ADC7-3BCEFD64ACB5}">
      <dgm:prSet/>
      <dgm:spPr/>
      <dgm:t>
        <a:bodyPr/>
        <a:lstStyle/>
        <a:p>
          <a:pPr algn="just" rtl="0"/>
          <a:r>
            <a:rPr lang="pt-BR" dirty="0" smtClean="0"/>
            <a:t>Não realização de atividades de grupo</a:t>
          </a:r>
          <a:endParaRPr lang="pt-BR" dirty="0"/>
        </a:p>
      </dgm:t>
    </dgm:pt>
    <dgm:pt modelId="{46926A34-2196-43B7-8D01-798100D87638}" type="parTrans" cxnId="{905A218B-BC63-4A7E-8DE5-FBA2BBF3672B}">
      <dgm:prSet/>
      <dgm:spPr/>
    </dgm:pt>
    <dgm:pt modelId="{3DE6EAD5-C46E-49C1-8B68-243C54B35FBC}" type="sibTrans" cxnId="{905A218B-BC63-4A7E-8DE5-FBA2BBF3672B}">
      <dgm:prSet/>
      <dgm:spPr/>
    </dgm:pt>
    <dgm:pt modelId="{A151FBF0-F2E1-4063-A305-6A1C39E875D9}" type="pres">
      <dgm:prSet presAssocID="{ACE26F33-9D98-4FA9-86E5-A16B46F585B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2B90E95-9B21-49AC-BD1C-E3D0F16D8D14}" type="pres">
      <dgm:prSet presAssocID="{286AEB5E-06AE-43EF-A153-4E48A7A3D63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9CEB8DC-F9AE-4C6A-9FCC-5A409E28F89D}" type="pres">
      <dgm:prSet presAssocID="{286AEB5E-06AE-43EF-A153-4E48A7A3D63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B98108C-CCD9-43CE-8932-204BD3C4D73A}" type="pres">
      <dgm:prSet presAssocID="{AC43F882-AF9E-4375-B441-457BABAB096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CD623AB-1BA3-456F-A7C2-938B13FD1BBC}" type="pres">
      <dgm:prSet presAssocID="{AC43F882-AF9E-4375-B441-457BABAB096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2F77213-E656-4E5D-8D8F-EF61CCE1BD0A}" type="presOf" srcId="{D25FC51A-1A40-4289-A0FC-468FD2934333}" destId="{89CEB8DC-F9AE-4C6A-9FCC-5A409E28F89D}" srcOrd="0" destOrd="1" presId="urn:microsoft.com/office/officeart/2005/8/layout/vList2"/>
    <dgm:cxn modelId="{4B7DF6FC-8DE9-4A1F-A462-9168A6FF281C}" type="presOf" srcId="{387706C8-D3BF-455C-AD25-CDE17C8A05AE}" destId="{89CEB8DC-F9AE-4C6A-9FCC-5A409E28F89D}" srcOrd="0" destOrd="2" presId="urn:microsoft.com/office/officeart/2005/8/layout/vList2"/>
    <dgm:cxn modelId="{98A5FDFF-EFFF-428C-8DEC-75D191A23BFD}" type="presOf" srcId="{AC43F882-AF9E-4375-B441-457BABAB0960}" destId="{6B98108C-CCD9-43CE-8932-204BD3C4D73A}" srcOrd="0" destOrd="0" presId="urn:microsoft.com/office/officeart/2005/8/layout/vList2"/>
    <dgm:cxn modelId="{905A218B-BC63-4A7E-8DE5-FBA2BBF3672B}" srcId="{AC43F882-AF9E-4375-B441-457BABAB0960}" destId="{D1CC68FD-32BB-448F-ADC7-3BCEFD64ACB5}" srcOrd="2" destOrd="0" parTransId="{46926A34-2196-43B7-8D01-798100D87638}" sibTransId="{3DE6EAD5-C46E-49C1-8B68-243C54B35FBC}"/>
    <dgm:cxn modelId="{8D9F79BD-A018-428F-A791-E6632FDDEFBA}" srcId="{ACE26F33-9D98-4FA9-86E5-A16B46F585B2}" destId="{AC43F882-AF9E-4375-B441-457BABAB0960}" srcOrd="1" destOrd="0" parTransId="{05C0871D-1C6E-4F49-B7F1-46E534BF0390}" sibTransId="{C162D3F3-E18D-427C-8551-E965FA85DA23}"/>
    <dgm:cxn modelId="{10D70BFF-E866-419C-A2C1-DE520E403745}" type="presOf" srcId="{95759FC5-7CA9-4BA8-B883-EAC3D553AF2B}" destId="{89CEB8DC-F9AE-4C6A-9FCC-5A409E28F89D}" srcOrd="0" destOrd="0" presId="urn:microsoft.com/office/officeart/2005/8/layout/vList2"/>
    <dgm:cxn modelId="{5A6E060F-EB29-490D-814B-37A6DB8BE804}" srcId="{286AEB5E-06AE-43EF-A153-4E48A7A3D63F}" destId="{95759FC5-7CA9-4BA8-B883-EAC3D553AF2B}" srcOrd="0" destOrd="0" parTransId="{CCF4B419-A85E-4D56-9213-6AF860A21107}" sibTransId="{0D496E4B-E834-403D-A9C3-BA1FFC49ACD9}"/>
    <dgm:cxn modelId="{F5AE32BB-D30C-4611-9A9D-CC88450D1F0D}" srcId="{286AEB5E-06AE-43EF-A153-4E48A7A3D63F}" destId="{D25FC51A-1A40-4289-A0FC-468FD2934333}" srcOrd="1" destOrd="0" parTransId="{B7D7221B-D0BA-417E-9EE1-2D55D12D8BB9}" sibTransId="{04854C14-1CD9-4076-9498-97B27DBE48C4}"/>
    <dgm:cxn modelId="{84CBD15A-DFE4-4871-846E-13795542E1E2}" srcId="{AC43F882-AF9E-4375-B441-457BABAB0960}" destId="{D7B973BB-F8C9-4A6A-A992-D3F92FC715D4}" srcOrd="1" destOrd="0" parTransId="{19AFA000-F171-46CE-8FC6-3BB88FC3004E}" sibTransId="{3465DEA3-5EBA-452D-8781-10B564BABD07}"/>
    <dgm:cxn modelId="{5CC1EC28-B643-4466-8C86-DA12FC554136}" type="presOf" srcId="{ACE26F33-9D98-4FA9-86E5-A16B46F585B2}" destId="{A151FBF0-F2E1-4063-A305-6A1C39E875D9}" srcOrd="0" destOrd="0" presId="urn:microsoft.com/office/officeart/2005/8/layout/vList2"/>
    <dgm:cxn modelId="{50558D3C-B96E-4E04-97F9-4E6864A857B5}" type="presOf" srcId="{286AEB5E-06AE-43EF-A153-4E48A7A3D63F}" destId="{D2B90E95-9B21-49AC-BD1C-E3D0F16D8D14}" srcOrd="0" destOrd="0" presId="urn:microsoft.com/office/officeart/2005/8/layout/vList2"/>
    <dgm:cxn modelId="{FE30F9E1-5200-448C-8818-593D36E9C4A8}" srcId="{ACE26F33-9D98-4FA9-86E5-A16B46F585B2}" destId="{286AEB5E-06AE-43EF-A153-4E48A7A3D63F}" srcOrd="0" destOrd="0" parTransId="{D7E79626-D2FB-476A-9FF4-66124530F3DF}" sibTransId="{7AC04FE5-5632-4CD3-B0FC-9E4ECFACF080}"/>
    <dgm:cxn modelId="{D85E6CE5-2A54-48FD-B15E-C5F9DC132672}" type="presOf" srcId="{D1CC68FD-32BB-448F-ADC7-3BCEFD64ACB5}" destId="{3CD623AB-1BA3-456F-A7C2-938B13FD1BBC}" srcOrd="0" destOrd="2" presId="urn:microsoft.com/office/officeart/2005/8/layout/vList2"/>
    <dgm:cxn modelId="{F18BF911-F3EA-41D7-B657-EEE651378828}" srcId="{286AEB5E-06AE-43EF-A153-4E48A7A3D63F}" destId="{387706C8-D3BF-455C-AD25-CDE17C8A05AE}" srcOrd="2" destOrd="0" parTransId="{38AC400A-6A04-4359-9B3A-EEED759A6434}" sibTransId="{72B846A7-2EC2-465A-92B4-8B8F41ECC6BD}"/>
    <dgm:cxn modelId="{5A373022-3F7C-406C-842B-C7D1F9E8FEBD}" srcId="{AC43F882-AF9E-4375-B441-457BABAB0960}" destId="{73942637-3DD5-4E32-B547-E67896E1CDA8}" srcOrd="0" destOrd="0" parTransId="{536CF98B-B2A2-43BD-B78E-35079DB98462}" sibTransId="{7A9100B4-DD05-4863-A2B6-903162A32776}"/>
    <dgm:cxn modelId="{29B31527-D06F-4F1A-ACC5-035FCC80E07B}" type="presOf" srcId="{73942637-3DD5-4E32-B547-E67896E1CDA8}" destId="{3CD623AB-1BA3-456F-A7C2-938B13FD1BBC}" srcOrd="0" destOrd="0" presId="urn:microsoft.com/office/officeart/2005/8/layout/vList2"/>
    <dgm:cxn modelId="{1AED2D50-7116-4725-AB58-B9619B63F29F}" type="presOf" srcId="{D7B973BB-F8C9-4A6A-A992-D3F92FC715D4}" destId="{3CD623AB-1BA3-456F-A7C2-938B13FD1BBC}" srcOrd="0" destOrd="1" presId="urn:microsoft.com/office/officeart/2005/8/layout/vList2"/>
    <dgm:cxn modelId="{C29D8AC6-A3C9-454E-B80A-28E5E093D5BF}" type="presParOf" srcId="{A151FBF0-F2E1-4063-A305-6A1C39E875D9}" destId="{D2B90E95-9B21-49AC-BD1C-E3D0F16D8D14}" srcOrd="0" destOrd="0" presId="urn:microsoft.com/office/officeart/2005/8/layout/vList2"/>
    <dgm:cxn modelId="{12386E8D-5E82-413B-9319-F2C7186AAD01}" type="presParOf" srcId="{A151FBF0-F2E1-4063-A305-6A1C39E875D9}" destId="{89CEB8DC-F9AE-4C6A-9FCC-5A409E28F89D}" srcOrd="1" destOrd="0" presId="urn:microsoft.com/office/officeart/2005/8/layout/vList2"/>
    <dgm:cxn modelId="{809A92D9-4A01-4179-ADA5-34B372CDFF21}" type="presParOf" srcId="{A151FBF0-F2E1-4063-A305-6A1C39E875D9}" destId="{6B98108C-CCD9-43CE-8932-204BD3C4D73A}" srcOrd="2" destOrd="0" presId="urn:microsoft.com/office/officeart/2005/8/layout/vList2"/>
    <dgm:cxn modelId="{725FC057-7D1E-4A00-A354-D75F95EB75C2}" type="presParOf" srcId="{A151FBF0-F2E1-4063-A305-6A1C39E875D9}" destId="{3CD623AB-1BA3-456F-A7C2-938B13FD1BB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F00BF5-33F3-42B7-B9AF-1D5A6367B81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D56010B-B226-40E3-AA06-65B415037299}">
      <dgm:prSet custT="1"/>
      <dgm:spPr/>
      <dgm:t>
        <a:bodyPr/>
        <a:lstStyle/>
        <a:p>
          <a:pPr rtl="0"/>
          <a:r>
            <a:rPr lang="pt-BR" sz="2400" b="1" dirty="0" smtClean="0"/>
            <a:t>Objetivo 1: Ampliar a cobertura a hipertensos e diabéticos</a:t>
          </a:r>
          <a:endParaRPr lang="pt-BR" sz="2400" dirty="0"/>
        </a:p>
      </dgm:t>
    </dgm:pt>
    <dgm:pt modelId="{2561AA4E-9621-4811-850C-02267061AEAC}" type="parTrans" cxnId="{9894B232-97BE-434D-8672-B80AFFA6B2C5}">
      <dgm:prSet/>
      <dgm:spPr/>
      <dgm:t>
        <a:bodyPr/>
        <a:lstStyle/>
        <a:p>
          <a:endParaRPr lang="pt-BR"/>
        </a:p>
      </dgm:t>
    </dgm:pt>
    <dgm:pt modelId="{F4D6DB00-7F76-4CF9-AE26-A0AE80A412BB}" type="sibTrans" cxnId="{9894B232-97BE-434D-8672-B80AFFA6B2C5}">
      <dgm:prSet/>
      <dgm:spPr/>
      <dgm:t>
        <a:bodyPr/>
        <a:lstStyle/>
        <a:p>
          <a:endParaRPr lang="pt-BR"/>
        </a:p>
      </dgm:t>
    </dgm:pt>
    <dgm:pt modelId="{2EF70286-18DE-40B1-AC83-20D135C46046}">
      <dgm:prSet custT="1"/>
      <dgm:spPr/>
      <dgm:t>
        <a:bodyPr/>
        <a:lstStyle/>
        <a:p>
          <a:pPr algn="just" rtl="0"/>
          <a:r>
            <a:rPr lang="pt-BR" sz="2400" b="1" dirty="0" smtClean="0"/>
            <a:t>Metas 1.1 e 1.2:</a:t>
          </a:r>
          <a:r>
            <a:rPr lang="pt-BR" sz="2400" dirty="0" smtClean="0"/>
            <a:t> Cadastrar 25% dos hipertensos e diabéticos da área de abrangência no Programa de Atenção à Hipertensão Arterial e à Diabetes Mellitus da unidade de saúde.</a:t>
          </a:r>
          <a:endParaRPr lang="pt-BR" sz="2400" dirty="0"/>
        </a:p>
      </dgm:t>
    </dgm:pt>
    <dgm:pt modelId="{208A792B-6EE6-4B94-8BFE-CA4D463E2471}" type="parTrans" cxnId="{F4B92BB4-9504-46C9-A28C-44429A3A7A1B}">
      <dgm:prSet/>
      <dgm:spPr/>
      <dgm:t>
        <a:bodyPr/>
        <a:lstStyle/>
        <a:p>
          <a:endParaRPr lang="pt-BR"/>
        </a:p>
      </dgm:t>
    </dgm:pt>
    <dgm:pt modelId="{9A1B203A-7655-447A-A29C-E4023C4E74E2}" type="sibTrans" cxnId="{F4B92BB4-9504-46C9-A28C-44429A3A7A1B}">
      <dgm:prSet/>
      <dgm:spPr/>
      <dgm:t>
        <a:bodyPr/>
        <a:lstStyle/>
        <a:p>
          <a:endParaRPr lang="pt-BR"/>
        </a:p>
      </dgm:t>
    </dgm:pt>
    <dgm:pt modelId="{8F865FCB-2F9B-451E-90C0-CBCD15EF54FB}">
      <dgm:prSet custT="1"/>
      <dgm:spPr/>
      <dgm:t>
        <a:bodyPr/>
        <a:lstStyle/>
        <a:p>
          <a:pPr algn="just" rtl="0"/>
          <a:r>
            <a:rPr lang="pt-BR" sz="2400" b="1" dirty="0" smtClean="0"/>
            <a:t>Resultados: </a:t>
          </a:r>
          <a:r>
            <a:rPr lang="pt-BR" sz="2400" b="0" dirty="0" smtClean="0"/>
            <a:t>cobertura de 11,5% de hipertensos e 17,4% de diabéticos</a:t>
          </a:r>
          <a:endParaRPr lang="pt-BR" sz="2400" b="1" dirty="0"/>
        </a:p>
      </dgm:t>
    </dgm:pt>
    <dgm:pt modelId="{BDB582C3-12E5-47A0-B3F1-654F66CC06E5}" type="parTrans" cxnId="{10AFC9AE-2B22-4617-80C7-EB0854B28558}">
      <dgm:prSet/>
      <dgm:spPr/>
      <dgm:t>
        <a:bodyPr/>
        <a:lstStyle/>
        <a:p>
          <a:endParaRPr lang="pt-BR"/>
        </a:p>
      </dgm:t>
    </dgm:pt>
    <dgm:pt modelId="{E746B9E2-6D77-434F-AAD8-A72DECB59EF0}" type="sibTrans" cxnId="{10AFC9AE-2B22-4617-80C7-EB0854B28558}">
      <dgm:prSet/>
      <dgm:spPr/>
      <dgm:t>
        <a:bodyPr/>
        <a:lstStyle/>
        <a:p>
          <a:endParaRPr lang="pt-BR"/>
        </a:p>
      </dgm:t>
    </dgm:pt>
    <dgm:pt modelId="{031BE352-49D9-42A7-89AA-806AEA767CE6}" type="pres">
      <dgm:prSet presAssocID="{39F00BF5-33F3-42B7-B9AF-1D5A6367B8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6FC0E12-D467-452B-A873-6993356C1D31}" type="pres">
      <dgm:prSet presAssocID="{FD56010B-B226-40E3-AA06-65B415037299}" presName="parentText" presStyleLbl="node1" presStyleIdx="0" presStyleCnt="1" custScaleY="45873" custLinFactNeighborY="-6767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3A5789-879C-4AAA-BF3F-C02DF851FB25}" type="pres">
      <dgm:prSet presAssocID="{FD56010B-B226-40E3-AA06-65B415037299}" presName="childText" presStyleLbl="revTx" presStyleIdx="0" presStyleCnt="1" custScaleY="97755" custLinFactNeighborY="-896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4B92BB4-9504-46C9-A28C-44429A3A7A1B}" srcId="{FD56010B-B226-40E3-AA06-65B415037299}" destId="{2EF70286-18DE-40B1-AC83-20D135C46046}" srcOrd="0" destOrd="0" parTransId="{208A792B-6EE6-4B94-8BFE-CA4D463E2471}" sibTransId="{9A1B203A-7655-447A-A29C-E4023C4E74E2}"/>
    <dgm:cxn modelId="{10AFC9AE-2B22-4617-80C7-EB0854B28558}" srcId="{FD56010B-B226-40E3-AA06-65B415037299}" destId="{8F865FCB-2F9B-451E-90C0-CBCD15EF54FB}" srcOrd="1" destOrd="0" parTransId="{BDB582C3-12E5-47A0-B3F1-654F66CC06E5}" sibTransId="{E746B9E2-6D77-434F-AAD8-A72DECB59EF0}"/>
    <dgm:cxn modelId="{CC73A800-35A3-4DEB-8203-9CC5CCB9292F}" type="presOf" srcId="{8F865FCB-2F9B-451E-90C0-CBCD15EF54FB}" destId="{1D3A5789-879C-4AAA-BF3F-C02DF851FB25}" srcOrd="0" destOrd="1" presId="urn:microsoft.com/office/officeart/2005/8/layout/vList2"/>
    <dgm:cxn modelId="{46C901B0-10CB-46B6-B3EF-6F3D9F72190C}" type="presOf" srcId="{39F00BF5-33F3-42B7-B9AF-1D5A6367B81A}" destId="{031BE352-49D9-42A7-89AA-806AEA767CE6}" srcOrd="0" destOrd="0" presId="urn:microsoft.com/office/officeart/2005/8/layout/vList2"/>
    <dgm:cxn modelId="{87FD33B5-49C2-45BC-8098-3592DBB8F16C}" type="presOf" srcId="{FD56010B-B226-40E3-AA06-65B415037299}" destId="{26FC0E12-D467-452B-A873-6993356C1D31}" srcOrd="0" destOrd="0" presId="urn:microsoft.com/office/officeart/2005/8/layout/vList2"/>
    <dgm:cxn modelId="{9894B232-97BE-434D-8672-B80AFFA6B2C5}" srcId="{39F00BF5-33F3-42B7-B9AF-1D5A6367B81A}" destId="{FD56010B-B226-40E3-AA06-65B415037299}" srcOrd="0" destOrd="0" parTransId="{2561AA4E-9621-4811-850C-02267061AEAC}" sibTransId="{F4D6DB00-7F76-4CF9-AE26-A0AE80A412BB}"/>
    <dgm:cxn modelId="{71CEC4F4-F62D-495E-A7D9-BC6D9AB908CF}" type="presOf" srcId="{2EF70286-18DE-40B1-AC83-20D135C46046}" destId="{1D3A5789-879C-4AAA-BF3F-C02DF851FB25}" srcOrd="0" destOrd="0" presId="urn:microsoft.com/office/officeart/2005/8/layout/vList2"/>
    <dgm:cxn modelId="{7844F300-1FDB-40F7-98DA-C08B5C396D84}" type="presParOf" srcId="{031BE352-49D9-42A7-89AA-806AEA767CE6}" destId="{26FC0E12-D467-452B-A873-6993356C1D31}" srcOrd="0" destOrd="0" presId="urn:microsoft.com/office/officeart/2005/8/layout/vList2"/>
    <dgm:cxn modelId="{A68BDCC4-19B7-48C3-9C25-9239180E7511}" type="presParOf" srcId="{031BE352-49D9-42A7-89AA-806AEA767CE6}" destId="{1D3A5789-879C-4AAA-BF3F-C02DF851FB2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F00BF5-33F3-42B7-B9AF-1D5A6367B81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D56010B-B226-40E3-AA06-65B415037299}">
      <dgm:prSet custT="1"/>
      <dgm:spPr/>
      <dgm:t>
        <a:bodyPr/>
        <a:lstStyle/>
        <a:p>
          <a:pPr rtl="0"/>
          <a:r>
            <a:rPr lang="pt-BR" sz="2400" b="1" dirty="0" smtClean="0"/>
            <a:t>Objetivo 2: Melhorar a qualidade da atenção a hipertensos e diabéticos</a:t>
          </a:r>
          <a:endParaRPr lang="pt-BR" sz="2400" b="1" dirty="0"/>
        </a:p>
      </dgm:t>
    </dgm:pt>
    <dgm:pt modelId="{2561AA4E-9621-4811-850C-02267061AEAC}" type="parTrans" cxnId="{9894B232-97BE-434D-8672-B80AFFA6B2C5}">
      <dgm:prSet/>
      <dgm:spPr/>
      <dgm:t>
        <a:bodyPr/>
        <a:lstStyle/>
        <a:p>
          <a:endParaRPr lang="pt-BR"/>
        </a:p>
      </dgm:t>
    </dgm:pt>
    <dgm:pt modelId="{F4D6DB00-7F76-4CF9-AE26-A0AE80A412BB}" type="sibTrans" cxnId="{9894B232-97BE-434D-8672-B80AFFA6B2C5}">
      <dgm:prSet/>
      <dgm:spPr/>
      <dgm:t>
        <a:bodyPr/>
        <a:lstStyle/>
        <a:p>
          <a:endParaRPr lang="pt-BR"/>
        </a:p>
      </dgm:t>
    </dgm:pt>
    <dgm:pt modelId="{2EF70286-18DE-40B1-AC83-20D135C46046}">
      <dgm:prSet custT="1"/>
      <dgm:spPr/>
      <dgm:t>
        <a:bodyPr/>
        <a:lstStyle/>
        <a:p>
          <a:pPr algn="just" rtl="0"/>
          <a:r>
            <a:rPr lang="pt-BR" sz="2400" b="1" dirty="0" smtClean="0"/>
            <a:t>Metas 2.1 e 2.2:</a:t>
          </a:r>
          <a:r>
            <a:rPr lang="pt-BR" sz="2400" dirty="0" smtClean="0"/>
            <a:t> Realizar exame clínico apropriado em 100% dos hipertensos e diabéticos.</a:t>
          </a:r>
          <a:endParaRPr lang="pt-BR" sz="2400" dirty="0"/>
        </a:p>
      </dgm:t>
    </dgm:pt>
    <dgm:pt modelId="{208A792B-6EE6-4B94-8BFE-CA4D463E2471}" type="parTrans" cxnId="{F4B92BB4-9504-46C9-A28C-44429A3A7A1B}">
      <dgm:prSet/>
      <dgm:spPr/>
      <dgm:t>
        <a:bodyPr/>
        <a:lstStyle/>
        <a:p>
          <a:endParaRPr lang="pt-BR"/>
        </a:p>
      </dgm:t>
    </dgm:pt>
    <dgm:pt modelId="{9A1B203A-7655-447A-A29C-E4023C4E74E2}" type="sibTrans" cxnId="{F4B92BB4-9504-46C9-A28C-44429A3A7A1B}">
      <dgm:prSet/>
      <dgm:spPr/>
      <dgm:t>
        <a:bodyPr/>
        <a:lstStyle/>
        <a:p>
          <a:endParaRPr lang="pt-BR"/>
        </a:p>
      </dgm:t>
    </dgm:pt>
    <dgm:pt modelId="{8F865FCB-2F9B-451E-90C0-CBCD15EF54FB}">
      <dgm:prSet custT="1"/>
      <dgm:spPr/>
      <dgm:t>
        <a:bodyPr/>
        <a:lstStyle/>
        <a:p>
          <a:pPr algn="just" rtl="0"/>
          <a:r>
            <a:rPr lang="pt-BR" sz="2400" b="1" dirty="0" smtClean="0"/>
            <a:t>Resultados: </a:t>
          </a:r>
          <a:r>
            <a:rPr lang="pt-BR" sz="2400" dirty="0" smtClean="0"/>
            <a:t>exame clínico apropriado em 100% dos hipertensos e diabéticos durante os três meses de intervenção. Todos os usuários com exames complementares em dia.</a:t>
          </a:r>
          <a:endParaRPr lang="pt-BR" sz="2400" b="1" dirty="0"/>
        </a:p>
      </dgm:t>
    </dgm:pt>
    <dgm:pt modelId="{BDB582C3-12E5-47A0-B3F1-654F66CC06E5}" type="parTrans" cxnId="{10AFC9AE-2B22-4617-80C7-EB0854B28558}">
      <dgm:prSet/>
      <dgm:spPr/>
      <dgm:t>
        <a:bodyPr/>
        <a:lstStyle/>
        <a:p>
          <a:endParaRPr lang="pt-BR"/>
        </a:p>
      </dgm:t>
    </dgm:pt>
    <dgm:pt modelId="{E746B9E2-6D77-434F-AAD8-A72DECB59EF0}" type="sibTrans" cxnId="{10AFC9AE-2B22-4617-80C7-EB0854B28558}">
      <dgm:prSet/>
      <dgm:spPr/>
      <dgm:t>
        <a:bodyPr/>
        <a:lstStyle/>
        <a:p>
          <a:endParaRPr lang="pt-BR"/>
        </a:p>
      </dgm:t>
    </dgm:pt>
    <dgm:pt modelId="{A11230DE-39EF-4ECC-AD7E-EF5E5577F1AF}">
      <dgm:prSet custT="1"/>
      <dgm:spPr/>
      <dgm:t>
        <a:bodyPr/>
        <a:lstStyle/>
        <a:p>
          <a:pPr algn="just" rtl="0"/>
          <a:r>
            <a:rPr lang="pt-BR" sz="2400" b="1" dirty="0" smtClean="0"/>
            <a:t>Metas 2.3 e 2.4: </a:t>
          </a:r>
          <a:r>
            <a:rPr lang="pt-BR" sz="2400" dirty="0" smtClean="0"/>
            <a:t>Garantir a 100% dos hipertensos e diabéticos a realização de exames complementares em dia de acordo com o protocolo</a:t>
          </a:r>
          <a:endParaRPr lang="pt-BR" sz="2400" b="1" dirty="0"/>
        </a:p>
      </dgm:t>
    </dgm:pt>
    <dgm:pt modelId="{13F70144-8346-474B-B844-4CAE503EAD77}" type="parTrans" cxnId="{F07DB0A1-D2EB-4015-A3A3-C08FD63A4BFF}">
      <dgm:prSet/>
      <dgm:spPr/>
      <dgm:t>
        <a:bodyPr/>
        <a:lstStyle/>
        <a:p>
          <a:endParaRPr lang="pt-BR"/>
        </a:p>
      </dgm:t>
    </dgm:pt>
    <dgm:pt modelId="{421E3500-CB76-4220-B992-FC0E70189C0E}" type="sibTrans" cxnId="{F07DB0A1-D2EB-4015-A3A3-C08FD63A4BFF}">
      <dgm:prSet/>
      <dgm:spPr/>
      <dgm:t>
        <a:bodyPr/>
        <a:lstStyle/>
        <a:p>
          <a:endParaRPr lang="pt-BR"/>
        </a:p>
      </dgm:t>
    </dgm:pt>
    <dgm:pt modelId="{5C74C7A6-F817-48A9-903A-3009C6C37BDD}">
      <dgm:prSet custT="1"/>
      <dgm:spPr/>
      <dgm:t>
        <a:bodyPr/>
        <a:lstStyle/>
        <a:p>
          <a:pPr algn="just" rtl="0"/>
          <a:r>
            <a:rPr lang="pt-BR" sz="2400" b="0" dirty="0" smtClean="0"/>
            <a:t>Importância do engajamento público</a:t>
          </a:r>
          <a:endParaRPr lang="pt-BR" sz="2400" b="1" dirty="0"/>
        </a:p>
      </dgm:t>
    </dgm:pt>
    <dgm:pt modelId="{82C80894-B750-40D6-80C1-CCFE3E93E91D}" type="parTrans" cxnId="{5C29FEBC-030A-4D20-91F0-BBF3D8D97272}">
      <dgm:prSet/>
      <dgm:spPr/>
      <dgm:t>
        <a:bodyPr/>
        <a:lstStyle/>
        <a:p>
          <a:endParaRPr lang="pt-BR"/>
        </a:p>
      </dgm:t>
    </dgm:pt>
    <dgm:pt modelId="{BF87F53E-4C0C-49E8-ADE2-BE1F3990D257}" type="sibTrans" cxnId="{5C29FEBC-030A-4D20-91F0-BBF3D8D97272}">
      <dgm:prSet/>
      <dgm:spPr/>
      <dgm:t>
        <a:bodyPr/>
        <a:lstStyle/>
        <a:p>
          <a:endParaRPr lang="pt-BR"/>
        </a:p>
      </dgm:t>
    </dgm:pt>
    <dgm:pt modelId="{031BE352-49D9-42A7-89AA-806AEA767CE6}" type="pres">
      <dgm:prSet presAssocID="{39F00BF5-33F3-42B7-B9AF-1D5A6367B8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6FC0E12-D467-452B-A873-6993356C1D31}" type="pres">
      <dgm:prSet presAssocID="{FD56010B-B226-40E3-AA06-65B415037299}" presName="parentText" presStyleLbl="node1" presStyleIdx="0" presStyleCnt="1" custScaleY="74450" custLinFactNeighborY="-6767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3A5789-879C-4AAA-BF3F-C02DF851FB25}" type="pres">
      <dgm:prSet presAssocID="{FD56010B-B226-40E3-AA06-65B415037299}" presName="childText" presStyleLbl="revTx" presStyleIdx="0" presStyleCnt="1" custScaleY="97755" custLinFactNeighborY="-5349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E1D0BC6-FB66-4E81-84C3-BDF9159F9BB2}" type="presOf" srcId="{2EF70286-18DE-40B1-AC83-20D135C46046}" destId="{1D3A5789-879C-4AAA-BF3F-C02DF851FB25}" srcOrd="0" destOrd="0" presId="urn:microsoft.com/office/officeart/2005/8/layout/vList2"/>
    <dgm:cxn modelId="{10AFC9AE-2B22-4617-80C7-EB0854B28558}" srcId="{FD56010B-B226-40E3-AA06-65B415037299}" destId="{8F865FCB-2F9B-451E-90C0-CBCD15EF54FB}" srcOrd="2" destOrd="0" parTransId="{BDB582C3-12E5-47A0-B3F1-654F66CC06E5}" sibTransId="{E746B9E2-6D77-434F-AAD8-A72DECB59EF0}"/>
    <dgm:cxn modelId="{FA05D3AB-0627-454F-85FE-8AA98C472CBD}" type="presOf" srcId="{39F00BF5-33F3-42B7-B9AF-1D5A6367B81A}" destId="{031BE352-49D9-42A7-89AA-806AEA767CE6}" srcOrd="0" destOrd="0" presId="urn:microsoft.com/office/officeart/2005/8/layout/vList2"/>
    <dgm:cxn modelId="{C37787F8-4362-4F83-ADA8-19B27F9009D9}" type="presOf" srcId="{5C74C7A6-F817-48A9-903A-3009C6C37BDD}" destId="{1D3A5789-879C-4AAA-BF3F-C02DF851FB25}" srcOrd="0" destOrd="3" presId="urn:microsoft.com/office/officeart/2005/8/layout/vList2"/>
    <dgm:cxn modelId="{9894B232-97BE-434D-8672-B80AFFA6B2C5}" srcId="{39F00BF5-33F3-42B7-B9AF-1D5A6367B81A}" destId="{FD56010B-B226-40E3-AA06-65B415037299}" srcOrd="0" destOrd="0" parTransId="{2561AA4E-9621-4811-850C-02267061AEAC}" sibTransId="{F4D6DB00-7F76-4CF9-AE26-A0AE80A412BB}"/>
    <dgm:cxn modelId="{F07DB0A1-D2EB-4015-A3A3-C08FD63A4BFF}" srcId="{FD56010B-B226-40E3-AA06-65B415037299}" destId="{A11230DE-39EF-4ECC-AD7E-EF5E5577F1AF}" srcOrd="1" destOrd="0" parTransId="{13F70144-8346-474B-B844-4CAE503EAD77}" sibTransId="{421E3500-CB76-4220-B992-FC0E70189C0E}"/>
    <dgm:cxn modelId="{5C29FEBC-030A-4D20-91F0-BBF3D8D97272}" srcId="{8F865FCB-2F9B-451E-90C0-CBCD15EF54FB}" destId="{5C74C7A6-F817-48A9-903A-3009C6C37BDD}" srcOrd="0" destOrd="0" parTransId="{82C80894-B750-40D6-80C1-CCFE3E93E91D}" sibTransId="{BF87F53E-4C0C-49E8-ADE2-BE1F3990D257}"/>
    <dgm:cxn modelId="{F4B92BB4-9504-46C9-A28C-44429A3A7A1B}" srcId="{FD56010B-B226-40E3-AA06-65B415037299}" destId="{2EF70286-18DE-40B1-AC83-20D135C46046}" srcOrd="0" destOrd="0" parTransId="{208A792B-6EE6-4B94-8BFE-CA4D463E2471}" sibTransId="{9A1B203A-7655-447A-A29C-E4023C4E74E2}"/>
    <dgm:cxn modelId="{091AEE1C-1F3B-48E3-9FB8-95FE83D29650}" type="presOf" srcId="{FD56010B-B226-40E3-AA06-65B415037299}" destId="{26FC0E12-D467-452B-A873-6993356C1D31}" srcOrd="0" destOrd="0" presId="urn:microsoft.com/office/officeart/2005/8/layout/vList2"/>
    <dgm:cxn modelId="{9055F43C-66FB-4F6D-A6CC-B667B10877B6}" type="presOf" srcId="{8F865FCB-2F9B-451E-90C0-CBCD15EF54FB}" destId="{1D3A5789-879C-4AAA-BF3F-C02DF851FB25}" srcOrd="0" destOrd="2" presId="urn:microsoft.com/office/officeart/2005/8/layout/vList2"/>
    <dgm:cxn modelId="{FC3FDD8C-2673-4157-BEDB-88F4A2B63E10}" type="presOf" srcId="{A11230DE-39EF-4ECC-AD7E-EF5E5577F1AF}" destId="{1D3A5789-879C-4AAA-BF3F-C02DF851FB25}" srcOrd="0" destOrd="1" presId="urn:microsoft.com/office/officeart/2005/8/layout/vList2"/>
    <dgm:cxn modelId="{B375EF72-3DF6-4F4A-9B57-6BE4448B5FBB}" type="presParOf" srcId="{031BE352-49D9-42A7-89AA-806AEA767CE6}" destId="{26FC0E12-D467-452B-A873-6993356C1D31}" srcOrd="0" destOrd="0" presId="urn:microsoft.com/office/officeart/2005/8/layout/vList2"/>
    <dgm:cxn modelId="{CEEFBB3C-1D7C-48FD-B984-F538585F3B31}" type="presParOf" srcId="{031BE352-49D9-42A7-89AA-806AEA767CE6}" destId="{1D3A5789-879C-4AAA-BF3F-C02DF851FB2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F00BF5-33F3-42B7-B9AF-1D5A6367B81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D56010B-B226-40E3-AA06-65B415037299}">
      <dgm:prSet custT="1"/>
      <dgm:spPr/>
      <dgm:t>
        <a:bodyPr/>
        <a:lstStyle/>
        <a:p>
          <a:pPr rtl="0"/>
          <a:r>
            <a:rPr lang="pt-BR" sz="2400" b="1" dirty="0" smtClean="0"/>
            <a:t>Objetivo 3: Melhorar a adesão de hipertensos e/ou diabéticos ao programa</a:t>
          </a:r>
          <a:endParaRPr lang="pt-BR" sz="2400" b="1" dirty="0"/>
        </a:p>
      </dgm:t>
    </dgm:pt>
    <dgm:pt modelId="{2561AA4E-9621-4811-850C-02267061AEAC}" type="parTrans" cxnId="{9894B232-97BE-434D-8672-B80AFFA6B2C5}">
      <dgm:prSet/>
      <dgm:spPr/>
      <dgm:t>
        <a:bodyPr/>
        <a:lstStyle/>
        <a:p>
          <a:endParaRPr lang="pt-BR"/>
        </a:p>
      </dgm:t>
    </dgm:pt>
    <dgm:pt modelId="{F4D6DB00-7F76-4CF9-AE26-A0AE80A412BB}" type="sibTrans" cxnId="{9894B232-97BE-434D-8672-B80AFFA6B2C5}">
      <dgm:prSet/>
      <dgm:spPr/>
      <dgm:t>
        <a:bodyPr/>
        <a:lstStyle/>
        <a:p>
          <a:endParaRPr lang="pt-BR"/>
        </a:p>
      </dgm:t>
    </dgm:pt>
    <dgm:pt modelId="{031BE352-49D9-42A7-89AA-806AEA767CE6}" type="pres">
      <dgm:prSet presAssocID="{39F00BF5-33F3-42B7-B9AF-1D5A6367B8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6FC0E12-D467-452B-A873-6993356C1D31}" type="pres">
      <dgm:prSet presAssocID="{FD56010B-B226-40E3-AA06-65B415037299}" presName="parentText" presStyleLbl="node1" presStyleIdx="0" presStyleCnt="1" custScaleY="74450" custLinFactNeighborY="-6767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FF71F7B-8277-4D9A-A305-2FEA16CAA90F}" type="presOf" srcId="{39F00BF5-33F3-42B7-B9AF-1D5A6367B81A}" destId="{031BE352-49D9-42A7-89AA-806AEA767CE6}" srcOrd="0" destOrd="0" presId="urn:microsoft.com/office/officeart/2005/8/layout/vList2"/>
    <dgm:cxn modelId="{EE7754B2-1489-40C3-94EA-377FF0EAD603}" type="presOf" srcId="{FD56010B-B226-40E3-AA06-65B415037299}" destId="{26FC0E12-D467-452B-A873-6993356C1D31}" srcOrd="0" destOrd="0" presId="urn:microsoft.com/office/officeart/2005/8/layout/vList2"/>
    <dgm:cxn modelId="{9894B232-97BE-434D-8672-B80AFFA6B2C5}" srcId="{39F00BF5-33F3-42B7-B9AF-1D5A6367B81A}" destId="{FD56010B-B226-40E3-AA06-65B415037299}" srcOrd="0" destOrd="0" parTransId="{2561AA4E-9621-4811-850C-02267061AEAC}" sibTransId="{F4D6DB00-7F76-4CF9-AE26-A0AE80A412BB}"/>
    <dgm:cxn modelId="{4D348422-ADED-4526-B23F-BF0BEC8095FB}" type="presParOf" srcId="{031BE352-49D9-42A7-89AA-806AEA767CE6}" destId="{26FC0E12-D467-452B-A873-6993356C1D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F00BF5-33F3-42B7-B9AF-1D5A6367B81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D56010B-B226-40E3-AA06-65B415037299}">
      <dgm:prSet custT="1"/>
      <dgm:spPr/>
      <dgm:t>
        <a:bodyPr/>
        <a:lstStyle/>
        <a:p>
          <a:pPr rtl="0"/>
          <a:r>
            <a:rPr lang="pt-BR" sz="2400" b="1" dirty="0" smtClean="0"/>
            <a:t>Objetivo 4: Melhorar o registro das informações</a:t>
          </a:r>
          <a:endParaRPr lang="pt-BR" sz="2400" b="1" dirty="0"/>
        </a:p>
      </dgm:t>
    </dgm:pt>
    <dgm:pt modelId="{2561AA4E-9621-4811-850C-02267061AEAC}" type="parTrans" cxnId="{9894B232-97BE-434D-8672-B80AFFA6B2C5}">
      <dgm:prSet/>
      <dgm:spPr/>
      <dgm:t>
        <a:bodyPr/>
        <a:lstStyle/>
        <a:p>
          <a:endParaRPr lang="pt-BR"/>
        </a:p>
      </dgm:t>
    </dgm:pt>
    <dgm:pt modelId="{F4D6DB00-7F76-4CF9-AE26-A0AE80A412BB}" type="sibTrans" cxnId="{9894B232-97BE-434D-8672-B80AFFA6B2C5}">
      <dgm:prSet/>
      <dgm:spPr/>
      <dgm:t>
        <a:bodyPr/>
        <a:lstStyle/>
        <a:p>
          <a:endParaRPr lang="pt-BR"/>
        </a:p>
      </dgm:t>
    </dgm:pt>
    <dgm:pt modelId="{031BE352-49D9-42A7-89AA-806AEA767CE6}" type="pres">
      <dgm:prSet presAssocID="{39F00BF5-33F3-42B7-B9AF-1D5A6367B8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6FC0E12-D467-452B-A873-6993356C1D31}" type="pres">
      <dgm:prSet presAssocID="{FD56010B-B226-40E3-AA06-65B415037299}" presName="parentText" presStyleLbl="node1" presStyleIdx="0" presStyleCnt="1" custScaleY="74450" custLinFactNeighborY="-6767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A6457A2-10F7-48BA-8372-C86DDB8FB0EB}" type="presOf" srcId="{39F00BF5-33F3-42B7-B9AF-1D5A6367B81A}" destId="{031BE352-49D9-42A7-89AA-806AEA767CE6}" srcOrd="0" destOrd="0" presId="urn:microsoft.com/office/officeart/2005/8/layout/vList2"/>
    <dgm:cxn modelId="{BADC6557-60DB-4A5C-9FC1-4C63B8FD9BB6}" type="presOf" srcId="{FD56010B-B226-40E3-AA06-65B415037299}" destId="{26FC0E12-D467-452B-A873-6993356C1D31}" srcOrd="0" destOrd="0" presId="urn:microsoft.com/office/officeart/2005/8/layout/vList2"/>
    <dgm:cxn modelId="{9894B232-97BE-434D-8672-B80AFFA6B2C5}" srcId="{39F00BF5-33F3-42B7-B9AF-1D5A6367B81A}" destId="{FD56010B-B226-40E3-AA06-65B415037299}" srcOrd="0" destOrd="0" parTransId="{2561AA4E-9621-4811-850C-02267061AEAC}" sibTransId="{F4D6DB00-7F76-4CF9-AE26-A0AE80A412BB}"/>
    <dgm:cxn modelId="{1D605011-4796-491E-9F2B-13696EC73D27}" type="presParOf" srcId="{031BE352-49D9-42A7-89AA-806AEA767CE6}" destId="{26FC0E12-D467-452B-A873-6993356C1D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9F00BF5-33F3-42B7-B9AF-1D5A6367B81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D56010B-B226-40E3-AA06-65B415037299}">
      <dgm:prSet custT="1"/>
      <dgm:spPr/>
      <dgm:t>
        <a:bodyPr/>
        <a:lstStyle/>
        <a:p>
          <a:pPr rtl="0"/>
          <a:r>
            <a:rPr lang="pt-BR" sz="2400" b="1" dirty="0" smtClean="0"/>
            <a:t>Objetivo 5: Mapear hipertensos e diabéticos de risco para doença cardiovascular</a:t>
          </a:r>
          <a:endParaRPr lang="pt-BR" sz="2400" b="1" dirty="0"/>
        </a:p>
      </dgm:t>
    </dgm:pt>
    <dgm:pt modelId="{2561AA4E-9621-4811-850C-02267061AEAC}" type="parTrans" cxnId="{9894B232-97BE-434D-8672-B80AFFA6B2C5}">
      <dgm:prSet/>
      <dgm:spPr/>
      <dgm:t>
        <a:bodyPr/>
        <a:lstStyle/>
        <a:p>
          <a:endParaRPr lang="pt-BR"/>
        </a:p>
      </dgm:t>
    </dgm:pt>
    <dgm:pt modelId="{F4D6DB00-7F76-4CF9-AE26-A0AE80A412BB}" type="sibTrans" cxnId="{9894B232-97BE-434D-8672-B80AFFA6B2C5}">
      <dgm:prSet/>
      <dgm:spPr/>
      <dgm:t>
        <a:bodyPr/>
        <a:lstStyle/>
        <a:p>
          <a:endParaRPr lang="pt-BR"/>
        </a:p>
      </dgm:t>
    </dgm:pt>
    <dgm:pt modelId="{031BE352-49D9-42A7-89AA-806AEA767CE6}" type="pres">
      <dgm:prSet presAssocID="{39F00BF5-33F3-42B7-B9AF-1D5A6367B8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6FC0E12-D467-452B-A873-6993356C1D31}" type="pres">
      <dgm:prSet presAssocID="{FD56010B-B226-40E3-AA06-65B415037299}" presName="parentText" presStyleLbl="node1" presStyleIdx="0" presStyleCnt="1" custScaleY="74450" custLinFactNeighborX="-875" custLinFactNeighborY="-124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D940717-8613-483C-8530-79AE8653757A}" type="presOf" srcId="{39F00BF5-33F3-42B7-B9AF-1D5A6367B81A}" destId="{031BE352-49D9-42A7-89AA-806AEA767CE6}" srcOrd="0" destOrd="0" presId="urn:microsoft.com/office/officeart/2005/8/layout/vList2"/>
    <dgm:cxn modelId="{286AA164-2C3C-4C4D-97D8-A18D3397D415}" type="presOf" srcId="{FD56010B-B226-40E3-AA06-65B415037299}" destId="{26FC0E12-D467-452B-A873-6993356C1D31}" srcOrd="0" destOrd="0" presId="urn:microsoft.com/office/officeart/2005/8/layout/vList2"/>
    <dgm:cxn modelId="{9894B232-97BE-434D-8672-B80AFFA6B2C5}" srcId="{39F00BF5-33F3-42B7-B9AF-1D5A6367B81A}" destId="{FD56010B-B226-40E3-AA06-65B415037299}" srcOrd="0" destOrd="0" parTransId="{2561AA4E-9621-4811-850C-02267061AEAC}" sibTransId="{F4D6DB00-7F76-4CF9-AE26-A0AE80A412BB}"/>
    <dgm:cxn modelId="{8C7F6BF4-D5F8-4DD8-B6C4-8B6A7EF51FAC}" type="presParOf" srcId="{031BE352-49D9-42A7-89AA-806AEA767CE6}" destId="{26FC0E12-D467-452B-A873-6993356C1D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6911F5-90A2-4923-AB96-36273ECE5C9F}">
      <dsp:nvSpPr>
        <dsp:cNvPr id="0" name=""/>
        <dsp:cNvSpPr/>
      </dsp:nvSpPr>
      <dsp:spPr>
        <a:xfrm>
          <a:off x="0" y="20142"/>
          <a:ext cx="4462264" cy="142974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>
              <a:solidFill>
                <a:schemeClr val="tx1"/>
              </a:solidFill>
            </a:rPr>
            <a:t>Qualificação da atenção a hipertensos e diabéticos na ESF Novo Horizonte, Natal/RN</a:t>
          </a:r>
          <a:endParaRPr lang="pt-BR" sz="2600" kern="1200" dirty="0">
            <a:solidFill>
              <a:schemeClr val="tx1"/>
            </a:solidFill>
          </a:endParaRPr>
        </a:p>
      </dsp:txBody>
      <dsp:txXfrm>
        <a:off x="69794" y="89936"/>
        <a:ext cx="4322676" cy="12901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C0E12-D467-452B-A873-6993356C1D31}">
      <dsp:nvSpPr>
        <dsp:cNvPr id="0" name=""/>
        <dsp:cNvSpPr/>
      </dsp:nvSpPr>
      <dsp:spPr>
        <a:xfrm>
          <a:off x="0" y="72005"/>
          <a:ext cx="8229600" cy="9059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Objetivo 6: Promover a saúde de hipertensos e diabéticos</a:t>
          </a:r>
          <a:endParaRPr lang="pt-BR" sz="2400" b="1" kern="1200" dirty="0"/>
        </a:p>
      </dsp:txBody>
      <dsp:txXfrm>
        <a:off x="44223" y="116228"/>
        <a:ext cx="8141154" cy="81746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AE0B0A-BEB3-4E95-BD59-1DA787283C3C}">
      <dsp:nvSpPr>
        <dsp:cNvPr id="0" name=""/>
        <dsp:cNvSpPr/>
      </dsp:nvSpPr>
      <dsp:spPr>
        <a:xfrm>
          <a:off x="0" y="611000"/>
          <a:ext cx="8229599" cy="7069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Ampliação da cobertura de hipertensos e diabéticos</a:t>
          </a:r>
          <a:endParaRPr lang="pt-BR" sz="2400" kern="1200" dirty="0"/>
        </a:p>
      </dsp:txBody>
      <dsp:txXfrm>
        <a:off x="34509" y="645509"/>
        <a:ext cx="8160581" cy="637903"/>
      </dsp:txXfrm>
    </dsp:sp>
    <dsp:sp modelId="{FDF4F9AE-0446-402E-84CF-E605341F2BAF}">
      <dsp:nvSpPr>
        <dsp:cNvPr id="0" name=""/>
        <dsp:cNvSpPr/>
      </dsp:nvSpPr>
      <dsp:spPr>
        <a:xfrm>
          <a:off x="0" y="1329467"/>
          <a:ext cx="8229599" cy="7621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Melhoria nas capacidades individuais dos integrantes da equipe: capacitações</a:t>
          </a:r>
          <a:endParaRPr lang="pt-BR" sz="2400" kern="1200" dirty="0"/>
        </a:p>
      </dsp:txBody>
      <dsp:txXfrm>
        <a:off x="37206" y="1366673"/>
        <a:ext cx="8155187" cy="687759"/>
      </dsp:txXfrm>
    </dsp:sp>
    <dsp:sp modelId="{FBDEA9D8-13CD-47D7-B57A-A689D645F25D}">
      <dsp:nvSpPr>
        <dsp:cNvPr id="0" name=""/>
        <dsp:cNvSpPr/>
      </dsp:nvSpPr>
      <dsp:spPr>
        <a:xfrm>
          <a:off x="0" y="2091638"/>
          <a:ext cx="8229599" cy="3236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400" kern="1200" dirty="0" smtClean="0"/>
            <a:t>Exemplo: Aferição da pressão arterial</a:t>
          </a:r>
          <a:endParaRPr lang="pt-BR" sz="2400" kern="1200" dirty="0"/>
        </a:p>
      </dsp:txBody>
      <dsp:txXfrm>
        <a:off x="0" y="2091638"/>
        <a:ext cx="8229599" cy="323629"/>
      </dsp:txXfrm>
    </dsp:sp>
    <dsp:sp modelId="{3080DA35-FA28-41C9-9EB9-A46E04F339D4}">
      <dsp:nvSpPr>
        <dsp:cNvPr id="0" name=""/>
        <dsp:cNvSpPr/>
      </dsp:nvSpPr>
      <dsp:spPr>
        <a:xfrm>
          <a:off x="0" y="2415267"/>
          <a:ext cx="8229599" cy="5478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Descentralização do médico nos processos de trabalho</a:t>
          </a:r>
          <a:endParaRPr lang="pt-BR" sz="2400" kern="1200" dirty="0"/>
        </a:p>
      </dsp:txBody>
      <dsp:txXfrm>
        <a:off x="26743" y="2442010"/>
        <a:ext cx="8176113" cy="494353"/>
      </dsp:txXfrm>
    </dsp:sp>
    <dsp:sp modelId="{845D8CD4-CAC6-4688-AE87-AD90961C6472}">
      <dsp:nvSpPr>
        <dsp:cNvPr id="0" name=""/>
        <dsp:cNvSpPr/>
      </dsp:nvSpPr>
      <dsp:spPr>
        <a:xfrm>
          <a:off x="0" y="2974652"/>
          <a:ext cx="8229599" cy="5478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Maior integração da equipe</a:t>
          </a:r>
          <a:endParaRPr lang="pt-BR" sz="2400" kern="1200" dirty="0"/>
        </a:p>
      </dsp:txBody>
      <dsp:txXfrm>
        <a:off x="26743" y="3001395"/>
        <a:ext cx="8176113" cy="494353"/>
      </dsp:txXfrm>
    </dsp:sp>
    <dsp:sp modelId="{B61D4C7B-E2A9-4F29-A77F-E4C43B3672BB}">
      <dsp:nvSpPr>
        <dsp:cNvPr id="0" name=""/>
        <dsp:cNvSpPr/>
      </dsp:nvSpPr>
      <dsp:spPr>
        <a:xfrm>
          <a:off x="0" y="3522492"/>
          <a:ext cx="8229599" cy="3236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400" kern="1200" dirty="0" smtClean="0"/>
            <a:t>Exemplo: detecção de falhas no </a:t>
          </a:r>
          <a:r>
            <a:rPr lang="pt-BR" sz="2400" kern="1200" dirty="0" err="1" smtClean="0"/>
            <a:t>esfigmomanômetro</a:t>
          </a:r>
          <a:endParaRPr lang="pt-BR" sz="2400" kern="1200" dirty="0"/>
        </a:p>
      </dsp:txBody>
      <dsp:txXfrm>
        <a:off x="0" y="3522492"/>
        <a:ext cx="8229599" cy="323629"/>
      </dsp:txXfrm>
    </dsp:sp>
    <dsp:sp modelId="{3DDDBAD8-6F90-47A4-9B4F-3807D913B952}">
      <dsp:nvSpPr>
        <dsp:cNvPr id="0" name=""/>
        <dsp:cNvSpPr/>
      </dsp:nvSpPr>
      <dsp:spPr>
        <a:xfrm>
          <a:off x="0" y="3846122"/>
          <a:ext cx="8229599" cy="5478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Melhoria significativa dos registros</a:t>
          </a:r>
          <a:endParaRPr lang="pt-BR" sz="2400" kern="1200" dirty="0"/>
        </a:p>
      </dsp:txBody>
      <dsp:txXfrm>
        <a:off x="26743" y="3872865"/>
        <a:ext cx="8176113" cy="494353"/>
      </dsp:txXfrm>
    </dsp:sp>
    <dsp:sp modelId="{D1A89F5D-2F65-496F-94C4-DB0A538B161A}">
      <dsp:nvSpPr>
        <dsp:cNvPr id="0" name=""/>
        <dsp:cNvSpPr/>
      </dsp:nvSpPr>
      <dsp:spPr>
        <a:xfrm>
          <a:off x="0" y="4393961"/>
          <a:ext cx="8229599" cy="3236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400" kern="1200" dirty="0" smtClean="0"/>
            <a:t>Prontuários, fichas-espelho, livro específico e SI-NH</a:t>
          </a:r>
          <a:endParaRPr lang="pt-BR" sz="2400" kern="1200" dirty="0"/>
        </a:p>
      </dsp:txBody>
      <dsp:txXfrm>
        <a:off x="0" y="4393961"/>
        <a:ext cx="8229599" cy="32362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925C47-BC43-446E-83D3-1983F773DF69}">
      <dsp:nvSpPr>
        <dsp:cNvPr id="0" name=""/>
        <dsp:cNvSpPr/>
      </dsp:nvSpPr>
      <dsp:spPr>
        <a:xfrm>
          <a:off x="0" y="86752"/>
          <a:ext cx="8229599" cy="7868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Acolhimento mais resolutivo</a:t>
          </a:r>
          <a:endParaRPr lang="pt-BR" sz="2400" kern="1200" dirty="0"/>
        </a:p>
      </dsp:txBody>
      <dsp:txXfrm>
        <a:off x="38411" y="125163"/>
        <a:ext cx="8152777" cy="710033"/>
      </dsp:txXfrm>
    </dsp:sp>
    <dsp:sp modelId="{A4E8259D-E3A4-4773-A501-2F55445F1E56}">
      <dsp:nvSpPr>
        <dsp:cNvPr id="0" name=""/>
        <dsp:cNvSpPr/>
      </dsp:nvSpPr>
      <dsp:spPr>
        <a:xfrm>
          <a:off x="0" y="962888"/>
          <a:ext cx="8229599" cy="8415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Abolição da prática de renovação de receitas</a:t>
          </a:r>
          <a:endParaRPr lang="pt-BR" sz="2400" kern="1200" dirty="0"/>
        </a:p>
      </dsp:txBody>
      <dsp:txXfrm>
        <a:off x="41080" y="1003968"/>
        <a:ext cx="8147439" cy="759367"/>
      </dsp:txXfrm>
    </dsp:sp>
    <dsp:sp modelId="{3A557263-9C85-4311-8015-9FF938377428}">
      <dsp:nvSpPr>
        <dsp:cNvPr id="0" name=""/>
        <dsp:cNvSpPr/>
      </dsp:nvSpPr>
      <dsp:spPr>
        <a:xfrm>
          <a:off x="0" y="1804416"/>
          <a:ext cx="8229599" cy="737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400" kern="1200" dirty="0" smtClean="0"/>
            <a:t>Consciência da equipe da necessidade de consultas periódicas</a:t>
          </a:r>
          <a:endParaRPr lang="pt-BR" sz="2400" kern="1200" dirty="0"/>
        </a:p>
      </dsp:txBody>
      <dsp:txXfrm>
        <a:off x="0" y="1804416"/>
        <a:ext cx="8229599" cy="737954"/>
      </dsp:txXfrm>
    </dsp:sp>
    <dsp:sp modelId="{53BD4EB8-FB1E-49A4-85A1-1155A4E3A6C0}">
      <dsp:nvSpPr>
        <dsp:cNvPr id="0" name=""/>
        <dsp:cNvSpPr/>
      </dsp:nvSpPr>
      <dsp:spPr>
        <a:xfrm>
          <a:off x="0" y="2542371"/>
          <a:ext cx="8229599" cy="8869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Incorporação das atividades educativas no cotidiano da Unidade</a:t>
          </a:r>
          <a:endParaRPr lang="pt-BR" sz="2400" kern="1200" dirty="0"/>
        </a:p>
      </dsp:txBody>
      <dsp:txXfrm>
        <a:off x="43296" y="2585667"/>
        <a:ext cx="8143007" cy="800322"/>
      </dsp:txXfrm>
    </dsp:sp>
    <dsp:sp modelId="{5B595FF5-DFB1-47C8-AA57-6D3ED16014CA}">
      <dsp:nvSpPr>
        <dsp:cNvPr id="0" name=""/>
        <dsp:cNvSpPr/>
      </dsp:nvSpPr>
      <dsp:spPr>
        <a:xfrm>
          <a:off x="0" y="3518566"/>
          <a:ext cx="8229599" cy="8711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Medidas para viabilizar a continuidade</a:t>
          </a:r>
          <a:endParaRPr lang="pt-BR" sz="2400" kern="1200" dirty="0"/>
        </a:p>
      </dsp:txBody>
      <dsp:txXfrm>
        <a:off x="42528" y="3561094"/>
        <a:ext cx="8144543" cy="786131"/>
      </dsp:txXfrm>
    </dsp:sp>
    <dsp:sp modelId="{EA4DC3B9-939A-47E7-9E6C-1BD9E5A02FD9}">
      <dsp:nvSpPr>
        <dsp:cNvPr id="0" name=""/>
        <dsp:cNvSpPr/>
      </dsp:nvSpPr>
      <dsp:spPr>
        <a:xfrm>
          <a:off x="0" y="4389754"/>
          <a:ext cx="8229599" cy="1572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400" kern="1200" dirty="0" smtClean="0"/>
            <a:t>Avaliação periódica dos profissionais quanto à realização das ações</a:t>
          </a:r>
          <a:endParaRPr lang="pt-BR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400" kern="1200" dirty="0" smtClean="0"/>
            <a:t>Uniformizar o processo de trabalho da equipe</a:t>
          </a:r>
          <a:endParaRPr lang="pt-BR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400" kern="1200" dirty="0" smtClean="0"/>
            <a:t>Desenvolvimento permanente do SI-NH</a:t>
          </a:r>
          <a:endParaRPr lang="pt-BR" sz="2400" kern="1200" dirty="0"/>
        </a:p>
      </dsp:txBody>
      <dsp:txXfrm>
        <a:off x="0" y="4389754"/>
        <a:ext cx="8229599" cy="157216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AB6793-87D7-477E-A02B-ABB249994E34}">
      <dsp:nvSpPr>
        <dsp:cNvPr id="0" name=""/>
        <dsp:cNvSpPr/>
      </dsp:nvSpPr>
      <dsp:spPr>
        <a:xfrm>
          <a:off x="0" y="452901"/>
          <a:ext cx="82296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smtClean="0"/>
            <a:t>Contraponto ao modelo hospitalocêntrico</a:t>
          </a:r>
          <a:endParaRPr lang="pt-BR" sz="3200" kern="1200"/>
        </a:p>
      </dsp:txBody>
      <dsp:txXfrm>
        <a:off x="37467" y="490368"/>
        <a:ext cx="8154666" cy="692586"/>
      </dsp:txXfrm>
    </dsp:sp>
    <dsp:sp modelId="{6A0B3F7C-CD47-48B9-8471-CBB63C07F985}">
      <dsp:nvSpPr>
        <dsp:cNvPr id="0" name=""/>
        <dsp:cNvSpPr/>
      </dsp:nvSpPr>
      <dsp:spPr>
        <a:xfrm>
          <a:off x="0" y="1312581"/>
          <a:ext cx="82296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smtClean="0"/>
            <a:t>Elevação da capacidade de trabalhar em grupo</a:t>
          </a:r>
          <a:endParaRPr lang="pt-BR" sz="3200" kern="1200"/>
        </a:p>
      </dsp:txBody>
      <dsp:txXfrm>
        <a:off x="37467" y="1350048"/>
        <a:ext cx="8154666" cy="692586"/>
      </dsp:txXfrm>
    </dsp:sp>
    <dsp:sp modelId="{6E58AF6D-4C6A-48C2-9C3F-F8799729598D}">
      <dsp:nvSpPr>
        <dsp:cNvPr id="0" name=""/>
        <dsp:cNvSpPr/>
      </dsp:nvSpPr>
      <dsp:spPr>
        <a:xfrm>
          <a:off x="0" y="2080101"/>
          <a:ext cx="8229600" cy="1225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500" kern="1200" smtClean="0"/>
            <a:t>Diálogo com os outros integrantes da equipe </a:t>
          </a:r>
          <a:r>
            <a:rPr lang="pt-BR" sz="2500" kern="1200" smtClean="0">
              <a:sym typeface="Wingdings"/>
            </a:rPr>
            <a:t></a:t>
          </a:r>
          <a:r>
            <a:rPr lang="pt-BR" sz="2500" kern="1200" smtClean="0"/>
            <a:t> horizontalidade das relações</a:t>
          </a:r>
          <a:endParaRPr lang="pt-BR" sz="2500" kern="120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500" kern="1200" smtClean="0"/>
            <a:t>Transversalidade percebida no </a:t>
          </a:r>
          <a:r>
            <a:rPr lang="pt-BR" sz="2500" i="1" kern="1200" smtClean="0"/>
            <a:t>moodle</a:t>
          </a:r>
          <a:endParaRPr lang="pt-BR" sz="2500" kern="1200"/>
        </a:p>
      </dsp:txBody>
      <dsp:txXfrm>
        <a:off x="0" y="2080101"/>
        <a:ext cx="8229600" cy="1225440"/>
      </dsp:txXfrm>
    </dsp:sp>
    <dsp:sp modelId="{34B6C833-8E45-4849-8040-F1F25A9B7689}">
      <dsp:nvSpPr>
        <dsp:cNvPr id="0" name=""/>
        <dsp:cNvSpPr/>
      </dsp:nvSpPr>
      <dsp:spPr>
        <a:xfrm>
          <a:off x="0" y="3305541"/>
          <a:ext cx="82296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smtClean="0"/>
            <a:t>Ampliação do escopo de atuação do médico</a:t>
          </a:r>
          <a:endParaRPr lang="pt-BR" sz="3200" kern="1200"/>
        </a:p>
      </dsp:txBody>
      <dsp:txXfrm>
        <a:off x="37467" y="3343008"/>
        <a:ext cx="8154666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6911F5-90A2-4923-AB96-36273ECE5C9F}">
      <dsp:nvSpPr>
        <dsp:cNvPr id="0" name=""/>
        <dsp:cNvSpPr/>
      </dsp:nvSpPr>
      <dsp:spPr>
        <a:xfrm>
          <a:off x="0" y="0"/>
          <a:ext cx="8280920" cy="177840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</a:rPr>
            <a:t>UNIVERSIDADE ABERTA DO SUS – UNASUS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</a:rPr>
            <a:t>UNIVERSIDADE FEDERAL DE PELOTAS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</a:rPr>
            <a:t>ESPECIALIZAÇÃO EM SAÚDE DA FAMÍLIA – MODALIDADE À DISTÂNCIA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</a:rPr>
            <a:t>TURMA 6</a:t>
          </a:r>
          <a:endParaRPr lang="pt-BR" sz="2000" kern="1200" dirty="0">
            <a:solidFill>
              <a:schemeClr val="tx1"/>
            </a:solidFill>
          </a:endParaRPr>
        </a:p>
      </dsp:txBody>
      <dsp:txXfrm>
        <a:off x="86814" y="86814"/>
        <a:ext cx="8107292" cy="16047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6911F5-90A2-4923-AB96-36273ECE5C9F}">
      <dsp:nvSpPr>
        <dsp:cNvPr id="0" name=""/>
        <dsp:cNvSpPr/>
      </dsp:nvSpPr>
      <dsp:spPr>
        <a:xfrm>
          <a:off x="0" y="0"/>
          <a:ext cx="3960440" cy="863583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Aluno: Bruno de Souza Rodrigues</a:t>
          </a:r>
        </a:p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Orientadora: </a:t>
          </a:r>
          <a:r>
            <a:rPr lang="pt-BR" sz="2000" kern="1200" dirty="0" err="1" smtClean="0">
              <a:solidFill>
                <a:schemeClr val="tx1"/>
              </a:solidFill>
            </a:rPr>
            <a:t>Chandra</a:t>
          </a:r>
          <a:r>
            <a:rPr lang="pt-BR" sz="2000" kern="1200" dirty="0" smtClean="0">
              <a:solidFill>
                <a:schemeClr val="tx1"/>
              </a:solidFill>
            </a:rPr>
            <a:t> Lima Maciel</a:t>
          </a:r>
          <a:endParaRPr lang="pt-BR" sz="2000" kern="1200" dirty="0">
            <a:solidFill>
              <a:schemeClr val="tx1"/>
            </a:solidFill>
          </a:endParaRPr>
        </a:p>
      </dsp:txBody>
      <dsp:txXfrm>
        <a:off x="42157" y="42157"/>
        <a:ext cx="3876126" cy="7792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B90E95-9B21-49AC-BD1C-E3D0F16D8D14}">
      <dsp:nvSpPr>
        <dsp:cNvPr id="0" name=""/>
        <dsp:cNvSpPr/>
      </dsp:nvSpPr>
      <dsp:spPr>
        <a:xfrm>
          <a:off x="0" y="332773"/>
          <a:ext cx="8291264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smtClean="0"/>
            <a:t>Ação programática</a:t>
          </a:r>
          <a:endParaRPr lang="pt-BR" sz="2900" kern="1200"/>
        </a:p>
      </dsp:txBody>
      <dsp:txXfrm>
        <a:off x="33955" y="366728"/>
        <a:ext cx="8223354" cy="627655"/>
      </dsp:txXfrm>
    </dsp:sp>
    <dsp:sp modelId="{89CEB8DC-F9AE-4C6A-9FCC-5A409E28F89D}">
      <dsp:nvSpPr>
        <dsp:cNvPr id="0" name=""/>
        <dsp:cNvSpPr/>
      </dsp:nvSpPr>
      <dsp:spPr>
        <a:xfrm>
          <a:off x="0" y="1028338"/>
          <a:ext cx="8291264" cy="2161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248" tIns="36830" rIns="206248" bIns="36830" numCol="1" spcCol="1270" anchor="t" anchorCtr="0">
          <a:noAutofit/>
        </a:bodyPr>
        <a:lstStyle/>
        <a:p>
          <a:pPr marL="228600" lvl="1" indent="-228600" algn="just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300" kern="1200" dirty="0" smtClean="0"/>
            <a:t>A HAS afeta 32% dos adultos, mais de 50% dos indivíduos de 60-69 anos e 75% da população com mais de 70 anos; a DM, 5,3% dos adultos </a:t>
          </a:r>
          <a:r>
            <a:rPr lang="pt-BR" sz="2300" kern="1200" dirty="0" smtClean="0"/>
            <a:t>(SBC, 2010; VIGITEL, 2011)</a:t>
          </a:r>
          <a:endParaRPr lang="pt-BR" sz="2300" kern="1200" dirty="0"/>
        </a:p>
        <a:p>
          <a:pPr marL="228600" lvl="1" indent="-228600" algn="just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300" kern="1200" dirty="0" smtClean="0"/>
            <a:t>A HAS e o DM são responsáveis por produzir uma série de </a:t>
          </a:r>
          <a:r>
            <a:rPr lang="pt-BR" sz="2300" kern="1200" dirty="0" err="1" smtClean="0"/>
            <a:t>comorbidades</a:t>
          </a:r>
          <a:endParaRPr lang="pt-BR" sz="2300" kern="1200" dirty="0"/>
        </a:p>
        <a:p>
          <a:pPr marL="228600" lvl="1" indent="-228600" algn="just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300" kern="1200" dirty="0" smtClean="0"/>
            <a:t>Problemas considerados sensíveis à Atenção Primária</a:t>
          </a:r>
          <a:endParaRPr lang="pt-BR" sz="2300" kern="1200" dirty="0"/>
        </a:p>
      </dsp:txBody>
      <dsp:txXfrm>
        <a:off x="0" y="1028338"/>
        <a:ext cx="8291264" cy="2161079"/>
      </dsp:txXfrm>
    </dsp:sp>
    <dsp:sp modelId="{6B98108C-CCD9-43CE-8932-204BD3C4D73A}">
      <dsp:nvSpPr>
        <dsp:cNvPr id="0" name=""/>
        <dsp:cNvSpPr/>
      </dsp:nvSpPr>
      <dsp:spPr>
        <a:xfrm>
          <a:off x="0" y="3189418"/>
          <a:ext cx="8291264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Ação programática na Unidade antes da intervenção</a:t>
          </a:r>
          <a:endParaRPr lang="pt-BR" sz="2900" kern="1200" dirty="0"/>
        </a:p>
      </dsp:txBody>
      <dsp:txXfrm>
        <a:off x="33955" y="3223373"/>
        <a:ext cx="8223354" cy="627655"/>
      </dsp:txXfrm>
    </dsp:sp>
    <dsp:sp modelId="{3CD623AB-1BA3-456F-A7C2-938B13FD1BBC}">
      <dsp:nvSpPr>
        <dsp:cNvPr id="0" name=""/>
        <dsp:cNvSpPr/>
      </dsp:nvSpPr>
      <dsp:spPr>
        <a:xfrm>
          <a:off x="0" y="3884983"/>
          <a:ext cx="8291264" cy="1830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248" tIns="36830" rIns="206248" bIns="36830" numCol="1" spcCol="1270" anchor="t" anchorCtr="0">
          <a:noAutofit/>
        </a:bodyPr>
        <a:lstStyle/>
        <a:p>
          <a:pPr marL="228600" lvl="1" indent="-228600" algn="just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300" kern="1200" dirty="0" smtClean="0"/>
            <a:t>Deficiência acentuada no registro das informações</a:t>
          </a:r>
          <a:endParaRPr lang="pt-BR" sz="2300" kern="1200" dirty="0"/>
        </a:p>
        <a:p>
          <a:pPr marL="228600" lvl="1" indent="-228600" algn="just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300" kern="1200" dirty="0" smtClean="0"/>
            <a:t>Negligenciadas ações como controle do peso corporal; estímulo à prática regular da atividade física; orientação sobre os malefícios do consumo excessivo do álcool e uso do tabaco.</a:t>
          </a:r>
          <a:endParaRPr lang="pt-BR" sz="2300" kern="1200" dirty="0"/>
        </a:p>
        <a:p>
          <a:pPr marL="228600" lvl="1" indent="-228600" algn="just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300" kern="1200" dirty="0" smtClean="0"/>
            <a:t>Não realização de atividades de grupo</a:t>
          </a:r>
          <a:endParaRPr lang="pt-BR" sz="2300" kern="1200" dirty="0"/>
        </a:p>
      </dsp:txBody>
      <dsp:txXfrm>
        <a:off x="0" y="3884983"/>
        <a:ext cx="8291264" cy="18309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C0E12-D467-452B-A873-6993356C1D31}">
      <dsp:nvSpPr>
        <dsp:cNvPr id="0" name=""/>
        <dsp:cNvSpPr/>
      </dsp:nvSpPr>
      <dsp:spPr>
        <a:xfrm>
          <a:off x="0" y="0"/>
          <a:ext cx="8229600" cy="5490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Objetivo 1: Ampliar a cobertura a hipertensos e diabéticos</a:t>
          </a:r>
          <a:endParaRPr lang="pt-BR" sz="2400" kern="1200" dirty="0"/>
        </a:p>
      </dsp:txBody>
      <dsp:txXfrm>
        <a:off x="26803" y="26803"/>
        <a:ext cx="8175994" cy="495452"/>
      </dsp:txXfrm>
    </dsp:sp>
    <dsp:sp modelId="{1D3A5789-879C-4AAA-BF3F-C02DF851FB25}">
      <dsp:nvSpPr>
        <dsp:cNvPr id="0" name=""/>
        <dsp:cNvSpPr/>
      </dsp:nvSpPr>
      <dsp:spPr>
        <a:xfrm>
          <a:off x="0" y="504062"/>
          <a:ext cx="8229600" cy="2134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400" b="1" kern="1200" dirty="0" smtClean="0"/>
            <a:t>Metas 1.1 e 1.2:</a:t>
          </a:r>
          <a:r>
            <a:rPr lang="pt-BR" sz="2400" kern="1200" dirty="0" smtClean="0"/>
            <a:t> Cadastrar 25% dos hipertensos e diabéticos da área de abrangência no Programa de Atenção à Hipertensão Arterial e à Diabetes Mellitus da unidade de saúde.</a:t>
          </a:r>
          <a:endParaRPr lang="pt-BR" sz="2400" kern="1200" dirty="0"/>
        </a:p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400" b="1" kern="1200" dirty="0" smtClean="0"/>
            <a:t>Resultados: </a:t>
          </a:r>
          <a:r>
            <a:rPr lang="pt-BR" sz="2400" b="0" kern="1200" dirty="0" smtClean="0"/>
            <a:t>cobertura de 11,5% de hipertensos e 17,4% de diabéticos</a:t>
          </a:r>
          <a:endParaRPr lang="pt-BR" sz="2400" b="1" kern="1200" dirty="0"/>
        </a:p>
      </dsp:txBody>
      <dsp:txXfrm>
        <a:off x="0" y="504062"/>
        <a:ext cx="8229600" cy="21347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C0E12-D467-452B-A873-6993356C1D31}">
      <dsp:nvSpPr>
        <dsp:cNvPr id="0" name=""/>
        <dsp:cNvSpPr/>
      </dsp:nvSpPr>
      <dsp:spPr>
        <a:xfrm>
          <a:off x="0" y="0"/>
          <a:ext cx="8229599" cy="8910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Objetivo 2: Melhorar a qualidade da atenção a hipertensos e diabéticos</a:t>
          </a:r>
          <a:endParaRPr lang="pt-BR" sz="2400" b="1" kern="1200" dirty="0"/>
        </a:p>
      </dsp:txBody>
      <dsp:txXfrm>
        <a:off x="43500" y="43500"/>
        <a:ext cx="8142599" cy="804099"/>
      </dsp:txXfrm>
    </dsp:sp>
    <dsp:sp modelId="{1D3A5789-879C-4AAA-BF3F-C02DF851FB25}">
      <dsp:nvSpPr>
        <dsp:cNvPr id="0" name=""/>
        <dsp:cNvSpPr/>
      </dsp:nvSpPr>
      <dsp:spPr>
        <a:xfrm>
          <a:off x="0" y="906568"/>
          <a:ext cx="8229599" cy="3557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400" b="1" kern="1200" dirty="0" smtClean="0"/>
            <a:t>Metas 2.1 e 2.2:</a:t>
          </a:r>
          <a:r>
            <a:rPr lang="pt-BR" sz="2400" kern="1200" dirty="0" smtClean="0"/>
            <a:t> Realizar exame clínico apropriado em 100% dos hipertensos e diabéticos.</a:t>
          </a:r>
          <a:endParaRPr lang="pt-BR" sz="2400" kern="1200" dirty="0"/>
        </a:p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400" b="1" kern="1200" dirty="0" smtClean="0"/>
            <a:t>Metas 2.3 e 2.4: </a:t>
          </a:r>
          <a:r>
            <a:rPr lang="pt-BR" sz="2400" kern="1200" dirty="0" smtClean="0"/>
            <a:t>Garantir a 100% dos hipertensos e diabéticos a realização de exames complementares em dia de acordo com o protocolo</a:t>
          </a:r>
          <a:endParaRPr lang="pt-BR" sz="2400" b="1" kern="1200" dirty="0"/>
        </a:p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400" b="1" kern="1200" dirty="0" smtClean="0"/>
            <a:t>Resultados: </a:t>
          </a:r>
          <a:r>
            <a:rPr lang="pt-BR" sz="2400" kern="1200" dirty="0" smtClean="0"/>
            <a:t>exame clínico apropriado em 100% dos hipertensos e diabéticos durante os três meses de intervenção. Todos os usuários com exames complementares em dia.</a:t>
          </a:r>
          <a:endParaRPr lang="pt-BR" sz="2400" b="1" kern="1200" dirty="0"/>
        </a:p>
        <a:p>
          <a:pPr marL="457200" lvl="2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400" b="0" kern="1200" dirty="0" smtClean="0"/>
            <a:t>Importância do engajamento público</a:t>
          </a:r>
          <a:endParaRPr lang="pt-BR" sz="2400" b="1" kern="1200" dirty="0"/>
        </a:p>
      </dsp:txBody>
      <dsp:txXfrm>
        <a:off x="0" y="906568"/>
        <a:ext cx="8229599" cy="355793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C0E12-D467-452B-A873-6993356C1D31}">
      <dsp:nvSpPr>
        <dsp:cNvPr id="0" name=""/>
        <dsp:cNvSpPr/>
      </dsp:nvSpPr>
      <dsp:spPr>
        <a:xfrm>
          <a:off x="0" y="0"/>
          <a:ext cx="8229599" cy="8919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Objetivo 3: Melhorar a adesão de hipertensos e/ou diabéticos ao programa</a:t>
          </a:r>
          <a:endParaRPr lang="pt-BR" sz="2400" b="1" kern="1200" dirty="0"/>
        </a:p>
      </dsp:txBody>
      <dsp:txXfrm>
        <a:off x="43542" y="43542"/>
        <a:ext cx="8142515" cy="80488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C0E12-D467-452B-A873-6993356C1D31}">
      <dsp:nvSpPr>
        <dsp:cNvPr id="0" name=""/>
        <dsp:cNvSpPr/>
      </dsp:nvSpPr>
      <dsp:spPr>
        <a:xfrm>
          <a:off x="0" y="0"/>
          <a:ext cx="8229599" cy="9059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Objetivo 4: Melhorar o registro das informações</a:t>
          </a:r>
          <a:endParaRPr lang="pt-BR" sz="2400" b="1" kern="1200" dirty="0"/>
        </a:p>
      </dsp:txBody>
      <dsp:txXfrm>
        <a:off x="44223" y="44223"/>
        <a:ext cx="8141153" cy="81746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C0E12-D467-452B-A873-6993356C1D31}">
      <dsp:nvSpPr>
        <dsp:cNvPr id="0" name=""/>
        <dsp:cNvSpPr/>
      </dsp:nvSpPr>
      <dsp:spPr>
        <a:xfrm>
          <a:off x="0" y="79206"/>
          <a:ext cx="8229600" cy="8919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Objetivo 5: Mapear hipertensos e diabéticos de risco para doença cardiovascular</a:t>
          </a:r>
          <a:endParaRPr lang="pt-BR" sz="2400" b="1" kern="1200" dirty="0"/>
        </a:p>
      </dsp:txBody>
      <dsp:txXfrm>
        <a:off x="43542" y="122748"/>
        <a:ext cx="8142516" cy="804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55333-6CDF-4266-828C-F5E8413EED93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200B3-3879-4A07-B2FB-FC899FA7F3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454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1-Sociedade Brasileira de Cardiologia, 2010.</a:t>
            </a:r>
          </a:p>
          <a:p>
            <a:r>
              <a:rPr lang="pt-BR" dirty="0" smtClean="0"/>
              <a:t>2-VIGITEL, 2011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200B3-3879-4A07-B2FB-FC899FA7F3F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736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200B3-3879-4A07-B2FB-FC899FA7F3F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285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88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5276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1389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565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5934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184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92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064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4992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446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1592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9367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1.jp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diagramLayout" Target="../diagrams/layout5.xml"/><Relationship Id="rId7" Type="http://schemas.openxmlformats.org/officeDocument/2006/relationships/chart" Target="../charts/chart1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295275791"/>
              </p:ext>
            </p:extLst>
          </p:nvPr>
        </p:nvGraphicFramePr>
        <p:xfrm>
          <a:off x="395536" y="2967087"/>
          <a:ext cx="4462264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403988310"/>
              </p:ext>
            </p:extLst>
          </p:nvPr>
        </p:nvGraphicFramePr>
        <p:xfrm>
          <a:off x="395536" y="188640"/>
          <a:ext cx="828092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774594189"/>
              </p:ext>
            </p:extLst>
          </p:nvPr>
        </p:nvGraphicFramePr>
        <p:xfrm>
          <a:off x="899592" y="4437112"/>
          <a:ext cx="396044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cxnSp>
        <p:nvCxnSpPr>
          <p:cNvPr id="8" name="Conector angulado 7"/>
          <p:cNvCxnSpPr/>
          <p:nvPr/>
        </p:nvCxnSpPr>
        <p:spPr>
          <a:xfrm rot="16200000" flipH="1">
            <a:off x="569268" y="4538836"/>
            <a:ext cx="432048" cy="228600"/>
          </a:xfrm>
          <a:prstGeom prst="bentConnector3">
            <a:avLst>
              <a:gd name="adj1" fmla="val 104514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6084168" y="6156012"/>
            <a:ext cx="2853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Natal, fevereiro/2015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3897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5666883"/>
              </p:ext>
            </p:extLst>
          </p:nvPr>
        </p:nvGraphicFramePr>
        <p:xfrm>
          <a:off x="457200" y="692696"/>
          <a:ext cx="822960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029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/>
              <a:t>Metas 2.5 e 2.6: </a:t>
            </a:r>
            <a:r>
              <a:rPr lang="pt-BR" sz="2400" dirty="0"/>
              <a:t>Priorizar a prescrição de medicamentos da farmácia popular para 100% dos hipertensos </a:t>
            </a:r>
            <a:r>
              <a:rPr lang="pt-BR" sz="2400" dirty="0" smtClean="0"/>
              <a:t>e diabéticos cadastrados </a:t>
            </a:r>
            <a:r>
              <a:rPr lang="pt-BR" sz="2400" dirty="0"/>
              <a:t>na unidade de saúde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2400" b="1" dirty="0" smtClean="0"/>
              <a:t>Resultados:</a:t>
            </a:r>
            <a:r>
              <a:rPr lang="pt-BR" sz="2400" dirty="0" smtClean="0"/>
              <a:t> 100% dos hipertensos e diabéticos em uso de medicamentos da farmácia popular</a:t>
            </a:r>
            <a:endParaRPr lang="pt-BR" sz="2000" b="1" dirty="0" smtClean="0"/>
          </a:p>
          <a:p>
            <a:pPr lvl="1" algn="just"/>
            <a:r>
              <a:rPr lang="pt-BR" sz="2300" dirty="0" smtClean="0"/>
              <a:t>Deficiência na lista de medicamentos disponíveis na UBS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b="1" dirty="0"/>
              <a:t>Metas </a:t>
            </a:r>
            <a:r>
              <a:rPr lang="pt-BR" sz="2400" b="1" dirty="0" smtClean="0"/>
              <a:t>2.7 </a:t>
            </a:r>
            <a:r>
              <a:rPr lang="pt-BR" sz="2400" b="1" dirty="0"/>
              <a:t>e </a:t>
            </a:r>
            <a:r>
              <a:rPr lang="pt-BR" sz="2400" b="1" dirty="0" smtClean="0"/>
              <a:t>2.8: </a:t>
            </a:r>
            <a:r>
              <a:rPr lang="pt-BR" sz="2400" dirty="0"/>
              <a:t>Realizar avaliação da necessidade de atendimento odontológico em 100% dos </a:t>
            </a:r>
            <a:r>
              <a:rPr lang="pt-BR" sz="2400" dirty="0" smtClean="0"/>
              <a:t>hipertensos e diabéticos.</a:t>
            </a:r>
            <a:endParaRPr lang="pt-BR" sz="2400" dirty="0"/>
          </a:p>
          <a:p>
            <a:pPr algn="just"/>
            <a:r>
              <a:rPr lang="pt-BR" sz="2400" b="1" dirty="0"/>
              <a:t>Resultados:</a:t>
            </a:r>
            <a:r>
              <a:rPr lang="pt-BR" sz="2400" dirty="0"/>
              <a:t> 100% dos </a:t>
            </a:r>
            <a:r>
              <a:rPr lang="pt-BR" sz="2400" dirty="0" smtClean="0"/>
              <a:t>usuários com avaliação da necessidade de atendimento odontológico</a:t>
            </a:r>
            <a:endParaRPr lang="pt-BR" sz="2000" b="1" dirty="0"/>
          </a:p>
          <a:p>
            <a:pPr lvl="1" algn="just"/>
            <a:r>
              <a:rPr lang="pt-BR" sz="2300" dirty="0" smtClean="0"/>
              <a:t>Ausência de equipe de saúde bucal</a:t>
            </a:r>
            <a:endParaRPr lang="pt-BR" sz="2300" dirty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98938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1800200"/>
          </a:xfrm>
        </p:spPr>
        <p:txBody>
          <a:bodyPr/>
          <a:lstStyle/>
          <a:p>
            <a:pPr algn="just"/>
            <a:r>
              <a:rPr lang="pt-BR" sz="2400" b="1" dirty="0"/>
              <a:t>Metas </a:t>
            </a:r>
            <a:r>
              <a:rPr lang="pt-BR" sz="2400" b="1" dirty="0" smtClean="0"/>
              <a:t>3.1 </a:t>
            </a:r>
            <a:r>
              <a:rPr lang="pt-BR" sz="2400" b="1" dirty="0"/>
              <a:t>e </a:t>
            </a:r>
            <a:r>
              <a:rPr lang="pt-BR" sz="2400" b="1" dirty="0" smtClean="0"/>
              <a:t>3.2: </a:t>
            </a:r>
            <a:r>
              <a:rPr lang="pt-BR" sz="2400" dirty="0"/>
              <a:t>Buscar 100% dos hipertensos </a:t>
            </a:r>
            <a:r>
              <a:rPr lang="pt-BR" sz="2400" dirty="0" smtClean="0"/>
              <a:t>e diabéticos faltosos </a:t>
            </a:r>
            <a:r>
              <a:rPr lang="pt-BR" sz="2400" dirty="0"/>
              <a:t>às consultas na unidade de saúde conforme a periodicidade recomendada.</a:t>
            </a:r>
          </a:p>
          <a:p>
            <a:pPr algn="just"/>
            <a:r>
              <a:rPr lang="pt-BR" sz="2400" b="1" dirty="0"/>
              <a:t>Resultados:</a:t>
            </a:r>
            <a:r>
              <a:rPr lang="pt-BR" sz="2400" dirty="0"/>
              <a:t> </a:t>
            </a:r>
            <a:r>
              <a:rPr lang="pt-BR" sz="2400" dirty="0" smtClean="0"/>
              <a:t>não foi necessário realizar</a:t>
            </a:r>
            <a:endParaRPr lang="pt-BR" sz="2400" dirty="0"/>
          </a:p>
          <a:p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1146487"/>
              </p:ext>
            </p:extLst>
          </p:nvPr>
        </p:nvGraphicFramePr>
        <p:xfrm>
          <a:off x="457200" y="404664"/>
          <a:ext cx="8229600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7311750"/>
              </p:ext>
            </p:extLst>
          </p:nvPr>
        </p:nvGraphicFramePr>
        <p:xfrm>
          <a:off x="467544" y="3068960"/>
          <a:ext cx="8229600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46856" y="4005064"/>
            <a:ext cx="82296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b="1" dirty="0"/>
              <a:t>Metas </a:t>
            </a:r>
            <a:r>
              <a:rPr lang="pt-BR" sz="2400" b="1" dirty="0" smtClean="0"/>
              <a:t>4.1 e 4.2: </a:t>
            </a:r>
            <a:r>
              <a:rPr lang="pt-BR" sz="2400" dirty="0"/>
              <a:t>Manter ficha de acompanhamento de 100% dos hipertensos </a:t>
            </a:r>
            <a:r>
              <a:rPr lang="pt-BR" sz="2400" dirty="0" smtClean="0"/>
              <a:t>e diabéticos cadastrados </a:t>
            </a:r>
            <a:r>
              <a:rPr lang="pt-BR" sz="2400" dirty="0"/>
              <a:t>na unidade de saúde.</a:t>
            </a:r>
          </a:p>
          <a:p>
            <a:pPr algn="just"/>
            <a:r>
              <a:rPr lang="pt-BR" sz="2400" b="1" dirty="0"/>
              <a:t>Resultados:</a:t>
            </a:r>
            <a:r>
              <a:rPr lang="pt-BR" sz="2400" dirty="0"/>
              <a:t> 100% dos hipertensos e diabéticos em uso de medicamentos da farmácia popular</a:t>
            </a:r>
            <a:endParaRPr lang="pt-BR" sz="2000" b="1" dirty="0"/>
          </a:p>
          <a:p>
            <a:pPr lvl="1" algn="just"/>
            <a:r>
              <a:rPr lang="pt-BR" sz="2300" dirty="0"/>
              <a:t>Deficiência na lista de medicamentos disponíveis na UBS</a:t>
            </a:r>
          </a:p>
        </p:txBody>
      </p:sp>
    </p:spTree>
    <p:extLst>
      <p:ext uri="{BB962C8B-B14F-4D97-AF65-F5344CB8AC3E}">
        <p14:creationId xmlns:p14="http://schemas.microsoft.com/office/powerpoint/2010/main" val="284962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Figura 3 – Sistema de Informações de Novo Horizonte</a:t>
            </a:r>
            <a:endParaRPr lang="pt-BR" sz="2400" dirty="0"/>
          </a:p>
        </p:txBody>
      </p:sp>
      <p:pic>
        <p:nvPicPr>
          <p:cNvPr id="4" name="Espaço Reservado para Conteúdo 3" descr="C:\Users\Bruno\Downloads\Captura de tela 2014-07-17 13.47.22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57" y="1340768"/>
            <a:ext cx="8050085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733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1998598"/>
              </p:ext>
            </p:extLst>
          </p:nvPr>
        </p:nvGraphicFramePr>
        <p:xfrm>
          <a:off x="446856" y="908720"/>
          <a:ext cx="8229600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2664295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b="1" dirty="0"/>
              <a:t>Metas </a:t>
            </a:r>
            <a:r>
              <a:rPr lang="pt-BR" sz="2400" b="1" dirty="0" smtClean="0"/>
              <a:t>5.1 </a:t>
            </a:r>
            <a:r>
              <a:rPr lang="pt-BR" sz="2400" b="1" dirty="0"/>
              <a:t>e 5</a:t>
            </a:r>
            <a:r>
              <a:rPr lang="pt-BR" sz="2400" b="1" dirty="0" smtClean="0"/>
              <a:t>.2: </a:t>
            </a:r>
            <a:r>
              <a:rPr lang="pt-BR" sz="2400" dirty="0"/>
              <a:t>Realizar estratificação do risco cardiovascular em 100% dos hipertensos </a:t>
            </a:r>
            <a:r>
              <a:rPr lang="pt-BR" sz="2400" dirty="0" smtClean="0"/>
              <a:t> e diabéticos cadastrados </a:t>
            </a:r>
            <a:r>
              <a:rPr lang="pt-BR" sz="2400" dirty="0"/>
              <a:t>na unidade de saúde</a:t>
            </a:r>
            <a:r>
              <a:rPr lang="pt-BR" sz="2400" dirty="0" smtClean="0"/>
              <a:t>.</a:t>
            </a:r>
            <a:endParaRPr lang="pt-BR" sz="2400" dirty="0"/>
          </a:p>
          <a:p>
            <a:pPr algn="just"/>
            <a:r>
              <a:rPr lang="pt-BR" sz="2400" b="1" dirty="0"/>
              <a:t>Resultados:</a:t>
            </a:r>
            <a:r>
              <a:rPr lang="pt-BR" sz="2400" dirty="0"/>
              <a:t> </a:t>
            </a:r>
            <a:r>
              <a:rPr lang="pt-BR" sz="2400" dirty="0" smtClean="0"/>
              <a:t>todos os hipertensos e diabéticos sofreram avaliação do risco cardiovascular</a:t>
            </a:r>
          </a:p>
          <a:p>
            <a:pPr lvl="1" algn="just"/>
            <a:r>
              <a:rPr lang="pt-BR" sz="2300" dirty="0" smtClean="0"/>
              <a:t>Informação sobre a importância do controle sobre os fatores de risco modificáveis</a:t>
            </a:r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139337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7350553"/>
              </p:ext>
            </p:extLst>
          </p:nvPr>
        </p:nvGraphicFramePr>
        <p:xfrm>
          <a:off x="446856" y="332656"/>
          <a:ext cx="8229600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b="1" dirty="0"/>
              <a:t>Metas </a:t>
            </a:r>
            <a:r>
              <a:rPr lang="pt-BR" sz="2400" b="1" dirty="0" smtClean="0"/>
              <a:t>6.1, 6.2, 6.3, 6.4, 6.5 e 6.6: </a:t>
            </a:r>
            <a:r>
              <a:rPr lang="pt-BR" sz="2400" dirty="0"/>
              <a:t>Garantir orientação nutricional sobre alimentação </a:t>
            </a:r>
            <a:r>
              <a:rPr lang="pt-BR" sz="2400" dirty="0" smtClean="0"/>
              <a:t>saudável, </a:t>
            </a:r>
            <a:r>
              <a:rPr lang="pt-BR" sz="2400" dirty="0"/>
              <a:t>prática regular de atividade </a:t>
            </a:r>
            <a:r>
              <a:rPr lang="pt-BR" sz="2400" dirty="0" smtClean="0"/>
              <a:t>física e riscos do tabagismo a 100% de hipertensos e diabéticos.</a:t>
            </a:r>
            <a:endParaRPr lang="pt-BR" sz="2400" dirty="0"/>
          </a:p>
          <a:p>
            <a:pPr algn="just"/>
            <a:r>
              <a:rPr lang="pt-BR" sz="2400" b="1" dirty="0"/>
              <a:t>Resultados:</a:t>
            </a:r>
            <a:r>
              <a:rPr lang="pt-BR" sz="2400" dirty="0"/>
              <a:t> </a:t>
            </a:r>
            <a:r>
              <a:rPr lang="pt-BR" sz="2400" dirty="0" smtClean="0"/>
              <a:t>todos os hipertensos e diabéticos receberam orientações sobre hábitos saudáveis de vida</a:t>
            </a:r>
          </a:p>
          <a:p>
            <a:pPr lvl="1" algn="just"/>
            <a:r>
              <a:rPr lang="pt-BR" sz="2300" dirty="0" smtClean="0"/>
              <a:t>Três pilares: acolhimento, consulta médica e reuniões de grupo</a:t>
            </a:r>
          </a:p>
          <a:p>
            <a:pPr marL="457200" lvl="1" indent="0" algn="just">
              <a:buNone/>
            </a:pPr>
            <a:endParaRPr lang="pt-BR" sz="2300" dirty="0"/>
          </a:p>
          <a:p>
            <a:pPr algn="just"/>
            <a:r>
              <a:rPr lang="pt-BR" sz="2400" b="1" dirty="0"/>
              <a:t>Metas </a:t>
            </a:r>
            <a:r>
              <a:rPr lang="pt-BR" sz="2400" b="1" dirty="0" smtClean="0"/>
              <a:t>6.7 </a:t>
            </a:r>
            <a:r>
              <a:rPr lang="pt-BR" sz="2400" b="1" dirty="0"/>
              <a:t>e </a:t>
            </a:r>
            <a:r>
              <a:rPr lang="pt-BR" sz="2400" b="1" dirty="0" smtClean="0"/>
              <a:t>6.8: </a:t>
            </a:r>
            <a:r>
              <a:rPr lang="pt-BR" sz="2400" dirty="0"/>
              <a:t>Garantir orientação sobre higiene bucal a 100% dos pacientes </a:t>
            </a:r>
            <a:r>
              <a:rPr lang="pt-BR" sz="2400" dirty="0" smtClean="0"/>
              <a:t>hipertensos e diabéticos</a:t>
            </a:r>
          </a:p>
          <a:p>
            <a:pPr algn="just"/>
            <a:r>
              <a:rPr lang="pt-BR" sz="2400" b="1" dirty="0" smtClean="0"/>
              <a:t>Resultados:</a:t>
            </a:r>
            <a:r>
              <a:rPr lang="pt-BR" sz="2400" dirty="0" smtClean="0"/>
              <a:t> 100% dos cadastrados receberam orientação sobre higiene bucal</a:t>
            </a:r>
            <a:endParaRPr lang="pt-BR" sz="2400" b="1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6260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Figura 4 – Atividade educativa</a:t>
            </a:r>
            <a:endParaRPr lang="pt-BR" sz="2400" dirty="0"/>
          </a:p>
        </p:txBody>
      </p:sp>
      <p:pic>
        <p:nvPicPr>
          <p:cNvPr id="4" name="Espaço Reservado para Conteúdo 3" descr="C:\Users\Bruno\Downloads\IMG_0794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40768"/>
            <a:ext cx="6192688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810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734469"/>
              </p:ext>
            </p:extLst>
          </p:nvPr>
        </p:nvGraphicFramePr>
        <p:xfrm>
          <a:off x="457200" y="1196752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366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588886"/>
              </p:ext>
            </p:extLst>
          </p:nvPr>
        </p:nvGraphicFramePr>
        <p:xfrm>
          <a:off x="457200" y="692696"/>
          <a:ext cx="822960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92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Reflexão crítica sobre o processo pessoal de aprendizagem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450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433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35896" y="1412776"/>
            <a:ext cx="5050904" cy="4968552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/>
              <a:t>Natal:</a:t>
            </a:r>
          </a:p>
          <a:p>
            <a:pPr lvl="1"/>
            <a:r>
              <a:rPr lang="pt-BR" sz="2200" dirty="0" smtClean="0"/>
              <a:t>Área: </a:t>
            </a:r>
            <a:r>
              <a:rPr lang="pt-BR" sz="2200" dirty="0"/>
              <a:t>167,3 km²</a:t>
            </a:r>
            <a:endParaRPr lang="pt-BR" sz="2200" dirty="0" smtClean="0"/>
          </a:p>
          <a:p>
            <a:pPr lvl="1"/>
            <a:r>
              <a:rPr lang="pt-BR" sz="2200" dirty="0" smtClean="0"/>
              <a:t>Estimativa (IBGE – 2014): </a:t>
            </a:r>
            <a:r>
              <a:rPr lang="pt-BR" sz="2200" dirty="0"/>
              <a:t>862.044 </a:t>
            </a:r>
            <a:r>
              <a:rPr lang="pt-BR" sz="2200" dirty="0" smtClean="0"/>
              <a:t>habitantes</a:t>
            </a:r>
          </a:p>
          <a:p>
            <a:r>
              <a:rPr lang="pt-BR" sz="2400" dirty="0" smtClean="0"/>
              <a:t>Unidade:</a:t>
            </a:r>
          </a:p>
          <a:p>
            <a:pPr lvl="1"/>
            <a:r>
              <a:rPr lang="pt-BR" sz="2200" dirty="0" smtClean="0"/>
              <a:t>PACS </a:t>
            </a:r>
            <a:r>
              <a:rPr lang="pt-BR" sz="2200" dirty="0" smtClean="0">
                <a:sym typeface="Wingdings" panose="05000000000000000000" pitchFamily="2" charset="2"/>
              </a:rPr>
              <a:t> ESF</a:t>
            </a:r>
          </a:p>
          <a:p>
            <a:pPr lvl="1"/>
            <a:r>
              <a:rPr lang="pt-BR" sz="2200" dirty="0" smtClean="0">
                <a:sym typeface="Wingdings" panose="05000000000000000000" pitchFamily="2" charset="2"/>
              </a:rPr>
              <a:t>Início da reforma</a:t>
            </a:r>
          </a:p>
          <a:p>
            <a:pPr lvl="1"/>
            <a:r>
              <a:rPr lang="pt-BR" sz="2200" dirty="0" smtClean="0">
                <a:sym typeface="Wingdings" panose="05000000000000000000" pitchFamily="2" charset="2"/>
              </a:rPr>
              <a:t>Equipe com diretora, seis ACS, duas ASG, cinco médicos, dois enfermeiros, quatro técnicos de enfermagem e três vigilantes</a:t>
            </a:r>
          </a:p>
          <a:p>
            <a:pPr lvl="1"/>
            <a:r>
              <a:rPr lang="pt-BR" sz="2200" dirty="0" smtClean="0">
                <a:sym typeface="Wingdings" panose="05000000000000000000" pitchFamily="2" charset="2"/>
              </a:rPr>
              <a:t>Estrutura contida em antiga residência familiar</a:t>
            </a:r>
            <a:endParaRPr lang="pt-BR" sz="2200" dirty="0" smtClean="0"/>
          </a:p>
          <a:p>
            <a:endParaRPr lang="pt-BR" sz="2400" dirty="0" smtClean="0"/>
          </a:p>
          <a:p>
            <a:endParaRPr lang="pt-BR" sz="2400" dirty="0"/>
          </a:p>
        </p:txBody>
      </p:sp>
      <p:pic>
        <p:nvPicPr>
          <p:cNvPr id="5" name="Picture 2" descr="C:\Users\Bruno\Desktop\Mapa-Bom_Pas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18" y="1573915"/>
            <a:ext cx="2826862" cy="379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3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Obrigado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80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667537"/>
              </p:ext>
            </p:extLst>
          </p:nvPr>
        </p:nvGraphicFramePr>
        <p:xfrm>
          <a:off x="395536" y="476672"/>
          <a:ext cx="8291264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93076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Melhorar </a:t>
            </a:r>
            <a:r>
              <a:rPr lang="pt-BR" dirty="0"/>
              <a:t>a atenção aos hipertensos e diabéticos da Unidade de Saúde da Família Novo Horizonte, no município de Natal, Rio Grande do Norte.</a:t>
            </a:r>
          </a:p>
        </p:txBody>
      </p:sp>
    </p:spTree>
    <p:extLst>
      <p:ext uri="{BB962C8B-B14F-4D97-AF65-F5344CB8AC3E}">
        <p14:creationId xmlns:p14="http://schemas.microsoft.com/office/powerpoint/2010/main" val="246982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800" dirty="0" smtClean="0"/>
              <a:t>Utilização dos </a:t>
            </a:r>
            <a:r>
              <a:rPr lang="pt-BR" sz="2800" dirty="0"/>
              <a:t>Cadernos de Atenção Básica número 36 e 37 do Ministério da </a:t>
            </a:r>
            <a:r>
              <a:rPr lang="pt-BR" sz="2800" dirty="0" smtClean="0"/>
              <a:t>Saúde como protocolo da Unidade</a:t>
            </a:r>
          </a:p>
          <a:p>
            <a:pPr algn="just"/>
            <a:r>
              <a:rPr lang="pt-BR" sz="2800" dirty="0" smtClean="0"/>
              <a:t>Cadastro de hipertensos e diabéticos</a:t>
            </a:r>
          </a:p>
          <a:p>
            <a:pPr algn="just"/>
            <a:r>
              <a:rPr lang="pt-BR" sz="2800" dirty="0" smtClean="0"/>
              <a:t>Três pilares na qualificação dos registros: adoção de livro específico, fichas-espelho e SI-NH</a:t>
            </a:r>
          </a:p>
          <a:p>
            <a:pPr algn="just"/>
            <a:r>
              <a:rPr lang="pt-BR" sz="2800" dirty="0" smtClean="0"/>
              <a:t>Informação à população – engajamento público: trabalho conjunto da equipe</a:t>
            </a:r>
          </a:p>
          <a:p>
            <a:pPr algn="just"/>
            <a:r>
              <a:rPr lang="pt-BR" sz="2800" dirty="0" smtClean="0"/>
              <a:t>Problemas materiais reportados à diretora por qualquer integrante da equipe</a:t>
            </a:r>
          </a:p>
        </p:txBody>
      </p:sp>
    </p:spTree>
    <p:extLst>
      <p:ext uri="{BB962C8B-B14F-4D97-AF65-F5344CB8AC3E}">
        <p14:creationId xmlns:p14="http://schemas.microsoft.com/office/powerpoint/2010/main" val="312067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Qualificação </a:t>
            </a:r>
            <a:r>
              <a:rPr lang="pt-BR" sz="2800" dirty="0"/>
              <a:t>das consultas</a:t>
            </a:r>
          </a:p>
          <a:p>
            <a:r>
              <a:rPr lang="pt-BR" sz="2800" dirty="0"/>
              <a:t>Práticas coletivas multidisciplinares sobre hábitos saudáveis</a:t>
            </a:r>
          </a:p>
          <a:p>
            <a:r>
              <a:rPr lang="pt-BR" sz="2800" dirty="0" smtClean="0"/>
              <a:t>Capacitações para homogeneizar o processo de trabalho</a:t>
            </a:r>
          </a:p>
          <a:p>
            <a:r>
              <a:rPr lang="pt-BR" sz="2800" dirty="0" smtClean="0"/>
              <a:t>Cobrança, ante a gestão municipal, da inclusão da Saúde Bucal na reforma da Unidade</a:t>
            </a:r>
          </a:p>
        </p:txBody>
      </p:sp>
    </p:spTree>
    <p:extLst>
      <p:ext uri="{BB962C8B-B14F-4D97-AF65-F5344CB8AC3E}">
        <p14:creationId xmlns:p14="http://schemas.microsoft.com/office/powerpoint/2010/main" val="139207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Fig. 1 – Capacitação da equipe em sala improvisada</a:t>
            </a:r>
            <a:endParaRPr lang="pt-BR" sz="2400" dirty="0"/>
          </a:p>
        </p:txBody>
      </p:sp>
      <p:pic>
        <p:nvPicPr>
          <p:cNvPr id="4" name="Imagem 3" descr="C:\Users\Bruno\Downloads\foto 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8424935" cy="3024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965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Figura 2 – Aferição da pressão arterial (capacitação)</a:t>
            </a:r>
            <a:endParaRPr lang="pt-BR" sz="2400" dirty="0"/>
          </a:p>
        </p:txBody>
      </p:sp>
      <p:pic>
        <p:nvPicPr>
          <p:cNvPr id="4" name="Espaço Reservado para Conteúdo 3" descr="C:\Users\Bruno\Downloads\foto 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719" y="1412776"/>
            <a:ext cx="6034617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1515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201855"/>
              </p:ext>
            </p:extLst>
          </p:nvPr>
        </p:nvGraphicFramePr>
        <p:xfrm>
          <a:off x="457200" y="980728"/>
          <a:ext cx="8229600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378846332"/>
              </p:ext>
            </p:extLst>
          </p:nvPr>
        </p:nvGraphicFramePr>
        <p:xfrm>
          <a:off x="3347864" y="3645024"/>
          <a:ext cx="518457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043450314"/>
              </p:ext>
            </p:extLst>
          </p:nvPr>
        </p:nvGraphicFramePr>
        <p:xfrm>
          <a:off x="3347864" y="3645025"/>
          <a:ext cx="5184576" cy="295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827584" y="3645024"/>
            <a:ext cx="2520280" cy="1200329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Índice de cobertura de</a:t>
            </a:r>
          </a:p>
          <a:p>
            <a:r>
              <a:rPr lang="pt-BR" sz="2400" dirty="0" smtClean="0"/>
              <a:t>hipertensos</a:t>
            </a:r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27584" y="3645024"/>
            <a:ext cx="2520280" cy="1200329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Índice de cobertura de</a:t>
            </a:r>
          </a:p>
          <a:p>
            <a:r>
              <a:rPr lang="pt-BR" sz="2400" dirty="0" smtClean="0"/>
              <a:t>diabéticos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8630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8" grpId="0">
        <p:bldAsOne/>
      </p:bldGraphic>
      <p:bldP spid="3" grpId="0" animBg="1"/>
      <p:bldP spid="7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</TotalTime>
  <Words>1026</Words>
  <Application>Microsoft Office PowerPoint</Application>
  <PresentationFormat>Apresentação na tela (4:3)</PresentationFormat>
  <Paragraphs>108</Paragraphs>
  <Slides>20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Apresentação do PowerPoint</vt:lpstr>
      <vt:lpstr>Introdução</vt:lpstr>
      <vt:lpstr>Apresentação do PowerPoint</vt:lpstr>
      <vt:lpstr>Objetivo geral</vt:lpstr>
      <vt:lpstr>Metodologia</vt:lpstr>
      <vt:lpstr>Apresentação do PowerPoint</vt:lpstr>
      <vt:lpstr>Fig. 1 – Capacitação da equipe em sala improvisada</vt:lpstr>
      <vt:lpstr>Figura 2 – Aferição da pressão arterial (capacitação)</vt:lpstr>
      <vt:lpstr>Objetivos, Metas e Resultados</vt:lpstr>
      <vt:lpstr>Apresentação do PowerPoint</vt:lpstr>
      <vt:lpstr>Apresentação do PowerPoint</vt:lpstr>
      <vt:lpstr>Apresentação do PowerPoint</vt:lpstr>
      <vt:lpstr>Figura 3 – Sistema de Informações de Novo Horizonte</vt:lpstr>
      <vt:lpstr>Apresentação do PowerPoint</vt:lpstr>
      <vt:lpstr>Apresentação do PowerPoint</vt:lpstr>
      <vt:lpstr>Figura 4 – Atividade educativa</vt:lpstr>
      <vt:lpstr>Discussão</vt:lpstr>
      <vt:lpstr>Apresentação do PowerPoint</vt:lpstr>
      <vt:lpstr>Reflexão crítica sobre o processo pessoal de aprendizagem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Qualificação da atenção a hipertensos e diabéticos na ESF Novo Horizonte, Natal/RN</dc:title>
  <dc:creator>Bruno</dc:creator>
  <cp:lastModifiedBy>Bruno</cp:lastModifiedBy>
  <cp:revision>32</cp:revision>
  <dcterms:created xsi:type="dcterms:W3CDTF">2015-01-22T06:31:53Z</dcterms:created>
  <dcterms:modified xsi:type="dcterms:W3CDTF">2015-01-23T02:00:26Z</dcterms:modified>
</cp:coreProperties>
</file>