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73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2" r:id="rId12"/>
    <p:sldId id="274" r:id="rId13"/>
    <p:sldId id="275" r:id="rId14"/>
    <p:sldId id="279" r:id="rId15"/>
    <p:sldId id="282" r:id="rId16"/>
    <p:sldId id="284" r:id="rId17"/>
    <p:sldId id="285" r:id="rId18"/>
    <p:sldId id="278" r:id="rId19"/>
    <p:sldId id="281" r:id="rId20"/>
    <p:sldId id="283" r:id="rId21"/>
    <p:sldId id="287" r:id="rId22"/>
    <p:sldId id="286" r:id="rId23"/>
    <p:sldId id="289" r:id="rId24"/>
    <p:sldId id="290" r:id="rId25"/>
    <p:sldId id="291" r:id="rId26"/>
    <p:sldId id="292" r:id="rId27"/>
    <p:sldId id="293" r:id="rId28"/>
    <p:sldId id="294" r:id="rId29"/>
    <p:sldId id="29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09F"/>
    <a:srgbClr val="D282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7"/>
  <c:chart>
    <c:plotArea>
      <c:layout>
        <c:manualLayout>
          <c:layoutTarget val="inner"/>
          <c:xMode val="edge"/>
          <c:yMode val="edge"/>
          <c:x val="0"/>
          <c:y val="0.15677915778139073"/>
          <c:w val="0.61221682213881068"/>
          <c:h val="0.65650666131790636"/>
        </c:manualLayout>
      </c:layout>
      <c:ofPieChart>
        <c:ofPieType val="pie"/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.12539116024145466"/>
                  <c:y val="1.072897092667272E-2"/>
                </c:manualLayout>
              </c:layout>
              <c:showVal val="1"/>
            </c:dLbl>
            <c:dLbl>
              <c:idx val="2"/>
              <c:layout>
                <c:manualLayout>
                  <c:x val="8.0295013517016747E-2"/>
                  <c:y val="2.3990245550324137E-2"/>
                </c:manualLayout>
              </c:layout>
              <c:showVal val="1"/>
            </c:dLbl>
            <c:dLbl>
              <c:idx val="3"/>
              <c:layout>
                <c:manualLayout>
                  <c:x val="-6.8751041550938849E-2"/>
                  <c:y val="-3.8749920824272159E-3"/>
                </c:manualLayout>
              </c:layout>
              <c:showVal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2100" b="1"/>
                </a:pPr>
                <a:endParaRPr lang="pt-BR"/>
              </a:p>
            </c:txPr>
            <c:showVal val="1"/>
          </c:dLbls>
          <c:cat>
            <c:strRef>
              <c:f>Plan1!$B$1:$E$1</c:f>
              <c:strCache>
                <c:ptCount val="4"/>
                <c:pt idx="0">
                  <c:v>População total</c:v>
                </c:pt>
                <c:pt idx="2">
                  <c:v>Mulheres de 25 a 64 anos</c:v>
                </c:pt>
                <c:pt idx="3">
                  <c:v>Mulheres de 50 a 69 anos</c:v>
                </c:pt>
              </c:strCache>
            </c:strRef>
          </c:cat>
          <c:val>
            <c:numRef>
              <c:f>Plan1!$B$2:$E$2</c:f>
              <c:numCache>
                <c:formatCode>General</c:formatCode>
                <c:ptCount val="4"/>
                <c:pt idx="0">
                  <c:v>3015</c:v>
                </c:pt>
                <c:pt idx="2">
                  <c:v>790</c:v>
                </c:pt>
                <c:pt idx="3">
                  <c:v>253</c:v>
                </c:pt>
              </c:numCache>
            </c:numRef>
          </c:val>
        </c:ser>
        <c:gapWidth val="100"/>
        <c:secondPieSize val="75"/>
      </c:of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961158085609537"/>
          <c:y val="0.22702947184511132"/>
          <c:w val="0.40230946561493203"/>
          <c:h val="0.61395432616177248"/>
        </c:manualLayout>
      </c:layout>
      <c:txPr>
        <a:bodyPr/>
        <a:lstStyle/>
        <a:p>
          <a:pPr rtl="0">
            <a:defRPr sz="2100" b="1"/>
          </a:pPr>
          <a:endParaRPr lang="pt-BR"/>
        </a:p>
      </c:txPr>
    </c:legend>
    <c:plotVisOnly val="1"/>
  </c:chart>
  <c:spPr>
    <a:solidFill>
      <a:schemeClr val="bg1"/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073F5-F203-4F96-8C60-42814533A522}" type="datetimeFigureOut">
              <a:rPr lang="pt-BR" smtClean="0"/>
              <a:pPr/>
              <a:t>27/05/2014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5C7E-FB4D-46DE-A04D-420BBA0EA72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2016224"/>
          </a:xfrm>
        </p:spPr>
        <p:txBody>
          <a:bodyPr>
            <a:normAutofit/>
          </a:bodyPr>
          <a:lstStyle/>
          <a:p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Universidade Aberta do SUS – UNASUS </a:t>
            </a:r>
            <a:b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Universidade Federal de Pelotas</a:t>
            </a:r>
            <a:b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Especialização em Saúde da Família</a:t>
            </a:r>
            <a:b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Modalidade a Distância</a:t>
            </a:r>
            <a:endParaRPr lang="pt-B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23528" y="2420888"/>
            <a:ext cx="8568952" cy="1296144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Qualificação do programa de prevenção do câncer do colo uterino e da mama na Unidade de Saúde da Família José Nicolau Pessoa, em </a:t>
            </a:r>
            <a:r>
              <a:rPr lang="pt-BR" sz="2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Guarabira-PB</a:t>
            </a:r>
            <a:endParaRPr lang="pt-B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869160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ALUNO: BUENO CALLOU BERNARDO DE OLIVEIRA</a:t>
            </a:r>
          </a:p>
          <a:p>
            <a:r>
              <a:rPr lang="pt-B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ORIENTADORA: ARIANE DA CRUZ GUEDES</a:t>
            </a:r>
            <a:endParaRPr lang="pt-B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6" descr="saude-da-mulher-1024x709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4149080"/>
            <a:ext cx="2448273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51520" y="620688"/>
            <a:ext cx="8640960" cy="11521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2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3º </a:t>
            </a:r>
            <a:r>
              <a:rPr kumimoji="0" lang="pt-BR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Melhorar os registros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Manter </a:t>
            </a:r>
            <a:r>
              <a:rPr kumimoji="0" 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100%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registros da coleta de exame </a:t>
            </a:r>
            <a:r>
              <a:rPr kumimoji="0" lang="pt-BR" sz="21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citopatológico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colo uterino e realização da mamografia em livro de registro específico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251520" y="2204864"/>
            <a:ext cx="8640960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pt-BR" sz="2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4º </a:t>
            </a:r>
            <a:r>
              <a:rPr kumimoji="0" lang="pt-BR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Mapear</a:t>
            </a:r>
            <a:r>
              <a:rPr kumimoji="0" lang="pt-BR" sz="2100" b="1" i="0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mulheres</a:t>
            </a:r>
            <a:endParaRPr kumimoji="0" lang="pt-BR" sz="2100" b="1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Realizar 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avaliação de risco 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</a:t>
            </a:r>
            <a:r>
              <a:rPr kumimoji="0" 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 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mulheres nas faixas etárias alvo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229200"/>
            <a:ext cx="8640960" cy="115212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smtClean="0"/>
              <a:t>6º </a:t>
            </a:r>
            <a:r>
              <a:rPr lang="pt-BR" sz="2100" b="1" u="sng" smtClean="0">
                <a:solidFill>
                  <a:schemeClr val="tx2"/>
                </a:solidFill>
              </a:rPr>
              <a:t>Pomoção</a:t>
            </a:r>
            <a:r>
              <a:rPr lang="pt-BR" sz="2100" b="1" u="sng" dirty="0" smtClean="0">
                <a:solidFill>
                  <a:schemeClr val="tx2"/>
                </a:solidFill>
              </a:rPr>
              <a:t> à saúde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Orientar </a:t>
            </a:r>
            <a:r>
              <a:rPr lang="pt-BR" sz="2100" b="1" dirty="0" smtClean="0">
                <a:solidFill>
                  <a:schemeClr val="tx2"/>
                </a:solidFill>
              </a:rPr>
              <a:t>100%</a:t>
            </a:r>
            <a:r>
              <a:rPr lang="pt-BR" sz="2100" dirty="0" smtClean="0">
                <a:solidFill>
                  <a:schemeClr val="tx2"/>
                </a:solidFill>
              </a:rPr>
              <a:t> </a:t>
            </a:r>
            <a:r>
              <a:rPr lang="pt-BR" sz="2100" dirty="0" smtClean="0"/>
              <a:t>das mulheres cadastradas sobre doenças sexualmente transmissíveis (DST) e fatores de risco para câncer do colo uterino e da mama.</a:t>
            </a:r>
            <a:endParaRPr lang="pt-BR" sz="2100" dirty="0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251520" y="3645024"/>
            <a:ext cx="8640960" cy="11087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pt-BR" sz="21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5º </a:t>
            </a:r>
            <a:r>
              <a:rPr kumimoji="0" lang="pt-BR" sz="2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Mlhorar</a:t>
            </a:r>
            <a:r>
              <a:rPr kumimoji="0" lang="pt-BR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adesão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Buscar </a:t>
            </a:r>
            <a:r>
              <a:rPr kumimoji="0" lang="pt-BR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80%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mulheres faltosas à realização dos exames conforme periodicidade recomendada.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Metodologia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061048"/>
          </a:xfrm>
        </p:spPr>
        <p:txBody>
          <a:bodyPr>
            <a:normAutofit lnSpcReduction="10000"/>
          </a:bodyPr>
          <a:lstStyle/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A intervenção foi desenvolvida na Unidade Básica de Saúde José Nicolau Pessoa,  localizada no município de </a:t>
            </a:r>
            <a:r>
              <a:rPr lang="pt-BR" sz="2100" dirty="0" err="1" smtClean="0"/>
              <a:t>Guarabira</a:t>
            </a:r>
            <a:r>
              <a:rPr lang="pt-BR" sz="2100" dirty="0" smtClean="0"/>
              <a:t> – PB.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O plano de ações foi posto em prática no período de outubro de 2012 à janeiro de 2013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Participaram da intervenção todas as mulheres na faixa etária dos 25 aos 69 anos de idade, residentes na área de abrangência da UBS.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None/>
            </a:pP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Para embasar o estudo, foi utilizado o Caderno de Atenção Básica Nº 13 - Controle dos Cânceres do Colo do Útero e da Mama - Ministério da Saúde, 2006, sendo necessário fazer uso de outros protocolos que atualizam esse manual.</a:t>
            </a: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Resultados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0" y="3826768"/>
          <a:ext cx="9144000" cy="30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755576" y="1412776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/>
              <a:t>	Após o término dos quatro meses de intervenção, conseguimos com muito esforço superar as adversidades e alcançar resultados satisfatórios. Avaliando o plano de ações pactuado inicialmente, percebemos que algumas metas não foram atingidas, e outras tão pouco tiveram suas atividades postas em prática. Todavia, em aspectos gerais, chegamos a bons indicadores, tendo como base a aplicação de um plano de ações consistente, e, sobretudo viável, condizente com a realidade vivenciada</a:t>
            </a:r>
            <a:r>
              <a:rPr lang="pt-BR" dirty="0" smtClean="0"/>
              <a:t>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611560" y="476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de cobertura de detecção precoce do câncer de colo uterino na unidade</a:t>
            </a:r>
            <a:endParaRPr lang="pt-BR" sz="2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4293096"/>
            <a:ext cx="65527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002060"/>
                </a:solidFill>
              </a:rPr>
              <a:t>Outubro de 2011 a setembro de 2012..............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45%</a:t>
            </a:r>
          </a:p>
          <a:p>
            <a:r>
              <a:rPr lang="pt-BR" sz="2100" b="1" dirty="0" smtClean="0">
                <a:solidFill>
                  <a:srgbClr val="002060"/>
                </a:solidFill>
              </a:rPr>
              <a:t>Outubro de 2012 a janeiro de 2013..................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67%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 para a intervenção................... </a:t>
            </a:r>
            <a:r>
              <a:rPr lang="pt-BR" sz="4000" b="1" dirty="0" smtClean="0">
                <a:solidFill>
                  <a:srgbClr val="C00000"/>
                </a:solidFill>
              </a:rPr>
              <a:t>60%</a:t>
            </a:r>
          </a:p>
          <a:p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3" y="620688"/>
          <a:ext cx="7416825" cy="57745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5431"/>
                <a:gridCol w="1725697"/>
                <a:gridCol w="1725697"/>
              </a:tblGrid>
              <a:tr h="7176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/>
                        <a:t>Indicador de cobertura de detecção precoce do câncer de colo uterino na unidade – Mulheres  de 25 a 64 anos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Nº de exames 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Cobertura total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Meta do SISPACTO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75%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Média  Out.</a:t>
                      </a: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</a:rPr>
                        <a:t> 2011/Set. 2012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45%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Meta pactuada para intervenção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60%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13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Outubro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59%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Novembro</a:t>
                      </a:r>
                      <a:r>
                        <a:rPr lang="pt-BR" sz="2100" b="1" baseline="0" dirty="0" smtClean="0">
                          <a:solidFill>
                            <a:srgbClr val="FF0000"/>
                          </a:solidFill>
                        </a:rPr>
                        <a:t>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90%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Dezembro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68%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Janeiro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50%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Média</a:t>
                      </a:r>
                      <a:r>
                        <a:rPr lang="pt-BR" sz="2100" b="1" baseline="0" dirty="0" smtClean="0">
                          <a:solidFill>
                            <a:srgbClr val="0070C0"/>
                          </a:solidFill>
                        </a:rPr>
                        <a:t> Out. 2012/Jan. 2013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67%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14.75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da proporção de mulheres de 25 a 64 anos monitoradas pela Unidade Básica de Saúde</a:t>
            </a:r>
            <a:endParaRPr lang="pt-BR" sz="2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4293096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Outubro de 2012...............................................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16%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Meta pactuada para a intervenção....................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39%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Outubro de 2012 a janeiro de 2013...................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51%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Outubro de 2012 a janeiro de 2013...................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58%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 para a intervenção.................... </a:t>
            </a:r>
            <a:r>
              <a:rPr lang="pt-BR" sz="2800" b="1" dirty="0" smtClean="0">
                <a:solidFill>
                  <a:srgbClr val="C00000"/>
                </a:solidFill>
              </a:rPr>
              <a:t>80%</a:t>
            </a:r>
          </a:p>
          <a:p>
            <a:endParaRPr lang="pt-BR" sz="2100" b="1" dirty="0" smtClean="0">
              <a:solidFill>
                <a:schemeClr val="tx2"/>
              </a:solidFill>
            </a:endParaRPr>
          </a:p>
          <a:p>
            <a:endParaRPr lang="pt-BR" sz="4000" b="1" dirty="0" smtClean="0">
              <a:solidFill>
                <a:schemeClr val="tx2"/>
              </a:solidFill>
            </a:endParaRPr>
          </a:p>
          <a:p>
            <a:endParaRPr lang="pt-BR" sz="2100" dirty="0"/>
          </a:p>
        </p:txBody>
      </p:sp>
      <p:pic>
        <p:nvPicPr>
          <p:cNvPr id="2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da proporção de mulheres de 25 a 64 anos monitoradas pela Unidade Básica de Saúde e que estão dentro da periodicidade do rastreamento</a:t>
            </a:r>
            <a:endParaRPr lang="pt-BR" sz="2100" b="1" dirty="0"/>
          </a:p>
        </p:txBody>
      </p:sp>
      <p:pic>
        <p:nvPicPr>
          <p:cNvPr id="2050" name="Gráfico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628800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4437112"/>
            <a:ext cx="65527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002060"/>
                </a:solidFill>
              </a:rPr>
              <a:t>Período anterior a intervenção.........................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?</a:t>
            </a:r>
          </a:p>
          <a:p>
            <a:pPr algn="just"/>
            <a:r>
              <a:rPr lang="pt-BR" sz="2100" b="1" dirty="0" smtClean="0">
                <a:solidFill>
                  <a:srgbClr val="002060"/>
                </a:solidFill>
              </a:rPr>
              <a:t>Janeiro de 2013.................................................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75%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 para a intervenção.................... </a:t>
            </a:r>
            <a:r>
              <a:rPr lang="pt-BR" sz="4000" b="1" dirty="0" smtClean="0">
                <a:solidFill>
                  <a:srgbClr val="C00000"/>
                </a:solidFill>
              </a:rPr>
              <a:t>60%</a:t>
            </a:r>
          </a:p>
          <a:p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908720"/>
          <a:ext cx="7704856" cy="5128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16424"/>
                <a:gridCol w="1944216"/>
                <a:gridCol w="1944216"/>
              </a:tblGrid>
              <a:tr h="7176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de mulheres de 25 a 64 anos cadastradas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 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 Percentual de mulheres de 25 a 64 anos com periodicidade em dia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mulheres cadastradas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com periodicidade em dia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Período anterior a intervenção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Meta pactuada para intervenção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80% (632)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60% (379)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Outubro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16% (126)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73% (92)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Novembro</a:t>
                      </a:r>
                      <a:r>
                        <a:rPr lang="pt-BR" sz="2100" b="1" baseline="0" dirty="0" smtClean="0">
                          <a:solidFill>
                            <a:srgbClr val="FF0000"/>
                          </a:solidFill>
                        </a:rPr>
                        <a:t>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39% (304)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77% (235)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Dezembro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51% (400)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76% (304)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Janeiro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58% (456)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75% (342)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de cobertura de detecção precoce do câncer da mama na unidade</a:t>
            </a:r>
            <a:endParaRPr lang="pt-BR" sz="2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4293096"/>
            <a:ext cx="65527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002060"/>
                </a:solidFill>
              </a:rPr>
              <a:t>Outubro de 2011 a setembro de 2012...............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pt-BR" sz="2100" b="1" dirty="0" smtClean="0">
                <a:solidFill>
                  <a:srgbClr val="002060"/>
                </a:solidFill>
              </a:rPr>
              <a:t>Outubro de 2012 a janeiro de 2013...................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47%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pactuada................................................. </a:t>
            </a:r>
            <a:r>
              <a:rPr lang="pt-BR" sz="4000" b="1" dirty="0" smtClean="0">
                <a:solidFill>
                  <a:srgbClr val="C00000"/>
                </a:solidFill>
              </a:rPr>
              <a:t>35%</a:t>
            </a:r>
          </a:p>
          <a:p>
            <a:endParaRPr lang="pt-BR" sz="2100" dirty="0"/>
          </a:p>
        </p:txBody>
      </p:sp>
      <p:pic>
        <p:nvPicPr>
          <p:cNvPr id="2052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12776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27583" y="620688"/>
          <a:ext cx="7416825" cy="57745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65431"/>
                <a:gridCol w="1725697"/>
                <a:gridCol w="1725697"/>
              </a:tblGrid>
              <a:tr h="71766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/>
                        <a:t>Indicador de cobertura de detecção precoce do câncer da</a:t>
                      </a:r>
                      <a:r>
                        <a:rPr lang="pt-BR" sz="2100" b="1" baseline="0" dirty="0" smtClean="0"/>
                        <a:t> mama n</a:t>
                      </a:r>
                      <a:r>
                        <a:rPr lang="pt-BR" sz="2100" b="1" dirty="0" smtClean="0"/>
                        <a:t>a unidade – Mulheres  de 50 a 69 anos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Nº de exames 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Cobertura total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Meta do SISPACTO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35%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Período anterior a intervenção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Meta pactuada para intervenção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35%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08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Outubro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45%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05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Novembro</a:t>
                      </a:r>
                      <a:r>
                        <a:rPr lang="pt-BR" sz="2100" b="1" baseline="0" dirty="0" smtClean="0">
                          <a:solidFill>
                            <a:srgbClr val="FF0000"/>
                          </a:solidFill>
                        </a:rPr>
                        <a:t>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109%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Dezembro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9%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Janeiro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18%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02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Média</a:t>
                      </a:r>
                      <a:r>
                        <a:rPr lang="pt-BR" sz="2100" b="1" baseline="0" dirty="0" smtClean="0">
                          <a:solidFill>
                            <a:srgbClr val="0070C0"/>
                          </a:solidFill>
                        </a:rPr>
                        <a:t> Out. 2012/Jan. 2013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47%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05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Introdução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517232"/>
          </a:xfrm>
        </p:spPr>
        <p:txBody>
          <a:bodyPr>
            <a:normAutofit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400" dirty="0" smtClean="0"/>
              <a:t>	</a:t>
            </a:r>
            <a:r>
              <a:rPr lang="pt-BR" sz="2100" dirty="0" smtClean="0"/>
              <a:t>Os elevados índices de incidência e mortalidade por câncer do colo do útero e da mama no Brasil e no mundo justificam a implantação de estratégias efetivas de prevenção e controle dessas doenças.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pt-BR" sz="21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100" dirty="0" smtClean="0"/>
              <a:t>O </a:t>
            </a:r>
            <a:r>
              <a:rPr lang="pt-BR" sz="2100" b="1" dirty="0" smtClean="0"/>
              <a:t>câncer da mama </a:t>
            </a:r>
            <a:r>
              <a:rPr lang="pt-BR" sz="2100" dirty="0" smtClean="0"/>
              <a:t>é o segundo tipo de câncer mais frequente no mundo, sendo o mais comum entre as mulheres.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dirty="0" smtClean="0"/>
              <a:t>      </a:t>
            </a:r>
            <a:r>
              <a:rPr lang="pt-BR" sz="2100" b="1" dirty="0" smtClean="0"/>
              <a:t>Número de mortes: 13.345 </a:t>
            </a:r>
            <a:r>
              <a:rPr lang="pt-BR" sz="2100" dirty="0" smtClean="0"/>
              <a:t>(SIM, 2011)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b="1" dirty="0" smtClean="0"/>
              <a:t>      Estimativa anual de novos casos: 57.120 </a:t>
            </a:r>
            <a:r>
              <a:rPr lang="pt-BR" sz="2100" dirty="0" smtClean="0"/>
              <a:t>(INCA,2014)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endParaRPr lang="pt-BR" sz="21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pt-BR" sz="2100" dirty="0" smtClean="0"/>
              <a:t>O </a:t>
            </a:r>
            <a:r>
              <a:rPr lang="pt-BR" sz="2100" b="1" dirty="0" smtClean="0"/>
              <a:t>câncer do colo do útero </a:t>
            </a:r>
            <a:r>
              <a:rPr lang="pt-BR" sz="2100" dirty="0" smtClean="0"/>
              <a:t>é o terceiro tumor mais frequente na população feminina, atrás do câncer de mama e do </a:t>
            </a:r>
            <a:r>
              <a:rPr lang="pt-BR" sz="2100" dirty="0" err="1" smtClean="0"/>
              <a:t>colorretal</a:t>
            </a:r>
            <a:r>
              <a:rPr lang="pt-BR" sz="2100" dirty="0" smtClean="0"/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dirty="0" smtClean="0"/>
              <a:t>      </a:t>
            </a:r>
            <a:r>
              <a:rPr lang="pt-BR" sz="2100" b="1" dirty="0" smtClean="0"/>
              <a:t>Número de mortes: 5.160 </a:t>
            </a:r>
            <a:r>
              <a:rPr lang="pt-BR" sz="2100" dirty="0" smtClean="0"/>
              <a:t>(SIM, 2011)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dirty="0" smtClean="0"/>
              <a:t>      </a:t>
            </a:r>
            <a:r>
              <a:rPr lang="pt-BR" sz="2100" b="1" dirty="0" smtClean="0"/>
              <a:t>Estimativa anual de novos casos: 15.590 </a:t>
            </a:r>
            <a:r>
              <a:rPr lang="pt-BR" sz="2100" dirty="0" smtClean="0"/>
              <a:t>(INCA,2014)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da proporção de mulheres de 50 a 69 anos monitoradas pela Unidade Básica de Saúde</a:t>
            </a:r>
            <a:endParaRPr lang="pt-BR" sz="2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547664" y="4293096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Outubro de 2012...............................................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04%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Meta pactuada para a intervenção....................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07%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Outubro de 2012 a janeiro de 2013...................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08%</a:t>
            </a:r>
          </a:p>
          <a:p>
            <a:r>
              <a:rPr lang="pt-BR" sz="2100" b="1" dirty="0" smtClean="0">
                <a:solidFill>
                  <a:schemeClr val="tx2"/>
                </a:solidFill>
              </a:rPr>
              <a:t>Outubro de 2012 a janeiro de 2013...................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23%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 para a intervenção.................... </a:t>
            </a:r>
            <a:r>
              <a:rPr lang="pt-BR" sz="2800" b="1" dirty="0" smtClean="0">
                <a:solidFill>
                  <a:srgbClr val="C00000"/>
                </a:solidFill>
              </a:rPr>
              <a:t>80%</a:t>
            </a:r>
          </a:p>
          <a:p>
            <a:endParaRPr lang="pt-BR" sz="2100" b="1" dirty="0" smtClean="0">
              <a:solidFill>
                <a:schemeClr val="tx2"/>
              </a:solidFill>
            </a:endParaRPr>
          </a:p>
          <a:p>
            <a:endParaRPr lang="pt-BR" sz="4000" b="1" dirty="0" smtClean="0">
              <a:solidFill>
                <a:schemeClr val="tx2"/>
              </a:solidFill>
            </a:endParaRPr>
          </a:p>
          <a:p>
            <a:endParaRPr lang="pt-BR" sz="2100" dirty="0"/>
          </a:p>
        </p:txBody>
      </p:sp>
      <p:pic>
        <p:nvPicPr>
          <p:cNvPr id="1026" name="Gráfico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- Indicador da proporção de mulheres de 50 a 69 anos monitoradas pela Unidade Básica de Saúde e que estão dentro da periodicidade do rastreamento</a:t>
            </a:r>
            <a:endParaRPr lang="pt-BR" sz="21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547664" y="4437112"/>
            <a:ext cx="6552728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rgbClr val="002060"/>
                </a:solidFill>
              </a:rPr>
              <a:t>Período anterior a intervenção.........................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pt-BR" sz="2100" b="1" dirty="0" smtClean="0">
                <a:solidFill>
                  <a:srgbClr val="002060"/>
                </a:solidFill>
              </a:rPr>
              <a:t>Janeiro de 2013................................................. </a:t>
            </a:r>
            <a:r>
              <a:rPr lang="pt-BR" sz="4000" b="1" dirty="0" smtClean="0">
                <a:solidFill>
                  <a:srgbClr val="002060"/>
                </a:solidFill>
              </a:rPr>
              <a:t>58%</a:t>
            </a:r>
          </a:p>
          <a:p>
            <a:r>
              <a:rPr lang="pt-BR" sz="2100" b="1" dirty="0" smtClean="0">
                <a:solidFill>
                  <a:srgbClr val="C00000"/>
                </a:solidFill>
              </a:rPr>
              <a:t>Meta pactuada para a intervenção.................... </a:t>
            </a:r>
            <a:r>
              <a:rPr lang="pt-BR" sz="4000" b="1" dirty="0" smtClean="0">
                <a:solidFill>
                  <a:srgbClr val="C00000"/>
                </a:solidFill>
              </a:rPr>
              <a:t>35%</a:t>
            </a:r>
          </a:p>
          <a:p>
            <a:endParaRPr lang="pt-BR" sz="2100" dirty="0"/>
          </a:p>
        </p:txBody>
      </p:sp>
      <p:pic>
        <p:nvPicPr>
          <p:cNvPr id="3074" name="Gráfico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908720"/>
          <a:ext cx="7704856" cy="512890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16424"/>
                <a:gridCol w="1944216"/>
                <a:gridCol w="1944216"/>
              </a:tblGrid>
              <a:tr h="71766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de mulheres de 50 a 69 anos cadastradas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 X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 Percentual de mulheres de 50 a 69 anos com periodicidade em dia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de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mulheres cadastradas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/>
                        <a:t>Percentual com periodicidade em dia</a:t>
                      </a:r>
                      <a:endParaRPr lang="pt-BR" sz="21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Período anterior</a:t>
                      </a:r>
                      <a:r>
                        <a:rPr lang="pt-BR" sz="2100" b="1" baseline="0" dirty="0" smtClean="0">
                          <a:solidFill>
                            <a:schemeClr val="tx1"/>
                          </a:solidFill>
                        </a:rPr>
                        <a:t> a intervenção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pt-BR" sz="2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Meta pactuada para intervenção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80% (202)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0070C0"/>
                          </a:solidFill>
                        </a:rPr>
                        <a:t>35% (71)</a:t>
                      </a:r>
                      <a:endParaRPr lang="pt-BR" sz="21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Outubro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04% (11)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64% (07)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Novembro</a:t>
                      </a:r>
                      <a:r>
                        <a:rPr lang="pt-BR" sz="2100" b="1" baseline="0" dirty="0" smtClean="0">
                          <a:solidFill>
                            <a:srgbClr val="FF0000"/>
                          </a:solidFill>
                        </a:rPr>
                        <a:t>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07% (18)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72% (13)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Dezembro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08% (21)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67% (14)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04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Janeiro de 2013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23% (53)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100" b="1" dirty="0" smtClean="0">
                          <a:solidFill>
                            <a:srgbClr val="FF0000"/>
                          </a:solidFill>
                        </a:rPr>
                        <a:t>57% (30)</a:t>
                      </a:r>
                      <a:endParaRPr lang="pt-BR" sz="21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100" b="1" dirty="0" smtClean="0"/>
              <a:t> Indicador </a:t>
            </a:r>
            <a:r>
              <a:rPr lang="pt-BR" sz="2100" b="1" dirty="0" smtClean="0"/>
              <a:t>da proporção </a:t>
            </a:r>
            <a:r>
              <a:rPr lang="pt-BR" sz="2100" b="1" dirty="0" smtClean="0"/>
              <a:t>de m</a:t>
            </a:r>
            <a:r>
              <a:rPr lang="pt-BR" sz="2100" b="1" dirty="0" smtClean="0"/>
              <a:t>ulheres </a:t>
            </a:r>
            <a:r>
              <a:rPr lang="pt-BR" sz="2100" b="1" dirty="0" smtClean="0"/>
              <a:t>de 25 a 69 </a:t>
            </a:r>
            <a:r>
              <a:rPr lang="pt-BR" sz="2100" b="1" dirty="0" smtClean="0"/>
              <a:t>anos cadastradas </a:t>
            </a:r>
            <a:r>
              <a:rPr lang="pt-BR" sz="2100" b="1" dirty="0" smtClean="0"/>
              <a:t>que receberam as devidas orientações </a:t>
            </a:r>
            <a:r>
              <a:rPr lang="pt-BR" sz="2100" b="1" dirty="0" smtClean="0"/>
              <a:t>sobre detecção </a:t>
            </a:r>
            <a:r>
              <a:rPr lang="pt-BR" sz="2100" b="1" dirty="0" smtClean="0"/>
              <a:t>precoce do câncer do colo uterino e da mama</a:t>
            </a:r>
            <a:endParaRPr lang="pt-BR" sz="2100" b="1" dirty="0"/>
          </a:p>
        </p:txBody>
      </p:sp>
      <p:pic>
        <p:nvPicPr>
          <p:cNvPr id="5" name="Gráfico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72816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547664" y="4725144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Outubro de 2012...............................................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Novembro de 2012............................................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Dezembro </a:t>
            </a:r>
            <a:r>
              <a:rPr lang="pt-BR" sz="2100" b="1" dirty="0" smtClean="0">
                <a:solidFill>
                  <a:schemeClr val="tx2"/>
                </a:solidFill>
              </a:rPr>
              <a:t>de </a:t>
            </a:r>
            <a:r>
              <a:rPr lang="pt-BR" sz="2100" b="1" dirty="0" smtClean="0">
                <a:solidFill>
                  <a:schemeClr val="tx2"/>
                </a:solidFill>
              </a:rPr>
              <a:t>2012.............................................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Janeiro </a:t>
            </a:r>
            <a:r>
              <a:rPr lang="pt-BR" sz="2100" b="1" dirty="0" smtClean="0">
                <a:solidFill>
                  <a:schemeClr val="tx2"/>
                </a:solidFill>
              </a:rPr>
              <a:t>de 2013</a:t>
            </a:r>
            <a:r>
              <a:rPr lang="pt-BR" sz="2100" b="1" dirty="0" smtClean="0">
                <a:solidFill>
                  <a:schemeClr val="tx2"/>
                </a:solidFill>
              </a:rPr>
              <a:t>.................................................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endParaRPr lang="pt-BR" sz="2800" b="1" dirty="0" smtClean="0">
              <a:solidFill>
                <a:srgbClr val="C00000"/>
              </a:solidFill>
            </a:endParaRPr>
          </a:p>
          <a:p>
            <a:endParaRPr lang="pt-BR" sz="2100" b="1" dirty="0" smtClean="0">
              <a:solidFill>
                <a:schemeClr val="tx2"/>
              </a:solidFill>
            </a:endParaRPr>
          </a:p>
          <a:p>
            <a:endParaRPr lang="pt-BR" sz="4000" b="1" dirty="0" smtClean="0">
              <a:solidFill>
                <a:schemeClr val="tx2"/>
              </a:solidFill>
            </a:endParaRPr>
          </a:p>
          <a:p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100" b="1" dirty="0" smtClean="0"/>
              <a:t> Indicador </a:t>
            </a:r>
            <a:r>
              <a:rPr lang="pt-BR" sz="2100" b="1" dirty="0" smtClean="0"/>
              <a:t>da proporção </a:t>
            </a:r>
            <a:r>
              <a:rPr lang="pt-BR" sz="2100" b="1" dirty="0" smtClean="0"/>
              <a:t>de m</a:t>
            </a:r>
            <a:r>
              <a:rPr lang="pt-BR" sz="2100" b="1" dirty="0" smtClean="0"/>
              <a:t>ulheres </a:t>
            </a:r>
            <a:r>
              <a:rPr lang="pt-BR" sz="2100" b="1" dirty="0" smtClean="0"/>
              <a:t>de 25 a 69 </a:t>
            </a:r>
            <a:r>
              <a:rPr lang="pt-BR" sz="2100" b="1" dirty="0" smtClean="0"/>
              <a:t>anos cadastradas </a:t>
            </a:r>
            <a:r>
              <a:rPr lang="pt-BR" sz="2100" b="1" dirty="0" smtClean="0"/>
              <a:t>que receberam as devidas orientações </a:t>
            </a:r>
            <a:r>
              <a:rPr lang="pt-BR" sz="2100" b="1" dirty="0" smtClean="0"/>
              <a:t>sobre fatores de risco para o câncer </a:t>
            </a:r>
            <a:r>
              <a:rPr lang="pt-BR" sz="2100" b="1" dirty="0" smtClean="0"/>
              <a:t>do colo uterino e da mama</a:t>
            </a:r>
            <a:endParaRPr lang="pt-BR" sz="21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4725144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Outubro de 2012...............................................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Novembro de 2012............................................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Dezembro </a:t>
            </a:r>
            <a:r>
              <a:rPr lang="pt-BR" sz="2100" b="1" dirty="0" smtClean="0">
                <a:solidFill>
                  <a:schemeClr val="tx2"/>
                </a:solidFill>
              </a:rPr>
              <a:t>de </a:t>
            </a:r>
            <a:r>
              <a:rPr lang="pt-BR" sz="2100" b="1" dirty="0" smtClean="0">
                <a:solidFill>
                  <a:schemeClr val="tx2"/>
                </a:solidFill>
              </a:rPr>
              <a:t>2012.............................................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Janeiro </a:t>
            </a:r>
            <a:r>
              <a:rPr lang="pt-BR" sz="2100" b="1" dirty="0" smtClean="0">
                <a:solidFill>
                  <a:schemeClr val="tx2"/>
                </a:solidFill>
              </a:rPr>
              <a:t>de 2013</a:t>
            </a:r>
            <a:r>
              <a:rPr lang="pt-BR" sz="2100" b="1" dirty="0" smtClean="0">
                <a:solidFill>
                  <a:schemeClr val="tx2"/>
                </a:solidFill>
              </a:rPr>
              <a:t>.................................................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endParaRPr lang="pt-BR" sz="2800" b="1" dirty="0" smtClean="0">
              <a:solidFill>
                <a:srgbClr val="C00000"/>
              </a:solidFill>
            </a:endParaRPr>
          </a:p>
          <a:p>
            <a:endParaRPr lang="pt-BR" sz="2100" b="1" dirty="0" smtClean="0">
              <a:solidFill>
                <a:schemeClr val="tx2"/>
              </a:solidFill>
            </a:endParaRPr>
          </a:p>
          <a:p>
            <a:endParaRPr lang="pt-BR" sz="4000" b="1" dirty="0" smtClean="0">
              <a:solidFill>
                <a:schemeClr val="tx2"/>
              </a:solidFill>
            </a:endParaRPr>
          </a:p>
          <a:p>
            <a:endParaRPr lang="pt-BR" sz="2100" dirty="0"/>
          </a:p>
        </p:txBody>
      </p:sp>
      <p:pic>
        <p:nvPicPr>
          <p:cNvPr id="2050" name="Gráfico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11560" y="476672"/>
            <a:ext cx="7992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pt-BR" sz="2100" b="1" dirty="0" smtClean="0"/>
              <a:t> Indicador </a:t>
            </a:r>
            <a:r>
              <a:rPr lang="pt-BR" sz="2100" b="1" dirty="0" smtClean="0"/>
              <a:t>da proporção </a:t>
            </a:r>
            <a:r>
              <a:rPr lang="pt-BR" sz="2100" b="1" dirty="0" smtClean="0"/>
              <a:t>de m</a:t>
            </a:r>
            <a:r>
              <a:rPr lang="pt-BR" sz="2100" b="1" dirty="0" smtClean="0"/>
              <a:t>ulheres </a:t>
            </a:r>
            <a:r>
              <a:rPr lang="pt-BR" sz="2100" b="1" dirty="0" smtClean="0"/>
              <a:t>de 25 a 69 </a:t>
            </a:r>
            <a:r>
              <a:rPr lang="pt-BR" sz="2100" b="1" dirty="0" smtClean="0"/>
              <a:t>anos cadastradas </a:t>
            </a:r>
            <a:r>
              <a:rPr lang="pt-BR" sz="2100" b="1" dirty="0" smtClean="0"/>
              <a:t>que receberam as devidas orientações </a:t>
            </a:r>
            <a:r>
              <a:rPr lang="pt-BR" sz="2100" b="1" dirty="0" smtClean="0"/>
              <a:t>sobre </a:t>
            </a:r>
            <a:r>
              <a:rPr lang="pt-BR" sz="2100" b="1" dirty="0" err="1" smtClean="0"/>
              <a:t>DST’s</a:t>
            </a:r>
            <a:endParaRPr lang="pt-BR" sz="21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47664" y="4725144"/>
            <a:ext cx="655272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b="1" dirty="0" smtClean="0">
                <a:solidFill>
                  <a:schemeClr val="tx2"/>
                </a:solidFill>
              </a:rPr>
              <a:t>Outubro de 2012...............................................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Novembro de 2012............................................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Dezembro </a:t>
            </a:r>
            <a:r>
              <a:rPr lang="pt-BR" sz="2100" b="1" dirty="0" smtClean="0">
                <a:solidFill>
                  <a:schemeClr val="tx2"/>
                </a:solidFill>
              </a:rPr>
              <a:t>de </a:t>
            </a:r>
            <a:r>
              <a:rPr lang="pt-BR" sz="2100" b="1" dirty="0" smtClean="0">
                <a:solidFill>
                  <a:schemeClr val="tx2"/>
                </a:solidFill>
              </a:rPr>
              <a:t>2012.............................................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r>
              <a:rPr lang="pt-BR" sz="2100" b="1" dirty="0" smtClean="0">
                <a:solidFill>
                  <a:schemeClr val="tx2"/>
                </a:solidFill>
              </a:rPr>
              <a:t>Janeiro </a:t>
            </a:r>
            <a:r>
              <a:rPr lang="pt-BR" sz="2100" b="1" dirty="0" smtClean="0">
                <a:solidFill>
                  <a:schemeClr val="tx2"/>
                </a:solidFill>
              </a:rPr>
              <a:t>de 2013</a:t>
            </a:r>
            <a:r>
              <a:rPr lang="pt-BR" sz="2100" b="1" dirty="0" smtClean="0">
                <a:solidFill>
                  <a:schemeClr val="tx2"/>
                </a:solidFill>
              </a:rPr>
              <a:t>................................................. </a:t>
            </a:r>
            <a:r>
              <a:rPr lang="pt-BR" sz="2800" b="1" dirty="0" smtClean="0">
                <a:solidFill>
                  <a:schemeClr val="tx2"/>
                </a:solidFill>
              </a:rPr>
              <a:t>100%</a:t>
            </a:r>
            <a:endParaRPr lang="pt-BR" sz="2800" b="1" dirty="0" smtClean="0">
              <a:solidFill>
                <a:schemeClr val="tx2"/>
              </a:solidFill>
            </a:endParaRPr>
          </a:p>
          <a:p>
            <a:endParaRPr lang="pt-BR" sz="2800" b="1" dirty="0" smtClean="0">
              <a:solidFill>
                <a:srgbClr val="C00000"/>
              </a:solidFill>
            </a:endParaRPr>
          </a:p>
          <a:p>
            <a:endParaRPr lang="pt-BR" sz="2100" b="1" dirty="0" smtClean="0">
              <a:solidFill>
                <a:schemeClr val="tx2"/>
              </a:solidFill>
            </a:endParaRPr>
          </a:p>
          <a:p>
            <a:endParaRPr lang="pt-BR" sz="4000" b="1" dirty="0" smtClean="0">
              <a:solidFill>
                <a:schemeClr val="tx2"/>
              </a:solidFill>
            </a:endParaRPr>
          </a:p>
          <a:p>
            <a:endParaRPr lang="pt-BR" sz="2100" dirty="0"/>
          </a:p>
        </p:txBody>
      </p:sp>
      <p:pic>
        <p:nvPicPr>
          <p:cNvPr id="3074" name="Gráfico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Discussão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1277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/>
              <a:t>	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772816"/>
            <a:ext cx="806489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Propulsores da intervenção: Agentes Comunitários de Saúde.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</a:t>
            </a:r>
            <a:r>
              <a:rPr lang="pt-BR" sz="2100" dirty="0" smtClean="0"/>
              <a:t>Pilar </a:t>
            </a:r>
            <a:r>
              <a:rPr lang="pt-BR" sz="2100" dirty="0" smtClean="0"/>
              <a:t>da intervenção: Elaboração e aplicação das planilhas de monitoramento</a:t>
            </a:r>
            <a:r>
              <a:rPr lang="pt-BR" sz="2100" dirty="0" smtClean="0"/>
              <a:t>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Diagnóstico de área adequado.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</a:t>
            </a:r>
            <a:r>
              <a:rPr lang="pt-BR" sz="2100" dirty="0" smtClean="0"/>
              <a:t>Diminuição das incertezas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Conscientização da comunidade.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</a:t>
            </a:r>
            <a:r>
              <a:rPr lang="pt-BR" sz="2100" dirty="0" err="1" smtClean="0"/>
              <a:t>Intersetorialidade</a:t>
            </a:r>
            <a:r>
              <a:rPr lang="pt-BR" sz="2100" dirty="0" smtClean="0"/>
              <a:t> fortalecida.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</a:t>
            </a:r>
            <a:r>
              <a:rPr lang="pt-BR" sz="2100" dirty="0" smtClean="0"/>
              <a:t>Sobretudo, a intervenção continua bem consolidada a rotina da unidade.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 Ações futuras: Intervir de maneira análoga sobre outros grupos específicos.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§"/>
            </a:pPr>
            <a:endParaRPr lang="pt-BR" sz="2100" dirty="0" smtClean="0"/>
          </a:p>
          <a:p>
            <a:pPr algn="just"/>
            <a:endParaRPr lang="pt-BR" sz="2100" dirty="0" smtClean="0"/>
          </a:p>
          <a:p>
            <a:pPr algn="just"/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Reflexão  crítica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55576" y="1412776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smtClean="0"/>
              <a:t>	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3528" y="1628800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pt-BR" sz="2100" dirty="0" smtClean="0"/>
              <a:t>	Iniciei </a:t>
            </a:r>
            <a:r>
              <a:rPr lang="pt-BR" sz="2100" dirty="0" smtClean="0"/>
              <a:t>o Curso de Especialização em Saúde da Família com o intuito de intervir sobre a </a:t>
            </a:r>
            <a:r>
              <a:rPr lang="pt-BR" sz="2100" dirty="0" smtClean="0"/>
              <a:t>principal </a:t>
            </a:r>
            <a:r>
              <a:rPr lang="pt-BR" sz="2100" dirty="0" smtClean="0"/>
              <a:t>fragilidade dentro da assistência a saúde prestada à comunidade. Fazendo uma breve reflexão sobre essa afirmação, logo </a:t>
            </a:r>
            <a:r>
              <a:rPr lang="pt-BR" sz="2100" dirty="0" smtClean="0"/>
              <a:t>torna-se claro </a:t>
            </a:r>
            <a:r>
              <a:rPr lang="pt-BR" sz="2100" dirty="0" smtClean="0"/>
              <a:t>que o sentido do curso vai muito além do que simplesmente reformular uma ação programática, mas sim, busca </a:t>
            </a:r>
            <a:r>
              <a:rPr lang="pt-BR" sz="2100" dirty="0" smtClean="0"/>
              <a:t>esclarecer </a:t>
            </a:r>
            <a:r>
              <a:rPr lang="pt-BR" sz="2100" dirty="0" smtClean="0"/>
              <a:t>e direcionar o caminho a ser trilhado em referência ao que nos compete dentro da atenção básica, fomentando assim ações que deveriam ser rotineiras em nosso dia a dia.  </a:t>
            </a:r>
            <a:endParaRPr lang="pt-BR" sz="2100" dirty="0" smtClean="0"/>
          </a:p>
          <a:p>
            <a:pPr algn="just">
              <a:buClr>
                <a:schemeClr val="accent2"/>
              </a:buClr>
            </a:pPr>
            <a:r>
              <a:rPr lang="pt-BR" sz="2100" dirty="0" smtClean="0"/>
              <a:t>	O </a:t>
            </a:r>
            <a:r>
              <a:rPr lang="pt-BR" sz="2100" dirty="0" smtClean="0"/>
              <a:t>curso </a:t>
            </a:r>
            <a:r>
              <a:rPr lang="pt-BR" sz="2100" dirty="0" smtClean="0"/>
              <a:t>proporcionou </a:t>
            </a:r>
            <a:r>
              <a:rPr lang="pt-BR" sz="2100" dirty="0" smtClean="0"/>
              <a:t>que cada um trouxesse para o debate as suas dificuldades, como também as suas facilidades, uma troca de experiências de fato </a:t>
            </a:r>
            <a:r>
              <a:rPr lang="pt-BR" sz="2100" dirty="0" smtClean="0"/>
              <a:t>enriquecedora. </a:t>
            </a:r>
          </a:p>
          <a:p>
            <a:pPr algn="just">
              <a:buClr>
                <a:schemeClr val="accent2"/>
              </a:buClr>
            </a:pPr>
            <a:r>
              <a:rPr lang="pt-BR" sz="2100" dirty="0" smtClean="0"/>
              <a:t>	Com </a:t>
            </a:r>
            <a:r>
              <a:rPr lang="pt-BR" sz="2100" dirty="0" smtClean="0"/>
              <a:t>o curso </a:t>
            </a:r>
            <a:r>
              <a:rPr lang="pt-BR" sz="2100" dirty="0" smtClean="0"/>
              <a:t>também pude </a:t>
            </a:r>
            <a:r>
              <a:rPr lang="pt-BR" sz="2100" dirty="0" smtClean="0"/>
              <a:t>perceber a riqueza da abordagem </a:t>
            </a:r>
            <a:r>
              <a:rPr lang="pt-BR" sz="2100" dirty="0" err="1" smtClean="0"/>
              <a:t>problematizadora</a:t>
            </a:r>
            <a:r>
              <a:rPr lang="pt-BR" sz="2100" dirty="0" smtClean="0"/>
              <a:t>, uma temática que proporciona ao especializando ser o sujeito do processo de aprendizagem, </a:t>
            </a:r>
            <a:r>
              <a:rPr lang="pt-BR" sz="2100" dirty="0" smtClean="0"/>
              <a:t>recriando </a:t>
            </a:r>
            <a:r>
              <a:rPr lang="pt-BR" sz="2100" dirty="0" smtClean="0"/>
              <a:t>o fazer </a:t>
            </a:r>
            <a:r>
              <a:rPr lang="pt-BR" sz="2100" dirty="0" smtClean="0"/>
              <a:t>cotidiano. </a:t>
            </a:r>
          </a:p>
          <a:p>
            <a:pPr algn="just">
              <a:buClr>
                <a:schemeClr val="accent2"/>
              </a:buClr>
            </a:pPr>
            <a:endParaRPr lang="pt-BR" sz="2100" dirty="0" smtClean="0"/>
          </a:p>
          <a:p>
            <a:pPr algn="just">
              <a:buClr>
                <a:schemeClr val="accent2"/>
              </a:buClr>
            </a:pPr>
            <a:endParaRPr lang="pt-BR" sz="2100" dirty="0" smtClean="0"/>
          </a:p>
          <a:p>
            <a:pPr algn="just"/>
            <a:endParaRPr lang="pt-BR" sz="2100" dirty="0" smtClean="0"/>
          </a:p>
          <a:p>
            <a:pPr algn="just"/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4" descr="DSC02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1885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magem 0" descr="DSC029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08920"/>
            <a:ext cx="19240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m 4" descr="Atividade CRAS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19621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Imagem 3" descr="Atividade CRAS 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869160"/>
            <a:ext cx="18859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Imagem 4" descr="DSC029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869160"/>
            <a:ext cx="1914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magem 1" descr="DSC029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4941168"/>
            <a:ext cx="1885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Imagem 15" descr="DSC029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3284984"/>
            <a:ext cx="18859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Orientaçao CA de Colo Uterin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2996952"/>
            <a:ext cx="18954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Imagem 0" descr="Foto08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83768" y="188640"/>
            <a:ext cx="18764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Solicitação de Mamografia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912" y="1412776"/>
            <a:ext cx="18573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Imagem 2" descr="DSC0293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520" y="260648"/>
            <a:ext cx="1924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Imagem 2" descr="Planilha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20072" y="188640"/>
            <a:ext cx="18954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CRA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20272" y="1052736"/>
            <a:ext cx="189547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Outub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m 4" descr="equi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88640"/>
            <a:ext cx="3528392" cy="24482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692696"/>
            <a:ext cx="4320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 smtClean="0"/>
              <a:t>Trabalhar com uma comunidade maravilhosa dessa não tem preço, gente humilde mas que não perde a coragem jamais, sempre com um largo sorriso no rosto!</a:t>
            </a:r>
          </a:p>
          <a:p>
            <a:pPr algn="r"/>
            <a:r>
              <a:rPr lang="pt-BR" sz="2100" b="1" dirty="0" smtClean="0"/>
              <a:t>Outubro Rosa</a:t>
            </a:r>
            <a:r>
              <a:rPr lang="pt-BR" sz="2100" b="1" smtClean="0"/>
              <a:t>, 10/10/2013 </a:t>
            </a:r>
            <a:endParaRPr lang="pt-BR" sz="21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4048" y="26369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/>
              <a:t>OBRIGADO!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UBS Cordeiro  x  Saúde da mulher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39552" y="1700808"/>
            <a:ext cx="69847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Razão de exames </a:t>
            </a:r>
            <a:r>
              <a:rPr lang="pt-BR" sz="2800" dirty="0" err="1" smtClean="0"/>
              <a:t>citopatológicos</a:t>
            </a:r>
            <a:r>
              <a:rPr lang="pt-BR" sz="2800" dirty="0" smtClean="0"/>
              <a:t> do colo do útero em mulheres de 25 à 64 anos e a população feminina na mesma faixa etária: </a:t>
            </a:r>
          </a:p>
          <a:p>
            <a:endParaRPr lang="pt-BR" sz="2800" dirty="0" smtClean="0"/>
          </a:p>
          <a:p>
            <a:r>
              <a:rPr lang="pt-BR" sz="2800" b="1" dirty="0" smtClean="0"/>
              <a:t>Meta do SISPACTO 2012</a:t>
            </a:r>
            <a:r>
              <a:rPr lang="pt-BR" sz="2800" dirty="0" smtClean="0"/>
              <a:t>: </a:t>
            </a:r>
          </a:p>
          <a:p>
            <a:endParaRPr lang="pt-BR" sz="2800" dirty="0" smtClean="0"/>
          </a:p>
          <a:p>
            <a:pPr algn="just"/>
            <a:r>
              <a:rPr lang="pt-BR" sz="2800" dirty="0" smtClean="0"/>
              <a:t>Razão de exames de mamografia solicitados para mulheres de 50 a 69 anos e população da mesma faixa etária : </a:t>
            </a:r>
          </a:p>
          <a:p>
            <a:endParaRPr lang="pt-BR" sz="2800" dirty="0" smtClean="0"/>
          </a:p>
          <a:p>
            <a:r>
              <a:rPr lang="pt-BR" sz="2800" b="1" dirty="0" smtClean="0"/>
              <a:t>Meta do SISPACTO 2012</a:t>
            </a:r>
            <a:r>
              <a:rPr lang="pt-BR" sz="2800" dirty="0" smtClean="0"/>
              <a:t>:</a:t>
            </a:r>
            <a:endParaRPr lang="pt-BR" sz="2800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668344" y="23488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FF0000"/>
                </a:solidFill>
              </a:rPr>
              <a:t>45%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32040" y="321297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</a:rPr>
              <a:t>75%</a:t>
            </a:r>
            <a:endParaRPr lang="pt-BR" sz="5400" b="1" dirty="0">
              <a:solidFill>
                <a:srgbClr val="00B05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283968" y="4941168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?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4048" y="573325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</a:rPr>
              <a:t>35%</a:t>
            </a:r>
            <a:endParaRPr lang="pt-BR" sz="5400" b="1" dirty="0">
              <a:solidFill>
                <a:srgbClr val="00B050"/>
              </a:solidFill>
            </a:endParaRPr>
          </a:p>
        </p:txBody>
      </p:sp>
      <p:cxnSp>
        <p:nvCxnSpPr>
          <p:cNvPr id="11" name="Conector de seta reta 10"/>
          <p:cNvCxnSpPr/>
          <p:nvPr/>
        </p:nvCxnSpPr>
        <p:spPr>
          <a:xfrm>
            <a:off x="7092280" y="2852936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3635896" y="5445224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>
            <a:off x="4355976" y="3717032"/>
            <a:ext cx="57606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4355976" y="6237312"/>
            <a:ext cx="576064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err="1" smtClean="0">
                <a:solidFill>
                  <a:schemeClr val="bg1"/>
                </a:solidFill>
              </a:rPr>
              <a:t>Guarabira</a:t>
            </a:r>
            <a:r>
              <a:rPr lang="pt-BR" sz="3600" b="1" dirty="0" smtClean="0">
                <a:solidFill>
                  <a:schemeClr val="bg1"/>
                </a:solidFill>
              </a:rPr>
              <a:t> - PB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1"/>
            <a:ext cx="8640960" cy="1972816"/>
          </a:xfrm>
        </p:spPr>
        <p:txBody>
          <a:bodyPr>
            <a:normAutofit/>
          </a:bodyPr>
          <a:lstStyle/>
          <a:p>
            <a:pPr marL="0" algn="just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dirty="0" smtClean="0"/>
              <a:t>	O município de </a:t>
            </a:r>
            <a:r>
              <a:rPr lang="pt-BR" sz="2100" dirty="0" err="1" smtClean="0"/>
              <a:t>Guarabira</a:t>
            </a:r>
            <a:r>
              <a:rPr lang="pt-BR" sz="2100" dirty="0" smtClean="0"/>
              <a:t> - PB, de acordo com o censo populacional (2010), possui um total de </a:t>
            </a:r>
            <a:r>
              <a:rPr lang="pt-BR" sz="2100" b="1" dirty="0" smtClean="0"/>
              <a:t>55.320 habitantes</a:t>
            </a:r>
            <a:r>
              <a:rPr lang="pt-BR" sz="2100" dirty="0" smtClean="0"/>
              <a:t>, sendo uma das maiores cidades do brejo paraibano. Analisando as estratégias de regionalização, está definido como </a:t>
            </a:r>
            <a:r>
              <a:rPr lang="pt-BR" sz="2100" b="1" dirty="0" smtClean="0"/>
              <a:t>município polo</a:t>
            </a:r>
            <a:r>
              <a:rPr lang="pt-BR" sz="2100" dirty="0" smtClean="0"/>
              <a:t>, possuindo uma boa rede de atenção primária, e ofertando diversos serviços de média complexidade. </a:t>
            </a:r>
            <a:endParaRPr lang="pt-BR" sz="2100" dirty="0"/>
          </a:p>
        </p:txBody>
      </p:sp>
      <p:pic>
        <p:nvPicPr>
          <p:cNvPr id="4" name="Imagem 3" descr="guarab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573016"/>
            <a:ext cx="6768752" cy="29632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UBS Cordeiro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1800201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100" dirty="0" smtClean="0"/>
              <a:t>	A unidade de saúde na qual trabalho está localizada na zona urbana, próximo ao centro da cidade, disponibilizando como único modelo de atenção a </a:t>
            </a:r>
            <a:r>
              <a:rPr lang="pt-BR" sz="2100" b="1" dirty="0" smtClean="0"/>
              <a:t>Estratégia de Saúde da Família</a:t>
            </a:r>
            <a:r>
              <a:rPr lang="pt-BR" sz="2100" dirty="0" smtClean="0"/>
              <a:t>, tendo na área de abrangência </a:t>
            </a:r>
            <a:r>
              <a:rPr lang="pt-BR" sz="2100" b="1" dirty="0" smtClean="0"/>
              <a:t>3015 pessoas </a:t>
            </a:r>
            <a:r>
              <a:rPr lang="pt-BR" sz="2100" dirty="0" smtClean="0"/>
              <a:t>cadastradas. A área  total está subdividida em </a:t>
            </a:r>
            <a:r>
              <a:rPr lang="pt-BR" sz="2100" b="1" dirty="0" smtClean="0"/>
              <a:t>08 microáreas</a:t>
            </a:r>
            <a:r>
              <a:rPr lang="pt-BR" sz="2100" dirty="0" smtClean="0"/>
              <a:t>, estando uma microárea sem Agente Comunitário de saúde.</a:t>
            </a:r>
            <a:endParaRPr lang="pt-BR" sz="2100" b="1" dirty="0" smtClean="0"/>
          </a:p>
        </p:txBody>
      </p:sp>
      <p:pic>
        <p:nvPicPr>
          <p:cNvPr id="5" name="Imagem 4" descr="Post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212976"/>
            <a:ext cx="6624736" cy="33251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UBS Cordeiro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3816424" cy="511256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pt-BR" sz="2400" b="1" dirty="0" smtClean="0">
                <a:solidFill>
                  <a:srgbClr val="00B050"/>
                </a:solidFill>
              </a:rPr>
              <a:t>Qualidades</a:t>
            </a:r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Estrutura física </a:t>
            </a:r>
            <a:r>
              <a:rPr lang="pt-BR" sz="2100" dirty="0" smtClean="0"/>
              <a:t>adequada;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Equipe multiprofissional </a:t>
            </a:r>
            <a:r>
              <a:rPr lang="pt-BR" sz="2100" dirty="0" smtClean="0"/>
              <a:t>completa;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Suporte do </a:t>
            </a:r>
            <a:r>
              <a:rPr lang="pt-BR" sz="2100" dirty="0" smtClean="0"/>
              <a:t>NASF</a:t>
            </a:r>
            <a:r>
              <a:rPr lang="pt-BR" sz="2100" dirty="0" smtClean="0"/>
              <a:t>;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Boa rede de </a:t>
            </a:r>
            <a:r>
              <a:rPr lang="pt-BR" sz="2100" dirty="0" smtClean="0"/>
              <a:t>referência;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Integração com outros setores (educação, assistência social</a:t>
            </a:r>
            <a:r>
              <a:rPr lang="pt-BR" sz="2100" dirty="0" smtClean="0"/>
              <a:t>...); 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Parcerias com Instituições de </a:t>
            </a:r>
            <a:r>
              <a:rPr lang="pt-BR" sz="2100" dirty="0" smtClean="0"/>
              <a:t>ensino;</a:t>
            </a:r>
            <a:endParaRPr lang="pt-BR" sz="2100" dirty="0" smtClean="0"/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r>
              <a:rPr lang="pt-BR" sz="2100" dirty="0" smtClean="0"/>
              <a:t>Bom vínculo com a comunidade.</a:t>
            </a:r>
          </a:p>
          <a:p>
            <a:pPr marL="0" algn="just">
              <a:spcBef>
                <a:spcPts val="0"/>
              </a:spcBef>
              <a:buClr>
                <a:srgbClr val="00B050"/>
              </a:buClr>
              <a:buFont typeface="Wingdings" pitchFamily="2" charset="2"/>
              <a:buChar char="§"/>
            </a:pPr>
            <a:endParaRPr lang="pt-BR" sz="2100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788024" y="1556792"/>
            <a:ext cx="3816424" cy="511256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Tx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Fragilidades</a:t>
            </a: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Profissionais despreparados, sem perfil para o trabalho preventivo,</a:t>
            </a:r>
            <a:r>
              <a:rPr kumimoji="0" lang="pt-BR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pautados por uma concepção arcaica do processo </a:t>
            </a:r>
            <a:r>
              <a:rPr kumimoji="0" lang="pt-BR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saúde/doença;</a:t>
            </a:r>
            <a:endParaRPr kumimoji="0" lang="pt-BR" sz="2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 algn="just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pt-BR" sz="2100" dirty="0" smtClean="0"/>
              <a:t>Comunidade acostumada com o modelo médico assistencialista,  baseado no </a:t>
            </a:r>
            <a:r>
              <a:rPr lang="pt-BR" sz="2100" dirty="0" err="1" smtClean="0"/>
              <a:t>curativismo</a:t>
            </a:r>
            <a:r>
              <a:rPr lang="pt-BR" sz="2100" dirty="0" smtClean="0"/>
              <a:t>, viciada em </a:t>
            </a:r>
            <a:r>
              <a:rPr lang="pt-BR" sz="2100" dirty="0" smtClean="0"/>
              <a:t>medicamentos;</a:t>
            </a:r>
            <a:endParaRPr lang="pt-BR" sz="2100" dirty="0" smtClean="0"/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Falta de 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informatização;</a:t>
            </a:r>
            <a:endParaRPr kumimoji="0" lang="pt-BR" sz="2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Debilidade nos </a:t>
            </a: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registros;</a:t>
            </a:r>
            <a:endParaRPr kumimoji="0" lang="pt-BR" sz="21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2100" dirty="0" smtClean="0"/>
              <a:t>Gestão </a:t>
            </a:r>
            <a:r>
              <a:rPr lang="pt-BR" sz="2100" dirty="0" smtClean="0"/>
              <a:t>desorganizada;</a:t>
            </a:r>
            <a:endParaRPr lang="pt-BR" sz="2100" dirty="0" smtClean="0"/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Mapeamento de área</a:t>
            </a:r>
            <a:r>
              <a:rPr kumimoji="0" lang="pt-BR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1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incorreto;</a:t>
            </a:r>
            <a:endParaRPr kumimoji="0" lang="pt-BR" sz="21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just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pt-BR" sz="2100" baseline="0" dirty="0" smtClean="0">
                <a:solidFill>
                  <a:schemeClr val="tx1"/>
                </a:solidFill>
              </a:rPr>
              <a:t>Dificuldades de trabalho período </a:t>
            </a:r>
            <a:r>
              <a:rPr lang="pt-BR" sz="2100" baseline="0" dirty="0" smtClean="0">
                <a:solidFill>
                  <a:schemeClr val="tx1"/>
                </a:solidFill>
              </a:rPr>
              <a:t>eleitoral.</a:t>
            </a:r>
            <a:endParaRPr kumimoji="0" lang="pt-BR" sz="2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Objetivos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Objetivo geral</a:t>
            </a:r>
            <a:endParaRPr lang="pt-BR" sz="21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 </a:t>
            </a:r>
            <a:endParaRPr lang="pt-BR" sz="21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Qualificar do programa de prevenção do câncer do colo uterino e da mama da Unidade de Saúde da Família José Nicolau Pessoa, em </a:t>
            </a:r>
            <a:r>
              <a:rPr lang="pt-BR" sz="2100" dirty="0" err="1" smtClean="0"/>
              <a:t>Guarabira-PB</a:t>
            </a:r>
            <a:r>
              <a:rPr lang="pt-BR" sz="2100" dirty="0" smtClean="0"/>
              <a:t>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 </a:t>
            </a:r>
            <a:endParaRPr lang="pt-BR" sz="2100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  </a:t>
            </a:r>
          </a:p>
          <a:p>
            <a:pPr marL="0" algn="ctr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pt-BR" sz="2100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endParaRPr lang="pt-BR" sz="2100" b="1" dirty="0" smtClean="0"/>
          </a:p>
          <a:p>
            <a:pPr marL="0" algn="ctr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Objetivos específicos</a:t>
            </a:r>
            <a:endParaRPr lang="pt-BR" sz="2100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 </a:t>
            </a:r>
            <a:endParaRPr lang="pt-BR" sz="2100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707904" y="3429000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Ampliar cobertura</a:t>
            </a:r>
            <a:endParaRPr lang="pt-BR" sz="2100" b="1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331640" y="386104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Melhorar a adesão</a:t>
            </a:r>
            <a:endParaRPr lang="pt-BR" sz="2100" b="1" dirty="0"/>
          </a:p>
        </p:txBody>
      </p:sp>
      <p:sp>
        <p:nvSpPr>
          <p:cNvPr id="6" name="Retângulo de cantos arredondados 5"/>
          <p:cNvSpPr/>
          <p:nvPr/>
        </p:nvSpPr>
        <p:spPr>
          <a:xfrm>
            <a:off x="1331640" y="5373216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Qualificar o atendimento</a:t>
            </a:r>
            <a:endParaRPr lang="pt-BR" sz="2100" b="1" dirty="0"/>
          </a:p>
        </p:txBody>
      </p:sp>
      <p:sp>
        <p:nvSpPr>
          <p:cNvPr id="7" name="Retângulo de cantos arredondados 6"/>
          <p:cNvSpPr/>
          <p:nvPr/>
        </p:nvSpPr>
        <p:spPr>
          <a:xfrm>
            <a:off x="3707904" y="566124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Melhorar os registros</a:t>
            </a:r>
            <a:endParaRPr lang="pt-BR" sz="2100" b="1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6084168" y="5301208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Mapear as mulheres</a:t>
            </a:r>
            <a:endParaRPr lang="pt-BR" sz="2100" b="1" dirty="0"/>
          </a:p>
        </p:txBody>
      </p:sp>
      <p:sp>
        <p:nvSpPr>
          <p:cNvPr id="9" name="Retângulo de cantos arredondados 8"/>
          <p:cNvSpPr/>
          <p:nvPr/>
        </p:nvSpPr>
        <p:spPr>
          <a:xfrm>
            <a:off x="6084168" y="3789040"/>
            <a:ext cx="172819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100" b="1" dirty="0" smtClean="0"/>
              <a:t>Ações de Promoção à Saúde</a:t>
            </a:r>
            <a:endParaRPr lang="pt-BR" sz="2100" b="1" dirty="0"/>
          </a:p>
        </p:txBody>
      </p:sp>
      <p:cxnSp>
        <p:nvCxnSpPr>
          <p:cNvPr id="11" name="Conector de seta reta 10"/>
          <p:cNvCxnSpPr/>
          <p:nvPr/>
        </p:nvCxnSpPr>
        <p:spPr>
          <a:xfrm flipV="1">
            <a:off x="4499992" y="4509120"/>
            <a:ext cx="0" cy="28803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5580112" y="4581128"/>
            <a:ext cx="216024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5580112" y="5157192"/>
            <a:ext cx="288032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>
            <a:off x="4499992" y="5157192"/>
            <a:ext cx="0" cy="36004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flipH="1" flipV="1">
            <a:off x="3275856" y="4581128"/>
            <a:ext cx="288032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 flipH="1">
            <a:off x="3203848" y="5157192"/>
            <a:ext cx="288032" cy="21602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4807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Metas 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2565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3000" b="1" dirty="0" smtClean="0">
                <a:solidFill>
                  <a:schemeClr val="tx1"/>
                </a:solidFill>
              </a:rPr>
              <a:t>1º  </a:t>
            </a:r>
            <a:r>
              <a:rPr lang="pt-BR" sz="3000" b="1" u="sng" dirty="0" smtClean="0">
                <a:solidFill>
                  <a:schemeClr val="tx2"/>
                </a:solidFill>
              </a:rPr>
              <a:t>Ampliar a cobertura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Aplicar a periodicidade de rastreamento através do exame </a:t>
            </a:r>
            <a:r>
              <a:rPr lang="pt-BR" sz="3000" dirty="0" err="1" smtClean="0"/>
              <a:t>citopatológico</a:t>
            </a:r>
            <a:r>
              <a:rPr lang="pt-BR" sz="3000" dirty="0" smtClean="0"/>
              <a:t> de colo uterino recomendada pelo Ministério da Saúde a </a:t>
            </a:r>
            <a:r>
              <a:rPr lang="pt-BR" sz="3000" b="1" dirty="0" smtClean="0">
                <a:solidFill>
                  <a:schemeClr val="tx2"/>
                </a:solidFill>
              </a:rPr>
              <a:t>60% </a:t>
            </a:r>
            <a:r>
              <a:rPr lang="pt-BR" sz="3000" dirty="0" smtClean="0"/>
              <a:t>das mulheres de 25 a 64 anos de idade que realizarem acompanhamento na UBS;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Aplicar a periodicidade de rastreamento através da mamografia recomendada pelo Ministério da Saúde a </a:t>
            </a:r>
            <a:r>
              <a:rPr lang="pt-BR" sz="3000" b="1" dirty="0" smtClean="0">
                <a:solidFill>
                  <a:schemeClr val="tx2"/>
                </a:solidFill>
              </a:rPr>
              <a:t>35%</a:t>
            </a:r>
            <a:r>
              <a:rPr lang="pt-BR" sz="3000" dirty="0" smtClean="0">
                <a:solidFill>
                  <a:schemeClr val="tx2"/>
                </a:solidFill>
              </a:rPr>
              <a:t> </a:t>
            </a:r>
            <a:r>
              <a:rPr lang="pt-BR" sz="3000" dirty="0" smtClean="0">
                <a:solidFill>
                  <a:schemeClr val="tx1"/>
                </a:solidFill>
              </a:rPr>
              <a:t>(meta SISPACTO) das </a:t>
            </a:r>
            <a:r>
              <a:rPr lang="pt-BR" sz="3000" dirty="0" smtClean="0"/>
              <a:t>mulheres de 50 a 69 anos de idade que realizarem acompanhamento na UBS;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Obter o índice de</a:t>
            </a:r>
            <a:r>
              <a:rPr lang="pt-BR" sz="3000" dirty="0" smtClean="0"/>
              <a:t> </a:t>
            </a:r>
            <a:r>
              <a:rPr lang="pt-BR" sz="3000" dirty="0" smtClean="0"/>
              <a:t>cobertura de detecção precoce do câncer do colo uterino </a:t>
            </a:r>
            <a:r>
              <a:rPr lang="pt-BR" sz="3000" dirty="0" smtClean="0"/>
              <a:t>de </a:t>
            </a:r>
            <a:r>
              <a:rPr lang="pt-BR" sz="3000" b="1" dirty="0" smtClean="0">
                <a:solidFill>
                  <a:schemeClr val="tx2"/>
                </a:solidFill>
              </a:rPr>
              <a:t>100%</a:t>
            </a:r>
            <a:r>
              <a:rPr lang="pt-BR" sz="3000" dirty="0" smtClean="0"/>
              <a:t> das </a:t>
            </a:r>
            <a:r>
              <a:rPr lang="pt-BR" sz="3000" dirty="0" smtClean="0"/>
              <a:t>mulheres na faixa etária entre 25 e 64 anos de idade </a:t>
            </a:r>
            <a:r>
              <a:rPr lang="pt-BR" sz="3000" dirty="0" smtClean="0"/>
              <a:t>cadastradas;</a:t>
            </a:r>
            <a:endParaRPr lang="pt-BR" sz="3000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Obter o índice de cobertura </a:t>
            </a:r>
            <a:r>
              <a:rPr lang="pt-BR" sz="3000" dirty="0" smtClean="0"/>
              <a:t>de detecção precoce do câncer da mama </a:t>
            </a:r>
            <a:r>
              <a:rPr lang="pt-BR" sz="3000" dirty="0" smtClean="0"/>
              <a:t>de </a:t>
            </a:r>
            <a:r>
              <a:rPr lang="pt-BR" sz="3000" b="1" dirty="0" smtClean="0">
                <a:solidFill>
                  <a:schemeClr val="tx2"/>
                </a:solidFill>
              </a:rPr>
              <a:t>100%</a:t>
            </a:r>
            <a:r>
              <a:rPr lang="pt-BR" sz="3000" dirty="0" smtClean="0"/>
              <a:t> das mulheres </a:t>
            </a:r>
            <a:r>
              <a:rPr lang="pt-BR" sz="3000" dirty="0" smtClean="0"/>
              <a:t>na faixa etária entre 50 e 69 anos de idade </a:t>
            </a:r>
            <a:r>
              <a:rPr lang="pt-BR" sz="3000" dirty="0" smtClean="0"/>
              <a:t>cadastradas;</a:t>
            </a:r>
            <a:endParaRPr lang="pt-BR" sz="3000" dirty="0" smtClean="0"/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Captar </a:t>
            </a:r>
            <a:r>
              <a:rPr lang="pt-BR" sz="3000" b="1" dirty="0" smtClean="0">
                <a:solidFill>
                  <a:schemeClr val="tx2"/>
                </a:solidFill>
              </a:rPr>
              <a:t>60%</a:t>
            </a:r>
            <a:r>
              <a:rPr lang="pt-BR" sz="3000" dirty="0" smtClean="0">
                <a:solidFill>
                  <a:schemeClr val="tx2"/>
                </a:solidFill>
              </a:rPr>
              <a:t> </a:t>
            </a:r>
            <a:r>
              <a:rPr lang="pt-BR" sz="3000" dirty="0" smtClean="0"/>
              <a:t>das mulheres de 25 a 64 anos de idade da área de cobertura da UBS que nunca realizaram </a:t>
            </a:r>
            <a:r>
              <a:rPr lang="pt-BR" sz="3000" dirty="0" err="1" smtClean="0"/>
              <a:t>citopatológico</a:t>
            </a:r>
            <a:r>
              <a:rPr lang="pt-BR" sz="3000" dirty="0" smtClean="0"/>
              <a:t> do colo uterino;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3000" dirty="0" smtClean="0"/>
              <a:t>Captar </a:t>
            </a:r>
            <a:r>
              <a:rPr lang="pt-BR" sz="3000" b="1" dirty="0" smtClean="0">
                <a:solidFill>
                  <a:schemeClr val="tx2"/>
                </a:solidFill>
              </a:rPr>
              <a:t>60% </a:t>
            </a:r>
            <a:r>
              <a:rPr lang="pt-BR" sz="3000" dirty="0" smtClean="0"/>
              <a:t>das mulheres de 50 a 69 anos de idade da área de cobertura da UBS que nunca realizaram mamografia.</a:t>
            </a:r>
            <a:endParaRPr lang="pt-B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482453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ctr">
              <a:spcBef>
                <a:spcPts val="0"/>
              </a:spcBef>
              <a:buClr>
                <a:schemeClr val="accent2"/>
              </a:buClr>
              <a:buNone/>
            </a:pPr>
            <a:r>
              <a:rPr lang="pt-BR" sz="2100" b="1" dirty="0" smtClean="0"/>
              <a:t>2º </a:t>
            </a:r>
            <a:r>
              <a:rPr lang="pt-BR" sz="2100" b="1" u="sng" dirty="0" smtClean="0">
                <a:solidFill>
                  <a:schemeClr val="tx2"/>
                </a:solidFill>
              </a:rPr>
              <a:t>Qualificar o atendimento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Capacitar </a:t>
            </a:r>
            <a:r>
              <a:rPr lang="pt-BR" sz="2100" b="1" dirty="0" smtClean="0">
                <a:solidFill>
                  <a:schemeClr val="tx2"/>
                </a:solidFill>
              </a:rPr>
              <a:t>100%</a:t>
            </a:r>
            <a:r>
              <a:rPr lang="pt-BR" sz="2100" dirty="0" smtClean="0">
                <a:solidFill>
                  <a:schemeClr val="tx2"/>
                </a:solidFill>
              </a:rPr>
              <a:t> </a:t>
            </a:r>
            <a:r>
              <a:rPr lang="pt-BR" sz="2100" dirty="0" smtClean="0"/>
              <a:t>dos profissionais para a prevenção do câncer do colo uterino e do câncer de mama de acordo com os protocolos adotados pela UBS.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Aumentar a coleta de amostras satisfatórias do exame </a:t>
            </a:r>
            <a:r>
              <a:rPr lang="pt-BR" sz="2100" dirty="0" err="1" smtClean="0"/>
              <a:t>citopatológico</a:t>
            </a:r>
            <a:r>
              <a:rPr lang="pt-BR" sz="2100" dirty="0" smtClean="0"/>
              <a:t> do colo uterino em </a:t>
            </a:r>
            <a:r>
              <a:rPr lang="pt-BR" sz="2100" b="1" dirty="0" smtClean="0">
                <a:solidFill>
                  <a:schemeClr val="tx2"/>
                </a:solidFill>
              </a:rPr>
              <a:t>100%</a:t>
            </a:r>
            <a:r>
              <a:rPr lang="pt-BR" sz="2100" dirty="0" smtClean="0">
                <a:solidFill>
                  <a:schemeClr val="tx2"/>
                </a:solidFill>
              </a:rPr>
              <a:t>.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Facilitar o acesso de 100% das mulheres ao resultado do exame </a:t>
            </a:r>
            <a:r>
              <a:rPr lang="pt-BR" sz="2100" dirty="0" err="1" smtClean="0"/>
              <a:t>citopatólógico</a:t>
            </a:r>
            <a:r>
              <a:rPr lang="pt-BR" sz="2100" dirty="0" smtClean="0"/>
              <a:t> do colo uterino e da mamografia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Garantir a adoção de condutas terapêuticas conforme fluxogramas adotados pela UBS para </a:t>
            </a:r>
            <a:r>
              <a:rPr lang="pt-BR" sz="2100" b="1" dirty="0" smtClean="0">
                <a:solidFill>
                  <a:schemeClr val="tx2"/>
                </a:solidFill>
              </a:rPr>
              <a:t>100%</a:t>
            </a:r>
            <a:r>
              <a:rPr lang="pt-BR" sz="2100" dirty="0" smtClean="0">
                <a:solidFill>
                  <a:schemeClr val="tx2"/>
                </a:solidFill>
              </a:rPr>
              <a:t> </a:t>
            </a:r>
            <a:r>
              <a:rPr lang="pt-BR" sz="2100" dirty="0" smtClean="0"/>
              <a:t>das mulheres;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Garantir referência e </a:t>
            </a:r>
            <a:r>
              <a:rPr lang="pt-BR" sz="2100" dirty="0" err="1" smtClean="0"/>
              <a:t>contra-referência</a:t>
            </a:r>
            <a:r>
              <a:rPr lang="pt-BR" sz="2100" dirty="0" smtClean="0"/>
              <a:t> para </a:t>
            </a:r>
            <a:r>
              <a:rPr lang="pt-BR" sz="2100" b="1" dirty="0" smtClean="0">
                <a:solidFill>
                  <a:schemeClr val="tx2"/>
                </a:solidFill>
              </a:rPr>
              <a:t>100% </a:t>
            </a:r>
            <a:r>
              <a:rPr lang="pt-BR" sz="2100" dirty="0" smtClean="0"/>
              <a:t>das mulheres com exame </a:t>
            </a:r>
            <a:r>
              <a:rPr lang="pt-BR" sz="2100" dirty="0" err="1" smtClean="0"/>
              <a:t>citopatológico</a:t>
            </a:r>
            <a:r>
              <a:rPr lang="pt-BR" sz="2100" dirty="0" smtClean="0"/>
              <a:t> do colo uterino alterado;</a:t>
            </a:r>
          </a:p>
          <a:p>
            <a:pPr marL="0" algn="just">
              <a:spcBef>
                <a:spcPts val="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100" dirty="0" smtClean="0"/>
              <a:t>Garantir referência e </a:t>
            </a:r>
            <a:r>
              <a:rPr lang="pt-BR" sz="2100" dirty="0" err="1" smtClean="0"/>
              <a:t>contra-referência</a:t>
            </a:r>
            <a:r>
              <a:rPr lang="pt-BR" sz="2100" dirty="0" smtClean="0"/>
              <a:t> para </a:t>
            </a:r>
            <a:r>
              <a:rPr lang="pt-BR" sz="2100" b="1" dirty="0" smtClean="0">
                <a:solidFill>
                  <a:schemeClr val="tx2"/>
                </a:solidFill>
              </a:rPr>
              <a:t>100% </a:t>
            </a:r>
            <a:r>
              <a:rPr lang="pt-BR" sz="2100" dirty="0" smtClean="0"/>
              <a:t>das mulheres com mamografia alterada.</a:t>
            </a:r>
            <a:endParaRPr lang="pt-BR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1377</TotalTime>
  <Words>1655</Words>
  <Application>Microsoft Office PowerPoint</Application>
  <PresentationFormat>Apresentação na tela (4:3)</PresentationFormat>
  <Paragraphs>279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Tema do Office</vt:lpstr>
      <vt:lpstr>Universidade Aberta do SUS – UNASUS  Universidade Federal de Pelotas Especialização em Saúde da Família Modalidade a Distância</vt:lpstr>
      <vt:lpstr>Introdução</vt:lpstr>
      <vt:lpstr>UBS Cordeiro  x  Saúde da mulher</vt:lpstr>
      <vt:lpstr>Guarabira - PB</vt:lpstr>
      <vt:lpstr>UBS Cordeiro</vt:lpstr>
      <vt:lpstr>UBS Cordeiro </vt:lpstr>
      <vt:lpstr>Objetivos</vt:lpstr>
      <vt:lpstr>Metas </vt:lpstr>
      <vt:lpstr>Slide 9</vt:lpstr>
      <vt:lpstr>Slide 10</vt:lpstr>
      <vt:lpstr>Metodologia</vt:lpstr>
      <vt:lpstr>Resultados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Discussão</vt:lpstr>
      <vt:lpstr>Reflexão  crítica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bueno</dc:creator>
  <cp:lastModifiedBy>bueno</cp:lastModifiedBy>
  <cp:revision>178</cp:revision>
  <dcterms:created xsi:type="dcterms:W3CDTF">2014-05-18T17:53:23Z</dcterms:created>
  <dcterms:modified xsi:type="dcterms:W3CDTF">2014-05-27T20:40:43Z</dcterms:modified>
</cp:coreProperties>
</file>