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1" r:id="rId5"/>
    <p:sldId id="257" r:id="rId6"/>
    <p:sldId id="263" r:id="rId7"/>
    <p:sldId id="278" r:id="rId8"/>
    <p:sldId id="279" r:id="rId9"/>
    <p:sldId id="277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301" r:id="rId31"/>
    <p:sldId id="300" r:id="rId32"/>
    <p:sldId id="299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281" r:id="rId41"/>
    <p:sldId id="282" r:id="rId42"/>
    <p:sldId id="283" r:id="rId43"/>
    <p:sldId id="284" r:id="rId44"/>
    <p:sldId id="285" r:id="rId45"/>
    <p:sldId id="286" r:id="rId4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Pre-Natal%20Definitivo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Pre-Natal%20Definitivo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Pre-Natal%20Definitivo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Pre-Natal%20Definitivo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Pre-Natal%20Definitivo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Pre-Natal%20Definitivo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Pre-Natal%20Definitivo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Pre-Natal%20Definitivo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Pre-Natal%20Definitivo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Pre-Natal%20Definitivo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Pre-Natal%20Definitiv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Pre-Natal%20Definitivo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Puerp&#233;rio%20Definitivo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Puerp&#233;rio%20Definitivo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Puerp&#233;rio%20Definitivo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Sa&#250;de%20Bucal%20Pr&#233;-nataL%20Definitivo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Sa&#250;de%20Bucal%20Pr&#233;-nataL%20Definitivo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Pre-Natal%20Definitivo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Pre-Natal%20Definitivo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Pre-Natal%20Definitivo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Pre-Natal%20Definitivo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Pre-Natal%20Definitivo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Pre-Natal%20Definitivo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cuments\Coleta%20de%20dados%20Pre-Natal%20Definitiv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1</c:v>
                </c:pt>
                <c:pt idx="1">
                  <c:v>0.88235294117647067</c:v>
                </c:pt>
                <c:pt idx="2">
                  <c:v>0.82352941176470584</c:v>
                </c:pt>
              </c:numCache>
            </c:numRef>
          </c:val>
        </c:ser>
        <c:axId val="73968640"/>
        <c:axId val="73986816"/>
      </c:barChart>
      <c:catAx>
        <c:axId val="739686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986816"/>
        <c:crosses val="autoZero"/>
        <c:auto val="1"/>
        <c:lblAlgn val="ctr"/>
        <c:lblOffset val="100"/>
      </c:catAx>
      <c:valAx>
        <c:axId val="7398681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9686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>
        <c:manualLayout>
          <c:xMode val="edge"/>
          <c:yMode val="edge"/>
          <c:x val="0.18254021674710022"/>
          <c:y val="4.6948356807511735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Indicadores!$D$55:$F$55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Indicadores!$D$56:$F$56</c:f>
              <c:numCache>
                <c:formatCode>0.0%</c:formatCode>
                <c:ptCount val="3"/>
                <c:pt idx="0">
                  <c:v>0.76470588235294124</c:v>
                </c:pt>
                <c:pt idx="1">
                  <c:v>0.8666666666666667</c:v>
                </c:pt>
                <c:pt idx="2">
                  <c:v>1</c:v>
                </c:pt>
              </c:numCache>
            </c:numRef>
          </c:val>
        </c:ser>
        <c:axId val="76380032"/>
        <c:axId val="76381568"/>
      </c:barChart>
      <c:catAx>
        <c:axId val="763800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381568"/>
        <c:crosses val="autoZero"/>
        <c:auto val="1"/>
        <c:lblAlgn val="ctr"/>
        <c:lblOffset val="100"/>
      </c:catAx>
      <c:valAx>
        <c:axId val="7638156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3800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Indicadores!$C$61</c:f>
              <c:strCache>
                <c:ptCount val="1"/>
                <c:pt idx="0">
                  <c:v>Proporção de gestantes faltosas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Indicadores!$D$60:$F$60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Indicadores!$D$61:$F$61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axId val="76450816"/>
        <c:axId val="76468992"/>
      </c:barChart>
      <c:catAx>
        <c:axId val="764508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468992"/>
        <c:crosses val="autoZero"/>
        <c:auto val="1"/>
        <c:lblAlgn val="ctr"/>
        <c:lblOffset val="100"/>
      </c:catAx>
      <c:valAx>
        <c:axId val="7646899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4508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Indicadores!$C$67</c:f>
              <c:strCache>
                <c:ptCount val="1"/>
                <c:pt idx="0">
                  <c:v>Proporção de gestantes com registro na ficha espelho de pré-natal/vacinação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Indicadores!$D$66:$F$66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Indicadores!$D$67:$F$67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6784000"/>
        <c:axId val="76785536"/>
      </c:barChart>
      <c:catAx>
        <c:axId val="767840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785536"/>
        <c:crosses val="autoZero"/>
        <c:auto val="1"/>
        <c:lblAlgn val="ctr"/>
        <c:lblOffset val="100"/>
      </c:catAx>
      <c:valAx>
        <c:axId val="7678553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7840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Indicadores!$C$72</c:f>
              <c:strCache>
                <c:ptCount val="1"/>
                <c:pt idx="0">
                  <c:v>Proporção de gestantes com avaliação de risco gestacional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Indicadores!$D$71:$F$71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Indicadores!$D$72:$F$72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6883456"/>
        <c:axId val="76884992"/>
      </c:barChart>
      <c:catAx>
        <c:axId val="768834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884992"/>
        <c:crosses val="autoZero"/>
        <c:auto val="1"/>
        <c:lblAlgn val="ctr"/>
        <c:lblOffset val="100"/>
      </c:catAx>
      <c:valAx>
        <c:axId val="7688499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8834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Indicadores!$C$78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Indicadores!$D$77:$F$77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Indicadores!$D$78:$F$78</c:f>
              <c:numCache>
                <c:formatCode>0.0%</c:formatCode>
                <c:ptCount val="3"/>
                <c:pt idx="0">
                  <c:v>0.76470588235294124</c:v>
                </c:pt>
                <c:pt idx="1">
                  <c:v>0.8666666666666667</c:v>
                </c:pt>
                <c:pt idx="2">
                  <c:v>1</c:v>
                </c:pt>
              </c:numCache>
            </c:numRef>
          </c:val>
        </c:ser>
        <c:axId val="76925568"/>
        <c:axId val="76935552"/>
      </c:barChart>
      <c:catAx>
        <c:axId val="769255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935552"/>
        <c:crosses val="autoZero"/>
        <c:auto val="1"/>
        <c:lblAlgn val="ctr"/>
        <c:lblOffset val="100"/>
      </c:catAx>
      <c:valAx>
        <c:axId val="769355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9255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Indicadores!$C$84</c:f>
              <c:strCache>
                <c:ptCount val="1"/>
                <c:pt idx="0">
                  <c:v>Proporção de gestantes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Indicadores!$D$83:$F$83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Indicadores!$D$84:$F$84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6263424"/>
        <c:axId val="76264960"/>
      </c:barChart>
      <c:catAx>
        <c:axId val="762634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264960"/>
        <c:crosses val="autoZero"/>
        <c:auto val="1"/>
        <c:lblAlgn val="ctr"/>
        <c:lblOffset val="100"/>
      </c:catAx>
      <c:valAx>
        <c:axId val="7626496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2634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Indicadores!$C$89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Indicadores!$D$88:$F$88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Indicadores!$D$89:$F$89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7304960"/>
        <c:axId val="77306496"/>
      </c:barChart>
      <c:catAx>
        <c:axId val="773049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306496"/>
        <c:crosses val="autoZero"/>
        <c:auto val="1"/>
        <c:lblAlgn val="ctr"/>
        <c:lblOffset val="100"/>
      </c:catAx>
      <c:valAx>
        <c:axId val="7730649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3049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Indicadores!$C$94</c:f>
              <c:strCache>
                <c:ptCount val="1"/>
                <c:pt idx="0">
                  <c:v>Proporção de gestantes com orientação sobre anticoncepção após o parto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Indicadores!$D$93:$F$93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Indicadores!$D$94:$F$94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7318400"/>
        <c:axId val="78397440"/>
      </c:barChart>
      <c:catAx>
        <c:axId val="773184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397440"/>
        <c:crosses val="autoZero"/>
        <c:auto val="1"/>
        <c:lblAlgn val="ctr"/>
        <c:lblOffset val="100"/>
      </c:catAx>
      <c:valAx>
        <c:axId val="7839744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3184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Indicadores!$C$99</c:f>
              <c:strCache>
                <c:ptCount val="1"/>
                <c:pt idx="0">
                  <c:v>Proporção de gestantes com orientação sobre os riscos do tabagismo e do uso de álcool e drogas na gestação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Indicadores!$D$98:$F$98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Indicadores!$D$99:$F$99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8417280"/>
        <c:axId val="78427264"/>
      </c:barChart>
      <c:catAx>
        <c:axId val="784172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427264"/>
        <c:crosses val="autoZero"/>
        <c:auto val="1"/>
        <c:lblAlgn val="ctr"/>
        <c:lblOffset val="100"/>
      </c:catAx>
      <c:valAx>
        <c:axId val="7842726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4172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Indicadores!$C$104</c:f>
              <c:strCache>
                <c:ptCount val="1"/>
                <c:pt idx="0">
                  <c:v>Proporção de gestantes e puérperas com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Indicadores!$D$103:$F$103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Indicadores!$D$104:$F$104</c:f>
              <c:numCache>
                <c:formatCode>0.0%</c:formatCode>
                <c:ptCount val="3"/>
                <c:pt idx="0">
                  <c:v>0.76470588235294124</c:v>
                </c:pt>
                <c:pt idx="1">
                  <c:v>0.8666666666666667</c:v>
                </c:pt>
                <c:pt idx="2">
                  <c:v>1</c:v>
                </c:pt>
              </c:numCache>
            </c:numRef>
          </c:val>
        </c:ser>
        <c:axId val="76977280"/>
        <c:axId val="76978816"/>
      </c:barChart>
      <c:catAx>
        <c:axId val="769772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978816"/>
        <c:crosses val="autoZero"/>
        <c:auto val="1"/>
        <c:lblAlgn val="ctr"/>
        <c:lblOffset val="100"/>
      </c:catAx>
      <c:valAx>
        <c:axId val="7697881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9772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0.76470588235294124</c:v>
                </c:pt>
                <c:pt idx="1">
                  <c:v>0.8666666666666667</c:v>
                </c:pt>
                <c:pt idx="2">
                  <c:v>1</c:v>
                </c:pt>
              </c:numCache>
            </c:numRef>
          </c:val>
        </c:ser>
        <c:axId val="73900416"/>
        <c:axId val="73901952"/>
      </c:barChart>
      <c:catAx>
        <c:axId val="739004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901952"/>
        <c:crosses val="autoZero"/>
        <c:auto val="1"/>
        <c:lblAlgn val="ctr"/>
        <c:lblOffset val="100"/>
      </c:catAx>
      <c:valAx>
        <c:axId val="739019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9004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8514432"/>
        <c:axId val="78548992"/>
      </c:barChart>
      <c:catAx>
        <c:axId val="785144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548992"/>
        <c:crosses val="autoZero"/>
        <c:auto val="1"/>
        <c:lblAlgn val="ctr"/>
        <c:lblOffset val="100"/>
      </c:catAx>
      <c:valAx>
        <c:axId val="7854899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5144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puérperas faltosas à consulta que receberam busca ativa.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Indicadores!$D$46:$F$46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Indicadores!$D$47:$F$47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axId val="78585216"/>
        <c:axId val="78595200"/>
      </c:barChart>
      <c:catAx>
        <c:axId val="785852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595200"/>
        <c:crosses val="autoZero"/>
        <c:auto val="1"/>
        <c:lblAlgn val="ctr"/>
        <c:lblOffset val="100"/>
      </c:catAx>
      <c:valAx>
        <c:axId val="7859520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5852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Indicadores!$C$53</c:f>
              <c:strCache>
                <c:ptCount val="1"/>
                <c:pt idx="0">
                  <c:v>Proporção de puérperas com registro adequado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Indicadores!$D$52:$F$52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Indicadores!$D$53:$F$53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8619392"/>
        <c:axId val="78620928"/>
      </c:barChart>
      <c:catAx>
        <c:axId val="786193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620928"/>
        <c:crosses val="autoZero"/>
        <c:auto val="1"/>
        <c:lblAlgn val="ctr"/>
        <c:lblOffset val="100"/>
      </c:catAx>
      <c:valAx>
        <c:axId val="7862092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6193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com primeira consulta odontológica programática.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0.58823529411764697</c:v>
                </c:pt>
                <c:pt idx="1">
                  <c:v>0.76470588235294124</c:v>
                </c:pt>
                <c:pt idx="2">
                  <c:v>0.82352941176470584</c:v>
                </c:pt>
              </c:numCache>
            </c:numRef>
          </c:val>
        </c:ser>
        <c:axId val="78653312"/>
        <c:axId val="78654848"/>
      </c:barChart>
      <c:catAx>
        <c:axId val="786533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654848"/>
        <c:crosses val="autoZero"/>
        <c:auto val="1"/>
        <c:lblAlgn val="ctr"/>
        <c:lblOffset val="100"/>
      </c:catAx>
      <c:valAx>
        <c:axId val="7865484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6533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registro adequado do atendimento odontológico.                 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1.4</c:v>
                </c:pt>
                <c:pt idx="1">
                  <c:v>1.0769230769230769</c:v>
                </c:pt>
                <c:pt idx="2">
                  <c:v>1</c:v>
                </c:pt>
              </c:numCache>
            </c:numRef>
          </c:val>
        </c:ser>
        <c:axId val="78670848"/>
        <c:axId val="78717696"/>
      </c:barChart>
      <c:catAx>
        <c:axId val="786708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717696"/>
        <c:crosses val="autoZero"/>
        <c:auto val="1"/>
        <c:lblAlgn val="ctr"/>
        <c:lblOffset val="100"/>
      </c:catAx>
      <c:valAx>
        <c:axId val="7871769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6708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Indicadores!$D$16:$F$16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Indicadores!$D$17:$F$17</c:f>
              <c:numCache>
                <c:formatCode>0.0%</c:formatCode>
                <c:ptCount val="3"/>
                <c:pt idx="0">
                  <c:v>0.70588235294117663</c:v>
                </c:pt>
                <c:pt idx="1">
                  <c:v>0.8</c:v>
                </c:pt>
                <c:pt idx="2">
                  <c:v>1</c:v>
                </c:pt>
              </c:numCache>
            </c:numRef>
          </c:val>
        </c:ser>
        <c:axId val="75961856"/>
        <c:axId val="75963392"/>
      </c:barChart>
      <c:catAx>
        <c:axId val="759618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963392"/>
        <c:crosses val="autoZero"/>
        <c:auto val="1"/>
        <c:lblAlgn val="ctr"/>
        <c:lblOffset val="100"/>
      </c:catAx>
      <c:valAx>
        <c:axId val="7596339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9618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Indicadores!$D$21:$F$21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Indicadores!$D$22:$F$22</c:f>
              <c:numCache>
                <c:formatCode>0.0%</c:formatCode>
                <c:ptCount val="3"/>
                <c:pt idx="0">
                  <c:v>0.76470588235294124</c:v>
                </c:pt>
                <c:pt idx="1">
                  <c:v>0.8666666666666667</c:v>
                </c:pt>
                <c:pt idx="2">
                  <c:v>1</c:v>
                </c:pt>
              </c:numCache>
            </c:numRef>
          </c:val>
        </c:ser>
        <c:axId val="76020352"/>
        <c:axId val="76034432"/>
      </c:barChart>
      <c:catAx>
        <c:axId val="760203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034432"/>
        <c:crosses val="autoZero"/>
        <c:auto val="1"/>
        <c:lblAlgn val="ctr"/>
        <c:lblOffset val="100"/>
      </c:catAx>
      <c:valAx>
        <c:axId val="7603443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0203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Indicadores!$C$28</c:f>
              <c:strCache>
                <c:ptCount val="1"/>
                <c:pt idx="0">
                  <c:v>Proporção de gestantes com solicitação de exames laboratoriais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Indicadores!$D$27:$F$27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Indicadores!$D$28:$F$28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76079104"/>
        <c:axId val="76080640"/>
      </c:barChart>
      <c:catAx>
        <c:axId val="760791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080640"/>
        <c:crosses val="autoZero"/>
        <c:auto val="1"/>
        <c:lblAlgn val="ctr"/>
        <c:lblOffset val="100"/>
      </c:catAx>
      <c:valAx>
        <c:axId val="7608064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0791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gestantes com prescrição de suplementação de sulfato ferroso e ácido fólico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0.76470588235294124</c:v>
                </c:pt>
                <c:pt idx="1">
                  <c:v>0.8666666666666667</c:v>
                </c:pt>
                <c:pt idx="2">
                  <c:v>1</c:v>
                </c:pt>
              </c:numCache>
            </c:numRef>
          </c:val>
        </c:ser>
        <c:axId val="76141696"/>
        <c:axId val="76143232"/>
      </c:barChart>
      <c:catAx>
        <c:axId val="761416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143232"/>
        <c:crosses val="autoZero"/>
        <c:auto val="1"/>
        <c:lblAlgn val="ctr"/>
        <c:lblOffset val="100"/>
      </c:catAx>
      <c:valAx>
        <c:axId val="7614323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1416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>
        <c:manualLayout>
          <c:xMode val="edge"/>
          <c:yMode val="edge"/>
          <c:x val="0.12126344086021505"/>
          <c:y val="2.0050125313283207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0.88235294117647056</c:v>
                </c:pt>
                <c:pt idx="1">
                  <c:v>0.93333333333333335</c:v>
                </c:pt>
                <c:pt idx="2">
                  <c:v>1</c:v>
                </c:pt>
              </c:numCache>
            </c:numRef>
          </c:val>
        </c:ser>
        <c:axId val="76196096"/>
        <c:axId val="76197888"/>
      </c:barChart>
      <c:catAx>
        <c:axId val="761960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197888"/>
        <c:crosses val="autoZero"/>
        <c:auto val="1"/>
        <c:lblAlgn val="ctr"/>
        <c:lblOffset val="100"/>
      </c:catAx>
      <c:valAx>
        <c:axId val="7619788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1960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gestantes com  o esquema da vacina de Hepatite B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0.88235294117647056</c:v>
                </c:pt>
                <c:pt idx="1">
                  <c:v>0.93333333333333335</c:v>
                </c:pt>
                <c:pt idx="2">
                  <c:v>1</c:v>
                </c:pt>
              </c:numCache>
            </c:numRef>
          </c:val>
        </c:ser>
        <c:axId val="76213632"/>
        <c:axId val="76313728"/>
      </c:barChart>
      <c:catAx>
        <c:axId val="762136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313728"/>
        <c:crosses val="autoZero"/>
        <c:auto val="1"/>
        <c:lblAlgn val="ctr"/>
        <c:lblOffset val="100"/>
      </c:catAx>
      <c:valAx>
        <c:axId val="7631372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2136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gestantes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Indicadores!$D$50:$F$50</c:f>
              <c:numCache>
                <c:formatCode>0.0%</c:formatCode>
                <c:ptCount val="3"/>
                <c:pt idx="0">
                  <c:v>0.76470588235294124</c:v>
                </c:pt>
                <c:pt idx="1">
                  <c:v>0.8666666666666667</c:v>
                </c:pt>
                <c:pt idx="2">
                  <c:v>1</c:v>
                </c:pt>
              </c:numCache>
            </c:numRef>
          </c:val>
        </c:ser>
        <c:axId val="76358400"/>
        <c:axId val="76359936"/>
      </c:barChart>
      <c:catAx>
        <c:axId val="763584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359936"/>
        <c:crosses val="autoZero"/>
        <c:auto val="1"/>
        <c:lblAlgn val="ctr"/>
        <c:lblOffset val="100"/>
      </c:catAx>
      <c:valAx>
        <c:axId val="7635993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3584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F4C3-B1F5-490C-B91E-6307E1DD3CF9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D5275E-A3C6-4F12-9160-8AC604F9801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F4C3-B1F5-490C-B91E-6307E1DD3CF9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275E-A3C6-4F12-9160-8AC604F980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8D5275E-A3C6-4F12-9160-8AC604F9801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F4C3-B1F5-490C-B91E-6307E1DD3CF9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F4C3-B1F5-490C-B91E-6307E1DD3CF9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8D5275E-A3C6-4F12-9160-8AC604F9801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F4C3-B1F5-490C-B91E-6307E1DD3CF9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D5275E-A3C6-4F12-9160-8AC604F9801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2FF4C3-B1F5-490C-B91E-6307E1DD3CF9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275E-A3C6-4F12-9160-8AC604F9801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F4C3-B1F5-490C-B91E-6307E1DD3CF9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8D5275E-A3C6-4F12-9160-8AC604F9801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F4C3-B1F5-490C-B91E-6307E1DD3CF9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8D5275E-A3C6-4F12-9160-8AC604F980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F4C3-B1F5-490C-B91E-6307E1DD3CF9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D5275E-A3C6-4F12-9160-8AC604F980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D5275E-A3C6-4F12-9160-8AC604F9801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F4C3-B1F5-490C-B91E-6307E1DD3CF9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8D5275E-A3C6-4F12-9160-8AC604F9801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2FF4C3-B1F5-490C-B91E-6307E1DD3CF9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2FF4C3-B1F5-490C-B91E-6307E1DD3CF9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D5275E-A3C6-4F12-9160-8AC604F9801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br/scielo.php?script=sci_arttext&amp;pid=S0100-72032002000500002&amp;lang=pt" TargetMode="External"/><Relationship Id="rId2" Type="http://schemas.openxmlformats.org/officeDocument/2006/relationships/hyperlink" Target="http://www.scielo.br/scielo.php?script=sci_arttext&amp;pid=S1516-18462013000300018&amp;lang=pt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2348880"/>
            <a:ext cx="8712968" cy="2520280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Melhoria </a:t>
            </a:r>
            <a:r>
              <a:rPr lang="pt-BR" sz="2400" b="1" dirty="0" smtClean="0"/>
              <a:t>da Atenção ao </a:t>
            </a:r>
            <a:r>
              <a:rPr lang="pt-BR" sz="2400" b="1" dirty="0" err="1" smtClean="0"/>
              <a:t>Pré-natal</a:t>
            </a:r>
            <a:r>
              <a:rPr lang="pt-BR" sz="2400" b="1" dirty="0" smtClean="0"/>
              <a:t> e </a:t>
            </a:r>
            <a:r>
              <a:rPr lang="pt-BR" sz="2400" b="1" dirty="0" err="1" smtClean="0"/>
              <a:t>Puerpério</a:t>
            </a:r>
            <a:r>
              <a:rPr lang="pt-BR" sz="2400" b="1" dirty="0" smtClean="0"/>
              <a:t> na </a:t>
            </a:r>
            <a:br>
              <a:rPr lang="pt-BR" sz="2400" b="1" dirty="0" smtClean="0"/>
            </a:br>
            <a:r>
              <a:rPr lang="pt-BR" sz="2400" b="1" dirty="0" smtClean="0"/>
              <a:t>Unidade Básica de Saúde da Família Jurema em Francisco Santos, PI.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200" b="1" dirty="0"/>
              <a:t/>
            </a:r>
            <a:br>
              <a:rPr lang="pt-BR" sz="2200" b="1" dirty="0"/>
            </a:br>
            <a:r>
              <a:rPr lang="pt-BR" sz="2200" b="1" dirty="0"/>
              <a:t/>
            </a:r>
            <a:br>
              <a:rPr lang="pt-BR" sz="2200" b="1" dirty="0"/>
            </a:br>
            <a:endParaRPr lang="pt-BR" sz="2200" b="1" dirty="0">
              <a:latin typeface="Californian FB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23728" y="315694"/>
            <a:ext cx="669674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altLang="pt-BR" dirty="0" smtClean="0"/>
          </a:p>
          <a:p>
            <a:r>
              <a:rPr lang="pt-BR" altLang="pt-BR" sz="2000" dirty="0" smtClean="0"/>
              <a:t>UNIVERSIDADE </a:t>
            </a:r>
            <a:r>
              <a:rPr lang="pt-BR" altLang="pt-BR" sz="2000" dirty="0"/>
              <a:t>ABERTA DO SUS – UNASUS</a:t>
            </a:r>
          </a:p>
          <a:p>
            <a:r>
              <a:rPr lang="pt-BR" altLang="pt-BR" sz="2000" dirty="0"/>
              <a:t>UNIVERSIDADE FEDERAL DE PELOTAS</a:t>
            </a:r>
          </a:p>
          <a:p>
            <a:r>
              <a:rPr lang="pt-BR" altLang="pt-BR" sz="2000" dirty="0" smtClean="0"/>
              <a:t>ESPECIALIZAÇÃO </a:t>
            </a:r>
            <a:r>
              <a:rPr lang="pt-BR" altLang="pt-BR" sz="2000" dirty="0"/>
              <a:t>EM SAÚDE DA FAMÍLIA</a:t>
            </a:r>
          </a:p>
          <a:p>
            <a:r>
              <a:rPr lang="pt-BR" altLang="pt-BR" sz="2000" dirty="0"/>
              <a:t>MODALIDADE À DISTÂNCIA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59" y="553621"/>
            <a:ext cx="1351107" cy="136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51520" y="4077072"/>
            <a:ext cx="871296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2"/>
                </a:solidFill>
              </a:rPr>
              <a:t>Bárbara Márcia Rocha Sousa</a:t>
            </a:r>
          </a:p>
          <a:p>
            <a:pPr algn="ctr"/>
            <a:endParaRPr lang="pt-BR" sz="2400" b="1" dirty="0"/>
          </a:p>
          <a:p>
            <a:pPr algn="ctr"/>
            <a:r>
              <a:rPr lang="pt-BR" sz="2000" b="1" dirty="0"/>
              <a:t>Orientador : Prof. Guilherme Ávila </a:t>
            </a:r>
            <a:r>
              <a:rPr lang="pt-BR" sz="2000" b="1" dirty="0" smtClean="0"/>
              <a:t>Salgado</a:t>
            </a:r>
          </a:p>
          <a:p>
            <a:pPr algn="ctr"/>
            <a:endParaRPr lang="pt-BR" sz="2000" b="1" dirty="0"/>
          </a:p>
          <a:p>
            <a:pPr algn="ctr"/>
            <a:r>
              <a:rPr lang="pt-BR" sz="2000" b="1" dirty="0" smtClean="0"/>
              <a:t>Teresina/PI, Fevereiro de 2015</a:t>
            </a:r>
          </a:p>
          <a:p>
            <a:pPr algn="ctr"/>
            <a:endParaRPr lang="pt-BR" sz="2400" b="1" dirty="0" smtClean="0"/>
          </a:p>
          <a:p>
            <a:pPr algn="ctr"/>
            <a:endParaRPr lang="pt-BR" sz="2400" b="1" dirty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5949280"/>
            <a:ext cx="7488831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6695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Objetivos – Metas - Resultados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/>
              <a:t>Objetivo 1:</a:t>
            </a:r>
            <a:r>
              <a:rPr lang="pt-BR" sz="2400" dirty="0" smtClean="0"/>
              <a:t> Ampliar a cobertura de pré-natal</a:t>
            </a:r>
          </a:p>
          <a:p>
            <a:pPr marL="0" indent="0">
              <a:buNone/>
            </a:pPr>
            <a:r>
              <a:rPr lang="pt-BR" sz="2400" b="1" dirty="0" smtClean="0"/>
              <a:t>Meta 1: </a:t>
            </a:r>
            <a:r>
              <a:rPr lang="pt-BR" sz="2400" dirty="0" smtClean="0"/>
              <a:t>Alcançar </a:t>
            </a:r>
            <a:r>
              <a:rPr lang="pt-BR" sz="2400" dirty="0" smtClean="0"/>
              <a:t>100</a:t>
            </a:r>
            <a:r>
              <a:rPr lang="pt-BR" sz="2400" dirty="0" smtClean="0"/>
              <a:t>% de cobertura do programa de pré-natal</a:t>
            </a:r>
          </a:p>
          <a:p>
            <a:pPr marL="0" indent="0">
              <a:buNone/>
            </a:pPr>
            <a:r>
              <a:rPr lang="pt-BR" sz="2400" b="1" dirty="0" smtClean="0"/>
              <a:t>Resultado: </a:t>
            </a:r>
            <a:r>
              <a:rPr lang="pt-BR" sz="2400" dirty="0" smtClean="0"/>
              <a:t>Cobertura final de 100% das </a:t>
            </a:r>
            <a:r>
              <a:rPr lang="pt-BR" sz="2400" dirty="0" smtClean="0"/>
              <a:t>gestantes.</a:t>
            </a:r>
          </a:p>
          <a:p>
            <a:pPr marL="0" indent="0">
              <a:buNone/>
            </a:pPr>
            <a:r>
              <a:rPr lang="pt-BR" sz="2400" dirty="0" err="1" smtClean="0"/>
              <a:t>Obs</a:t>
            </a:r>
            <a:r>
              <a:rPr lang="pt-BR" sz="2400" dirty="0" smtClean="0"/>
              <a:t>: declínio no gráfico em virtude dos partos.</a:t>
            </a:r>
            <a:endParaRPr lang="pt-BR" sz="2400" dirty="0"/>
          </a:p>
          <a:p>
            <a:pPr marL="0" indent="0">
              <a:buNone/>
            </a:pPr>
            <a:endParaRPr lang="pt-BR" sz="2600" dirty="0"/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2267744" y="3789040"/>
          <a:ext cx="4724400" cy="265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6289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Objetivos – Metas - Resultados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214320"/>
          </a:xfrm>
        </p:spPr>
        <p:txBody>
          <a:bodyPr/>
          <a:lstStyle/>
          <a:p>
            <a:pPr marL="0" indent="0">
              <a:buNone/>
            </a:pPr>
            <a:r>
              <a:rPr lang="pt-BR" sz="2400" b="1" dirty="0" smtClean="0"/>
              <a:t>Objetivo 2</a:t>
            </a:r>
            <a:r>
              <a:rPr lang="pt-BR" sz="2400" b="1" dirty="0" smtClean="0"/>
              <a:t>: </a:t>
            </a:r>
            <a:r>
              <a:rPr lang="pt-BR" sz="2400" dirty="0" smtClean="0"/>
              <a:t>Melhorar </a:t>
            </a:r>
            <a:r>
              <a:rPr lang="pt-BR" sz="2400" dirty="0" smtClean="0"/>
              <a:t>a qualidade de atenção ao pré-natal e </a:t>
            </a:r>
            <a:r>
              <a:rPr lang="pt-BR" sz="2400" dirty="0" err="1" smtClean="0"/>
              <a:t>puerpério</a:t>
            </a:r>
            <a:r>
              <a:rPr lang="pt-BR" sz="2400" dirty="0" smtClean="0"/>
              <a:t> realizado na Unidade</a:t>
            </a:r>
            <a:endParaRPr lang="pt-BR" sz="2400" dirty="0"/>
          </a:p>
          <a:p>
            <a:pPr marL="0" indent="0">
              <a:buNone/>
            </a:pPr>
            <a:r>
              <a:rPr lang="pt-BR" sz="2400" b="1" dirty="0"/>
              <a:t>Meta </a:t>
            </a:r>
            <a:r>
              <a:rPr lang="pt-BR" sz="2400" b="1" dirty="0" smtClean="0"/>
              <a:t>1:</a:t>
            </a:r>
            <a:r>
              <a:rPr lang="pt-BR" sz="2400" dirty="0" smtClean="0"/>
              <a:t>Garantir a 100% das gestantes o ingresso no primeiro trimestre de gestação</a:t>
            </a:r>
          </a:p>
          <a:p>
            <a:pPr marL="0" indent="0">
              <a:buNone/>
            </a:pPr>
            <a:r>
              <a:rPr lang="pt-BR" sz="2400" b="1" dirty="0" smtClean="0"/>
              <a:t>Resultado: </a:t>
            </a:r>
            <a:r>
              <a:rPr lang="pt-BR" sz="2400" dirty="0" smtClean="0"/>
              <a:t>Estabelecimento da meta pactuada de 100%</a:t>
            </a:r>
            <a:endParaRPr lang="pt-BR" sz="2400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2267744" y="3645024"/>
          <a:ext cx="4724400" cy="269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6790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/>
              <a:t>Objetivo 2:</a:t>
            </a:r>
            <a:r>
              <a:rPr lang="pt-BR" sz="2400" dirty="0" smtClean="0"/>
              <a:t>Melhorar a qualidade de atenção ao pré-natal e </a:t>
            </a:r>
            <a:r>
              <a:rPr lang="pt-BR" sz="2400" dirty="0" err="1" smtClean="0"/>
              <a:t>puerpério</a:t>
            </a:r>
            <a:r>
              <a:rPr lang="pt-BR" sz="2400" dirty="0" smtClean="0"/>
              <a:t> realizado na </a:t>
            </a:r>
            <a:r>
              <a:rPr lang="pt-BR" sz="2400" dirty="0" smtClean="0"/>
              <a:t>Unidade.</a:t>
            </a:r>
            <a:endParaRPr lang="pt-BR" sz="2400" dirty="0"/>
          </a:p>
          <a:p>
            <a:pPr marL="0" indent="0">
              <a:buNone/>
            </a:pPr>
            <a:r>
              <a:rPr lang="pt-BR" sz="2400" b="1" dirty="0"/>
              <a:t>Meta </a:t>
            </a:r>
            <a:r>
              <a:rPr lang="pt-BR" sz="2400" b="1" dirty="0" smtClean="0"/>
              <a:t>2:</a:t>
            </a:r>
            <a:r>
              <a:rPr lang="pt-BR" sz="2400" dirty="0" smtClean="0"/>
              <a:t>Realizar pelo menos um exame ginecológico por trimestre em 100% das gestantes cadastradas. </a:t>
            </a:r>
          </a:p>
          <a:p>
            <a:pPr marL="0" indent="0">
              <a:buNone/>
            </a:pPr>
            <a:r>
              <a:rPr lang="pt-BR" sz="2400" b="1" dirty="0" smtClean="0"/>
              <a:t>Resultado:</a:t>
            </a:r>
            <a:r>
              <a:rPr lang="pt-BR" sz="2400" dirty="0" smtClean="0"/>
              <a:t>100% das gestantes realizaram pelo menos um exame ginecológico por </a:t>
            </a:r>
            <a:r>
              <a:rPr lang="pt-BR" sz="2400" dirty="0" smtClean="0"/>
              <a:t>trimestre.</a:t>
            </a:r>
            <a:endParaRPr lang="pt-BR" sz="24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2339752" y="4005064"/>
          <a:ext cx="481012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1200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/>
          <a:lstStyle/>
          <a:p>
            <a:pPr marL="0" lvl="0" indent="0">
              <a:buClr>
                <a:srgbClr val="D16349"/>
              </a:buClr>
              <a:buNone/>
            </a:pPr>
            <a:r>
              <a:rPr lang="pt-BR" sz="2400" b="1" dirty="0">
                <a:solidFill>
                  <a:prstClr val="black"/>
                </a:solidFill>
              </a:rPr>
              <a:t>Objetivo 2</a:t>
            </a:r>
            <a:r>
              <a:rPr lang="pt-BR" sz="2400" b="1" dirty="0" smtClean="0">
                <a:solidFill>
                  <a:prstClr val="black"/>
                </a:solidFill>
              </a:rPr>
              <a:t>: </a:t>
            </a:r>
            <a:r>
              <a:rPr lang="pt-BR" sz="2400" dirty="0" smtClean="0"/>
              <a:t>Melhorar a qualidade de atenção ao pré-natal e </a:t>
            </a:r>
            <a:r>
              <a:rPr lang="pt-BR" sz="2400" dirty="0" err="1" smtClean="0"/>
              <a:t>puerpério</a:t>
            </a:r>
            <a:r>
              <a:rPr lang="pt-BR" sz="2400" dirty="0" smtClean="0"/>
              <a:t> realizado na Unidade</a:t>
            </a:r>
            <a:endParaRPr lang="pt-BR" sz="2400" b="1" dirty="0" smtClean="0"/>
          </a:p>
          <a:p>
            <a:pPr marL="0" indent="0">
              <a:buNone/>
            </a:pPr>
            <a:r>
              <a:rPr lang="pt-BR" sz="2400" b="1" dirty="0" smtClean="0"/>
              <a:t>Meta 3:</a:t>
            </a:r>
            <a:r>
              <a:rPr lang="pt-BR" sz="2400" dirty="0" smtClean="0"/>
              <a:t>Realizar pelo menos um exame de mama em 100% das gestantes cadastradas.</a:t>
            </a:r>
            <a:endParaRPr lang="pt-BR" sz="2400" dirty="0"/>
          </a:p>
          <a:p>
            <a:pPr marL="0" indent="0">
              <a:buNone/>
            </a:pPr>
            <a:r>
              <a:rPr lang="pt-BR" b="1" dirty="0" smtClean="0"/>
              <a:t>Resultado:</a:t>
            </a:r>
            <a:r>
              <a:rPr lang="pt-BR" dirty="0" smtClean="0"/>
              <a:t> 100% de cobertura.</a:t>
            </a:r>
            <a:endParaRPr lang="pt-BR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2195736" y="3717032"/>
          <a:ext cx="4724400" cy="260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691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/>
          </a:bodyPr>
          <a:lstStyle/>
          <a:p>
            <a:pPr marL="0" lvl="0" indent="0">
              <a:buClr>
                <a:srgbClr val="D16349"/>
              </a:buClr>
              <a:buNone/>
            </a:pPr>
            <a:r>
              <a:rPr lang="pt-BR" sz="2400" b="1" dirty="0">
                <a:solidFill>
                  <a:prstClr val="black"/>
                </a:solidFill>
              </a:rPr>
              <a:t>Objetivo </a:t>
            </a:r>
            <a:r>
              <a:rPr lang="pt-BR" sz="2400" b="1" dirty="0" smtClean="0">
                <a:solidFill>
                  <a:prstClr val="black"/>
                </a:solidFill>
              </a:rPr>
              <a:t>2:</a:t>
            </a:r>
            <a:r>
              <a:rPr lang="pt-BR" sz="2400" b="1" dirty="0" smtClean="0">
                <a:solidFill>
                  <a:prstClr val="black"/>
                </a:solidFill>
              </a:rPr>
              <a:t> </a:t>
            </a:r>
            <a:r>
              <a:rPr lang="pt-BR" sz="2400" dirty="0" smtClean="0"/>
              <a:t>Melhorar </a:t>
            </a:r>
            <a:r>
              <a:rPr lang="pt-BR" sz="2400" dirty="0" smtClean="0"/>
              <a:t>a qualidade de atenção ao pré-natal e </a:t>
            </a:r>
            <a:r>
              <a:rPr lang="pt-BR" sz="2400" dirty="0" err="1" smtClean="0"/>
              <a:t>puerpério</a:t>
            </a:r>
            <a:r>
              <a:rPr lang="pt-BR" sz="2400" dirty="0" smtClean="0"/>
              <a:t> realizado na Unidade</a:t>
            </a:r>
            <a:endParaRPr lang="pt-BR" sz="2400" b="1" dirty="0" smtClean="0"/>
          </a:p>
          <a:p>
            <a:pPr marL="0" indent="0">
              <a:buNone/>
            </a:pPr>
            <a:r>
              <a:rPr lang="pt-BR" sz="2400" b="1" dirty="0" smtClean="0"/>
              <a:t>Meta </a:t>
            </a:r>
            <a:r>
              <a:rPr lang="pt-BR" sz="2400" b="1" dirty="0"/>
              <a:t>4</a:t>
            </a:r>
            <a:r>
              <a:rPr lang="pt-BR" sz="2400" b="1" dirty="0" smtClean="0"/>
              <a:t>:</a:t>
            </a:r>
            <a:r>
              <a:rPr lang="pt-BR" sz="2400" dirty="0" smtClean="0"/>
              <a:t> Garantir a 100% das gestantes a solicitação de exames laboratoriais de acordo com protocolo</a:t>
            </a:r>
          </a:p>
          <a:p>
            <a:pPr marL="0" indent="0">
              <a:buNone/>
            </a:pPr>
            <a:r>
              <a:rPr lang="pt-BR" sz="2400" b="1" dirty="0" smtClean="0"/>
              <a:t>Resultado:</a:t>
            </a:r>
            <a:r>
              <a:rPr lang="pt-BR" sz="2400" dirty="0" smtClean="0"/>
              <a:t> 100% de cobertura.</a:t>
            </a:r>
            <a:endParaRPr lang="pt-BR" sz="2400" dirty="0"/>
          </a:p>
          <a:p>
            <a:pPr marL="0" indent="0">
              <a:buNone/>
            </a:pPr>
            <a:endParaRPr lang="pt-BR" sz="26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2339752" y="3573016"/>
          <a:ext cx="4724400" cy="279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2519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196752"/>
            <a:ext cx="8503920" cy="4902296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Clr>
                <a:srgbClr val="D16349"/>
              </a:buClr>
              <a:buNone/>
            </a:pPr>
            <a:r>
              <a:rPr lang="pt-BR" sz="2400" b="1" dirty="0">
                <a:solidFill>
                  <a:prstClr val="black"/>
                </a:solidFill>
              </a:rPr>
              <a:t>Objetivo </a:t>
            </a:r>
            <a:r>
              <a:rPr lang="pt-BR" sz="2400" b="1" dirty="0" smtClean="0">
                <a:solidFill>
                  <a:prstClr val="black"/>
                </a:solidFill>
              </a:rPr>
              <a:t>2:</a:t>
            </a:r>
            <a:r>
              <a:rPr lang="pt-BR" sz="2400" dirty="0" smtClean="0"/>
              <a:t>Melhorar a qualidade de atenção ao pré-natal e </a:t>
            </a:r>
            <a:r>
              <a:rPr lang="pt-BR" sz="2400" dirty="0" err="1" smtClean="0"/>
              <a:t>puerpério</a:t>
            </a:r>
            <a:r>
              <a:rPr lang="pt-BR" sz="2400" dirty="0" smtClean="0"/>
              <a:t> realizado na Unidade</a:t>
            </a:r>
            <a:endParaRPr lang="pt-BR" sz="2400" b="1" dirty="0"/>
          </a:p>
          <a:p>
            <a:pPr marL="0" lvl="1" indent="0">
              <a:lnSpc>
                <a:spcPct val="150000"/>
              </a:lnSpc>
              <a:buClr>
                <a:schemeClr val="accent1"/>
              </a:buClr>
              <a:buSzPct val="85000"/>
              <a:buNone/>
            </a:pPr>
            <a:r>
              <a:rPr lang="pt-BR" sz="2400" b="1" dirty="0" smtClean="0">
                <a:solidFill>
                  <a:schemeClr val="tx1"/>
                </a:solidFill>
              </a:rPr>
              <a:t>Meta </a:t>
            </a:r>
            <a:r>
              <a:rPr lang="pt-BR" sz="2400" b="1" dirty="0">
                <a:solidFill>
                  <a:schemeClr val="tx1"/>
                </a:solidFill>
              </a:rPr>
              <a:t>5</a:t>
            </a:r>
            <a:r>
              <a:rPr lang="pt-BR" sz="2400" b="1" dirty="0" smtClean="0">
                <a:solidFill>
                  <a:schemeClr val="tx1"/>
                </a:solidFill>
              </a:rPr>
              <a:t>: </a:t>
            </a:r>
            <a:r>
              <a:rPr lang="pt-BR" sz="2400" dirty="0" smtClean="0">
                <a:solidFill>
                  <a:schemeClr val="tx1"/>
                </a:solidFill>
              </a:rPr>
              <a:t>Garantir a 100% das gestantes a prescrição de sulfato ferroso e ácido fólico;</a:t>
            </a:r>
          </a:p>
          <a:p>
            <a:pPr marL="0" lvl="1" indent="0">
              <a:lnSpc>
                <a:spcPct val="150000"/>
              </a:lnSpc>
              <a:buClr>
                <a:schemeClr val="accent1"/>
              </a:buClr>
              <a:buSzPct val="85000"/>
              <a:buNone/>
            </a:pPr>
            <a:r>
              <a:rPr lang="pt-BR" sz="2400" b="1" dirty="0" smtClean="0">
                <a:solidFill>
                  <a:schemeClr val="tx1"/>
                </a:solidFill>
              </a:rPr>
              <a:t>Resultado:</a:t>
            </a:r>
            <a:r>
              <a:rPr lang="pt-BR" sz="2400" dirty="0" smtClean="0">
                <a:solidFill>
                  <a:schemeClr val="tx1"/>
                </a:solidFill>
              </a:rPr>
              <a:t> 100% de tratamento concluído.</a:t>
            </a:r>
          </a:p>
          <a:p>
            <a:pPr marL="0" lvl="1" indent="0">
              <a:lnSpc>
                <a:spcPct val="150000"/>
              </a:lnSpc>
              <a:buClr>
                <a:schemeClr val="accent1"/>
              </a:buClr>
              <a:buSzPct val="85000"/>
              <a:buNone/>
            </a:pPr>
            <a:endParaRPr lang="pt-BR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2267744" y="4077072"/>
          <a:ext cx="4724400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9819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196752"/>
            <a:ext cx="8503920" cy="490229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/>
              <a:t>Objetivo </a:t>
            </a:r>
            <a:r>
              <a:rPr lang="pt-BR" sz="2400" b="1" dirty="0" smtClean="0">
                <a:solidFill>
                  <a:prstClr val="black"/>
                </a:solidFill>
              </a:rPr>
              <a:t>2:</a:t>
            </a:r>
            <a:r>
              <a:rPr lang="pt-BR" sz="2400" dirty="0" smtClean="0"/>
              <a:t>Melhorar a qualidade de atenção ao pré-natal e </a:t>
            </a:r>
            <a:r>
              <a:rPr lang="pt-BR" sz="2400" dirty="0" err="1" smtClean="0"/>
              <a:t>puerpério</a:t>
            </a:r>
            <a:r>
              <a:rPr lang="pt-BR" sz="2400" dirty="0" smtClean="0"/>
              <a:t> realizado na </a:t>
            </a:r>
            <a:r>
              <a:rPr lang="pt-BR" sz="2400" dirty="0" smtClean="0"/>
              <a:t>Unidade. </a:t>
            </a:r>
            <a:endParaRPr lang="pt-BR" sz="2400" dirty="0" smtClean="0"/>
          </a:p>
          <a:p>
            <a:pPr marL="0" lvl="1" indent="0">
              <a:lnSpc>
                <a:spcPct val="150000"/>
              </a:lnSpc>
              <a:buClr>
                <a:schemeClr val="accent1"/>
              </a:buClr>
              <a:buSzPct val="85000"/>
              <a:buNone/>
            </a:pPr>
            <a:r>
              <a:rPr lang="pt-BR" sz="2400" b="1" dirty="0" smtClean="0">
                <a:solidFill>
                  <a:schemeClr val="tx1"/>
                </a:solidFill>
              </a:rPr>
              <a:t>Meta </a:t>
            </a:r>
            <a:r>
              <a:rPr lang="pt-BR" sz="2400" b="1" dirty="0">
                <a:solidFill>
                  <a:schemeClr val="tx1"/>
                </a:solidFill>
              </a:rPr>
              <a:t>6</a:t>
            </a:r>
            <a:r>
              <a:rPr lang="pt-BR" sz="2400" b="1" dirty="0" smtClean="0">
                <a:solidFill>
                  <a:schemeClr val="tx1"/>
                </a:solidFill>
              </a:rPr>
              <a:t>:</a:t>
            </a:r>
            <a:r>
              <a:rPr lang="pt-BR" sz="2400" dirty="0" smtClean="0">
                <a:solidFill>
                  <a:schemeClr val="tx1"/>
                </a:solidFill>
              </a:rPr>
              <a:t> Garantir que 100% das gestantes estejam com vacina antitetânica em dias;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/>
              <a:t>Resultado:</a:t>
            </a:r>
            <a:r>
              <a:rPr lang="pt-BR" sz="2400" dirty="0" smtClean="0"/>
              <a:t> 100</a:t>
            </a:r>
            <a:r>
              <a:rPr lang="pt-BR" sz="2400" dirty="0" smtClean="0"/>
              <a:t>%. </a:t>
            </a:r>
            <a:endParaRPr lang="pt-BR" sz="2400" dirty="0"/>
          </a:p>
          <a:p>
            <a:pPr>
              <a:lnSpc>
                <a:spcPct val="150000"/>
              </a:lnSpc>
              <a:buNone/>
            </a:pPr>
            <a:endParaRPr lang="pt-BR" sz="2600" dirty="0"/>
          </a:p>
        </p:txBody>
      </p:sp>
      <p:graphicFrame>
        <p:nvGraphicFramePr>
          <p:cNvPr id="4" name="Chart 5"/>
          <p:cNvGraphicFramePr>
            <a:graphicFrameLocks/>
          </p:cNvGraphicFramePr>
          <p:nvPr/>
        </p:nvGraphicFramePr>
        <p:xfrm>
          <a:off x="3347864" y="3789040"/>
          <a:ext cx="4724400" cy="253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1095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196752"/>
            <a:ext cx="8503920" cy="4902296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Clr>
                <a:srgbClr val="D16349"/>
              </a:buClr>
              <a:buNone/>
            </a:pPr>
            <a:r>
              <a:rPr lang="pt-BR" sz="2600" b="1" dirty="0" smtClean="0"/>
              <a:t>Objetivo </a:t>
            </a:r>
            <a:r>
              <a:rPr lang="pt-BR" sz="2400" b="1" dirty="0" smtClean="0"/>
              <a:t>2:</a:t>
            </a:r>
            <a:r>
              <a:rPr lang="pt-BR" sz="2400" dirty="0" smtClean="0"/>
              <a:t>Melhorar a qualidade de atenção ao pré-natal e </a:t>
            </a:r>
            <a:r>
              <a:rPr lang="pt-BR" sz="2400" dirty="0" err="1" smtClean="0"/>
              <a:t>puerpério</a:t>
            </a:r>
            <a:r>
              <a:rPr lang="pt-BR" sz="2400" dirty="0" smtClean="0"/>
              <a:t> realizado na Unidade </a:t>
            </a:r>
            <a:endParaRPr lang="pt-BR" sz="2600" b="1" dirty="0" smtClean="0"/>
          </a:p>
          <a:p>
            <a:pPr marL="0" lvl="1" indent="0">
              <a:lnSpc>
                <a:spcPct val="150000"/>
              </a:lnSpc>
              <a:buClr>
                <a:schemeClr val="accent1"/>
              </a:buClr>
              <a:buSzPct val="85000"/>
              <a:buNone/>
            </a:pPr>
            <a:r>
              <a:rPr lang="pt-BR" sz="2600" b="1" dirty="0" smtClean="0">
                <a:solidFill>
                  <a:schemeClr val="tx1"/>
                </a:solidFill>
              </a:rPr>
              <a:t>Meta </a:t>
            </a:r>
            <a:r>
              <a:rPr lang="pt-BR" sz="2600" b="1" dirty="0">
                <a:solidFill>
                  <a:schemeClr val="tx1"/>
                </a:solidFill>
              </a:rPr>
              <a:t>7</a:t>
            </a:r>
            <a:r>
              <a:rPr lang="pt-BR" sz="2600" b="1" dirty="0" smtClean="0">
                <a:solidFill>
                  <a:schemeClr val="tx1"/>
                </a:solidFill>
              </a:rPr>
              <a:t>: </a:t>
            </a:r>
            <a:r>
              <a:rPr lang="pt-BR" sz="2400" dirty="0" smtClean="0">
                <a:solidFill>
                  <a:schemeClr val="tx1"/>
                </a:solidFill>
              </a:rPr>
              <a:t>Garantir que 100% das gestantes estejam com vacina contra hepatite B em dia;</a:t>
            </a:r>
            <a:endParaRPr lang="pt-BR" sz="2000" dirty="0" smtClean="0">
              <a:solidFill>
                <a:schemeClr val="tx1"/>
              </a:solidFill>
            </a:endParaRPr>
          </a:p>
          <a:p>
            <a:pPr marL="0" lvl="0" indent="0">
              <a:lnSpc>
                <a:spcPct val="150000"/>
              </a:lnSpc>
              <a:buClr>
                <a:srgbClr val="D16349"/>
              </a:buClr>
              <a:buNone/>
            </a:pPr>
            <a:r>
              <a:rPr lang="pt-BR" sz="2600" b="1" dirty="0" smtClean="0"/>
              <a:t>Resultado</a:t>
            </a:r>
            <a:r>
              <a:rPr lang="pt-BR" sz="2600" b="1" dirty="0"/>
              <a:t>:</a:t>
            </a:r>
            <a:r>
              <a:rPr lang="pt-BR" sz="2600" dirty="0"/>
              <a:t> 100</a:t>
            </a:r>
            <a:r>
              <a:rPr lang="pt-BR" sz="2600" dirty="0" smtClean="0"/>
              <a:t>%.</a:t>
            </a:r>
            <a:endParaRPr lang="pt-BR" sz="2600" dirty="0"/>
          </a:p>
          <a:p>
            <a:pPr marL="0" lvl="0" indent="0">
              <a:lnSpc>
                <a:spcPct val="150000"/>
              </a:lnSpc>
              <a:buClr>
                <a:srgbClr val="D16349"/>
              </a:buClr>
              <a:buNone/>
            </a:pPr>
            <a:endParaRPr lang="pt-BR" sz="2600" dirty="0">
              <a:solidFill>
                <a:prstClr val="black"/>
              </a:solidFill>
            </a:endParaRPr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Chart 6"/>
          <p:cNvGraphicFramePr>
            <a:graphicFrameLocks/>
          </p:cNvGraphicFramePr>
          <p:nvPr/>
        </p:nvGraphicFramePr>
        <p:xfrm>
          <a:off x="3779912" y="3789040"/>
          <a:ext cx="4676775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470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503920" cy="478802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t-BR" sz="2600" b="1" dirty="0" smtClean="0"/>
              <a:t>Objetivo</a:t>
            </a:r>
            <a:r>
              <a:rPr lang="pt-BR" sz="2400" b="1" dirty="0" smtClean="0">
                <a:solidFill>
                  <a:prstClr val="black"/>
                </a:solidFill>
              </a:rPr>
              <a:t> 2:</a:t>
            </a:r>
            <a:r>
              <a:rPr lang="pt-BR" sz="2400" dirty="0" smtClean="0"/>
              <a:t>Melhorar a qualidade de atenção ao pré-natal e </a:t>
            </a:r>
            <a:r>
              <a:rPr lang="pt-BR" sz="2400" dirty="0" err="1" smtClean="0"/>
              <a:t>puerpério</a:t>
            </a:r>
            <a:r>
              <a:rPr lang="pt-BR" sz="2400" dirty="0" smtClean="0"/>
              <a:t> realizado na Unidade </a:t>
            </a:r>
            <a:endParaRPr lang="pt-BR" sz="2600" dirty="0"/>
          </a:p>
          <a:p>
            <a:pPr marL="0" lvl="1" indent="0">
              <a:lnSpc>
                <a:spcPct val="150000"/>
              </a:lnSpc>
              <a:buClr>
                <a:schemeClr val="accent1"/>
              </a:buClr>
              <a:buSzPct val="85000"/>
              <a:buNone/>
            </a:pPr>
            <a:r>
              <a:rPr lang="pt-BR" sz="2600" b="1" dirty="0">
                <a:solidFill>
                  <a:schemeClr val="tx1"/>
                </a:solidFill>
              </a:rPr>
              <a:t>Meta </a:t>
            </a:r>
            <a:r>
              <a:rPr lang="pt-BR" sz="2600" b="1" dirty="0" smtClean="0">
                <a:solidFill>
                  <a:schemeClr val="tx1"/>
                </a:solidFill>
              </a:rPr>
              <a:t>8:</a:t>
            </a:r>
            <a:r>
              <a:rPr lang="pt-BR" sz="2400" dirty="0" smtClean="0">
                <a:solidFill>
                  <a:schemeClr val="tx1"/>
                </a:solidFill>
              </a:rPr>
              <a:t> Realizar avaliação da necessidade de atendimento odontológico em 100% das gestantes durante o pré-natal;</a:t>
            </a:r>
            <a:endParaRPr lang="pt-BR" sz="2600" dirty="0"/>
          </a:p>
          <a:p>
            <a:pPr marL="0" indent="0">
              <a:lnSpc>
                <a:spcPct val="150000"/>
              </a:lnSpc>
              <a:buNone/>
            </a:pPr>
            <a:r>
              <a:rPr lang="pt-BR" sz="2600" b="1" dirty="0" smtClean="0"/>
              <a:t>Resultado:</a:t>
            </a:r>
            <a:r>
              <a:rPr lang="pt-BR" sz="2600" dirty="0" smtClean="0"/>
              <a:t> 100%.</a:t>
            </a:r>
            <a:endParaRPr lang="pt-BR" sz="2600" dirty="0"/>
          </a:p>
          <a:p>
            <a:endParaRPr lang="pt-BR" dirty="0"/>
          </a:p>
        </p:txBody>
      </p:sp>
      <p:graphicFrame>
        <p:nvGraphicFramePr>
          <p:cNvPr id="4" name="Chart 7"/>
          <p:cNvGraphicFramePr>
            <a:graphicFrameLocks/>
          </p:cNvGraphicFramePr>
          <p:nvPr/>
        </p:nvGraphicFramePr>
        <p:xfrm>
          <a:off x="3779912" y="3717032"/>
          <a:ext cx="4676775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3785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196752"/>
            <a:ext cx="8503920" cy="490229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/>
              <a:t>Objetivo</a:t>
            </a:r>
            <a:r>
              <a:rPr lang="pt-BR" sz="2400" b="1" dirty="0" smtClean="0">
                <a:solidFill>
                  <a:prstClr val="black"/>
                </a:solidFill>
              </a:rPr>
              <a:t> 2:</a:t>
            </a:r>
            <a:r>
              <a:rPr lang="pt-BR" sz="2400" dirty="0" smtClean="0"/>
              <a:t>Melhorar a qualidade de atenção ao pré-natal e </a:t>
            </a:r>
            <a:r>
              <a:rPr lang="pt-BR" sz="2400" dirty="0" err="1" smtClean="0"/>
              <a:t>puerpério</a:t>
            </a:r>
            <a:r>
              <a:rPr lang="pt-BR" sz="2400" dirty="0" smtClean="0"/>
              <a:t> realizado na Unidade </a:t>
            </a:r>
            <a:endParaRPr lang="pt-BR" sz="2400" dirty="0"/>
          </a:p>
          <a:p>
            <a:pPr marL="0" lvl="1" indent="0">
              <a:lnSpc>
                <a:spcPct val="150000"/>
              </a:lnSpc>
              <a:buClr>
                <a:schemeClr val="accent1"/>
              </a:buClr>
              <a:buSzPct val="85000"/>
              <a:buNone/>
            </a:pPr>
            <a:r>
              <a:rPr lang="pt-BR" sz="2400" b="1" dirty="0">
                <a:solidFill>
                  <a:schemeClr val="tx1"/>
                </a:solidFill>
              </a:rPr>
              <a:t>Meta </a:t>
            </a:r>
            <a:r>
              <a:rPr lang="pt-BR" sz="2400" b="1" dirty="0" smtClean="0">
                <a:solidFill>
                  <a:schemeClr val="tx1"/>
                </a:solidFill>
              </a:rPr>
              <a:t>9:</a:t>
            </a:r>
            <a:r>
              <a:rPr lang="pt-BR" sz="2400" dirty="0" smtClean="0">
                <a:solidFill>
                  <a:schemeClr val="tx1"/>
                </a:solidFill>
              </a:rPr>
              <a:t> Garantir a primeira consulta odontológica programática para 100% das gestantes cadastradas;</a:t>
            </a:r>
            <a:endParaRPr lang="pt-BR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/>
              <a:t>Resultado: </a:t>
            </a:r>
            <a:r>
              <a:rPr lang="pt-BR" sz="2400" dirty="0" smtClean="0"/>
              <a:t>100%.</a:t>
            </a:r>
            <a:endParaRPr lang="pt-BR" sz="2400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Chart 9"/>
          <p:cNvGraphicFramePr>
            <a:graphicFrameLocks/>
          </p:cNvGraphicFramePr>
          <p:nvPr/>
        </p:nvGraphicFramePr>
        <p:xfrm>
          <a:off x="3707904" y="3573016"/>
          <a:ext cx="47244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2525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Autofit/>
          </a:bodyPr>
          <a:lstStyle/>
          <a:p>
            <a:pPr algn="l"/>
            <a:r>
              <a:rPr lang="pt-BR" sz="4400" b="1" dirty="0" smtClean="0"/>
              <a:t>Introdução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503920" cy="51423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pt-BR" sz="31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3100" b="1" dirty="0" smtClean="0">
                <a:latin typeface="Arial" pitchFamily="34" charset="0"/>
                <a:cs typeface="Arial" pitchFamily="34" charset="0"/>
              </a:rPr>
              <a:t>Francisco Santos –PI:</a:t>
            </a:r>
          </a:p>
          <a:p>
            <a:r>
              <a:rPr lang="pt-BR" sz="3100" dirty="0" smtClean="0">
                <a:latin typeface="Arial" pitchFamily="34" charset="0"/>
                <a:cs typeface="Arial" pitchFamily="34" charset="0"/>
              </a:rPr>
              <a:t>8.592 habitantes </a:t>
            </a:r>
          </a:p>
          <a:p>
            <a:r>
              <a:rPr lang="pt-BR" sz="3100" dirty="0" smtClean="0">
                <a:latin typeface="Arial" pitchFamily="34" charset="0"/>
                <a:cs typeface="Arial" pitchFamily="34" charset="0"/>
              </a:rPr>
              <a:t>05 ESF</a:t>
            </a:r>
          </a:p>
          <a:p>
            <a:r>
              <a:rPr lang="pt-BR" sz="3100" dirty="0" smtClean="0">
                <a:latin typeface="Arial" pitchFamily="34" charset="0"/>
                <a:cs typeface="Arial" pitchFamily="34" charset="0"/>
              </a:rPr>
              <a:t>01 NASF</a:t>
            </a:r>
          </a:p>
          <a:p>
            <a:pPr>
              <a:buNone/>
            </a:pPr>
            <a:endParaRPr lang="pt-BR" sz="31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3100" b="1" dirty="0" smtClean="0">
                <a:latin typeface="Arial" pitchFamily="34" charset="0"/>
                <a:cs typeface="Arial" pitchFamily="34" charset="0"/>
              </a:rPr>
              <a:t>UBS Jurema:</a:t>
            </a:r>
          </a:p>
          <a:p>
            <a:r>
              <a:rPr lang="pt-BR" sz="3100" dirty="0" smtClean="0">
                <a:latin typeface="Arial" pitchFamily="34" charset="0"/>
                <a:cs typeface="Arial" pitchFamily="34" charset="0"/>
              </a:rPr>
              <a:t>Zona 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rural</a:t>
            </a:r>
            <a:endParaRPr lang="pt-BR" sz="31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100" dirty="0" smtClean="0">
                <a:latin typeface="Arial" pitchFamily="34" charset="0"/>
                <a:cs typeface="Arial" pitchFamily="34" charset="0"/>
              </a:rPr>
              <a:t>1932 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pessoas</a:t>
            </a:r>
          </a:p>
          <a:p>
            <a:r>
              <a:rPr lang="pt-BR" sz="3100" dirty="0" smtClean="0">
                <a:latin typeface="Arial" pitchFamily="34" charset="0"/>
                <a:cs typeface="Arial" pitchFamily="34" charset="0"/>
              </a:rPr>
              <a:t>627 famílias</a:t>
            </a:r>
          </a:p>
          <a:p>
            <a:r>
              <a:rPr lang="pt-BR" sz="3100" dirty="0" smtClean="0">
                <a:latin typeface="Arial" pitchFamily="34" charset="0"/>
                <a:cs typeface="Arial" pitchFamily="34" charset="0"/>
              </a:rPr>
              <a:t>01 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ESF</a:t>
            </a:r>
          </a:p>
          <a:p>
            <a:r>
              <a:rPr lang="pt-BR" sz="3100" dirty="0" smtClean="0">
                <a:latin typeface="Arial" pitchFamily="34" charset="0"/>
                <a:cs typeface="Arial" pitchFamily="34" charset="0"/>
              </a:rPr>
              <a:t>NASF</a:t>
            </a:r>
          </a:p>
          <a:p>
            <a:endParaRPr lang="pt-BR" sz="29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984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758280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Clr>
                <a:srgbClr val="D16349"/>
              </a:buClr>
              <a:buNone/>
            </a:pPr>
            <a:r>
              <a:rPr lang="pt-BR" sz="2400" b="1" dirty="0" smtClean="0">
                <a:solidFill>
                  <a:prstClr val="black"/>
                </a:solidFill>
              </a:rPr>
              <a:t>Objetivo 3:</a:t>
            </a:r>
            <a:r>
              <a:rPr lang="pt-BR" sz="2400" dirty="0" smtClean="0"/>
              <a:t>Melhorar a qualidade de atenção ao pré-natal e </a:t>
            </a:r>
            <a:r>
              <a:rPr lang="pt-BR" sz="2400" dirty="0" err="1" smtClean="0"/>
              <a:t>puerpério</a:t>
            </a:r>
            <a:r>
              <a:rPr lang="pt-BR" sz="2400" dirty="0" smtClean="0"/>
              <a:t> realizado na Unidade </a:t>
            </a:r>
            <a:endParaRPr lang="pt-BR" sz="24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/>
              <a:t>Meta: </a:t>
            </a:r>
            <a:r>
              <a:rPr lang="pt-BR" sz="2400" dirty="0" smtClean="0"/>
              <a:t>Realizar busca ativa de 100% das gestantes faltosas às consultas de pré-natal;</a:t>
            </a:r>
          </a:p>
          <a:p>
            <a:pPr marL="0" lvl="0" indent="0">
              <a:lnSpc>
                <a:spcPct val="150000"/>
              </a:lnSpc>
              <a:buClr>
                <a:srgbClr val="D16349"/>
              </a:buClr>
              <a:buNone/>
            </a:pPr>
            <a:r>
              <a:rPr lang="pt-BR" sz="2400" b="1" dirty="0">
                <a:solidFill>
                  <a:prstClr val="black"/>
                </a:solidFill>
              </a:rPr>
              <a:t>Resultado: </a:t>
            </a:r>
            <a:r>
              <a:rPr lang="pt-BR" sz="2400" dirty="0">
                <a:solidFill>
                  <a:prstClr val="black"/>
                </a:solidFill>
              </a:rPr>
              <a:t>100</a:t>
            </a:r>
            <a:r>
              <a:rPr lang="pt-BR" sz="2400" dirty="0" smtClean="0">
                <a:solidFill>
                  <a:prstClr val="black"/>
                </a:solidFill>
              </a:rPr>
              <a:t>%.</a:t>
            </a:r>
            <a:endParaRPr lang="pt-BR" sz="2400" dirty="0">
              <a:solidFill>
                <a:prstClr val="black"/>
              </a:solidFill>
            </a:endParaRPr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851920" y="3573016"/>
          <a:ext cx="4800600" cy="269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1040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196752"/>
            <a:ext cx="8503920" cy="490229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rgbClr val="D16349"/>
              </a:buClr>
              <a:buNone/>
            </a:pPr>
            <a:r>
              <a:rPr lang="pt-BR" sz="2400" b="1" dirty="0" smtClean="0">
                <a:solidFill>
                  <a:prstClr val="black"/>
                </a:solidFill>
              </a:rPr>
              <a:t>Objetivo </a:t>
            </a:r>
            <a:r>
              <a:rPr lang="pt-BR" sz="2400" b="1" dirty="0" smtClean="0"/>
              <a:t>4: </a:t>
            </a:r>
            <a:r>
              <a:rPr lang="pt-BR" sz="2400" dirty="0" smtClean="0"/>
              <a:t>Melhorar o registro do programa de pré-natal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/>
              <a:t>Meta: </a:t>
            </a:r>
            <a:r>
              <a:rPr lang="pt-BR" sz="2400" dirty="0" smtClean="0"/>
              <a:t>Manter registro na ficha espelho de pré-natal/vacinação em 100% das gestantes e ficha de acompanhamento do programa em 100% das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;</a:t>
            </a:r>
          </a:p>
          <a:p>
            <a:pPr marL="0" lvl="0" indent="0">
              <a:lnSpc>
                <a:spcPct val="150000"/>
              </a:lnSpc>
              <a:buClr>
                <a:srgbClr val="D16349"/>
              </a:buClr>
              <a:buNone/>
            </a:pPr>
            <a:r>
              <a:rPr lang="pt-BR" sz="2400" b="1" dirty="0" smtClean="0">
                <a:solidFill>
                  <a:prstClr val="black"/>
                </a:solidFill>
              </a:rPr>
              <a:t>Resultado: </a:t>
            </a:r>
            <a:r>
              <a:rPr lang="pt-BR" sz="2400" dirty="0" smtClean="0">
                <a:solidFill>
                  <a:prstClr val="black"/>
                </a:solidFill>
              </a:rPr>
              <a:t>100%.</a:t>
            </a:r>
          </a:p>
          <a:p>
            <a:endParaRPr lang="pt-BR" dirty="0"/>
          </a:p>
        </p:txBody>
      </p:sp>
      <p:graphicFrame>
        <p:nvGraphicFramePr>
          <p:cNvPr id="4" name="Chart 10"/>
          <p:cNvGraphicFramePr>
            <a:graphicFrameLocks/>
          </p:cNvGraphicFramePr>
          <p:nvPr/>
        </p:nvGraphicFramePr>
        <p:xfrm>
          <a:off x="3635896" y="3645024"/>
          <a:ext cx="4695825" cy="260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rgbClr val="D16349"/>
              </a:buClr>
              <a:buNone/>
            </a:pPr>
            <a:r>
              <a:rPr lang="pt-BR" sz="2400" b="1" dirty="0" smtClean="0">
                <a:solidFill>
                  <a:prstClr val="black"/>
                </a:solidFill>
              </a:rPr>
              <a:t>Objetivo </a:t>
            </a:r>
            <a:r>
              <a:rPr lang="pt-BR" sz="2400" b="1" dirty="0" smtClean="0"/>
              <a:t>5: </a:t>
            </a:r>
            <a:r>
              <a:rPr lang="pt-BR" sz="2400" dirty="0" smtClean="0"/>
              <a:t>Realizar avaliação de risco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/>
              <a:t>Meta: </a:t>
            </a:r>
            <a:r>
              <a:rPr lang="pt-BR" sz="2400" dirty="0" smtClean="0"/>
              <a:t>Avaliar risco gestacional em 100% das gestantes;</a:t>
            </a:r>
          </a:p>
          <a:p>
            <a:pPr marL="0" lvl="0" indent="0">
              <a:lnSpc>
                <a:spcPct val="150000"/>
              </a:lnSpc>
              <a:buClr>
                <a:srgbClr val="D16349"/>
              </a:buClr>
              <a:buNone/>
            </a:pPr>
            <a:r>
              <a:rPr lang="pt-BR" sz="2400" b="1" dirty="0" smtClean="0">
                <a:solidFill>
                  <a:prstClr val="black"/>
                </a:solidFill>
              </a:rPr>
              <a:t>Resultado: </a:t>
            </a:r>
            <a:r>
              <a:rPr lang="pt-BR" sz="2400" dirty="0" smtClean="0">
                <a:solidFill>
                  <a:prstClr val="black"/>
                </a:solidFill>
              </a:rPr>
              <a:t>100%.</a:t>
            </a:r>
          </a:p>
          <a:p>
            <a:endParaRPr lang="pt-BR" dirty="0"/>
          </a:p>
        </p:txBody>
      </p:sp>
      <p:graphicFrame>
        <p:nvGraphicFramePr>
          <p:cNvPr id="4" name="Chart 11"/>
          <p:cNvGraphicFramePr>
            <a:graphicFrameLocks/>
          </p:cNvGraphicFramePr>
          <p:nvPr/>
        </p:nvGraphicFramePr>
        <p:xfrm>
          <a:off x="2483768" y="3717032"/>
          <a:ext cx="4695825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rgbClr val="D16349"/>
              </a:buClr>
              <a:buNone/>
            </a:pPr>
            <a:r>
              <a:rPr lang="pt-BR" sz="2400" b="1" dirty="0" smtClean="0">
                <a:solidFill>
                  <a:prstClr val="black"/>
                </a:solidFill>
              </a:rPr>
              <a:t>Objetivo </a:t>
            </a:r>
            <a:r>
              <a:rPr lang="pt-BR" sz="2400" b="1" dirty="0" smtClean="0"/>
              <a:t>6: </a:t>
            </a:r>
            <a:r>
              <a:rPr lang="pt-BR" sz="2400" dirty="0" smtClean="0"/>
              <a:t>Promover a saúde no pré-natal</a:t>
            </a:r>
          </a:p>
          <a:p>
            <a:pPr marL="0" indent="0">
              <a:lnSpc>
                <a:spcPct val="150000"/>
              </a:lnSpc>
              <a:buClr>
                <a:srgbClr val="D16349"/>
              </a:buClr>
              <a:buNone/>
            </a:pPr>
            <a:r>
              <a:rPr lang="pt-BR" sz="2400" b="1" dirty="0" smtClean="0"/>
              <a:t>Meta:</a:t>
            </a:r>
            <a:r>
              <a:rPr lang="pt-BR" sz="2400" dirty="0" smtClean="0"/>
              <a:t>Garantir a 100% das gestantes orientação nutricional durante a gestação;</a:t>
            </a:r>
          </a:p>
          <a:p>
            <a:pPr>
              <a:buNone/>
            </a:pPr>
            <a:r>
              <a:rPr lang="pt-BR" sz="2400" b="1" dirty="0" smtClean="0">
                <a:solidFill>
                  <a:prstClr val="black"/>
                </a:solidFill>
              </a:rPr>
              <a:t>Resultado: </a:t>
            </a:r>
            <a:r>
              <a:rPr lang="pt-BR" sz="2400" dirty="0" smtClean="0">
                <a:solidFill>
                  <a:prstClr val="black"/>
                </a:solidFill>
              </a:rPr>
              <a:t>100%.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2339752" y="3789040"/>
          <a:ext cx="4648200" cy="240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rgbClr val="D16349"/>
              </a:buClr>
              <a:buNone/>
            </a:pPr>
            <a:r>
              <a:rPr lang="pt-BR" sz="2400" b="1" dirty="0" smtClean="0">
                <a:solidFill>
                  <a:prstClr val="black"/>
                </a:solidFill>
              </a:rPr>
              <a:t>Objetivo </a:t>
            </a:r>
            <a:r>
              <a:rPr lang="pt-BR" sz="2400" b="1" dirty="0" smtClean="0"/>
              <a:t>6:</a:t>
            </a:r>
            <a:r>
              <a:rPr lang="pt-BR" sz="2400" dirty="0" smtClean="0"/>
              <a:t>Promover a saúde no pré-natal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/>
              <a:t>Meta:</a:t>
            </a:r>
            <a:r>
              <a:rPr lang="pt-BR" sz="2400" dirty="0" smtClean="0"/>
              <a:t>Promover o aleitamento materno junto a 100% das gestantes;</a:t>
            </a:r>
          </a:p>
          <a:p>
            <a:pPr marL="0" lvl="0" indent="0">
              <a:lnSpc>
                <a:spcPct val="150000"/>
              </a:lnSpc>
              <a:buClr>
                <a:srgbClr val="D16349"/>
              </a:buClr>
              <a:buNone/>
            </a:pPr>
            <a:r>
              <a:rPr lang="pt-BR" sz="2400" b="1" dirty="0" smtClean="0">
                <a:solidFill>
                  <a:prstClr val="black"/>
                </a:solidFill>
              </a:rPr>
              <a:t>Resultado: </a:t>
            </a:r>
            <a:r>
              <a:rPr lang="pt-BR" sz="2400" dirty="0" smtClean="0">
                <a:solidFill>
                  <a:prstClr val="black"/>
                </a:solidFill>
              </a:rPr>
              <a:t>100%.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3563888" y="3501008"/>
          <a:ext cx="46482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rgbClr val="D16349"/>
              </a:buClr>
              <a:buNone/>
            </a:pPr>
            <a:r>
              <a:rPr lang="pt-BR" sz="2400" b="1" dirty="0" smtClean="0">
                <a:solidFill>
                  <a:prstClr val="black"/>
                </a:solidFill>
              </a:rPr>
              <a:t>Objetivo </a:t>
            </a:r>
            <a:r>
              <a:rPr lang="pt-BR" sz="2400" b="1" dirty="0" smtClean="0"/>
              <a:t>6:</a:t>
            </a:r>
            <a:r>
              <a:rPr lang="pt-BR" sz="2400" dirty="0" smtClean="0"/>
              <a:t>Promover a saúde no pré-natal</a:t>
            </a:r>
          </a:p>
          <a:p>
            <a:pPr marL="0" lvl="1" indent="0">
              <a:lnSpc>
                <a:spcPct val="150000"/>
              </a:lnSpc>
              <a:buClr>
                <a:schemeClr val="accent1"/>
              </a:buClr>
              <a:buSzPct val="85000"/>
              <a:buNone/>
            </a:pPr>
            <a:r>
              <a:rPr lang="pt-BR" sz="2400" b="1" dirty="0" smtClean="0">
                <a:solidFill>
                  <a:schemeClr val="tx1"/>
                </a:solidFill>
              </a:rPr>
              <a:t>Meta: </a:t>
            </a:r>
            <a:r>
              <a:rPr lang="pt-BR" sz="2400" dirty="0" smtClean="0">
                <a:solidFill>
                  <a:schemeClr val="tx1"/>
                </a:solidFill>
              </a:rPr>
              <a:t>Orientar 100% das gestantes sobre os cuidados com o recém-nascido</a:t>
            </a:r>
            <a:endParaRPr lang="pt-BR" sz="2400" dirty="0" smtClean="0"/>
          </a:p>
          <a:p>
            <a:pPr marL="0" lvl="0" indent="0">
              <a:lnSpc>
                <a:spcPct val="150000"/>
              </a:lnSpc>
              <a:buClr>
                <a:srgbClr val="D16349"/>
              </a:buClr>
              <a:buNone/>
            </a:pPr>
            <a:r>
              <a:rPr lang="pt-BR" sz="2400" b="1" dirty="0" smtClean="0">
                <a:solidFill>
                  <a:prstClr val="black"/>
                </a:solidFill>
              </a:rPr>
              <a:t>Resultado: </a:t>
            </a:r>
            <a:r>
              <a:rPr lang="pt-BR" sz="2400" dirty="0" smtClean="0">
                <a:solidFill>
                  <a:prstClr val="black"/>
                </a:solidFill>
              </a:rPr>
              <a:t>100%.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3491880" y="3717032"/>
          <a:ext cx="4648200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rgbClr val="D16349"/>
              </a:buClr>
              <a:buNone/>
            </a:pPr>
            <a:r>
              <a:rPr lang="pt-BR" sz="2400" b="1" dirty="0" smtClean="0">
                <a:solidFill>
                  <a:prstClr val="black"/>
                </a:solidFill>
              </a:rPr>
              <a:t>Objetivo </a:t>
            </a:r>
            <a:r>
              <a:rPr lang="pt-BR" sz="2400" b="1" dirty="0" smtClean="0"/>
              <a:t>6:</a:t>
            </a:r>
            <a:r>
              <a:rPr lang="pt-BR" sz="2400" dirty="0" smtClean="0"/>
              <a:t>Promover a saúde no pré-natal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/>
              <a:t>Meta: </a:t>
            </a:r>
            <a:r>
              <a:rPr lang="pt-BR" sz="2400" dirty="0" smtClean="0"/>
              <a:t>Orientar 100% das gestantes sobre anticoncepção após o parto;</a:t>
            </a:r>
          </a:p>
          <a:p>
            <a:pPr marL="0" lvl="0" indent="0">
              <a:lnSpc>
                <a:spcPct val="150000"/>
              </a:lnSpc>
              <a:buClr>
                <a:srgbClr val="D16349"/>
              </a:buClr>
              <a:buNone/>
            </a:pPr>
            <a:r>
              <a:rPr lang="pt-BR" sz="2400" b="1" dirty="0" smtClean="0">
                <a:solidFill>
                  <a:prstClr val="black"/>
                </a:solidFill>
              </a:rPr>
              <a:t>Resultado: </a:t>
            </a:r>
            <a:r>
              <a:rPr lang="pt-BR" sz="2400" dirty="0" smtClean="0">
                <a:solidFill>
                  <a:prstClr val="black"/>
                </a:solidFill>
              </a:rPr>
              <a:t>100%.</a:t>
            </a:r>
          </a:p>
          <a:p>
            <a:endParaRPr lang="pt-BR" sz="2400" dirty="0"/>
          </a:p>
        </p:txBody>
      </p:sp>
      <p:graphicFrame>
        <p:nvGraphicFramePr>
          <p:cNvPr id="4" name="Chart 13"/>
          <p:cNvGraphicFramePr>
            <a:graphicFrameLocks/>
          </p:cNvGraphicFramePr>
          <p:nvPr/>
        </p:nvGraphicFramePr>
        <p:xfrm>
          <a:off x="3491880" y="3573016"/>
          <a:ext cx="4629150" cy="2723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rgbClr val="D16349"/>
              </a:buClr>
              <a:buNone/>
            </a:pPr>
            <a:r>
              <a:rPr lang="pt-BR" sz="2400" b="1" dirty="0" smtClean="0">
                <a:solidFill>
                  <a:prstClr val="black"/>
                </a:solidFill>
              </a:rPr>
              <a:t>Objetivo</a:t>
            </a:r>
            <a:r>
              <a:rPr lang="pt-BR" sz="2400" b="1" dirty="0" smtClean="0"/>
              <a:t> 6:</a:t>
            </a:r>
            <a:r>
              <a:rPr lang="pt-BR" sz="2400" dirty="0" smtClean="0"/>
              <a:t>Promover a saúde no pré-natal</a:t>
            </a:r>
          </a:p>
          <a:p>
            <a:pPr marL="0" lvl="1" indent="0">
              <a:lnSpc>
                <a:spcPct val="150000"/>
              </a:lnSpc>
              <a:buClr>
                <a:schemeClr val="accent1"/>
              </a:buClr>
              <a:buSzPct val="85000"/>
              <a:buNone/>
            </a:pPr>
            <a:r>
              <a:rPr lang="pt-BR" sz="2400" b="1" dirty="0" smtClean="0">
                <a:solidFill>
                  <a:schemeClr val="tx1"/>
                </a:solidFill>
              </a:rPr>
              <a:t>Meta:</a:t>
            </a:r>
            <a:r>
              <a:rPr lang="pt-BR" sz="2400" dirty="0" smtClean="0">
                <a:solidFill>
                  <a:schemeClr val="tx1"/>
                </a:solidFill>
              </a:rPr>
              <a:t> Orientar 100% das gestantes sobre os riscos do tabagismo e do uso de álcool e drogas na gestação</a:t>
            </a:r>
            <a:endParaRPr lang="pt-BR" sz="2400" dirty="0" smtClean="0"/>
          </a:p>
          <a:p>
            <a:pPr marL="0" lvl="0" indent="0">
              <a:lnSpc>
                <a:spcPct val="150000"/>
              </a:lnSpc>
              <a:buClr>
                <a:srgbClr val="D16349"/>
              </a:buClr>
              <a:buNone/>
            </a:pPr>
            <a:r>
              <a:rPr lang="pt-BR" sz="2400" b="1" dirty="0" smtClean="0">
                <a:solidFill>
                  <a:prstClr val="black"/>
                </a:solidFill>
              </a:rPr>
              <a:t>Resultado: </a:t>
            </a:r>
            <a:r>
              <a:rPr lang="pt-BR" sz="2400" dirty="0" smtClean="0">
                <a:solidFill>
                  <a:prstClr val="black"/>
                </a:solidFill>
              </a:rPr>
              <a:t>100%.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2339752" y="3933056"/>
          <a:ext cx="4810125" cy="2603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rgbClr val="D16349"/>
              </a:buClr>
              <a:buNone/>
            </a:pPr>
            <a:r>
              <a:rPr lang="pt-BR" sz="2400" b="1" dirty="0" smtClean="0">
                <a:solidFill>
                  <a:prstClr val="black"/>
                </a:solidFill>
              </a:rPr>
              <a:t>Objetivo</a:t>
            </a:r>
            <a:r>
              <a:rPr lang="pt-BR" sz="2400" b="1" dirty="0" smtClean="0"/>
              <a:t> 6:</a:t>
            </a:r>
            <a:r>
              <a:rPr lang="pt-BR" sz="2400" dirty="0" smtClean="0"/>
              <a:t>Promover a saúde no pré-natal</a:t>
            </a:r>
          </a:p>
          <a:p>
            <a:pPr marL="0" lvl="1" indent="0">
              <a:lnSpc>
                <a:spcPct val="150000"/>
              </a:lnSpc>
              <a:buClr>
                <a:schemeClr val="accent1"/>
              </a:buClr>
              <a:buSzPct val="85000"/>
              <a:buNone/>
            </a:pPr>
            <a:r>
              <a:rPr lang="pt-BR" sz="2400" b="1" dirty="0" smtClean="0">
                <a:solidFill>
                  <a:schemeClr val="tx1"/>
                </a:solidFill>
              </a:rPr>
              <a:t>Meta: </a:t>
            </a:r>
            <a:r>
              <a:rPr lang="pt-BR" sz="2400" dirty="0" smtClean="0">
                <a:solidFill>
                  <a:schemeClr val="tx1"/>
                </a:solidFill>
              </a:rPr>
              <a:t>Orientar 100% das gestantes sobre higiene bucal;</a:t>
            </a:r>
          </a:p>
          <a:p>
            <a:pPr marL="0" lvl="0" indent="0">
              <a:lnSpc>
                <a:spcPct val="150000"/>
              </a:lnSpc>
              <a:buClr>
                <a:srgbClr val="D16349"/>
              </a:buClr>
              <a:buNone/>
            </a:pPr>
            <a:r>
              <a:rPr lang="pt-BR" sz="2400" b="1" dirty="0" smtClean="0">
                <a:solidFill>
                  <a:prstClr val="black"/>
                </a:solidFill>
              </a:rPr>
              <a:t>Resultado: </a:t>
            </a:r>
            <a:r>
              <a:rPr lang="pt-BR" sz="2400" dirty="0" smtClean="0">
                <a:solidFill>
                  <a:prstClr val="black"/>
                </a:solidFill>
              </a:rPr>
              <a:t>100%.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Chart 14"/>
          <p:cNvGraphicFramePr>
            <a:graphicFrameLocks/>
          </p:cNvGraphicFramePr>
          <p:nvPr/>
        </p:nvGraphicFramePr>
        <p:xfrm>
          <a:off x="2627784" y="3933056"/>
          <a:ext cx="4848225" cy="237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400" b="1" u="sng" dirty="0" err="1" smtClean="0"/>
              <a:t>Puerpério</a:t>
            </a:r>
            <a:endParaRPr lang="pt-BR" sz="2400" dirty="0" smtClean="0"/>
          </a:p>
          <a:p>
            <a:pPr>
              <a:buNone/>
            </a:pPr>
            <a:r>
              <a:rPr lang="pt-BR" sz="2400" b="1" dirty="0" smtClean="0"/>
              <a:t>Objetivo 1: </a:t>
            </a:r>
            <a:r>
              <a:rPr lang="pt-BR" sz="2400" dirty="0" smtClean="0"/>
              <a:t>Ampliar a cobertura de atenção as </a:t>
            </a:r>
            <a:r>
              <a:rPr lang="pt-BR" sz="2400" dirty="0" err="1" smtClean="0"/>
              <a:t>puérperas</a:t>
            </a:r>
            <a:endParaRPr lang="pt-BR" sz="2400" dirty="0" smtClean="0"/>
          </a:p>
          <a:p>
            <a:pPr>
              <a:buNone/>
            </a:pPr>
            <a:r>
              <a:rPr lang="pt-BR" sz="2400" b="1" dirty="0" smtClean="0">
                <a:solidFill>
                  <a:schemeClr val="tx1"/>
                </a:solidFill>
              </a:rPr>
              <a:t>Meta: </a:t>
            </a:r>
            <a:r>
              <a:rPr lang="pt-BR" sz="2400" dirty="0" smtClean="0"/>
              <a:t>Garantir a 50% das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cadastradas no programa de Pré-Natal e </a:t>
            </a:r>
            <a:r>
              <a:rPr lang="pt-BR" sz="2400" dirty="0" err="1" smtClean="0"/>
              <a:t>Puerpério</a:t>
            </a:r>
            <a:r>
              <a:rPr lang="pt-BR" sz="2400" dirty="0" smtClean="0"/>
              <a:t> da Unidade de Saúde consulta puerperal antes dos 42 dias após o parto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marL="0" lvl="0" indent="0">
              <a:lnSpc>
                <a:spcPct val="150000"/>
              </a:lnSpc>
              <a:buClr>
                <a:srgbClr val="D16349"/>
              </a:buClr>
              <a:buNone/>
            </a:pPr>
            <a:r>
              <a:rPr lang="pt-BR" sz="2400" b="1" dirty="0" smtClean="0">
                <a:solidFill>
                  <a:prstClr val="black"/>
                </a:solidFill>
              </a:rPr>
              <a:t>Resultado: </a:t>
            </a:r>
            <a:r>
              <a:rPr lang="pt-BR" sz="2400" dirty="0" smtClean="0">
                <a:solidFill>
                  <a:prstClr val="black"/>
                </a:solidFill>
              </a:rPr>
              <a:t>100%.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3275856" y="3789040"/>
          <a:ext cx="4724400" cy="265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4400" b="1" dirty="0" smtClean="0"/>
              <a:t>Introdução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600" b="1" dirty="0" smtClean="0"/>
              <a:t>Importância da ação programática:</a:t>
            </a:r>
          </a:p>
          <a:p>
            <a:pPr marL="722313" indent="-192088">
              <a:buFont typeface="Wingdings" pitchFamily="2" charset="2"/>
              <a:buChar char="§"/>
            </a:pPr>
            <a:r>
              <a:rPr lang="pt-BR" sz="2600" dirty="0" smtClean="0"/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Melhoria da qualidade e humanização da saúde materna.</a:t>
            </a:r>
            <a:endParaRPr lang="pt-BR" sz="2600" dirty="0" smtClean="0"/>
          </a:p>
          <a:p>
            <a:pPr>
              <a:buFont typeface="Wingdings" pitchFamily="2" charset="2"/>
              <a:buChar char="Ø"/>
            </a:pPr>
            <a:r>
              <a:rPr lang="pt-BR" sz="2600" b="1" dirty="0"/>
              <a:t>Situação da UBS antes da ação programática</a:t>
            </a:r>
            <a:r>
              <a:rPr lang="pt-BR" sz="2600" b="1" dirty="0" smtClean="0"/>
              <a:t>:</a:t>
            </a:r>
            <a:endParaRPr lang="pt-BR" sz="2600" dirty="0"/>
          </a:p>
          <a:p>
            <a:pPr marL="725488">
              <a:buFont typeface="Wingdings" pitchFamily="2" charset="2"/>
              <a:buChar char="§"/>
            </a:pPr>
            <a:r>
              <a:rPr lang="pt-BR" sz="2600" dirty="0" smtClean="0"/>
              <a:t>Registro e acompanhamento gestacionais e puerperais inadequados.</a:t>
            </a:r>
            <a:endParaRPr lang="pt-BR" sz="2600" dirty="0"/>
          </a:p>
          <a:p>
            <a:pPr marL="725488">
              <a:buFont typeface="Wingdings" pitchFamily="2" charset="2"/>
              <a:buChar char="§"/>
            </a:pPr>
            <a:r>
              <a:rPr lang="pt-BR" sz="2600" dirty="0"/>
              <a:t>Falta de um elo </a:t>
            </a:r>
            <a:r>
              <a:rPr lang="pt-BR" sz="2600" dirty="0" smtClean="0"/>
              <a:t>entre as usuárias e gestão, para melhoria da atenção prestada.</a:t>
            </a:r>
          </a:p>
          <a:p>
            <a:pPr marL="725488">
              <a:buFont typeface="Wingdings" pitchFamily="2" charset="2"/>
              <a:buChar char="§"/>
            </a:pPr>
            <a:r>
              <a:rPr lang="pt-BR" sz="2600" dirty="0" smtClean="0"/>
              <a:t>Falta de atividades de promoção à saúde</a:t>
            </a:r>
            <a:endParaRPr lang="pt-BR" sz="2600" dirty="0"/>
          </a:p>
          <a:p>
            <a:pPr>
              <a:buFont typeface="Wingdings" pitchFamily="2" charset="2"/>
              <a:buChar char="Ø"/>
            </a:pPr>
            <a:endParaRPr lang="pt-BR" sz="2600" dirty="0" smtClean="0"/>
          </a:p>
          <a:p>
            <a:pPr>
              <a:buFont typeface="Wingdings" pitchFamily="2" charset="2"/>
              <a:buChar char="§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57396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Objetivo 2: </a:t>
            </a:r>
            <a:r>
              <a:rPr lang="pt-BR" dirty="0" smtClean="0"/>
              <a:t>Melhorar a qualidade de atenção às </a:t>
            </a:r>
            <a:r>
              <a:rPr lang="pt-BR" dirty="0" err="1" smtClean="0"/>
              <a:t>puérperas</a:t>
            </a:r>
            <a:r>
              <a:rPr lang="pt-BR" dirty="0" smtClean="0"/>
              <a:t> na Unidade de Saúde</a:t>
            </a:r>
          </a:p>
          <a:p>
            <a:pPr>
              <a:buNone/>
            </a:pPr>
            <a:r>
              <a:rPr lang="pt-BR" b="1" dirty="0" smtClean="0"/>
              <a:t>Metas:</a:t>
            </a:r>
          </a:p>
          <a:p>
            <a:pPr>
              <a:buNone/>
            </a:pPr>
            <a:r>
              <a:rPr lang="pt-BR" dirty="0" smtClean="0"/>
              <a:t>Examinar as mamas em 100% das </a:t>
            </a:r>
            <a:r>
              <a:rPr lang="pt-BR" dirty="0" err="1" smtClean="0"/>
              <a:t>puérperas</a:t>
            </a:r>
            <a:r>
              <a:rPr lang="pt-BR" dirty="0" smtClean="0"/>
              <a:t> cadastradas no Programa;</a:t>
            </a:r>
          </a:p>
          <a:p>
            <a:pPr>
              <a:buNone/>
            </a:pPr>
            <a:r>
              <a:rPr lang="pt-BR" dirty="0" smtClean="0"/>
              <a:t>Examinar o abdome em 100% das </a:t>
            </a:r>
            <a:r>
              <a:rPr lang="pt-BR" dirty="0" err="1" smtClean="0"/>
              <a:t>puérperas</a:t>
            </a:r>
            <a:r>
              <a:rPr lang="pt-BR" dirty="0" smtClean="0"/>
              <a:t> cadastradas no Programa;</a:t>
            </a:r>
          </a:p>
          <a:p>
            <a:pPr>
              <a:buNone/>
            </a:pPr>
            <a:r>
              <a:rPr lang="pt-BR" dirty="0" smtClean="0"/>
              <a:t> Realizar exame ginecológico em 100 % das </a:t>
            </a:r>
            <a:r>
              <a:rPr lang="pt-BR" dirty="0" err="1" smtClean="0"/>
              <a:t>puérperas</a:t>
            </a:r>
            <a:r>
              <a:rPr lang="pt-BR" dirty="0" smtClean="0"/>
              <a:t> cadastradas no Programa;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Avaliar o estado psíquico em 100% das </a:t>
            </a:r>
            <a:r>
              <a:rPr lang="pt-BR" dirty="0" err="1" smtClean="0"/>
              <a:t>puérperas</a:t>
            </a:r>
            <a:r>
              <a:rPr lang="pt-BR" dirty="0" smtClean="0"/>
              <a:t> cadastradas no Programa;</a:t>
            </a:r>
          </a:p>
          <a:p>
            <a:pPr>
              <a:buNone/>
            </a:pPr>
            <a:r>
              <a:rPr lang="pt-BR" dirty="0" smtClean="0"/>
              <a:t>Avaliar </a:t>
            </a:r>
            <a:r>
              <a:rPr lang="pt-BR" dirty="0" err="1" smtClean="0"/>
              <a:t>intercorrências</a:t>
            </a:r>
            <a:r>
              <a:rPr lang="pt-BR" dirty="0" smtClean="0"/>
              <a:t> em 100% das </a:t>
            </a:r>
            <a:r>
              <a:rPr lang="pt-BR" dirty="0" err="1" smtClean="0"/>
              <a:t>puérperas</a:t>
            </a:r>
            <a:r>
              <a:rPr lang="pt-BR" dirty="0" smtClean="0"/>
              <a:t> cadastradas no Programa;</a:t>
            </a:r>
          </a:p>
          <a:p>
            <a:pPr>
              <a:buNone/>
            </a:pPr>
            <a:r>
              <a:rPr lang="pt-BR" dirty="0" smtClean="0"/>
              <a:t>Prescrever a 100% das </a:t>
            </a:r>
            <a:r>
              <a:rPr lang="pt-BR" dirty="0" err="1" smtClean="0"/>
              <a:t>puérperas</a:t>
            </a:r>
            <a:r>
              <a:rPr lang="pt-BR" dirty="0" smtClean="0"/>
              <a:t> um dos métodos de anticoncepção. </a:t>
            </a:r>
          </a:p>
          <a:p>
            <a:pPr>
              <a:buNone/>
            </a:pPr>
            <a:r>
              <a:rPr lang="pt-BR" b="1" dirty="0" smtClean="0"/>
              <a:t>Resultado: 100%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sz="2400" b="1" dirty="0" smtClean="0"/>
              <a:t>Objetivo 3: </a:t>
            </a:r>
            <a:r>
              <a:rPr lang="pt-BR" sz="2400" dirty="0" smtClean="0"/>
              <a:t>Melhorar a adesão das mães ao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pPr>
              <a:buNone/>
            </a:pPr>
            <a:r>
              <a:rPr lang="pt-BR" sz="2400" b="1" dirty="0" smtClean="0"/>
              <a:t>Meta: </a:t>
            </a:r>
            <a:r>
              <a:rPr lang="pt-BR" sz="2400" dirty="0" smtClean="0"/>
              <a:t>Realizar busca ativa em 100% das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que não realizaram a consulta de </a:t>
            </a:r>
            <a:r>
              <a:rPr lang="pt-BR" sz="2400" dirty="0" err="1" smtClean="0"/>
              <a:t>puerpério</a:t>
            </a:r>
            <a:r>
              <a:rPr lang="pt-BR" sz="2400" dirty="0" smtClean="0"/>
              <a:t> até 30 dias após o parto.</a:t>
            </a:r>
          </a:p>
          <a:p>
            <a:pPr>
              <a:buNone/>
            </a:pPr>
            <a:r>
              <a:rPr lang="pt-BR" sz="2400" b="1" dirty="0" smtClean="0"/>
              <a:t>Resultado: </a:t>
            </a:r>
            <a:r>
              <a:rPr lang="pt-BR" sz="2400" dirty="0" smtClean="0"/>
              <a:t>100%</a:t>
            </a:r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339752" y="3717032"/>
          <a:ext cx="4800600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b="1" dirty="0" smtClean="0"/>
              <a:t>Objetivo 4: </a:t>
            </a:r>
            <a:r>
              <a:rPr lang="pt-BR" dirty="0" smtClean="0"/>
              <a:t>Melhorar o registro das informações</a:t>
            </a:r>
          </a:p>
          <a:p>
            <a:pPr>
              <a:buNone/>
            </a:pPr>
            <a:r>
              <a:rPr lang="pt-BR" b="1" dirty="0" smtClean="0"/>
              <a:t>Meta: </a:t>
            </a:r>
            <a:r>
              <a:rPr lang="pt-BR" dirty="0" smtClean="0"/>
              <a:t>Manter registro na ficha de acompanhamento do Programa 100% das </a:t>
            </a:r>
            <a:r>
              <a:rPr lang="pt-BR" dirty="0" err="1" smtClean="0"/>
              <a:t>puérperas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b="1" dirty="0" smtClean="0"/>
              <a:t>Resultado: </a:t>
            </a:r>
            <a:r>
              <a:rPr lang="pt-BR" dirty="0" smtClean="0"/>
              <a:t>100%</a:t>
            </a:r>
            <a:endParaRPr lang="pt-BR" dirty="0"/>
          </a:p>
        </p:txBody>
      </p:sp>
      <p:graphicFrame>
        <p:nvGraphicFramePr>
          <p:cNvPr id="4" name="Chart 10"/>
          <p:cNvGraphicFramePr>
            <a:graphicFrameLocks/>
          </p:cNvGraphicFramePr>
          <p:nvPr/>
        </p:nvGraphicFramePr>
        <p:xfrm>
          <a:off x="2483768" y="3933056"/>
          <a:ext cx="4695825" cy="215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Objetivo 5: </a:t>
            </a:r>
            <a:r>
              <a:rPr lang="pt-BR" dirty="0" smtClean="0"/>
              <a:t>Promover a saúde das </a:t>
            </a:r>
            <a:r>
              <a:rPr lang="pt-BR" dirty="0" err="1" smtClean="0"/>
              <a:t>puérperas</a:t>
            </a:r>
            <a:endParaRPr lang="pt-BR" dirty="0" smtClean="0"/>
          </a:p>
          <a:p>
            <a:pPr>
              <a:buNone/>
            </a:pPr>
            <a:r>
              <a:rPr lang="pt-BR" b="1" dirty="0" smtClean="0"/>
              <a:t>Metas:</a:t>
            </a:r>
          </a:p>
          <a:p>
            <a:pPr>
              <a:buNone/>
            </a:pPr>
            <a:r>
              <a:rPr lang="pt-BR" dirty="0" smtClean="0"/>
              <a:t>Orientar 100% das </a:t>
            </a:r>
            <a:r>
              <a:rPr lang="pt-BR" dirty="0" err="1" smtClean="0"/>
              <a:t>puérperas</a:t>
            </a:r>
            <a:r>
              <a:rPr lang="pt-BR" dirty="0" smtClean="0"/>
              <a:t> cadastradas no Programa sobre os cuidado do recém-nascido;</a:t>
            </a:r>
          </a:p>
          <a:p>
            <a:pPr>
              <a:buNone/>
            </a:pPr>
            <a:r>
              <a:rPr lang="pt-BR" dirty="0" smtClean="0"/>
              <a:t>Orientar 100% das </a:t>
            </a:r>
            <a:r>
              <a:rPr lang="pt-BR" dirty="0" err="1" smtClean="0"/>
              <a:t>puérperas</a:t>
            </a:r>
            <a:r>
              <a:rPr lang="pt-BR" dirty="0" smtClean="0"/>
              <a:t> cadastradas no Programa sobre aleitamento materno exclusivo;</a:t>
            </a:r>
          </a:p>
          <a:p>
            <a:pPr>
              <a:buNone/>
            </a:pPr>
            <a:r>
              <a:rPr lang="pt-BR" dirty="0" smtClean="0"/>
              <a:t>Orientar 100% das </a:t>
            </a:r>
            <a:r>
              <a:rPr lang="pt-BR" dirty="0" err="1" smtClean="0"/>
              <a:t>puérperas</a:t>
            </a:r>
            <a:r>
              <a:rPr lang="pt-BR" dirty="0" smtClean="0"/>
              <a:t> cadastradas no Programa de Pré-Natal e </a:t>
            </a:r>
            <a:r>
              <a:rPr lang="pt-BR" dirty="0" err="1" smtClean="0"/>
              <a:t>Puerpério</a:t>
            </a:r>
            <a:r>
              <a:rPr lang="pt-BR" dirty="0" smtClean="0"/>
              <a:t> sobre planejamento familiar.</a:t>
            </a:r>
          </a:p>
          <a:p>
            <a:pPr>
              <a:buNone/>
            </a:pPr>
            <a:r>
              <a:rPr lang="pt-BR" b="1" dirty="0" smtClean="0"/>
              <a:t>Resultado:</a:t>
            </a:r>
            <a:r>
              <a:rPr lang="pt-BR" dirty="0" smtClean="0"/>
              <a:t> 100%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400" b="1" u="sng" dirty="0" smtClean="0"/>
              <a:t>Saúde bucal </a:t>
            </a:r>
            <a:endParaRPr lang="pt-BR" sz="2400" dirty="0" smtClean="0"/>
          </a:p>
          <a:p>
            <a:pPr>
              <a:buNone/>
            </a:pPr>
            <a:r>
              <a:rPr lang="pt-BR" sz="2400" b="1" dirty="0" smtClean="0"/>
              <a:t>Objetivo 1: </a:t>
            </a:r>
            <a:r>
              <a:rPr lang="pt-BR" sz="2400" dirty="0" smtClean="0"/>
              <a:t>Ampliar a cobertura de primeira consulta odontológica no pré-natal.</a:t>
            </a:r>
          </a:p>
          <a:p>
            <a:pPr>
              <a:buNone/>
            </a:pPr>
            <a:r>
              <a:rPr lang="pt-BR" sz="2400" b="1" dirty="0" smtClean="0"/>
              <a:t>Meta: </a:t>
            </a:r>
            <a:r>
              <a:rPr lang="pt-BR" sz="2400" dirty="0" smtClean="0"/>
              <a:t>Ampliar a cobertura de primeira consulta odontológica programática para </a:t>
            </a:r>
            <a:r>
              <a:rPr lang="pt-BR" sz="2400" dirty="0" smtClean="0"/>
              <a:t>100</a:t>
            </a:r>
            <a:r>
              <a:rPr lang="pt-BR" sz="2400" dirty="0" smtClean="0"/>
              <a:t>% </a:t>
            </a:r>
            <a:r>
              <a:rPr lang="pt-BR" sz="2400" dirty="0" smtClean="0"/>
              <a:t>das gestantes cadastradas.</a:t>
            </a:r>
          </a:p>
          <a:p>
            <a:pPr>
              <a:buNone/>
            </a:pPr>
            <a:r>
              <a:rPr lang="pt-BR" sz="2400" b="1" dirty="0" smtClean="0"/>
              <a:t>Resultado: </a:t>
            </a:r>
            <a:r>
              <a:rPr lang="pt-BR" sz="2400" dirty="0" smtClean="0"/>
              <a:t>100%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3203848" y="3861048"/>
          <a:ext cx="4754880" cy="2659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b="1" dirty="0" smtClean="0"/>
              <a:t>Objetivo 2: </a:t>
            </a:r>
            <a:r>
              <a:rPr lang="pt-BR" dirty="0" smtClean="0"/>
              <a:t>Melhorar a qualidade da atenção a saúde bucal durante o pré-natal. </a:t>
            </a:r>
          </a:p>
          <a:p>
            <a:pPr>
              <a:buNone/>
            </a:pPr>
            <a:r>
              <a:rPr lang="pt-BR" b="1" dirty="0" smtClean="0"/>
              <a:t>Metas:</a:t>
            </a:r>
          </a:p>
          <a:p>
            <a:pPr>
              <a:buNone/>
            </a:pPr>
            <a:r>
              <a:rPr lang="pt-BR" dirty="0" smtClean="0"/>
              <a:t>Realizar avaliação da necessidade de consultas </a:t>
            </a:r>
            <a:r>
              <a:rPr lang="pt-BR" dirty="0" err="1" smtClean="0"/>
              <a:t>subsequentes</a:t>
            </a:r>
            <a:r>
              <a:rPr lang="pt-BR" dirty="0" smtClean="0"/>
              <a:t> em 100% das gestantes durante o pré-natal, </a:t>
            </a:r>
          </a:p>
          <a:p>
            <a:pPr>
              <a:buNone/>
            </a:pPr>
            <a:r>
              <a:rPr lang="pt-BR" dirty="0" smtClean="0"/>
              <a:t>Realizar as consultas </a:t>
            </a:r>
            <a:r>
              <a:rPr lang="pt-BR" dirty="0" err="1" smtClean="0"/>
              <a:t>subsequentes</a:t>
            </a:r>
            <a:r>
              <a:rPr lang="pt-BR" dirty="0" smtClean="0"/>
              <a:t> para 100% das gestantes que necessitam pertencentes à área de abrangência e cadastradas no programa de Pré-Natal da unidade </a:t>
            </a:r>
          </a:p>
          <a:p>
            <a:pPr>
              <a:buNone/>
            </a:pPr>
            <a:r>
              <a:rPr lang="pt-BR" dirty="0" smtClean="0"/>
              <a:t>Concluir o tratamento odontológico em 100% das gestantes com primeira consulta odontológica programática; </a:t>
            </a:r>
          </a:p>
          <a:p>
            <a:pPr>
              <a:buNone/>
            </a:pPr>
            <a:r>
              <a:rPr lang="pt-BR" dirty="0" smtClean="0"/>
              <a:t>Resultado: 100%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sz="2400" b="1" dirty="0" smtClean="0"/>
              <a:t>Objetivo 3: </a:t>
            </a:r>
            <a:r>
              <a:rPr lang="pt-BR" sz="2400" dirty="0" smtClean="0"/>
              <a:t>Melhorar a adesão ao atendimento odontológico no pré-natal. </a:t>
            </a:r>
          </a:p>
          <a:p>
            <a:pPr>
              <a:buNone/>
            </a:pPr>
            <a:r>
              <a:rPr lang="pt-BR" sz="2400" b="1" dirty="0" smtClean="0"/>
              <a:t>Metas:</a:t>
            </a:r>
          </a:p>
          <a:p>
            <a:pPr>
              <a:buNone/>
            </a:pPr>
            <a:r>
              <a:rPr lang="pt-BR" sz="2400" dirty="0" smtClean="0"/>
              <a:t>Realizar busca ativa de 100% das gestantes que não realizaram a primeira consulta odontológica programática </a:t>
            </a:r>
          </a:p>
          <a:p>
            <a:pPr>
              <a:buNone/>
            </a:pPr>
            <a:r>
              <a:rPr lang="pt-BR" sz="2400" dirty="0" smtClean="0"/>
              <a:t>Realizar busca ativa de 100% das gestantes, com primeira consulta odontológica programática, faltosas às consultas </a:t>
            </a:r>
            <a:r>
              <a:rPr lang="pt-BR" sz="2400" dirty="0" err="1" smtClean="0"/>
              <a:t>subsequentes</a:t>
            </a:r>
            <a:r>
              <a:rPr lang="pt-BR" sz="2400" dirty="0" smtClean="0"/>
              <a:t>;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sz="2400" b="1" dirty="0" smtClean="0"/>
              <a:t>Objetivo 4: </a:t>
            </a:r>
            <a:r>
              <a:rPr lang="pt-BR" sz="2400" dirty="0" smtClean="0"/>
              <a:t>Melhorar o registro das informações. </a:t>
            </a:r>
          </a:p>
          <a:p>
            <a:pPr>
              <a:buNone/>
            </a:pPr>
            <a:r>
              <a:rPr lang="pt-BR" sz="2400" b="1" dirty="0" smtClean="0"/>
              <a:t>Meta: </a:t>
            </a:r>
            <a:r>
              <a:rPr lang="pt-BR" sz="2400" dirty="0" smtClean="0"/>
              <a:t>Manter registro atualizado em planilha/prontuário/ficha de 100% das gestantes com primeira consulta odontológica programática</a:t>
            </a:r>
          </a:p>
          <a:p>
            <a:pPr>
              <a:buNone/>
            </a:pPr>
            <a:r>
              <a:rPr lang="pt-BR" sz="2400" b="1" dirty="0" smtClean="0"/>
              <a:t>Resultado: </a:t>
            </a:r>
            <a:r>
              <a:rPr lang="pt-BR" sz="2400" dirty="0" smtClean="0"/>
              <a:t>100%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Chart 5"/>
          <p:cNvGraphicFramePr>
            <a:graphicFrameLocks/>
          </p:cNvGraphicFramePr>
          <p:nvPr/>
        </p:nvGraphicFramePr>
        <p:xfrm>
          <a:off x="3203848" y="3501008"/>
          <a:ext cx="4754880" cy="2649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rgbClr val="8CADAE">
                    <a:shade val="75000"/>
                  </a:srgbClr>
                </a:solidFill>
              </a:rPr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b="1" dirty="0" smtClean="0"/>
              <a:t>Objetivo 5: </a:t>
            </a:r>
            <a:r>
              <a:rPr lang="pt-BR" dirty="0" smtClean="0"/>
              <a:t>Promover a saúde no pré-natal</a:t>
            </a:r>
          </a:p>
          <a:p>
            <a:pPr>
              <a:buNone/>
            </a:pPr>
            <a:r>
              <a:rPr lang="pt-BR" b="1" dirty="0" smtClean="0"/>
              <a:t>Metas:</a:t>
            </a:r>
          </a:p>
          <a:p>
            <a:pPr>
              <a:buNone/>
            </a:pPr>
            <a:r>
              <a:rPr lang="pt-BR" dirty="0" smtClean="0"/>
              <a:t>Garantir a 100% das gestantes orientação sobre dieta durante a gestação, </a:t>
            </a:r>
          </a:p>
          <a:p>
            <a:pPr>
              <a:buNone/>
            </a:pPr>
            <a:r>
              <a:rPr lang="pt-BR" dirty="0" smtClean="0"/>
              <a:t>Promover o aleitamento materno junto a 100% das gestantes;</a:t>
            </a:r>
          </a:p>
          <a:p>
            <a:pPr>
              <a:buNone/>
            </a:pPr>
            <a:r>
              <a:rPr lang="pt-BR" dirty="0" smtClean="0"/>
              <a:t>Orientar 100% das gestantes sobre os cuidados com a higiene bucal do recém-nascido;</a:t>
            </a:r>
          </a:p>
          <a:p>
            <a:pPr>
              <a:buNone/>
            </a:pPr>
            <a:r>
              <a:rPr lang="pt-BR" dirty="0" smtClean="0"/>
              <a:t>Orientar 100% das gestantes sobre os riscos do tabagismo e do uso de álcool e drogas na gestação </a:t>
            </a:r>
          </a:p>
          <a:p>
            <a:pPr>
              <a:buNone/>
            </a:pPr>
            <a:r>
              <a:rPr lang="pt-BR" b="1" dirty="0" smtClean="0"/>
              <a:t>Resultados: </a:t>
            </a:r>
            <a:r>
              <a:rPr lang="pt-BR" dirty="0" smtClean="0"/>
              <a:t>100%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4400" b="1" dirty="0" smtClean="0"/>
              <a:t>Introdução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363272" cy="49167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sz="2600" b="1" dirty="0"/>
              <a:t>UBS </a:t>
            </a:r>
            <a:r>
              <a:rPr lang="pt-BR" sz="2600" b="1" dirty="0" smtClean="0"/>
              <a:t>Jurema</a:t>
            </a:r>
            <a:endParaRPr lang="pt-BR" sz="2600" b="1" dirty="0"/>
          </a:p>
          <a:p>
            <a:pPr>
              <a:buFont typeface="Wingdings" pitchFamily="2" charset="2"/>
              <a:buChar char="Ø"/>
            </a:pPr>
            <a:r>
              <a:rPr lang="pt-BR" sz="2600" b="1" dirty="0" smtClean="0"/>
              <a:t>Equipe:</a:t>
            </a:r>
          </a:p>
          <a:p>
            <a:pPr marL="722313" indent="-225425">
              <a:buFont typeface="Wingdings" pitchFamily="2" charset="2"/>
              <a:buChar char="§"/>
            </a:pPr>
            <a:r>
              <a:rPr lang="pt-BR" sz="2600" dirty="0" smtClean="0"/>
              <a:t>01 médica do PROVAB, 01 enfermeira, 01 técnica de enfermagem, 01 dentista, 01 auxiliar de consultório odontológico e 05 ACS.</a:t>
            </a:r>
          </a:p>
          <a:p>
            <a:pPr>
              <a:buFont typeface="Wingdings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8217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4400" b="1" dirty="0" smtClean="0"/>
              <a:t>Discussão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pt-BR" sz="2400" dirty="0"/>
              <a:t>A </a:t>
            </a:r>
            <a:r>
              <a:rPr lang="pt-BR" sz="2400" dirty="0" smtClean="0"/>
              <a:t>intervenção gerou uma melhora significativa na atenção pré-natal e puerperal da comunidade.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pt-BR" sz="2400" dirty="0" smtClean="0"/>
              <a:t>Trabalhamos todos indicadores que haviam sido propostos e todas as ações que haviam sido propostas.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pt-BR" sz="2400" dirty="0" smtClean="0"/>
              <a:t>A intervenção exigiu que a equipe se capacitasse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pt-BR" sz="2400" dirty="0" smtClean="0"/>
              <a:t>Levando a melhoria de aspectos como na organização do serviço, a qualidade do atendimento e o registro de informações.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25613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4400" b="1" dirty="0">
                <a:solidFill>
                  <a:srgbClr val="8CADAE">
                    <a:shade val="75000"/>
                  </a:srgbClr>
                </a:solidFill>
              </a:rPr>
              <a:t>Discussão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Ø"/>
            </a:pPr>
            <a:r>
              <a:rPr lang="pt-BR" dirty="0" smtClean="0"/>
              <a:t>Melhoramos o registro das informações, com correto e completo preenchimento </a:t>
            </a:r>
          </a:p>
          <a:p>
            <a:pPr marL="0" indent="0">
              <a:buFont typeface="Wingdings" pitchFamily="2" charset="2"/>
              <a:buChar char="Ø"/>
            </a:pPr>
            <a:r>
              <a:rPr lang="pt-BR" dirty="0" smtClean="0"/>
              <a:t>Realizamos a avaliação de risco gestacional e a promoção de saúde. </a:t>
            </a:r>
          </a:p>
          <a:p>
            <a:pPr marL="0" indent="0">
              <a:buFont typeface="Wingdings" pitchFamily="2" charset="2"/>
              <a:buChar char="Ø"/>
            </a:pPr>
            <a:r>
              <a:rPr lang="pt-BR" dirty="0" smtClean="0"/>
              <a:t>Orientaremos sobre a importância de praticar hábitos de vida saudável, práticas de alimentação saudável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524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4400" b="1" dirty="0">
                <a:solidFill>
                  <a:srgbClr val="8CADAE">
                    <a:shade val="75000"/>
                  </a:srgbClr>
                </a:solidFill>
              </a:rPr>
              <a:t>Discussão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600" dirty="0"/>
              <a:t>A intervenção </a:t>
            </a:r>
            <a:r>
              <a:rPr lang="pt-BR" sz="2600" dirty="0" smtClean="0"/>
              <a:t>veio </a:t>
            </a:r>
            <a:r>
              <a:rPr lang="pt-BR" sz="2600" dirty="0"/>
              <a:t>como plano piloto e vai servir de espelho para </a:t>
            </a:r>
            <a:r>
              <a:rPr lang="pt-BR" sz="2600" dirty="0" smtClean="0"/>
              <a:t>ser continuado em nossa ESF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600" dirty="0" smtClean="0"/>
              <a:t>Assim como pode ser implantado em </a:t>
            </a:r>
            <a:r>
              <a:rPr lang="pt-BR" sz="2600" dirty="0"/>
              <a:t>todas as ESF do município </a:t>
            </a:r>
            <a:r>
              <a:rPr lang="pt-BR" sz="2600" dirty="0" smtClean="0"/>
              <a:t>de Francisco Santos -PI.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xmlns="" val="396660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4400" b="1" dirty="0" smtClean="0"/>
              <a:t>Reflexão crítica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600" dirty="0" smtClean="0"/>
              <a:t>Troca de conhecimentos que garante a formação de um cidadão atuante em sociedade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600" dirty="0" smtClean="0"/>
              <a:t>A metodologia de ensino da UFPEL através do Ensino à Distância é </a:t>
            </a:r>
            <a:r>
              <a:rPr lang="pt-BR" sz="2600" dirty="0"/>
              <a:t>uma forma </a:t>
            </a:r>
            <a:r>
              <a:rPr lang="pt-BR" sz="2600" dirty="0" smtClean="0"/>
              <a:t>benéfica </a:t>
            </a:r>
            <a:r>
              <a:rPr lang="pt-BR" sz="2600" dirty="0" smtClean="0"/>
              <a:t>de </a:t>
            </a:r>
            <a:r>
              <a:rPr lang="pt-BR" sz="2600" dirty="0"/>
              <a:t>ensino que possibilita a </a:t>
            </a:r>
            <a:r>
              <a:rPr lang="pt-BR" sz="2600" dirty="0" smtClean="0"/>
              <a:t>auto-aprendizagem.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600" dirty="0" smtClean="0"/>
              <a:t>Através do presente trabalho passamos a organizar o serviço de modo a ofertar o máximo de nossa capacidade produtiva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pt-BR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241117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4400" b="1" dirty="0" smtClean="0"/>
              <a:t>Referências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57436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BRASIL. Ministério da Saúde. </a:t>
            </a:r>
            <a:r>
              <a:rPr lang="pt-BR" b="1" dirty="0" smtClean="0"/>
              <a:t>Manual Técnico de </a:t>
            </a:r>
            <a:r>
              <a:rPr lang="pt-BR" b="1" dirty="0" err="1" smtClean="0"/>
              <a:t>Pré-natal</a:t>
            </a:r>
            <a:r>
              <a:rPr lang="pt-BR" b="1" dirty="0" smtClean="0"/>
              <a:t> e </a:t>
            </a:r>
            <a:r>
              <a:rPr lang="pt-BR" b="1" dirty="0" err="1" smtClean="0"/>
              <a:t>Puerpério</a:t>
            </a:r>
            <a:r>
              <a:rPr lang="pt-BR" b="1" dirty="0" smtClean="0"/>
              <a:t>: Atenção Qualificada e Humanizada</a:t>
            </a:r>
            <a:r>
              <a:rPr lang="pt-BR" dirty="0" smtClean="0"/>
              <a:t>. Brasília: Ministério da Saúde, 2006. (Série Direitos Sexuais e Direitos Reprodutivos – Caderno nº 5</a:t>
            </a:r>
            <a:r>
              <a:rPr lang="pt-BR" dirty="0" smtClean="0"/>
              <a:t>)</a:t>
            </a:r>
          </a:p>
          <a:p>
            <a:r>
              <a:rPr lang="pt-BR" dirty="0" smtClean="0"/>
              <a:t>______. </a:t>
            </a:r>
            <a:r>
              <a:rPr lang="pt-BR" b="1" dirty="0" smtClean="0"/>
              <a:t>Atenção ao pré-natal de baixo risco</a:t>
            </a:r>
            <a:r>
              <a:rPr lang="pt-BR" dirty="0" smtClean="0"/>
              <a:t>. Brasília, 2012. Disponível em:&lt; </a:t>
            </a:r>
            <a:r>
              <a:rPr lang="pt-BR" i="1" dirty="0" smtClean="0"/>
              <a:t>http://</a:t>
            </a:r>
            <a:r>
              <a:rPr lang="pt-BR" dirty="0" smtClean="0"/>
              <a:t>bvsms.saude.gov.br/bvs/.../cadernos_atencao_basica_32_prenatal.pdf</a:t>
            </a:r>
            <a:r>
              <a:rPr lang="pt-BR" i="1" dirty="0" smtClean="0"/>
              <a:t> &gt;.</a:t>
            </a:r>
            <a:r>
              <a:rPr lang="pt-BR" dirty="0" smtClean="0"/>
              <a:t> Acesso em: 11 jan. 2015</a:t>
            </a:r>
            <a:r>
              <a:rPr lang="pt-BR" dirty="0" smtClean="0"/>
              <a:t>.</a:t>
            </a:r>
            <a:endParaRPr lang="pt-BR" dirty="0" smtClean="0"/>
          </a:p>
          <a:p>
            <a:r>
              <a:rPr lang="en-US" dirty="0" smtClean="0"/>
              <a:t>CERON, M. I. et al. </a:t>
            </a:r>
            <a:r>
              <a:rPr lang="pt-BR" b="1" dirty="0" smtClean="0"/>
              <a:t>Assistência pré-natal na percepção de </a:t>
            </a:r>
            <a:r>
              <a:rPr lang="pt-BR" b="1" dirty="0" err="1" smtClean="0"/>
              <a:t>puérperas</a:t>
            </a:r>
            <a:r>
              <a:rPr lang="pt-BR" b="1" dirty="0" smtClean="0"/>
              <a:t> provenientes de diferentes serviços de saúde</a:t>
            </a:r>
            <a:r>
              <a:rPr lang="pt-BR" dirty="0" smtClean="0"/>
              <a:t>. Rev. CEFAC. São Paulo, SP, v.15 n.3, 2012. Disponível em: &lt; </a:t>
            </a:r>
            <a:r>
              <a:rPr lang="pt-BR" dirty="0" smtClean="0">
                <a:hlinkClick r:id="rId2"/>
              </a:rPr>
              <a:t>http://www.scielo.br/scielo.</a:t>
            </a:r>
            <a:r>
              <a:rPr lang="pt-BR" dirty="0" err="1" smtClean="0">
                <a:hlinkClick r:id="rId2"/>
              </a:rPr>
              <a:t>php</a:t>
            </a:r>
            <a:r>
              <a:rPr lang="pt-BR" dirty="0" smtClean="0">
                <a:hlinkClick r:id="rId2"/>
              </a:rPr>
              <a:t>?script=</a:t>
            </a:r>
            <a:r>
              <a:rPr lang="pt-BR" dirty="0" err="1" smtClean="0">
                <a:hlinkClick r:id="rId2"/>
              </a:rPr>
              <a:t>sci_arttext&amp;pid</a:t>
            </a:r>
            <a:r>
              <a:rPr lang="pt-BR" dirty="0" smtClean="0">
                <a:hlinkClick r:id="rId2"/>
              </a:rPr>
              <a:t>=S1516-18462013000300018&amp;</a:t>
            </a:r>
            <a:r>
              <a:rPr lang="pt-BR" dirty="0" err="1" smtClean="0">
                <a:hlinkClick r:id="rId2"/>
              </a:rPr>
              <a:t>lang</a:t>
            </a:r>
            <a:r>
              <a:rPr lang="pt-BR" dirty="0" smtClean="0">
                <a:hlinkClick r:id="rId2"/>
              </a:rPr>
              <a:t>=</a:t>
            </a:r>
            <a:r>
              <a:rPr lang="pt-BR" dirty="0" err="1" smtClean="0">
                <a:hlinkClick r:id="rId2"/>
              </a:rPr>
              <a:t>pt</a:t>
            </a:r>
            <a:r>
              <a:rPr lang="pt-BR" dirty="0" smtClean="0"/>
              <a:t>&gt;. Acesso em: 11 jan. 2015. </a:t>
            </a:r>
          </a:p>
          <a:p>
            <a:r>
              <a:rPr lang="pt-BR" dirty="0" smtClean="0"/>
              <a:t>TREVISAN, </a:t>
            </a:r>
            <a:r>
              <a:rPr lang="pt-BR" dirty="0" err="1" smtClean="0"/>
              <a:t>M.R.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 </a:t>
            </a:r>
            <a:r>
              <a:rPr lang="pt-BR" b="1" dirty="0" smtClean="0"/>
              <a:t>Perfil da Assistência Pré-Natal entre Usuárias do Sistema Único de Saúde em Caxias do Sul</a:t>
            </a:r>
            <a:r>
              <a:rPr lang="pt-BR" dirty="0" smtClean="0"/>
              <a:t>. Rev. Bras. Ginecol. Obstet. Rio de Janeiro, RJ, v.24, n.5, 2002. Disponível em: &lt; </a:t>
            </a:r>
            <a:r>
              <a:rPr lang="pt-BR" dirty="0" smtClean="0">
                <a:hlinkClick r:id="rId3"/>
              </a:rPr>
              <a:t>http://www.scielo.br/scielo.</a:t>
            </a:r>
            <a:r>
              <a:rPr lang="pt-BR" dirty="0" err="1" smtClean="0">
                <a:hlinkClick r:id="rId3"/>
              </a:rPr>
              <a:t>php</a:t>
            </a:r>
            <a:r>
              <a:rPr lang="pt-BR" dirty="0" smtClean="0">
                <a:hlinkClick r:id="rId3"/>
              </a:rPr>
              <a:t>?script=</a:t>
            </a:r>
            <a:r>
              <a:rPr lang="pt-BR" dirty="0" err="1" smtClean="0">
                <a:hlinkClick r:id="rId3"/>
              </a:rPr>
              <a:t>sci_arttext&amp;pid</a:t>
            </a:r>
            <a:r>
              <a:rPr lang="pt-BR" dirty="0" smtClean="0">
                <a:hlinkClick r:id="rId3"/>
              </a:rPr>
              <a:t>=S0100-72032002000500002&amp;</a:t>
            </a:r>
            <a:r>
              <a:rPr lang="pt-BR" dirty="0" err="1" smtClean="0">
                <a:hlinkClick r:id="rId3"/>
              </a:rPr>
              <a:t>lang</a:t>
            </a:r>
            <a:r>
              <a:rPr lang="pt-BR" dirty="0" smtClean="0">
                <a:hlinkClick r:id="rId3"/>
              </a:rPr>
              <a:t>=</a:t>
            </a:r>
            <a:r>
              <a:rPr lang="pt-BR" dirty="0" err="1" smtClean="0">
                <a:hlinkClick r:id="rId3"/>
              </a:rPr>
              <a:t>pt</a:t>
            </a:r>
            <a:r>
              <a:rPr lang="pt-BR" dirty="0" smtClean="0"/>
              <a:t>&gt;. Acesso em: 11 jan. 2015.</a:t>
            </a:r>
            <a:endParaRPr lang="pt-BR" b="1" dirty="0" smtClean="0"/>
          </a:p>
          <a:p>
            <a:pPr>
              <a:buNone/>
            </a:pPr>
            <a:r>
              <a:rPr lang="pt-BR" dirty="0" smtClean="0"/>
              <a:t> 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4604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0392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sz="5400" b="1" dirty="0" smtClean="0"/>
          </a:p>
          <a:p>
            <a:pPr marL="0" indent="0">
              <a:buNone/>
            </a:pPr>
            <a:endParaRPr lang="pt-BR" sz="5400" b="1" dirty="0"/>
          </a:p>
          <a:p>
            <a:pPr marL="0" indent="0">
              <a:buNone/>
            </a:pPr>
            <a:endParaRPr lang="pt-BR" sz="5400" b="1" dirty="0" smtClean="0"/>
          </a:p>
          <a:p>
            <a:pPr marL="0" indent="0">
              <a:buNone/>
            </a:pPr>
            <a:endParaRPr lang="pt-BR" sz="5400" b="1" dirty="0"/>
          </a:p>
          <a:p>
            <a:pPr marL="0" indent="0" algn="r">
              <a:buNone/>
            </a:pPr>
            <a:r>
              <a:rPr lang="pt-BR" sz="5400" b="1" dirty="0" smtClean="0"/>
              <a:t>Obrigada</a:t>
            </a:r>
            <a:r>
              <a:rPr lang="pt-BR" sz="5400" b="1" dirty="0"/>
              <a:t>!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xmlns="" val="12219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4400" b="1" dirty="0" smtClean="0"/>
              <a:t>Objetivo geral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endParaRPr lang="pt-BR" dirty="0"/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sz="2800" dirty="0" smtClean="0"/>
              <a:t>Melhorar a atenção à saúde das gestantes e </a:t>
            </a:r>
            <a:r>
              <a:rPr lang="pt-BR" sz="2800" dirty="0" err="1" smtClean="0"/>
              <a:t>puérperas</a:t>
            </a:r>
            <a:r>
              <a:rPr lang="pt-BR" sz="2800" dirty="0" smtClean="0"/>
              <a:t> na Unidade Básica de Saúde da Família Jurema, no município de Francisco-Santos – PI</a:t>
            </a:r>
          </a:p>
          <a:p>
            <a:pPr>
              <a:buNone/>
            </a:pPr>
            <a:r>
              <a:rPr lang="pt-BR" sz="2800" dirty="0" smtClean="0"/>
              <a:t> </a:t>
            </a:r>
          </a:p>
          <a:p>
            <a:pPr marL="114300" indent="0" algn="ctr">
              <a:buFont typeface="Wingdings" pitchFamily="2" charset="2"/>
              <a:buChar char="Ø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429026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4400" b="1" dirty="0" smtClean="0"/>
              <a:t>Metodologia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7007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600" dirty="0" smtClean="0"/>
              <a:t>Manual Técnico de </a:t>
            </a:r>
            <a:r>
              <a:rPr lang="pt-BR" sz="2600" dirty="0" err="1" smtClean="0"/>
              <a:t>Pré-natal</a:t>
            </a:r>
            <a:r>
              <a:rPr lang="pt-BR" sz="2600" dirty="0" smtClean="0"/>
              <a:t> e </a:t>
            </a:r>
            <a:r>
              <a:rPr lang="pt-BR" sz="2600" dirty="0" err="1" smtClean="0"/>
              <a:t>Puerpério</a:t>
            </a:r>
            <a:r>
              <a:rPr lang="pt-BR" sz="2600" dirty="0" smtClean="0"/>
              <a:t>: Atenção Qualificada e Humanizada do Ministério da Saúde</a:t>
            </a:r>
            <a:r>
              <a:rPr lang="pt-BR" sz="2600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600" dirty="0" smtClean="0"/>
              <a:t>A comunidade foi informada da intervenção</a:t>
            </a:r>
            <a:r>
              <a:rPr lang="pt-BR" sz="2600" dirty="0" smtClean="0"/>
              <a:t>.</a:t>
            </a:r>
            <a:endParaRPr lang="pt-BR" sz="26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600" dirty="0" smtClean="0"/>
              <a:t>Capacitação dos profissionais da UBS</a:t>
            </a:r>
            <a:r>
              <a:rPr lang="pt-BR" sz="2600" dirty="0" smtClean="0"/>
              <a:t>.</a:t>
            </a:r>
            <a:endParaRPr lang="pt-BR" sz="26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600" dirty="0" smtClean="0"/>
              <a:t>Dialogo com a gestora municipal</a:t>
            </a:r>
            <a:r>
              <a:rPr lang="pt-BR" sz="2600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600" dirty="0" smtClean="0"/>
              <a:t>Contato </a:t>
            </a:r>
            <a:r>
              <a:rPr lang="pt-BR" sz="2600" dirty="0" smtClean="0"/>
              <a:t>com laboratório (prazo de 30 dias)</a:t>
            </a:r>
          </a:p>
          <a:p>
            <a:pPr>
              <a:lnSpc>
                <a:spcPct val="150000"/>
              </a:lnSpc>
              <a:buNone/>
            </a:pPr>
            <a:endParaRPr lang="pt-BR" sz="2600" dirty="0" smtClean="0"/>
          </a:p>
          <a:p>
            <a:pPr marL="0" indent="0">
              <a:buNone/>
            </a:pPr>
            <a:endParaRPr lang="pt-BR" sz="2800" dirty="0" smtClean="0"/>
          </a:p>
          <a:p>
            <a:pPr>
              <a:buFont typeface="Wingdings" pitchFamily="2" charset="2"/>
              <a:buChar char="Ø"/>
            </a:pPr>
            <a:endParaRPr lang="pt-BR" sz="2800" dirty="0" smtClean="0"/>
          </a:p>
          <a:p>
            <a:pPr>
              <a:buFont typeface="Wingdings" pitchFamily="2" charset="2"/>
              <a:buChar char="Ø"/>
            </a:pPr>
            <a:endParaRPr lang="pt-BR" sz="2800" dirty="0" smtClean="0"/>
          </a:p>
          <a:p>
            <a:pPr marL="114300" indent="0"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56106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4400" b="1" dirty="0" smtClean="0"/>
              <a:t>Metodologia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612068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600" dirty="0" smtClean="0"/>
              <a:t>Prontuários e fichas - espelho.</a:t>
            </a:r>
          </a:p>
          <a:p>
            <a:pPr>
              <a:buFont typeface="Wingdings" pitchFamily="2" charset="2"/>
              <a:buChar char="Ø"/>
            </a:pPr>
            <a:r>
              <a:rPr lang="pt-BR" sz="2600" dirty="0" smtClean="0"/>
              <a:t>Atendimento </a:t>
            </a:r>
            <a:r>
              <a:rPr lang="pt-BR" sz="2600" dirty="0" smtClean="0"/>
              <a:t>priorizado para gestante e </a:t>
            </a:r>
            <a:r>
              <a:rPr lang="pt-BR" sz="2600" dirty="0" err="1" smtClean="0"/>
              <a:t>puérperas</a:t>
            </a:r>
            <a:r>
              <a:rPr lang="pt-BR" sz="2600" dirty="0" smtClean="0"/>
              <a:t> na </a:t>
            </a:r>
            <a:r>
              <a:rPr lang="pt-BR" sz="2600" dirty="0" smtClean="0"/>
              <a:t>UBS</a:t>
            </a:r>
          </a:p>
          <a:p>
            <a:pPr>
              <a:buFont typeface="Wingdings" pitchFamily="2" charset="2"/>
              <a:buChar char="Ø"/>
            </a:pPr>
            <a:r>
              <a:rPr lang="pt-BR" sz="2600" dirty="0" smtClean="0"/>
              <a:t>Após a 1º consulta  programada a gestante já sai com a próxima agendada e conduzida a consulta odontológica</a:t>
            </a:r>
            <a:r>
              <a:rPr lang="pt-BR" sz="2600" dirty="0" smtClean="0"/>
              <a:t>.</a:t>
            </a:r>
            <a:endParaRPr lang="pt-BR" sz="2600" dirty="0" smtClean="0"/>
          </a:p>
          <a:p>
            <a:pPr>
              <a:buFont typeface="Wingdings" pitchFamily="2" charset="2"/>
              <a:buChar char="Ø"/>
            </a:pPr>
            <a:r>
              <a:rPr lang="pt-BR" sz="2600" dirty="0" smtClean="0"/>
              <a:t>Visita domiciliar a gestantes e </a:t>
            </a:r>
            <a:r>
              <a:rPr lang="pt-BR" sz="2600" dirty="0" err="1" smtClean="0"/>
              <a:t>puérperas</a:t>
            </a:r>
            <a:r>
              <a:rPr lang="pt-BR" sz="2600" dirty="0" smtClean="0"/>
              <a:t>.</a:t>
            </a:r>
            <a:endParaRPr lang="pt-BR" sz="2600" dirty="0"/>
          </a:p>
          <a:p>
            <a:pPr>
              <a:buFont typeface="Wingdings" pitchFamily="2" charset="2"/>
              <a:buChar char="Ø"/>
            </a:pPr>
            <a:r>
              <a:rPr lang="pt-BR" sz="2600" dirty="0" smtClean="0"/>
              <a:t>Semanalmente as fichas individuais eram examinadas, identificando os faltosos</a:t>
            </a:r>
            <a:r>
              <a:rPr lang="pt-BR" sz="2600" dirty="0" smtClean="0"/>
              <a:t>.</a:t>
            </a:r>
            <a:endParaRPr lang="pt-BR" sz="2600" dirty="0" smtClean="0"/>
          </a:p>
          <a:p>
            <a:pPr>
              <a:buFont typeface="Wingdings" pitchFamily="2" charset="2"/>
              <a:buChar char="Ø"/>
            </a:pP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5836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4400" b="1" dirty="0" smtClean="0"/>
              <a:t>Metodologia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600" dirty="0" smtClean="0"/>
              <a:t>O </a:t>
            </a:r>
            <a:r>
              <a:rPr lang="pt-BR" sz="2600" dirty="0"/>
              <a:t>acompanhamento mensal </a:t>
            </a:r>
            <a:r>
              <a:rPr lang="pt-BR" sz="2600" dirty="0" smtClean="0"/>
              <a:t>foi feito com </a:t>
            </a:r>
            <a:r>
              <a:rPr lang="pt-BR" sz="2600" dirty="0" err="1" smtClean="0"/>
              <a:t>axílio</a:t>
            </a:r>
            <a:r>
              <a:rPr lang="pt-BR" sz="2600" dirty="0" smtClean="0"/>
              <a:t> da </a:t>
            </a:r>
            <a:r>
              <a:rPr lang="pt-BR" sz="2600" dirty="0"/>
              <a:t>planilha eletrônica de coleta de </a:t>
            </a:r>
            <a:r>
              <a:rPr lang="pt-BR" sz="2600" dirty="0" smtClean="0"/>
              <a:t>dados</a:t>
            </a:r>
            <a:r>
              <a:rPr lang="pt-BR" sz="2600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600" dirty="0" smtClean="0"/>
              <a:t>Atividades educativas coletivas de promoção e prevenção de saúde </a:t>
            </a:r>
          </a:p>
          <a:p>
            <a:pPr>
              <a:lnSpc>
                <a:spcPct val="150000"/>
              </a:lnSpc>
              <a:buNone/>
            </a:pPr>
            <a:endParaRPr lang="pt-BR" sz="2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1163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4400" b="1" dirty="0" smtClean="0"/>
              <a:t>Metodologia</a:t>
            </a:r>
            <a:endParaRPr lang="pt-BR" sz="4400" dirty="0"/>
          </a:p>
        </p:txBody>
      </p:sp>
      <p:pic>
        <p:nvPicPr>
          <p:cNvPr id="8" name="Espaço Reservado para Conteúdo 7" descr="foto 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196752"/>
            <a:ext cx="4200930" cy="3024336"/>
          </a:xfrm>
        </p:spPr>
      </p:pic>
      <p:pic>
        <p:nvPicPr>
          <p:cNvPr id="9" name="Imagem 8" descr="foto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1196752"/>
            <a:ext cx="4416492" cy="3024336"/>
          </a:xfrm>
          <a:prstGeom prst="rect">
            <a:avLst/>
          </a:prstGeom>
        </p:spPr>
      </p:pic>
      <p:pic>
        <p:nvPicPr>
          <p:cNvPr id="11" name="Imagem 10" descr="pré nat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1720" y="4293096"/>
            <a:ext cx="5207000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610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1222</TotalTime>
  <Words>2041</Words>
  <Application>Microsoft Office PowerPoint</Application>
  <PresentationFormat>Apresentação na tela (4:3)</PresentationFormat>
  <Paragraphs>249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46" baseType="lpstr">
      <vt:lpstr>Cívico</vt:lpstr>
      <vt:lpstr>       Melhoria da Atenção ao Pré-natal e Puerpério na  Unidade Básica de Saúde da Família Jurema em Francisco Santos, PI.   </vt:lpstr>
      <vt:lpstr>Introdução</vt:lpstr>
      <vt:lpstr>Introdução</vt:lpstr>
      <vt:lpstr>Introdução</vt:lpstr>
      <vt:lpstr>Objetivo geral</vt:lpstr>
      <vt:lpstr>Metodologia</vt:lpstr>
      <vt:lpstr>Metodologia</vt:lpstr>
      <vt:lpstr>Metodologia</vt:lpstr>
      <vt:lpstr>Metodologia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Objetivos – Metas - Resultados</vt:lpstr>
      <vt:lpstr>Discussão</vt:lpstr>
      <vt:lpstr>Discussão</vt:lpstr>
      <vt:lpstr>Discussão</vt:lpstr>
      <vt:lpstr>Reflexão crítica</vt:lpstr>
      <vt:lpstr>Referências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À SAÚDE BUCAL DOS ESCOLARES DA PRÉ-ESCOLA MUNICIPAL MARICAS LOPES EM IPIRANGA/PI</dc:title>
  <dc:creator>ANNA CAROLINA</dc:creator>
  <cp:lastModifiedBy>BARBARA</cp:lastModifiedBy>
  <cp:revision>59</cp:revision>
  <dcterms:created xsi:type="dcterms:W3CDTF">2015-01-11T12:50:42Z</dcterms:created>
  <dcterms:modified xsi:type="dcterms:W3CDTF">2015-01-27T01:24:03Z</dcterms:modified>
</cp:coreProperties>
</file>