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DE1766-CCBA-4094-8B8C-AEA6C4245AC8}" type="datetimeFigureOut">
              <a:rPr lang="pt-BR" smtClean="0"/>
              <a:t>20/02/2014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6C966-EAED-4E99-ADF7-7888CDE02F1A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a.gov.br/rbc/n_50/v02/pdf/NORMA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a\Desktop\logo pelo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00000" cy="18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6632" y="2004867"/>
            <a:ext cx="12817424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­­­­­­­­</a:t>
            </a:r>
            <a:r>
              <a:rPr lang="pt-BR" sz="2400" dirty="0"/>
              <a:t>ESPECIALIZAÇÃO EM SAÚDE DA FAMÍLIA</a:t>
            </a:r>
            <a:br>
              <a:rPr lang="pt-BR" sz="2400" dirty="0"/>
            </a:br>
            <a:r>
              <a:rPr lang="pt-BR" sz="2400" dirty="0"/>
              <a:t>MODALIDADE À</a:t>
            </a:r>
            <a:r>
              <a:rPr lang="pt-BR" sz="2400" dirty="0" smtClean="0"/>
              <a:t> </a:t>
            </a:r>
            <a:r>
              <a:rPr lang="pt-BR" sz="2400" dirty="0"/>
              <a:t>DISTÂNCIA </a:t>
            </a:r>
            <a:r>
              <a:rPr lang="pt-BR" sz="2400" dirty="0" smtClean="0"/>
              <a:t>-TURMA </a:t>
            </a:r>
            <a:r>
              <a:rPr lang="pt-BR" sz="2400" dirty="0"/>
              <a:t>04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marL="0" indent="0" algn="ctr">
              <a:buNone/>
            </a:pP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smtClean="0"/>
              <a:t>Melhoria </a:t>
            </a:r>
            <a:r>
              <a:rPr lang="pt-BR" sz="2400" b="1" dirty="0"/>
              <a:t>da atenção à saúde da mulher: ações i</a:t>
            </a:r>
            <a:r>
              <a:rPr lang="pt-BR" sz="2400" b="1" dirty="0" smtClean="0"/>
              <a:t>ntegrais </a:t>
            </a:r>
            <a:r>
              <a:rPr lang="pt-BR" sz="2400" b="1" dirty="0"/>
              <a:t>promovendo a </a:t>
            </a:r>
            <a:r>
              <a:rPr lang="pt-BR" sz="2400" b="1" dirty="0" smtClean="0"/>
              <a:t>prevenção </a:t>
            </a:r>
            <a:r>
              <a:rPr lang="pt-BR" sz="2400" b="1" dirty="0"/>
              <a:t>do </a:t>
            </a:r>
            <a:r>
              <a:rPr lang="pt-BR" sz="2400" b="1" dirty="0" smtClean="0"/>
              <a:t>câncer </a:t>
            </a:r>
            <a:r>
              <a:rPr lang="pt-BR" sz="2400" b="1" dirty="0"/>
              <a:t>de </a:t>
            </a:r>
            <a:r>
              <a:rPr lang="pt-BR" sz="2400" b="1" dirty="0" smtClean="0"/>
              <a:t>colo uterino </a:t>
            </a:r>
            <a:r>
              <a:rPr lang="pt-BR" sz="2400" b="1" dirty="0"/>
              <a:t>e de </a:t>
            </a:r>
            <a:r>
              <a:rPr lang="pt-BR" sz="2400" b="1" dirty="0" smtClean="0"/>
              <a:t>mamas </a:t>
            </a:r>
            <a:r>
              <a:rPr lang="pt-BR" sz="2400" b="1" dirty="0"/>
              <a:t>na UBS 04 do município de Piripiri - PI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sz="2800" dirty="0" smtClean="0"/>
          </a:p>
          <a:p>
            <a:pPr marL="0" indent="0" algn="r">
              <a:buNone/>
            </a:pPr>
            <a:r>
              <a:rPr lang="pt-BR" sz="2800" dirty="0" smtClean="0"/>
              <a:t>Caio de Mello Sales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 smtClean="0"/>
              <a:t>Pelotas,2014</a:t>
            </a:r>
          </a:p>
        </p:txBody>
      </p:sp>
    </p:spTree>
    <p:extLst>
      <p:ext uri="{BB962C8B-B14F-4D97-AF65-F5344CB8AC3E}">
        <p14:creationId xmlns:p14="http://schemas.microsoft.com/office/powerpoint/2010/main" val="31245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" y="260648"/>
            <a:ext cx="9073008" cy="758952"/>
          </a:xfrm>
        </p:spPr>
        <p:txBody>
          <a:bodyPr>
            <a:noAutofit/>
          </a:bodyPr>
          <a:lstStyle/>
          <a:p>
            <a:r>
              <a:rPr lang="pt-BR" sz="2400" dirty="0"/>
              <a:t>Indicador 1: proporção de mulheres entre 25 e 64 anos com exame em dia para detecção precoce de câncer de colo do útero.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315" y="2498889"/>
            <a:ext cx="4742857" cy="2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Indicador 2: proporção de mulheres entre 50 e 69 anos com exame em dia para detecção precoce de câncer de mama.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839" y="2546508"/>
            <a:ext cx="4723810" cy="25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Objetivo: melhorar a adesão das mulheres à realização de exames </a:t>
            </a:r>
            <a:r>
              <a:rPr lang="pt-BR" dirty="0" err="1"/>
              <a:t>citopatológicos</a:t>
            </a:r>
            <a:r>
              <a:rPr lang="pt-BR" dirty="0"/>
              <a:t> e mamografia;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Meta: buscar 100% das mulheres faltosas às consultas programadas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Meta: buscar 100% das mulheres faltosas às consultas programadas</a:t>
            </a:r>
            <a:endParaRPr lang="pt-BR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553" y="2589365"/>
            <a:ext cx="4552381" cy="24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Objetivo: melhorar a qualidade do atendimento das mulheres que realizam detecção precoce de câncer de colo de útero e de mama na unidade de </a:t>
            </a:r>
            <a:r>
              <a:rPr lang="pt-BR" dirty="0" smtClean="0"/>
              <a:t>saúde;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Meta: obter 100% de coleta de amostras satisfatórias do exame </a:t>
            </a:r>
            <a:r>
              <a:rPr lang="pt-BR" dirty="0" err="1"/>
              <a:t>citopatológico</a:t>
            </a:r>
            <a:r>
              <a:rPr lang="pt-BR" dirty="0"/>
              <a:t> de colo uterino.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7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2800" dirty="0" smtClean="0">
                <a:solidFill>
                  <a:schemeClr val="accent3"/>
                </a:solidFill>
                <a:latin typeface="+mj-lt"/>
              </a:rPr>
              <a:t>Meta: obter 100% de coleta de amostras satisfatórias do exame </a:t>
            </a:r>
            <a:r>
              <a:rPr lang="pt-BR" sz="2800" dirty="0" err="1" smtClean="0">
                <a:solidFill>
                  <a:schemeClr val="accent3"/>
                </a:solidFill>
                <a:latin typeface="+mj-lt"/>
              </a:rPr>
              <a:t>citopatológico</a:t>
            </a:r>
            <a:r>
              <a:rPr lang="pt-BR" sz="2800" dirty="0" smtClean="0">
                <a:solidFill>
                  <a:schemeClr val="accent3"/>
                </a:solidFill>
                <a:latin typeface="+mj-lt"/>
              </a:rPr>
              <a:t> de colo uterino</a:t>
            </a:r>
            <a:r>
              <a:rPr lang="pt-BR" sz="2800" dirty="0" smtClean="0">
                <a:solidFill>
                  <a:schemeClr val="bg2"/>
                </a:solidFill>
                <a:latin typeface="+mj-lt"/>
              </a:rPr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839" y="2617937"/>
            <a:ext cx="4523810" cy="2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Objetivo: melhorar o registro das </a:t>
            </a:r>
            <a:r>
              <a:rPr lang="pt-BR" dirty="0" smtClean="0"/>
              <a:t>informações;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Meta: manter registro da coleta de exame </a:t>
            </a:r>
            <a:r>
              <a:rPr lang="pt-BR" dirty="0" err="1"/>
              <a:t>citopatológico</a:t>
            </a:r>
            <a:r>
              <a:rPr lang="pt-BR" dirty="0"/>
              <a:t> de colo uterino e realização da mamografia em registro específico em 100% das mulheres cadastradas nos programas da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3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6" y="332656"/>
            <a:ext cx="9145016" cy="1143000"/>
          </a:xfrm>
        </p:spPr>
        <p:txBody>
          <a:bodyPr>
            <a:noAutofit/>
          </a:bodyPr>
          <a:lstStyle/>
          <a:p>
            <a:r>
              <a:rPr lang="pt-BR" sz="2500" dirty="0"/>
              <a:t>Indicador 1: proporção de mulheres com registro adequado do exame </a:t>
            </a:r>
            <a:r>
              <a:rPr lang="pt-BR" sz="2500" dirty="0" err="1"/>
              <a:t>citopatológico</a:t>
            </a:r>
            <a:r>
              <a:rPr lang="pt-BR" sz="2500" dirty="0"/>
              <a:t> de colo do útero.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553" y="2613175"/>
            <a:ext cx="4552381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dirty="0"/>
              <a:t>Indicador 2: proporção de mulheres com registro adequado do exame de mamas e mamografia.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553" y="2613175"/>
            <a:ext cx="4552381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Objetivo: mapear as mulheres de risco para câncer de colo de útero e de mama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Meta: realizar avaliação de risco (ou pesquisar sinais de alerta para identificação de câncer de colo de útero e de mama) em 100% das mulheres nas faixas etárias-alvo.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7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251520" y="404664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Trabalho de Conclusão de Curso apresentado ao Curso de Especialização em Saúde da Família – Modalidade à</a:t>
            </a:r>
            <a:r>
              <a:rPr lang="pt-BR" sz="2400" dirty="0" smtClean="0"/>
              <a:t> </a:t>
            </a:r>
            <a:r>
              <a:rPr lang="pt-BR" sz="2400" dirty="0"/>
              <a:t>distância – UFPEL/UNASUS, como requisito parcial para a obtenção do título de Especialista em Saúde da Família.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 smtClean="0"/>
              <a:t>Orientadora:</a:t>
            </a:r>
          </a:p>
          <a:p>
            <a:pPr marL="0" indent="0">
              <a:buNone/>
            </a:pPr>
            <a:r>
              <a:rPr lang="pt-BR" sz="2400" dirty="0" smtClean="0"/>
              <a:t>Elisiane </a:t>
            </a:r>
            <a:r>
              <a:rPr lang="pt-BR" sz="2400" dirty="0" err="1" smtClean="0"/>
              <a:t>Bisognin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1192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9505056" cy="1143000"/>
          </a:xfrm>
        </p:spPr>
        <p:txBody>
          <a:bodyPr>
            <a:normAutofit/>
          </a:bodyPr>
          <a:lstStyle/>
          <a:p>
            <a:r>
              <a:rPr lang="pt-BR" sz="2500" dirty="0"/>
              <a:t>Indicador 1: proporção de mulheres entre 25 e 64 anos com pesquisa de sinais de alerta para câncer de colo </a:t>
            </a:r>
            <a:r>
              <a:rPr lang="pt-BR" sz="2500" dirty="0" smtClean="0"/>
              <a:t>de útero</a:t>
            </a:r>
            <a:r>
              <a:rPr lang="pt-BR" sz="2500" dirty="0"/>
              <a:t>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553" y="2613175"/>
            <a:ext cx="4552381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Autofit/>
          </a:bodyPr>
          <a:lstStyle/>
          <a:p>
            <a:pPr algn="just"/>
            <a:r>
              <a:rPr lang="pt-BR" sz="2500" dirty="0"/>
              <a:t>Indicador 2: proporção de mulheres entre 50 e 69 anos com avaliação de risco para câncer de mama.</a:t>
            </a:r>
            <a:br>
              <a:rPr lang="pt-BR" sz="2500" dirty="0"/>
            </a:br>
            <a:endParaRPr lang="pt-BR" sz="25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315" y="2570318"/>
            <a:ext cx="4542857" cy="2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Objetivo: promover a saúde das mulheres que fazem detecção precoce do câncer de colo de útero e mama na unidade de saúde;</a:t>
            </a:r>
          </a:p>
          <a:p>
            <a:pPr marL="0" indent="0" algn="just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Meta: realizar palestras em 100% mulheres alvos sobre o benefício da detecção precoce do câncer de colo de útero e mama.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8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Autofit/>
          </a:bodyPr>
          <a:lstStyle/>
          <a:p>
            <a:pPr algn="just"/>
            <a:r>
              <a:rPr lang="pt-BR" sz="2500" dirty="0"/>
              <a:t>Indicador: proporção de mulheres orientadas sobre DST e fatores de risco para câncer de colo de útero e mama. </a:t>
            </a:r>
            <a:br>
              <a:rPr lang="pt-BR" sz="2500" dirty="0"/>
            </a:br>
            <a:endParaRPr lang="pt-BR" sz="25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553" y="2613175"/>
            <a:ext cx="4552381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Quantitativos X Qualitativos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93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Importância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Vai ser possível continuar a intervenção?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Reflexão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Expectativas </a:t>
            </a:r>
            <a:r>
              <a:rPr lang="pt-BR" dirty="0" smtClean="0"/>
              <a:t>iniciais</a:t>
            </a:r>
          </a:p>
          <a:p>
            <a:endParaRPr lang="pt-BR" dirty="0"/>
          </a:p>
          <a:p>
            <a:r>
              <a:rPr lang="pt-BR" dirty="0" smtClean="0"/>
              <a:t>Significado profissional</a:t>
            </a:r>
          </a:p>
          <a:p>
            <a:endParaRPr lang="pt-BR" dirty="0"/>
          </a:p>
          <a:p>
            <a:r>
              <a:rPr lang="pt-BR" dirty="0" smtClean="0"/>
              <a:t>Aprendizados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7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REFERÊNCIAS BIBLIOGRÁFICAS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BRASIL</a:t>
            </a:r>
            <a:r>
              <a:rPr lang="pt-BR" b="1" dirty="0"/>
              <a:t>. Controle dos cânceres do colo do útero e da mama.</a:t>
            </a:r>
            <a:r>
              <a:rPr lang="pt-BR" dirty="0"/>
              <a:t> Secretaria de Atenção à Saúde, Departamento de Atenção/ Ministério da Saúde, Básica. – 2. ed. – Brasília : Editora do Ministério da Saúde, 2013. 124 p.: il. (Cadernos de Atenção Básica, n. 13)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_______. </a:t>
            </a:r>
            <a:r>
              <a:rPr lang="pt-BR" b="1" dirty="0"/>
              <a:t>Normas e recomendações do Ministério da Saúde: Documento do Consenso. 2004.</a:t>
            </a:r>
            <a:r>
              <a:rPr lang="pt-BR" dirty="0"/>
              <a:t> Ministério da Saúde (Instituto Nacional do Câncer). Disponível em </a:t>
            </a:r>
            <a:r>
              <a:rPr lang="pt-BR" u="sng" dirty="0">
                <a:hlinkClick r:id="rId2"/>
              </a:rPr>
              <a:t>http://www.inca.gov.br/rbc/n_50/v02/pdf/NORMAS.pdf</a:t>
            </a:r>
            <a:r>
              <a:rPr lang="pt-BR" dirty="0"/>
              <a:t>&gt;. Acesso em: 13 fev.2014.</a:t>
            </a:r>
          </a:p>
          <a:p>
            <a:pPr marL="0" indent="0">
              <a:buNone/>
            </a:pPr>
            <a:r>
              <a:rPr lang="pt-BR" dirty="0"/>
              <a:t>_________</a:t>
            </a:r>
            <a:r>
              <a:rPr lang="pt-BR" b="1" dirty="0"/>
              <a:t>Estimativa 2012: incidência de câncer no Brasil</a:t>
            </a:r>
            <a:r>
              <a:rPr lang="pt-BR" dirty="0"/>
              <a:t>. Ministério da Saúde (Instituto Nacional do Câncer). Rio de Janeiro, 2011.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__________.D</a:t>
            </a:r>
            <a:r>
              <a:rPr lang="pt-BR" b="1" dirty="0"/>
              <a:t>iretrizes brasileiras para o rastreamento do Câncer do Colo do Útero.</a:t>
            </a:r>
            <a:r>
              <a:rPr lang="pt-BR" dirty="0"/>
              <a:t> Ministério da Saúde (Instituto Nacional do Câncer). Rio de Janeiro, RJ 2003.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en-US" dirty="0"/>
              <a:t>ORGANIZATION WH. International agency for research on cancer: </a:t>
            </a:r>
            <a:r>
              <a:rPr lang="en-US" dirty="0" err="1"/>
              <a:t>Globocan</a:t>
            </a:r>
            <a:r>
              <a:rPr lang="en-US" dirty="0"/>
              <a:t>  2008.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0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Importância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Alta incidência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Diminuição da incidência com o rastreamento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Câncer de Colo</a:t>
            </a:r>
          </a:p>
          <a:p>
            <a:pPr lvl="1"/>
            <a:r>
              <a:rPr lang="pt-BR" dirty="0" smtClean="0"/>
              <a:t>530 mil  casos/ano</a:t>
            </a:r>
          </a:p>
          <a:p>
            <a:pPr lvl="1"/>
            <a:r>
              <a:rPr lang="pt-BR" dirty="0" smtClean="0"/>
              <a:t>Redução de 80% com o rastreamento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Câncer de Mama</a:t>
            </a:r>
          </a:p>
          <a:p>
            <a:pPr lvl="1"/>
            <a:r>
              <a:rPr lang="pt-BR" dirty="0" smtClean="0"/>
              <a:t>1,7 milhões casos/ano</a:t>
            </a:r>
          </a:p>
          <a:p>
            <a:pPr lvl="1"/>
            <a:r>
              <a:rPr lang="pt-BR" dirty="0" smtClean="0"/>
              <a:t>Redução de 20 -30% das mortes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ata\Desktop\piripir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550"/>
            <a:ext cx="7620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Piripiri - PI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1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a\Downloads\DSC0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Câncer de colo uterino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Câncer de mama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Bem estruturado</a:t>
            </a:r>
          </a:p>
          <a:p>
            <a:endParaRPr lang="pt-BR" dirty="0" smtClean="0"/>
          </a:p>
          <a:p>
            <a:r>
              <a:rPr lang="pt-BR" dirty="0" smtClean="0"/>
              <a:t>Consultas semanais</a:t>
            </a:r>
          </a:p>
          <a:p>
            <a:endParaRPr lang="pt-BR" dirty="0" smtClean="0"/>
          </a:p>
          <a:p>
            <a:r>
              <a:rPr lang="pt-BR" dirty="0" smtClean="0"/>
              <a:t>Registro próprio das consultas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Sem estruturação</a:t>
            </a:r>
          </a:p>
          <a:p>
            <a:endParaRPr lang="pt-BR" dirty="0" smtClean="0"/>
          </a:p>
          <a:p>
            <a:r>
              <a:rPr lang="pt-BR" dirty="0" smtClean="0"/>
              <a:t>Sem consultas específicas</a:t>
            </a:r>
          </a:p>
          <a:p>
            <a:endParaRPr lang="pt-BR" dirty="0" smtClean="0"/>
          </a:p>
          <a:p>
            <a:r>
              <a:rPr lang="pt-BR" dirty="0" smtClean="0"/>
              <a:t>Sem registro próprio das consultas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da UBS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3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	Melhorar </a:t>
            </a:r>
            <a:r>
              <a:rPr lang="pt-BR" dirty="0">
                <a:solidFill>
                  <a:schemeClr val="tx1"/>
                </a:solidFill>
              </a:rPr>
              <a:t>a qualidade da atenção às mulheres na busca da prevenção do câncer de colo de útero e de mama na unidade básica de saúde 04 no município de Piripiri – PI.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65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Eixo 1: Monitoramento e </a:t>
            </a:r>
            <a:r>
              <a:rPr lang="pt-BR" b="1" dirty="0" smtClean="0"/>
              <a:t>avaliação</a:t>
            </a:r>
            <a:endParaRPr lang="pt-BR" dirty="0" smtClean="0"/>
          </a:p>
          <a:p>
            <a:endParaRPr lang="pt-BR" dirty="0"/>
          </a:p>
          <a:p>
            <a:r>
              <a:rPr lang="pt-BR" b="1" dirty="0"/>
              <a:t>Eixo 2: Organização e gestão do </a:t>
            </a:r>
            <a:r>
              <a:rPr lang="pt-BR" b="1" dirty="0" smtClean="0"/>
              <a:t>serviço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Eixo 3: Engajamento </a:t>
            </a:r>
            <a:r>
              <a:rPr lang="pt-BR" b="1" dirty="0" smtClean="0"/>
              <a:t>público</a:t>
            </a:r>
          </a:p>
          <a:p>
            <a:endParaRPr lang="pt-BR" dirty="0"/>
          </a:p>
          <a:p>
            <a:r>
              <a:rPr lang="pt-BR" b="1" dirty="0"/>
              <a:t>Eixo 4: Qualificação da prática </a:t>
            </a:r>
            <a:r>
              <a:rPr lang="pt-BR" b="1" dirty="0" smtClean="0"/>
              <a:t>clínica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8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i="1" dirty="0"/>
              <a:t>Objetivo: Ampliar a cobertura da detecção precoce do câncer de colo de útero e de mama</a:t>
            </a:r>
            <a:r>
              <a:rPr lang="pt-BR" sz="2400" i="1" dirty="0" smtClean="0"/>
              <a:t>;</a:t>
            </a:r>
            <a:endParaRPr lang="pt-BR" sz="2400" dirty="0" smtClean="0"/>
          </a:p>
          <a:p>
            <a:pPr lvl="1"/>
            <a:endParaRPr lang="pt-BR" sz="2400" dirty="0"/>
          </a:p>
          <a:p>
            <a:pPr marL="457200" lvl="1" indent="0">
              <a:buNone/>
            </a:pPr>
            <a:r>
              <a:rPr lang="pt-BR" sz="2000" dirty="0" smtClean="0"/>
              <a:t>Meta 1 : </a:t>
            </a:r>
            <a:r>
              <a:rPr lang="pt-BR" sz="2000" dirty="0"/>
              <a:t>ampliar a cobertura das mulheres de 25 a 64 anos da área com acompanhamento na unidade de saúde para 85% para a prevenção de câncer de colo de </a:t>
            </a:r>
            <a:r>
              <a:rPr lang="pt-BR" sz="2000" dirty="0" smtClean="0"/>
              <a:t>útero;</a:t>
            </a:r>
          </a:p>
          <a:p>
            <a:pPr marL="914400" lvl="1" indent="-457200">
              <a:buFont typeface="+mj-lt"/>
              <a:buAutoNum type="arabicPeriod"/>
            </a:pPr>
            <a:endParaRPr lang="pt-BR" sz="2000" dirty="0"/>
          </a:p>
          <a:p>
            <a:pPr marL="457200" lvl="1" indent="0">
              <a:buNone/>
            </a:pPr>
            <a:r>
              <a:rPr lang="pt-BR" sz="2000" dirty="0" smtClean="0"/>
              <a:t>Meta 2 : ampliar a cobertura das mulheres de 50 a 69 anos da área com acompanhamento na unidade de saúde para </a:t>
            </a:r>
            <a:r>
              <a:rPr lang="pt-BR" sz="2000" dirty="0" smtClean="0"/>
              <a:t>70</a:t>
            </a:r>
            <a:r>
              <a:rPr lang="pt-BR" sz="2000" dirty="0" smtClean="0"/>
              <a:t>% para a prevenção de câncer de mama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5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446</TotalTime>
  <Words>735</Words>
  <Application>Microsoft Office PowerPoint</Application>
  <PresentationFormat>Apresentação na tela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Cívico</vt:lpstr>
      <vt:lpstr>­­­­­­­­ESPECIALIZAÇÃO EM SAÚDE DA FAMÍLIA MODALIDADE À DISTÂNCIA -TURMA 04     </vt:lpstr>
      <vt:lpstr>Apresentação do PowerPoint</vt:lpstr>
      <vt:lpstr>Introdução</vt:lpstr>
      <vt:lpstr>Piripiri - PI</vt:lpstr>
      <vt:lpstr>Apresentação do PowerPoint</vt:lpstr>
      <vt:lpstr>Situação da UBS</vt:lpstr>
      <vt:lpstr>Objetivo</vt:lpstr>
      <vt:lpstr>Metodologia</vt:lpstr>
      <vt:lpstr>Indicadores</vt:lpstr>
      <vt:lpstr>Indicador 1: proporção de mulheres entre 25 e 64 anos com exame em dia para detecção precoce de câncer de colo do útero.</vt:lpstr>
      <vt:lpstr>Indicador 2: proporção de mulheres entre 50 e 69 anos com exame em dia para detecção precoce de câncer de mama. </vt:lpstr>
      <vt:lpstr>Indicadores</vt:lpstr>
      <vt:lpstr>Meta: buscar 100% das mulheres faltosas às consultas programadas</vt:lpstr>
      <vt:lpstr>Indicadores</vt:lpstr>
      <vt:lpstr>Meta: obter 100% de coleta de amostras satisfatórias do exame citopatológico de colo uterino. </vt:lpstr>
      <vt:lpstr>Indicadores</vt:lpstr>
      <vt:lpstr>Indicador 1: proporção de mulheres com registro adequado do exame citopatológico de colo do útero. </vt:lpstr>
      <vt:lpstr>Indicador 2: proporção de mulheres com registro adequado do exame de mamas e mamografia. </vt:lpstr>
      <vt:lpstr>Indicadores</vt:lpstr>
      <vt:lpstr>Indicador 1: proporção de mulheres entre 25 e 64 anos com pesquisa de sinais de alerta para câncer de colo de útero. </vt:lpstr>
      <vt:lpstr>Indicador 2: proporção de mulheres entre 50 e 69 anos com avaliação de risco para câncer de mama. </vt:lpstr>
      <vt:lpstr>Indicadores</vt:lpstr>
      <vt:lpstr>Indicador: proporção de mulheres orientadas sobre DST e fatores de risco para câncer de colo de útero e mama.  </vt:lpstr>
      <vt:lpstr>Resultados</vt:lpstr>
      <vt:lpstr>Discussão</vt:lpstr>
      <vt:lpstr>Reflexão sobre o processo de aprendizagem</vt:lpstr>
      <vt:lpstr>REFERÊNCIAS BIBLIOGRÁFICAS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</dc:creator>
  <cp:lastModifiedBy>Renata</cp:lastModifiedBy>
  <cp:revision>29</cp:revision>
  <dcterms:created xsi:type="dcterms:W3CDTF">2014-02-18T18:40:52Z</dcterms:created>
  <dcterms:modified xsi:type="dcterms:W3CDTF">2014-02-20T19:17:51Z</dcterms:modified>
</cp:coreProperties>
</file>