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75" r:id="rId8"/>
    <p:sldId id="276" r:id="rId9"/>
    <p:sldId id="264" r:id="rId10"/>
    <p:sldId id="277" r:id="rId11"/>
    <p:sldId id="278" r:id="rId12"/>
    <p:sldId id="279" r:id="rId13"/>
    <p:sldId id="282" r:id="rId14"/>
    <p:sldId id="280" r:id="rId15"/>
    <p:sldId id="281" r:id="rId16"/>
    <p:sldId id="283" r:id="rId17"/>
    <p:sldId id="284" r:id="rId18"/>
    <p:sldId id="285" r:id="rId19"/>
    <p:sldId id="265" r:id="rId20"/>
    <p:sldId id="266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05/03/14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05/03/14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787235"/>
            <a:ext cx="7406640" cy="1724891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effectLst/>
              </a:rPr>
              <a:t>IMPLANTAÇÃO DE UM PROGRAMA DE PUERICULTURA PARA CRIANÇAS DE 0 A 72 MESES NA UNIDADE DE SAÚDE IZABEL OLIVEIRA DA SILVA, CAXINGÓ - PI</a:t>
            </a:r>
            <a:r>
              <a:rPr lang="pt-BR" sz="2000" dirty="0">
                <a:effectLst/>
              </a:rPr>
              <a:t/>
            </a:r>
            <a:br>
              <a:rPr lang="pt-BR" sz="2000" dirty="0">
                <a:effectLst/>
              </a:rPr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969327"/>
            <a:ext cx="7406640" cy="1433946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Camila </a:t>
            </a:r>
            <a:r>
              <a:rPr lang="en-US" dirty="0" err="1" smtClean="0"/>
              <a:t>Maila</a:t>
            </a:r>
            <a:r>
              <a:rPr lang="en-US" dirty="0" smtClean="0"/>
              <a:t> </a:t>
            </a:r>
            <a:r>
              <a:rPr lang="en-US" dirty="0" err="1" smtClean="0"/>
              <a:t>Beltrão</a:t>
            </a:r>
            <a:r>
              <a:rPr lang="en-US" dirty="0" smtClean="0"/>
              <a:t> da Silva</a:t>
            </a:r>
          </a:p>
          <a:p>
            <a:pPr algn="r"/>
            <a:r>
              <a:rPr lang="en-US" dirty="0" err="1" smtClean="0"/>
              <a:t>Orientadora</a:t>
            </a:r>
            <a:r>
              <a:rPr lang="en-US" dirty="0" smtClean="0"/>
              <a:t>: </a:t>
            </a:r>
            <a:r>
              <a:rPr lang="en-US" dirty="0" err="1" smtClean="0"/>
              <a:t>Danieli</a:t>
            </a:r>
            <a:r>
              <a:rPr lang="en-US" dirty="0" smtClean="0"/>
              <a:t> </a:t>
            </a:r>
            <a:r>
              <a:rPr lang="en-US" dirty="0" err="1" smtClean="0"/>
              <a:t>Bluhm</a:t>
            </a:r>
            <a:r>
              <a:rPr lang="en-US" dirty="0" smtClean="0"/>
              <a:t> da Silva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873" y="0"/>
            <a:ext cx="1350818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656796" y="200641"/>
            <a:ext cx="413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pt-BR" dirty="0" smtClean="0">
                <a:solidFill>
                  <a:srgbClr val="000000"/>
                </a:solidFill>
                <a:latin typeface="+mj-lt"/>
              </a:rPr>
              <a:t>UNIVERSIDADE FEDERAL DE PELOTAS</a:t>
            </a:r>
            <a:endParaRPr kumimoji="1" lang="pt-B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15"/>
          <p:cNvSpPr>
            <a:spLocks noChangeArrowheads="1"/>
          </p:cNvSpPr>
          <p:nvPr/>
        </p:nvSpPr>
        <p:spPr bwMode="auto">
          <a:xfrm rot="10800000" flipV="1">
            <a:off x="2352674" y="569974"/>
            <a:ext cx="4862513" cy="36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pt-BR" dirty="0">
                <a:solidFill>
                  <a:srgbClr val="000000"/>
                </a:solidFill>
                <a:latin typeface="+mj-lt"/>
              </a:rPr>
              <a:t>PÓS GRADUAÇÃO EM SAÚDE DA FAMÍLIA</a:t>
            </a: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2003280" y="939308"/>
            <a:ext cx="5519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pt-BR" dirty="0">
                <a:solidFill>
                  <a:srgbClr val="000000"/>
                </a:solidFill>
                <a:latin typeface="+mj-lt"/>
              </a:rPr>
              <a:t>TRABALHO DE CONCLUSÃO DE CURSO</a:t>
            </a:r>
          </a:p>
        </p:txBody>
      </p:sp>
      <p:pic>
        <p:nvPicPr>
          <p:cNvPr id="8" name="Imagem 9" descr="Imagem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0"/>
            <a:ext cx="164306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8392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07662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específico: </a:t>
            </a:r>
            <a:r>
              <a:rPr lang="pt-BR" sz="2800" dirty="0"/>
              <a:t>Ampliar a cobertura da atenção à saúde da criança</a:t>
            </a:r>
            <a:endParaRPr lang="pt-BR" sz="2800" b="1" dirty="0"/>
          </a:p>
          <a:p>
            <a:r>
              <a:rPr lang="pt-BR" sz="2800" b="1" dirty="0" smtClean="0"/>
              <a:t>Meta</a:t>
            </a:r>
            <a:r>
              <a:rPr lang="pt-BR" sz="2800" b="1" dirty="0"/>
              <a:t>: </a:t>
            </a:r>
            <a:r>
              <a:rPr lang="pt-BR" sz="2800" dirty="0"/>
              <a:t>Realizar a primeira consulta na  primeira semana de vida para 50% das crianças </a:t>
            </a:r>
            <a:r>
              <a:rPr lang="pt-BR" sz="2800" dirty="0" smtClean="0"/>
              <a:t>cadastradas</a:t>
            </a:r>
            <a:endParaRPr lang="pt-BR" sz="2800" dirty="0"/>
          </a:p>
          <a:p>
            <a:pPr lvl="1"/>
            <a:r>
              <a:rPr lang="en-US" sz="2400" dirty="0" err="1" smtClean="0"/>
              <a:t>Partos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realizados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outro </a:t>
            </a:r>
            <a:r>
              <a:rPr lang="en-US" sz="2400" dirty="0" err="1" smtClean="0"/>
              <a:t>município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327" y="4031672"/>
            <a:ext cx="3937000" cy="22167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7862" y="62484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com primeira consulta na primeira semana de vida.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304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Objetivo </a:t>
            </a:r>
            <a:r>
              <a:rPr lang="pt-BR" sz="2800" b="1" dirty="0" smtClean="0"/>
              <a:t>específico: </a:t>
            </a:r>
            <a:r>
              <a:rPr lang="pt-BR" sz="2800" dirty="0" smtClean="0"/>
              <a:t>Melhorar </a:t>
            </a:r>
            <a:r>
              <a:rPr lang="pt-BR" sz="2800" dirty="0"/>
              <a:t>da adesão ao programa de Saúde da </a:t>
            </a:r>
            <a:r>
              <a:rPr lang="pt-BR" sz="2800" dirty="0" smtClean="0"/>
              <a:t>Criança</a:t>
            </a:r>
          </a:p>
          <a:p>
            <a:r>
              <a:rPr lang="pt-BR" sz="2800" b="1" dirty="0" smtClean="0"/>
              <a:t>Meta</a:t>
            </a:r>
            <a:r>
              <a:rPr lang="pt-BR" sz="2800" b="1" dirty="0"/>
              <a:t>:</a:t>
            </a:r>
            <a:r>
              <a:rPr lang="pt-BR" sz="2800" dirty="0"/>
              <a:t> Fazer busca ativa de 90% das crianças faltosas às </a:t>
            </a:r>
            <a:r>
              <a:rPr lang="pt-BR" sz="2800" dirty="0" smtClean="0"/>
              <a:t>consultas</a:t>
            </a:r>
          </a:p>
          <a:p>
            <a:pPr lvl="1"/>
            <a:r>
              <a:rPr lang="pt-BR" sz="2100" dirty="0" smtClean="0"/>
              <a:t>Período curto de intervenção</a:t>
            </a:r>
          </a:p>
          <a:p>
            <a:pPr lvl="1"/>
            <a:r>
              <a:rPr lang="pt-BR" sz="2100" dirty="0" smtClean="0"/>
              <a:t>Rodízio no atendimento</a:t>
            </a:r>
          </a:p>
          <a:p>
            <a:pPr lvl="1"/>
            <a:r>
              <a:rPr lang="pt-BR" sz="2100" dirty="0" smtClean="0"/>
              <a:t>Calendário de consultas</a:t>
            </a:r>
            <a:endParaRPr lang="en-US" sz="2100" dirty="0" smtClean="0"/>
          </a:p>
          <a:p>
            <a:pPr lvl="1"/>
            <a:r>
              <a:rPr lang="en-US" sz="2100" dirty="0" err="1" smtClean="0"/>
              <a:t>Falha</a:t>
            </a:r>
            <a:r>
              <a:rPr lang="en-US" sz="2100" dirty="0" smtClean="0"/>
              <a:t> de </a:t>
            </a:r>
            <a:r>
              <a:rPr lang="en-US" sz="2100" dirty="0" err="1" smtClean="0"/>
              <a:t>comunicação</a:t>
            </a:r>
            <a:endParaRPr lang="pt-BR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858" y="2926254"/>
            <a:ext cx="3467100" cy="182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0482" y="5005184"/>
            <a:ext cx="3363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busca ativa realizada às crianças faltosas às consultas no programa de saúde da criança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21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Objetivo específico: </a:t>
            </a:r>
            <a:r>
              <a:rPr lang="pt-BR" sz="2400" dirty="0"/>
              <a:t>M</a:t>
            </a:r>
            <a:r>
              <a:rPr lang="pt-BR" sz="2400" dirty="0" smtClean="0"/>
              <a:t>elhorar </a:t>
            </a:r>
            <a:r>
              <a:rPr lang="pt-BR" sz="2400" dirty="0"/>
              <a:t>a qualidade do atendimento à </a:t>
            </a:r>
            <a:r>
              <a:rPr lang="pt-BR" sz="2400" dirty="0" smtClean="0"/>
              <a:t>criança </a:t>
            </a:r>
          </a:p>
          <a:p>
            <a:r>
              <a:rPr lang="pt-BR" sz="2400" b="1" dirty="0" smtClean="0"/>
              <a:t>Metas</a:t>
            </a:r>
            <a:r>
              <a:rPr lang="pt-BR" sz="2400" b="1" dirty="0" smtClean="0"/>
              <a:t>:</a:t>
            </a:r>
            <a:r>
              <a:rPr lang="pt-BR" sz="2400" dirty="0" smtClean="0"/>
              <a:t> </a:t>
            </a:r>
            <a:r>
              <a:rPr lang="pt-BR" sz="2400" dirty="0"/>
              <a:t>Monitorar o </a:t>
            </a:r>
            <a:r>
              <a:rPr lang="pt-BR" sz="2400" dirty="0" smtClean="0"/>
              <a:t>crescimento, desenvolvimento, déficit e excesso de peso </a:t>
            </a:r>
            <a:r>
              <a:rPr lang="pt-BR" sz="2400" dirty="0"/>
              <a:t>em 100% das </a:t>
            </a:r>
            <a:r>
              <a:rPr lang="pt-BR" sz="2400" dirty="0" smtClean="0"/>
              <a:t>crianças</a:t>
            </a:r>
            <a:endParaRPr lang="pt-BR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952" y="3022600"/>
            <a:ext cx="2815259" cy="1374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4153" y="3022600"/>
            <a:ext cx="2815259" cy="1374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392" y="4795130"/>
            <a:ext cx="2717819" cy="1326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28952" y="4271910"/>
            <a:ext cx="2815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Proporção de crianças com monitoramento do crescimento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826392" y="6254909"/>
            <a:ext cx="2717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Proporção de crianças com déficit de peso monitoradas 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584153" y="4271910"/>
            <a:ext cx="2815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Proporção de crianças com monitoramento de desenvolvimento 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153" y="4795130"/>
            <a:ext cx="2815259" cy="14801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584153" y="6290585"/>
            <a:ext cx="2815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Proporção de crianças com excesso de peso monitoradas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796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Objetivo específico: </a:t>
            </a:r>
            <a:r>
              <a:rPr lang="pt-BR" dirty="0"/>
              <a:t>Melhorar a qualidade do atendimento à criança </a:t>
            </a:r>
            <a:endParaRPr lang="pt-BR" b="1" dirty="0" smtClean="0"/>
          </a:p>
          <a:p>
            <a:r>
              <a:rPr lang="pt-BR" b="1" dirty="0" smtClean="0"/>
              <a:t>Meta</a:t>
            </a:r>
            <a:r>
              <a:rPr lang="pt-BR" b="1" dirty="0"/>
              <a:t>:</a:t>
            </a:r>
            <a:r>
              <a:rPr lang="pt-BR" dirty="0"/>
              <a:t> Vacinar 100% das crianças de acordo com a </a:t>
            </a:r>
            <a:r>
              <a:rPr lang="pt-BR" dirty="0" smtClean="0"/>
              <a:t>idade</a:t>
            </a:r>
            <a:endParaRPr lang="pt-BR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541" y="3656724"/>
            <a:ext cx="4076700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4128" y="5742180"/>
            <a:ext cx="40767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com vacinação em dia para a idade</a:t>
            </a:r>
          </a:p>
        </p:txBody>
      </p:sp>
    </p:spTree>
    <p:extLst>
      <p:ext uri="{BB962C8B-B14F-4D97-AF65-F5344CB8AC3E}">
        <p14:creationId xmlns:p14="http://schemas.microsoft.com/office/powerpoint/2010/main" val="2582887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Objetivo específico: </a:t>
            </a:r>
            <a:r>
              <a:rPr lang="pt-BR" sz="2400" dirty="0"/>
              <a:t>Melhorar a qualidade do atendimento à criança </a:t>
            </a:r>
            <a:endParaRPr lang="pt-BR" sz="2400" b="1" dirty="0" smtClean="0"/>
          </a:p>
          <a:p>
            <a:r>
              <a:rPr lang="pt-BR" sz="2400" b="1" dirty="0" smtClean="0"/>
              <a:t>Meta</a:t>
            </a:r>
            <a:r>
              <a:rPr lang="pt-BR" sz="2400" b="1" dirty="0"/>
              <a:t>:</a:t>
            </a:r>
            <a:r>
              <a:rPr lang="pt-BR" sz="2400" dirty="0"/>
              <a:t> Realizar suplementação de ferro em 100% das </a:t>
            </a:r>
            <a:r>
              <a:rPr lang="pt-BR" sz="2400" dirty="0" smtClean="0"/>
              <a:t>crianças</a:t>
            </a:r>
          </a:p>
          <a:p>
            <a:pPr lvl="1"/>
            <a:r>
              <a:rPr lang="pt-BR" sz="2000" dirty="0" smtClean="0"/>
              <a:t>Sem crianças na faixa etária no 1º mês</a:t>
            </a:r>
          </a:p>
          <a:p>
            <a:pPr lvl="1"/>
            <a:r>
              <a:rPr lang="pt-BR" sz="2000" dirty="0" smtClean="0"/>
              <a:t>Programa não era seguido antes da intervenção </a:t>
            </a:r>
            <a:endParaRPr lang="pt-BR" sz="20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007" y="3988975"/>
            <a:ext cx="3949700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9835" y="6049003"/>
            <a:ext cx="39497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com suplementação de ferro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18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Objetivo específico: </a:t>
            </a:r>
            <a:r>
              <a:rPr lang="pt-BR" sz="2800" dirty="0" smtClean="0"/>
              <a:t>Melhora </a:t>
            </a:r>
            <a:r>
              <a:rPr lang="pt-BR" sz="2800" dirty="0"/>
              <a:t>dos registros das informações</a:t>
            </a:r>
            <a:r>
              <a:rPr lang="pt-BR" sz="2800" dirty="0" smtClean="0"/>
              <a:t>:</a:t>
            </a:r>
          </a:p>
          <a:p>
            <a:r>
              <a:rPr lang="pt-BR" sz="2800" b="1" dirty="0" smtClean="0"/>
              <a:t>Meta</a:t>
            </a:r>
            <a:r>
              <a:rPr lang="pt-BR" sz="2800" dirty="0"/>
              <a:t>: Manter registro na ficha espelho de saúde da criança</a:t>
            </a:r>
            <a:r>
              <a:rPr lang="pt-BR" sz="2800" dirty="0" smtClean="0"/>
              <a:t>/vacinação </a:t>
            </a:r>
            <a:r>
              <a:rPr lang="pt-BR" sz="2800" dirty="0"/>
              <a:t>de 100% das crianças que consultam no </a:t>
            </a:r>
            <a:r>
              <a:rPr lang="pt-BR" sz="2800" dirty="0" smtClean="0"/>
              <a:t>serviço</a:t>
            </a:r>
          </a:p>
          <a:p>
            <a:pPr lvl="1"/>
            <a:r>
              <a:rPr lang="pt-BR" sz="2400" dirty="0" smtClean="0"/>
              <a:t>Ótimo ganho com a intervenção</a:t>
            </a:r>
            <a:endParaRPr lang="pt-BR" sz="24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016" y="4259054"/>
            <a:ext cx="4076700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85079" y="6240254"/>
            <a:ext cx="40497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/>
              <a:t>Proporção de crianças com registro atualizado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307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100" b="1" dirty="0"/>
              <a:t>Objetivo específico: </a:t>
            </a:r>
            <a:r>
              <a:rPr lang="pt-BR" sz="3100" dirty="0"/>
              <a:t>M</a:t>
            </a:r>
            <a:r>
              <a:rPr lang="pt-BR" sz="3100" dirty="0" smtClean="0"/>
              <a:t>apear </a:t>
            </a:r>
            <a:r>
              <a:rPr lang="pt-BR" sz="3100" dirty="0"/>
              <a:t>as crianças de risco pertencentes à área de </a:t>
            </a:r>
            <a:r>
              <a:rPr lang="pt-BR" sz="3100" dirty="0" smtClean="0"/>
              <a:t>abrangência</a:t>
            </a:r>
          </a:p>
          <a:p>
            <a:r>
              <a:rPr lang="pt-BR" sz="3100" b="1" dirty="0" smtClean="0"/>
              <a:t>Meta</a:t>
            </a:r>
            <a:r>
              <a:rPr lang="pt-BR" sz="3100" dirty="0"/>
              <a:t>: Realizar avaliação de risco em 100% das crianças cadastradas no </a:t>
            </a:r>
            <a:r>
              <a:rPr lang="pt-BR" sz="3100" dirty="0" smtClean="0"/>
              <a:t>programa</a:t>
            </a:r>
            <a:endParaRPr lang="pt-B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680" y="4267200"/>
            <a:ext cx="4076700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12680" y="6248400"/>
            <a:ext cx="407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com avaliação de risco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497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Objetivo específico: </a:t>
            </a:r>
            <a:r>
              <a:rPr lang="pt-BR" sz="2800" dirty="0"/>
              <a:t>P</a:t>
            </a:r>
            <a:r>
              <a:rPr lang="pt-BR" sz="2800" dirty="0" smtClean="0"/>
              <a:t>romover </a:t>
            </a:r>
            <a:r>
              <a:rPr lang="pt-BR" sz="2800" dirty="0"/>
              <a:t>a saúde</a:t>
            </a:r>
            <a:r>
              <a:rPr lang="pt-BR" sz="2800" dirty="0"/>
              <a:t> </a:t>
            </a:r>
            <a:endParaRPr lang="pt-BR" sz="2800" dirty="0" smtClean="0"/>
          </a:p>
          <a:p>
            <a:r>
              <a:rPr lang="pt-BR" sz="2800" b="1" dirty="0" smtClean="0"/>
              <a:t>Metas</a:t>
            </a:r>
            <a:r>
              <a:rPr lang="pt-BR" sz="2800" b="1" dirty="0" smtClean="0"/>
              <a:t>:</a:t>
            </a:r>
            <a:r>
              <a:rPr lang="pt-BR" sz="2800" dirty="0" smtClean="0"/>
              <a:t> </a:t>
            </a:r>
            <a:r>
              <a:rPr lang="pt-BR" sz="2800" dirty="0"/>
              <a:t>Fornecer orientações  nutricionais de acordo com a faixa </a:t>
            </a:r>
            <a:r>
              <a:rPr lang="pt-BR" sz="2800" dirty="0" smtClean="0"/>
              <a:t>etária e orientações </a:t>
            </a:r>
            <a:r>
              <a:rPr lang="pt-BR" sz="2800" dirty="0"/>
              <a:t>para prevenir acidentes na infância</a:t>
            </a:r>
            <a:r>
              <a:rPr lang="pt-BR" sz="2800" dirty="0" smtClean="0"/>
              <a:t> </a:t>
            </a:r>
            <a:r>
              <a:rPr lang="pt-BR" sz="2800" dirty="0"/>
              <a:t>para 100% das </a:t>
            </a:r>
            <a:r>
              <a:rPr lang="pt-BR" sz="2800" dirty="0" smtClean="0"/>
              <a:t>crianças</a:t>
            </a:r>
          </a:p>
          <a:p>
            <a:pPr lvl="1"/>
            <a:r>
              <a:rPr lang="pt-BR" sz="2400" dirty="0" smtClean="0"/>
              <a:t>Orientação individual e coletiva</a:t>
            </a:r>
            <a:endParaRPr lang="pt-BR" sz="24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713" y="4151586"/>
            <a:ext cx="3208017" cy="1559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873" y="4151586"/>
            <a:ext cx="3208017" cy="1559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77713" y="5832901"/>
            <a:ext cx="3208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cujas mães receberam orientações sobre prevenção de acidentes na infância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169873" y="5832901"/>
            <a:ext cx="3208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Proporção de crianças cujas mães receberam orientações nutricionais de acordo com a faixa etária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7444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Teste</a:t>
            </a:r>
            <a:r>
              <a:rPr lang="en-US" dirty="0" smtClean="0"/>
              <a:t> do </a:t>
            </a:r>
            <a:r>
              <a:rPr lang="en-US" dirty="0" err="1" smtClean="0"/>
              <a:t>pezinho</a:t>
            </a:r>
            <a:endParaRPr lang="en-US" dirty="0" smtClean="0"/>
          </a:p>
          <a:p>
            <a:pPr lvl="1"/>
            <a:r>
              <a:rPr lang="en-US" dirty="0" err="1" smtClean="0"/>
              <a:t>Déficit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endParaRPr lang="en-US" dirty="0" smtClean="0"/>
          </a:p>
          <a:p>
            <a:pPr lvl="1"/>
            <a:r>
              <a:rPr lang="en-US" dirty="0" err="1" smtClean="0"/>
              <a:t>Partos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outro </a:t>
            </a:r>
            <a:r>
              <a:rPr lang="en-US" dirty="0" err="1" smtClean="0"/>
              <a:t>município</a:t>
            </a:r>
            <a:endParaRPr lang="en-US" dirty="0" smtClean="0"/>
          </a:p>
          <a:p>
            <a:pPr lvl="1"/>
            <a:r>
              <a:rPr lang="en-US" dirty="0" err="1" smtClean="0"/>
              <a:t>Planilha</a:t>
            </a:r>
            <a:r>
              <a:rPr lang="en-US" dirty="0" smtClean="0"/>
              <a:t> </a:t>
            </a:r>
            <a:r>
              <a:rPr lang="en-US" dirty="0" err="1" smtClean="0"/>
              <a:t>restrita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28" y="3791607"/>
            <a:ext cx="3924300" cy="1727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6328" y="5750938"/>
            <a:ext cx="39243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Proporção de crianças com teste do pezinho realizado até 7 dias de vida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64734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melhorias</a:t>
            </a:r>
            <a:r>
              <a:rPr lang="en-US" dirty="0" smtClean="0"/>
              <a:t> </a:t>
            </a:r>
            <a:r>
              <a:rPr lang="en-US" dirty="0" err="1" smtClean="0"/>
              <a:t>obtidas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criança</a:t>
            </a:r>
            <a:endParaRPr lang="en-US" dirty="0" smtClean="0"/>
          </a:p>
          <a:p>
            <a:pPr lvl="1"/>
            <a:r>
              <a:rPr lang="en-US" dirty="0" err="1" smtClean="0"/>
              <a:t>Consultas</a:t>
            </a:r>
            <a:r>
              <a:rPr lang="en-US" dirty="0" smtClean="0"/>
              <a:t> de </a:t>
            </a:r>
            <a:r>
              <a:rPr lang="en-US" dirty="0" err="1" smtClean="0"/>
              <a:t>puericultura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assistência</a:t>
            </a:r>
            <a:r>
              <a:rPr lang="en-US" dirty="0" smtClean="0"/>
              <a:t> e </a:t>
            </a:r>
            <a:r>
              <a:rPr lang="en-US" dirty="0" err="1" smtClean="0"/>
              <a:t>aproximação</a:t>
            </a:r>
            <a:r>
              <a:rPr lang="en-US" dirty="0" smtClean="0"/>
              <a:t> entre </a:t>
            </a:r>
            <a:r>
              <a:rPr lang="en-US" dirty="0" err="1" smtClean="0"/>
              <a:t>equipe</a:t>
            </a:r>
            <a:r>
              <a:rPr lang="en-US" dirty="0" smtClean="0"/>
              <a:t>  e </a:t>
            </a:r>
            <a:r>
              <a:rPr lang="en-US" dirty="0" err="1" smtClean="0"/>
              <a:t>comunidade</a:t>
            </a:r>
            <a:endParaRPr lang="en-US" dirty="0" smtClean="0"/>
          </a:p>
          <a:p>
            <a:pPr lvl="1"/>
            <a:r>
              <a:rPr lang="en-US" dirty="0" err="1" smtClean="0"/>
              <a:t>Monitoramento</a:t>
            </a:r>
            <a:r>
              <a:rPr lang="en-US" dirty="0" smtClean="0"/>
              <a:t> </a:t>
            </a:r>
            <a:r>
              <a:rPr lang="en-US" dirty="0" err="1" smtClean="0"/>
              <a:t>Frequente</a:t>
            </a: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Metas</a:t>
            </a:r>
            <a:r>
              <a:rPr lang="en-US" sz="2400" dirty="0" smtClean="0"/>
              <a:t> </a:t>
            </a:r>
            <a:r>
              <a:rPr lang="en-US" sz="2400" dirty="0" err="1" smtClean="0"/>
              <a:t>alcançadas</a:t>
            </a:r>
            <a:r>
              <a:rPr lang="en-US" sz="2400" dirty="0" smtClean="0"/>
              <a:t>, </a:t>
            </a:r>
            <a:r>
              <a:rPr lang="en-US" sz="2400" dirty="0" err="1" smtClean="0"/>
              <a:t>organização</a:t>
            </a:r>
            <a:r>
              <a:rPr lang="en-US" sz="2400" dirty="0" smtClean="0"/>
              <a:t> do </a:t>
            </a:r>
            <a:r>
              <a:rPr lang="en-US" sz="2400" dirty="0" err="1" smtClean="0"/>
              <a:t>serviço</a:t>
            </a:r>
            <a:endParaRPr lang="en-US" sz="2400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necessárias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integração</a:t>
            </a:r>
            <a:r>
              <a:rPr lang="en-US" dirty="0" smtClean="0"/>
              <a:t> e </a:t>
            </a:r>
            <a:r>
              <a:rPr lang="en-US" dirty="0" err="1" smtClean="0"/>
              <a:t>participação</a:t>
            </a:r>
            <a:r>
              <a:rPr lang="en-US" dirty="0" smtClean="0"/>
              <a:t> da </a:t>
            </a:r>
            <a:r>
              <a:rPr lang="en-US" dirty="0" err="1" smtClean="0"/>
              <a:t>equipe</a:t>
            </a:r>
            <a:endParaRPr lang="en-US" dirty="0" smtClean="0"/>
          </a:p>
          <a:p>
            <a:pPr lvl="1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organização</a:t>
            </a:r>
            <a:r>
              <a:rPr lang="en-US" dirty="0" smtClean="0"/>
              <a:t> no </a:t>
            </a:r>
            <a:r>
              <a:rPr lang="en-US" dirty="0" err="1" smtClean="0"/>
              <a:t>cronograma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endParaRPr lang="en-US" dirty="0" smtClean="0"/>
          </a:p>
          <a:p>
            <a:pPr lvl="1"/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atendimentos</a:t>
            </a:r>
            <a:r>
              <a:rPr lang="en-US" dirty="0" smtClean="0"/>
              <a:t> </a:t>
            </a:r>
            <a:r>
              <a:rPr lang="en-US" dirty="0" err="1" smtClean="0"/>
              <a:t>realizados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2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- </a:t>
            </a:r>
            <a:r>
              <a:rPr lang="en-US" dirty="0" err="1"/>
              <a:t>Caxingó</a:t>
            </a:r>
            <a:r>
              <a:rPr lang="en-US" dirty="0"/>
              <a:t> -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Município pequeno – 5.030 habitantes</a:t>
            </a:r>
          </a:p>
          <a:p>
            <a:endParaRPr lang="pt-BR" dirty="0"/>
          </a:p>
          <a:p>
            <a:r>
              <a:rPr lang="pt-BR" dirty="0" smtClean="0"/>
              <a:t>Grande dispersão populacional</a:t>
            </a:r>
          </a:p>
          <a:p>
            <a:pPr lvl="1"/>
            <a:r>
              <a:rPr lang="pt-BR" dirty="0" smtClean="0"/>
              <a:t>Concentração em zona rural</a:t>
            </a:r>
          </a:p>
          <a:p>
            <a:pPr lvl="1"/>
            <a:endParaRPr lang="pt-BR" dirty="0"/>
          </a:p>
          <a:p>
            <a:r>
              <a:rPr lang="pt-BR" dirty="0" smtClean="0"/>
              <a:t>Sistema de Saúde:</a:t>
            </a:r>
          </a:p>
          <a:p>
            <a:pPr lvl="1"/>
            <a:r>
              <a:rPr lang="pt-BR" dirty="0" smtClean="0"/>
              <a:t>02 </a:t>
            </a:r>
            <a:r>
              <a:rPr lang="pt-BR" dirty="0" err="1" smtClean="0"/>
              <a:t>UBSs</a:t>
            </a:r>
            <a:endParaRPr lang="pt-BR" dirty="0"/>
          </a:p>
          <a:p>
            <a:pPr lvl="1"/>
            <a:r>
              <a:rPr lang="pt-BR" dirty="0" smtClean="0"/>
              <a:t>NASF em processo de implantação</a:t>
            </a:r>
            <a:endParaRPr lang="pt-BR" dirty="0"/>
          </a:p>
          <a:p>
            <a:pPr lvl="1"/>
            <a:r>
              <a:rPr lang="pt-BR" dirty="0" smtClean="0"/>
              <a:t>Centro </a:t>
            </a:r>
            <a:r>
              <a:rPr lang="pt-BR" dirty="0"/>
              <a:t>de Saúde </a:t>
            </a:r>
            <a:r>
              <a:rPr lang="pt-BR" dirty="0" smtClean="0"/>
              <a:t>básico</a:t>
            </a:r>
          </a:p>
          <a:p>
            <a:pPr lvl="1"/>
            <a:r>
              <a:rPr lang="pt-BR" dirty="0" smtClean="0"/>
              <a:t>Urgência e emergências </a:t>
            </a:r>
            <a:r>
              <a:rPr lang="pt-BR" dirty="0" smtClean="0">
                <a:sym typeface="Wingdings"/>
              </a:rPr>
              <a:t> Encaminhadas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03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1724"/>
            <a:ext cx="7498080" cy="4496676"/>
          </a:xfrm>
        </p:spPr>
        <p:txBody>
          <a:bodyPr/>
          <a:lstStyle/>
          <a:p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superadas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Grande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r>
              <a:rPr lang="en-US" dirty="0" smtClean="0"/>
              <a:t> e </a:t>
            </a:r>
            <a:r>
              <a:rPr lang="en-US" dirty="0" err="1" smtClean="0"/>
              <a:t>pessoal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Contribuição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melhoria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comunidade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34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Obrigada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85999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“A vida nunca é fácil para aqueles que sonham”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Robert James Walker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24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Introdução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UBS </a:t>
            </a:r>
            <a:r>
              <a:rPr lang="en-US" dirty="0" err="1" smtClean="0"/>
              <a:t>Izabel</a:t>
            </a:r>
            <a:r>
              <a:rPr lang="en-US" dirty="0" smtClean="0"/>
              <a:t> Oliveira da Silva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Localizada no povoado </a:t>
            </a:r>
            <a:r>
              <a:rPr lang="pt-BR" dirty="0"/>
              <a:t>Cajazeiras de Baixo – Zona Rural do </a:t>
            </a:r>
            <a:r>
              <a:rPr lang="pt-BR" dirty="0" smtClean="0"/>
              <a:t>município</a:t>
            </a:r>
          </a:p>
          <a:p>
            <a:r>
              <a:rPr lang="pt-BR" dirty="0" smtClean="0"/>
              <a:t>1 </a:t>
            </a:r>
            <a:r>
              <a:rPr lang="pt-BR" dirty="0"/>
              <a:t>hora da sede do </a:t>
            </a:r>
            <a:r>
              <a:rPr lang="pt-BR" dirty="0" smtClean="0"/>
              <a:t>município</a:t>
            </a:r>
            <a:endParaRPr lang="pt-BR" dirty="0"/>
          </a:p>
          <a:p>
            <a:r>
              <a:rPr lang="pt-BR" dirty="0" smtClean="0"/>
              <a:t>Difícil acesso</a:t>
            </a:r>
          </a:p>
          <a:p>
            <a:r>
              <a:rPr lang="pt-BR" dirty="0"/>
              <a:t>Em processo de </a:t>
            </a:r>
            <a:r>
              <a:rPr lang="pt-BR" dirty="0" smtClean="0"/>
              <a:t>ampliação</a:t>
            </a:r>
          </a:p>
          <a:p>
            <a:r>
              <a:rPr lang="pt-BR" dirty="0" smtClean="0"/>
              <a:t>Contempla diversas micro áreas</a:t>
            </a:r>
          </a:p>
          <a:p>
            <a:pPr lvl="1"/>
            <a:r>
              <a:rPr lang="pt-BR" dirty="0" smtClean="0"/>
              <a:t>Rodízio no atendimento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9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Situacional</a:t>
            </a:r>
            <a:r>
              <a:rPr lang="en-US" dirty="0" smtClean="0"/>
              <a:t> - </a:t>
            </a:r>
            <a:r>
              <a:rPr lang="en-US" dirty="0" err="1" smtClean="0"/>
              <a:t>Puericultura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efetivamente</a:t>
            </a:r>
            <a:r>
              <a:rPr lang="en-US" dirty="0" smtClean="0"/>
              <a:t> </a:t>
            </a:r>
            <a:r>
              <a:rPr lang="en-US" dirty="0" err="1" smtClean="0"/>
              <a:t>implantada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registros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Desorganização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calendário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onsulta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enfermas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“O </a:t>
            </a:r>
            <a:r>
              <a:rPr lang="pt-BR" dirty="0"/>
              <a:t>acompanhamento do crescimento e desenvolvimento faz parte da avaliação integral, propiciando a realização de ações de promoção da saúde, de hábitos de vida saudáveis, vacinação, prevenção de problemas e agravos à saúde e cuidados em tempo oportuno </a:t>
            </a:r>
            <a:r>
              <a:rPr lang="pt-BR" dirty="0" smtClean="0"/>
              <a:t>"(Ministério da Saúde, </a:t>
            </a:r>
            <a:r>
              <a:rPr lang="pt-BR" dirty="0"/>
              <a:t>2004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en-US" dirty="0" err="1"/>
              <a:t>Importância</a:t>
            </a:r>
            <a:r>
              <a:rPr lang="en-US" dirty="0"/>
              <a:t> da </a:t>
            </a:r>
            <a:r>
              <a:rPr lang="en-US" dirty="0" err="1"/>
              <a:t>puericultua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saúde</a:t>
            </a:r>
            <a:r>
              <a:rPr lang="en-US" dirty="0"/>
              <a:t> das </a:t>
            </a:r>
            <a:r>
              <a:rPr lang="en-US" dirty="0" err="1" smtClean="0"/>
              <a:t>crianças</a:t>
            </a:r>
            <a:endParaRPr lang="pt-BR" dirty="0"/>
          </a:p>
          <a:p>
            <a:endParaRPr lang="en-US" dirty="0" smtClean="0"/>
          </a:p>
          <a:p>
            <a:r>
              <a:rPr lang="en-US" dirty="0" err="1" smtClean="0"/>
              <a:t>Necessidade</a:t>
            </a:r>
            <a:r>
              <a:rPr lang="en-US" dirty="0" smtClean="0"/>
              <a:t> da </a:t>
            </a:r>
            <a:r>
              <a:rPr lang="en-US" dirty="0" err="1" smtClean="0"/>
              <a:t>Puericultura</a:t>
            </a:r>
            <a:r>
              <a:rPr lang="en-US" dirty="0" smtClean="0"/>
              <a:t> </a:t>
            </a:r>
            <a:r>
              <a:rPr lang="en-US" dirty="0" err="1" smtClean="0"/>
              <a:t>efetivamente</a:t>
            </a:r>
            <a:r>
              <a:rPr lang="en-US" dirty="0" smtClean="0"/>
              <a:t> </a:t>
            </a:r>
            <a:r>
              <a:rPr lang="en-US" dirty="0" err="1" smtClean="0"/>
              <a:t>funcionando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5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Implementar um programa de puericultura e assim melhorar a atenção à saúde da criança da Unidade de Saúde Izabel Oliveira da Silva em </a:t>
            </a:r>
            <a:r>
              <a:rPr lang="pt-BR" dirty="0" err="1"/>
              <a:t>Caxingó</a:t>
            </a:r>
            <a:r>
              <a:rPr lang="pt-BR" dirty="0"/>
              <a:t>–</a:t>
            </a:r>
            <a:r>
              <a:rPr lang="pt-BR" dirty="0" smtClean="0"/>
              <a:t>PI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6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realizadas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Reunião</a:t>
            </a:r>
            <a:r>
              <a:rPr lang="en-US" dirty="0" smtClean="0"/>
              <a:t> com a </a:t>
            </a:r>
            <a:r>
              <a:rPr lang="en-US" dirty="0" err="1" smtClean="0"/>
              <a:t>equipe</a:t>
            </a:r>
            <a:r>
              <a:rPr lang="en-US" dirty="0" smtClean="0"/>
              <a:t> - </a:t>
            </a:r>
            <a:r>
              <a:rPr lang="en-US" dirty="0" err="1" smtClean="0"/>
              <a:t>Capacitação</a:t>
            </a:r>
            <a:endParaRPr lang="en-US" dirty="0" smtClean="0"/>
          </a:p>
          <a:p>
            <a:pPr lvl="1"/>
            <a:r>
              <a:rPr lang="en-US" dirty="0" err="1" smtClean="0"/>
              <a:t>Reuniões</a:t>
            </a:r>
            <a:r>
              <a:rPr lang="en-US" dirty="0" smtClean="0"/>
              <a:t> com </a:t>
            </a:r>
            <a:r>
              <a:rPr lang="en-US" dirty="0" err="1" smtClean="0"/>
              <a:t>pais</a:t>
            </a:r>
            <a:endParaRPr lang="en-US" dirty="0" smtClean="0"/>
          </a:p>
          <a:p>
            <a:pPr lvl="1"/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 das </a:t>
            </a:r>
            <a:r>
              <a:rPr lang="en-US" dirty="0" err="1" smtClean="0"/>
              <a:t>crianças</a:t>
            </a:r>
            <a:r>
              <a:rPr lang="en-US" dirty="0" smtClean="0"/>
              <a:t> de 0 a 72 </a:t>
            </a:r>
            <a:r>
              <a:rPr lang="en-US" dirty="0" err="1" smtClean="0"/>
              <a:t>meses</a:t>
            </a:r>
            <a:endParaRPr lang="en-US" dirty="0" smtClean="0"/>
          </a:p>
          <a:p>
            <a:pPr lvl="1"/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ficha</a:t>
            </a:r>
            <a:r>
              <a:rPr lang="en-US" dirty="0" smtClean="0"/>
              <a:t> </a:t>
            </a:r>
            <a:r>
              <a:rPr lang="en-US" dirty="0" err="1" smtClean="0"/>
              <a:t>espelho</a:t>
            </a:r>
            <a:endParaRPr lang="en-US" dirty="0" smtClean="0"/>
          </a:p>
          <a:p>
            <a:pPr lvl="1"/>
            <a:r>
              <a:rPr lang="en-US" dirty="0" err="1" smtClean="0"/>
              <a:t>Cadastro</a:t>
            </a:r>
            <a:r>
              <a:rPr lang="en-US" dirty="0" smtClean="0"/>
              <a:t> de </a:t>
            </a:r>
            <a:r>
              <a:rPr lang="en-US" dirty="0" err="1" smtClean="0"/>
              <a:t>crianças</a:t>
            </a:r>
            <a:r>
              <a:rPr lang="en-US" dirty="0" smtClean="0"/>
              <a:t> de 0 a 72 </a:t>
            </a:r>
            <a:r>
              <a:rPr lang="en-US" dirty="0" err="1" smtClean="0"/>
              <a:t>meses</a:t>
            </a:r>
            <a:endParaRPr lang="en-US" dirty="0" smtClean="0"/>
          </a:p>
          <a:p>
            <a:pPr lvl="2"/>
            <a:r>
              <a:rPr lang="en-US" dirty="0" err="1" smtClean="0"/>
              <a:t>Consultas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b="1" dirty="0" err="1" smtClean="0"/>
              <a:t>Utilização</a:t>
            </a:r>
            <a:r>
              <a:rPr lang="en-US" b="1" dirty="0" smtClean="0"/>
              <a:t> de </a:t>
            </a:r>
            <a:r>
              <a:rPr lang="en-US" b="1" dirty="0" err="1" smtClean="0"/>
              <a:t>protocolo</a:t>
            </a:r>
            <a:r>
              <a:rPr lang="en-US" b="1" dirty="0" smtClean="0"/>
              <a:t> </a:t>
            </a:r>
            <a:r>
              <a:rPr lang="en-US" b="1" dirty="0" err="1" smtClean="0"/>
              <a:t>específico</a:t>
            </a:r>
            <a:r>
              <a:rPr lang="en-US" b="1" dirty="0" smtClean="0"/>
              <a:t> do MS.</a:t>
            </a:r>
          </a:p>
        </p:txBody>
      </p:sp>
    </p:spTree>
    <p:extLst>
      <p:ext uri="{BB962C8B-B14F-4D97-AF65-F5344CB8AC3E}">
        <p14:creationId xmlns:p14="http://schemas.microsoft.com/office/powerpoint/2010/main" val="279644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953" y="5455332"/>
            <a:ext cx="6245702" cy="513638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pic>
        <p:nvPicPr>
          <p:cNvPr id="4" name="Content Placeholder 3" descr="foto(44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4" b="7324"/>
          <a:stretch>
            <a:fillRect/>
          </a:stretch>
        </p:blipFill>
        <p:spPr>
          <a:xfrm>
            <a:off x="1537855" y="1970197"/>
            <a:ext cx="6747799" cy="3998773"/>
          </a:xfrm>
        </p:spPr>
      </p:pic>
      <p:sp>
        <p:nvSpPr>
          <p:cNvPr id="5" name="Retângulo 4"/>
          <p:cNvSpPr/>
          <p:nvPr/>
        </p:nvSpPr>
        <p:spPr>
          <a:xfrm rot="10800000" flipV="1">
            <a:off x="1184563" y="348618"/>
            <a:ext cx="71010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Ações</a:t>
            </a:r>
            <a:r>
              <a:rPr lang="en-US" sz="3200" dirty="0" smtClean="0"/>
              <a:t> </a:t>
            </a:r>
            <a:r>
              <a:rPr lang="en-US" sz="3200" dirty="0" err="1" smtClean="0"/>
              <a:t>realizadas</a:t>
            </a:r>
            <a:r>
              <a:rPr lang="en-US" sz="3200" dirty="0" smtClean="0"/>
              <a:t>: </a:t>
            </a:r>
          </a:p>
          <a:p>
            <a:r>
              <a:rPr lang="en-US" sz="2800" dirty="0" err="1" smtClean="0"/>
              <a:t>Reunião</a:t>
            </a:r>
            <a:r>
              <a:rPr lang="en-US" sz="2800" dirty="0" smtClean="0"/>
              <a:t> com </a:t>
            </a:r>
            <a:r>
              <a:rPr lang="en-US" sz="2800" dirty="0" err="1" smtClean="0"/>
              <a:t>mães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micro </a:t>
            </a:r>
            <a:r>
              <a:rPr lang="en-US" sz="2800" dirty="0" err="1" smtClean="0"/>
              <a:t>área</a:t>
            </a:r>
            <a:r>
              <a:rPr lang="en-US" sz="2800" dirty="0" smtClean="0"/>
              <a:t> </a:t>
            </a:r>
            <a:r>
              <a:rPr lang="en-US" sz="2800" dirty="0" err="1" smtClean="0"/>
              <a:t>Carreiras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9536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63782"/>
            <a:ext cx="7498080" cy="5084618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Objetivo específico: </a:t>
            </a:r>
            <a:r>
              <a:rPr lang="pt-BR" sz="2800" dirty="0" smtClean="0"/>
              <a:t>Ampliar a cobertura da atenção à saúde da criança</a:t>
            </a:r>
            <a:endParaRPr lang="pt-BR" sz="2800" b="1" dirty="0" smtClean="0"/>
          </a:p>
          <a:p>
            <a:r>
              <a:rPr lang="pt-BR" sz="2800" b="1" dirty="0" smtClean="0"/>
              <a:t>Meta</a:t>
            </a:r>
            <a:r>
              <a:rPr lang="pt-BR" sz="2800" b="1" dirty="0"/>
              <a:t>:</a:t>
            </a:r>
            <a:r>
              <a:rPr lang="pt-BR" sz="2800" dirty="0"/>
              <a:t> Ampliar a cobertura da atenção à saúde de crianças entre zero e 72 meses da unidade saúde para 60</a:t>
            </a:r>
            <a:r>
              <a:rPr lang="pt-BR" sz="2800" dirty="0" smtClean="0"/>
              <a:t>%</a:t>
            </a:r>
          </a:p>
          <a:p>
            <a:pPr lvl="1"/>
            <a:r>
              <a:rPr lang="pt-BR" sz="2400" dirty="0" smtClean="0"/>
              <a:t>194 crianças na área </a:t>
            </a:r>
            <a:r>
              <a:rPr lang="pt-BR" sz="2400" dirty="0" smtClean="0">
                <a:sym typeface="Wingdings"/>
              </a:rPr>
              <a:t> 104 cadastradas (53,6%)o</a:t>
            </a:r>
            <a:endParaRPr lang="pt-B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27" y="3886200"/>
            <a:ext cx="3860800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5930" y="6248400"/>
            <a:ext cx="5649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Proporção </a:t>
            </a:r>
            <a:r>
              <a:rPr lang="pt-BR" sz="1600" dirty="0"/>
              <a:t>de crianças entre zero e 72 meses inscritas no programa da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260774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172</TotalTime>
  <Words>885</Words>
  <Application>Microsoft Macintosh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IMPLANTAÇÃO DE UM PROGRAMA DE PUERICULTURA PARA CRIANÇAS DE 0 A 72 MESES NA UNIDADE DE SAÚDE IZABEL OLIVEIRA DA SILVA, CAXINGÓ - PI </vt:lpstr>
      <vt:lpstr>Introdução - Caxingó - PI</vt:lpstr>
      <vt:lpstr>Introdução –  UBS Izabel Oliveira da Silva</vt:lpstr>
      <vt:lpstr>Análise Situacional - Puericultura</vt:lpstr>
      <vt:lpstr>Justificativa</vt:lpstr>
      <vt:lpstr>Objetivo Geral</vt:lpstr>
      <vt:lpstr>Metodologia</vt:lpstr>
      <vt:lpstr>PowerPoint Presentation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de Aprendizagem</vt:lpstr>
      <vt:lpstr>Obrigada!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IMPLANTAÇÃO DE UM PROGRAMA DE PUERICULTURA PARA CRIANÇAS DE 0 A 72 MESES NA UNIDADE DE SAÚDE IZABEL OLIVEIRA DA SILVA, CAXINGÓ - PI </dc:title>
  <dc:creator>Camila Beltrao</dc:creator>
  <cp:lastModifiedBy>Camila Beltrao</cp:lastModifiedBy>
  <cp:revision>50</cp:revision>
  <dcterms:created xsi:type="dcterms:W3CDTF">2014-02-24T13:39:36Z</dcterms:created>
  <dcterms:modified xsi:type="dcterms:W3CDTF">2014-03-05T17:51:20Z</dcterms:modified>
</cp:coreProperties>
</file>