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66" r:id="rId14"/>
    <p:sldId id="267" r:id="rId15"/>
    <p:sldId id="268" r:id="rId16"/>
    <p:sldId id="273" r:id="rId17"/>
    <p:sldId id="274" r:id="rId18"/>
    <p:sldId id="269" r:id="rId19"/>
    <p:sldId id="270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e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D%20SA&#218;DE%20DA%20FAM&#205;LIA\T%204%20AVALIA&#199;&#195;O%20DA%20INTERVEN&#199;&#195;O\Camila%20semana%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erton\Downloads\Camila%20semana%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D%20SA&#218;DE%20DA%20FAM&#205;LIA\T%204%20AVALIA&#199;&#195;O%20DA%20INTERVEN&#199;&#195;O\Camila%20semana%20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D%20SA&#218;DE%20DA%20FAM&#205;LIA\T%204%20AVALIA&#199;&#195;O%20DA%20INTERVEN&#199;&#195;O\Camila%20semana%2017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D%20SA&#218;DE%20DA%20FAM&#205;LIA\T%204%20AVALIA&#199;&#195;O%20DA%20INTERVEN&#199;&#195;O\Camila%20semana%2017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AD%20SA&#218;DE%20DA%20FAM&#205;LIA\T%204%20AVALIA&#199;&#195;O%20DA%20INTERVEN&#199;&#195;O\Camila%20semana%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7.4430823117338951E-2</c:v>
                </c:pt>
                <c:pt idx="1">
                  <c:v>0.11033274956217229</c:v>
                </c:pt>
                <c:pt idx="2">
                  <c:v>0.2276707530647982</c:v>
                </c:pt>
                <c:pt idx="3">
                  <c:v>0.28458844133100197</c:v>
                </c:pt>
              </c:numCache>
            </c:numRef>
          </c:val>
        </c:ser>
        <c:axId val="49081344"/>
        <c:axId val="50475776"/>
      </c:barChart>
      <c:catAx>
        <c:axId val="49081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475776"/>
        <c:crosses val="autoZero"/>
        <c:auto val="1"/>
        <c:lblAlgn val="ctr"/>
        <c:lblOffset val="100"/>
      </c:catAx>
      <c:valAx>
        <c:axId val="504757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0813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0.19711538461538491</c:v>
                </c:pt>
                <c:pt idx="1">
                  <c:v>0.29807692307692413</c:v>
                </c:pt>
                <c:pt idx="2">
                  <c:v>0.22596153846153846</c:v>
                </c:pt>
                <c:pt idx="3">
                  <c:v>0.62500000000000178</c:v>
                </c:pt>
              </c:numCache>
            </c:numRef>
          </c:val>
        </c:ser>
        <c:axId val="50524160"/>
        <c:axId val="50525696"/>
      </c:barChart>
      <c:catAx>
        <c:axId val="50524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525696"/>
        <c:crosses val="autoZero"/>
        <c:auto val="1"/>
        <c:lblAlgn val="ctr"/>
        <c:lblOffset val="100"/>
      </c:catAx>
      <c:valAx>
        <c:axId val="505256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524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0.9969230769230828</c:v>
                </c:pt>
              </c:numCache>
            </c:numRef>
          </c:val>
        </c:ser>
        <c:axId val="48847488"/>
        <c:axId val="48861568"/>
      </c:barChart>
      <c:catAx>
        <c:axId val="48847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861568"/>
        <c:crosses val="autoZero"/>
        <c:auto val="1"/>
        <c:lblAlgn val="ctr"/>
        <c:lblOffset val="100"/>
      </c:catAx>
      <c:valAx>
        <c:axId val="488615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847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1</c:v>
                </c:pt>
                <c:pt idx="1">
                  <c:v>0.96875000000000511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9287168"/>
        <c:axId val="49288704"/>
      </c:barChart>
      <c:catAx>
        <c:axId val="49287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88704"/>
        <c:crosses val="autoZero"/>
        <c:auto val="1"/>
        <c:lblAlgn val="ctr"/>
        <c:lblOffset val="100"/>
      </c:catAx>
      <c:valAx>
        <c:axId val="492887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87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1.1764705882353083E-2</c:v>
                </c:pt>
                <c:pt idx="1">
                  <c:v>0</c:v>
                </c:pt>
                <c:pt idx="2">
                  <c:v>7.6923076923077014E-3</c:v>
                </c:pt>
                <c:pt idx="3">
                  <c:v>2.1538461538461541E-2</c:v>
                </c:pt>
              </c:numCache>
            </c:numRef>
          </c:val>
        </c:ser>
        <c:axId val="49330048"/>
        <c:axId val="49331584"/>
      </c:barChart>
      <c:catAx>
        <c:axId val="49330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31584"/>
        <c:crosses val="autoZero"/>
        <c:auto val="1"/>
        <c:lblAlgn val="ctr"/>
        <c:lblOffset val="100"/>
      </c:catAx>
      <c:valAx>
        <c:axId val="493315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30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mulheres com mamografia alterada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9.0090090090091581E-3</c:v>
                </c:pt>
                <c:pt idx="3">
                  <c:v>7.8125E-3</c:v>
                </c:pt>
              </c:numCache>
            </c:numRef>
          </c:val>
        </c:ser>
        <c:axId val="49347200"/>
        <c:axId val="27038080"/>
      </c:barChart>
      <c:catAx>
        <c:axId val="49347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038080"/>
        <c:crosses val="autoZero"/>
        <c:auto val="1"/>
        <c:lblAlgn val="ctr"/>
        <c:lblOffset val="100"/>
      </c:catAx>
      <c:valAx>
        <c:axId val="270380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472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4C3-8D1D-4893-989B-62321DAD74FA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4267-F451-4585-A6FD-67278E3E1B3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4267-F451-4585-A6FD-67278E3E1B3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772400" cy="1470025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Universidade Aberta do SUS- UNASUS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Universidade Federal de Pelotas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Especialização em Saúde da Família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Modalidade a Distância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Turma 4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Melhoria da Detecção de Câncer de Mama e Colo de Útero na ESF VIII, Primavera do Leste/MT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752600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Camila Oliveira Orlandini</a:t>
            </a:r>
          </a:p>
          <a:p>
            <a:r>
              <a:rPr lang="pt-BR" sz="2400" dirty="0" smtClean="0"/>
              <a:t>Orientadora: Mariane Baltassare Laroque</a:t>
            </a:r>
            <a:endParaRPr lang="pt-BR" sz="2400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00042"/>
            <a:ext cx="80962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2149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Levantamento de dados para busca ativa, envio de carta-convite, organização de campanhas;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Atividades de prevenção a agravos/câncer/DST e incentivo a mudanças de hábitos;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Acompanhamento das usuárias com laudos alterados;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Análise dos registros no início, meio e fim da intervenção.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214414" y="1928802"/>
          <a:ext cx="697232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2908" y="47148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	Figura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Proporção de mulheres entre 25 e 64 anos com exame em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 para	detecção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precoce do câncer de colo de útero.</a:t>
            </a:r>
          </a:p>
          <a:p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de cobertura: 83% de 1142.</a:t>
            </a:r>
          </a:p>
          <a:p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Resultado: 28,6% (n 327) - 1 (n 88), 2 (n 32), 3 (n 18) e 4 (n 264).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100010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de detecção precoce do câncer de colo uterino e do câncer de mama.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00100" y="1000108"/>
          <a:ext cx="6972320" cy="290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3929066"/>
            <a:ext cx="8473795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pt-B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sz="17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igura </a:t>
            </a:r>
            <a:r>
              <a:rPr kumimoji="0" lang="pt-BR" sz="1700" b="1" i="0" u="none" strike="noStrike" cap="none" normalizeH="0" baseline="0" dirty="0" smtClean="0" bmk="_Toc38456223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4: </a:t>
            </a:r>
            <a:r>
              <a:rPr kumimoji="0" lang="pt-BR" sz="1700" b="0" i="0" u="none" strike="noStrike" cap="none" normalizeH="0" baseline="0" dirty="0" smtClean="0" bmk="_Toc38456223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mulheres entre 50 e 69 anos em dia para detecção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700" dirty="0" smtClean="0" bmk="_Toc384562231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700" dirty="0" smtClean="0" bmk="_Toc384562231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pt-BR" sz="1700" b="0" i="0" u="none" strike="noStrike" cap="none" normalizeH="0" baseline="0" dirty="0" smtClean="0" bmk="_Toc38456223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precoce </a:t>
            </a:r>
            <a:r>
              <a:rPr kumimoji="0" lang="pt-BR" sz="1700" b="0" i="0" u="none" strike="noStrike" cap="none" normalizeH="0" baseline="0" dirty="0" smtClean="0" bmk="_Toc38456223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câncer de mama</a:t>
            </a:r>
            <a:r>
              <a:rPr lang="pt-BR" sz="1700" dirty="0" smtClean="0" bmk="_Toc384562231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700" dirty="0" smtClean="0" bmk="_Toc384562231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 bmk="_Toc384562231">
                <a:latin typeface="Arial" pitchFamily="34" charset="0"/>
                <a:ea typeface="Times New Roman" pitchFamily="18" charset="0"/>
                <a:cs typeface="Arial" pitchFamily="34" charset="0"/>
              </a:rPr>
              <a:t>Meta de cobertura: 70% de 208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 bmk="_Toc384562231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 bmk="_Toc384562231">
                <a:latin typeface="Arial" pitchFamily="34" charset="0"/>
                <a:ea typeface="Times New Roman" pitchFamily="18" charset="0"/>
                <a:cs typeface="Arial" pitchFamily="34" charset="0"/>
              </a:rPr>
              <a:t>Resultado: 62,5% (n130) sendo mais 99 fora da faixa etária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 bmk="_Toc384562231">
                <a:latin typeface="Arial" pitchFamily="34" charset="0"/>
                <a:ea typeface="Times New Roman" pitchFamily="18" charset="0"/>
                <a:cs typeface="Arial" pitchFamily="34" charset="0"/>
              </a:rPr>
              <a:t>Meses: 1 (n 34), 2 (n 21), 3 (n 47) e 4 (n 28).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700" b="0" i="0" u="none" strike="noStrike" cap="none" normalizeH="0" baseline="0" dirty="0" smtClean="0" bmk="_Toc384562231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700" dirty="0" smtClean="0" bmk="_Toc384562231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50000"/>
              </a:lnSpc>
              <a:buNone/>
            </a:pPr>
            <a:r>
              <a:rPr lang="pt-BR" dirty="0" smtClean="0"/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Melhorar a adesão das mulheres à realização de exame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colo uterino e mamografia.</a:t>
            </a:r>
          </a:p>
          <a:p>
            <a:pPr marL="514350" lvl="0" indent="-51435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Meta: busca ativa de 100% das alterações.</a:t>
            </a:r>
          </a:p>
          <a:p>
            <a:pPr marL="514350" lvl="0" indent="-514350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Resultado: 100%.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543048"/>
          </a:xfrm>
        </p:spPr>
        <p:txBody>
          <a:bodyPr>
            <a:normAutofit/>
          </a:bodyPr>
          <a:lstStyle/>
          <a:p>
            <a:pPr marL="514350" lvl="0" indent="-514350" algn="just">
              <a:buNone/>
            </a:pPr>
            <a:r>
              <a:rPr lang="pt-BR" dirty="0" smtClean="0"/>
              <a:t>3.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do atendimento das mulheres que realizam detecção precoce de câncer de colo de útero e de mama na unidade de saúde.</a:t>
            </a:r>
          </a:p>
          <a:p>
            <a:pPr marL="514350" lvl="0" indent="-51435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14480" y="2285992"/>
          <a:ext cx="501491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57158" y="4786322"/>
            <a:ext cx="850112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		Figura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7: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Proporção de mulheres com amostras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satisfatórias</a:t>
            </a:r>
          </a:p>
          <a:p>
            <a:pPr marL="514350" indent="-514350" algn="just">
              <a:lnSpc>
                <a:spcPct val="150000"/>
              </a:lnSpc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exame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citopatológico de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colo do útero.</a:t>
            </a:r>
            <a:endParaRPr lang="pt-BR" sz="1700" b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Meta: 99% de coleta com amostras satisfatórias.</a:t>
            </a:r>
          </a:p>
          <a:p>
            <a:pPr marL="514350" lvl="0" indent="-51435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Resultado: 99,7%.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857256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pt-BR" dirty="0" smtClean="0"/>
              <a:t>4.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registros das informações.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2285984" y="1857364"/>
          <a:ext cx="453390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714348" y="469257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Meta: manter registro de 99% dos resultados.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Resultado: 99,12%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Exame Papanicolaou: 100% de registro</a:t>
            </a:r>
          </a:p>
          <a:p>
            <a:pPr marL="514350" lvl="0" indent="-51435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1538" y="4286256"/>
            <a:ext cx="67201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Figura </a:t>
            </a:r>
            <a:r>
              <a:rPr kumimoji="0" lang="pt-B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8: </a:t>
            </a:r>
            <a:r>
              <a:rPr kumimoji="0" lang="pt-B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de mulheres com registro adequado </a:t>
            </a:r>
            <a:endParaRPr kumimoji="0" lang="pt-B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pt-B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 </a:t>
            </a:r>
            <a:r>
              <a:rPr kumimoji="0" lang="pt-B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mamografia</a:t>
            </a:r>
            <a:endParaRPr kumimoji="0" lang="pt-B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336431" y="1428735"/>
          <a:ext cx="6707427" cy="269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428728" y="3929066"/>
            <a:ext cx="7429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7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5: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Proporção de mulheres com exame citopatológico alterado.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2910" y="4714884"/>
            <a:ext cx="800105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Resultado: 03 casos de LIEBG ou NIC I e HPV, 06 casos de LIEAG ou NIC II e III, sendo que três destas mulheres estão em tratamento com oncologista.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4429132"/>
            <a:ext cx="9086856" cy="1357322"/>
          </a:xfrm>
        </p:spPr>
        <p:txBody>
          <a:bodyPr/>
          <a:lstStyle/>
          <a:p>
            <a:pPr>
              <a:buNone/>
            </a:pP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		Figura 6: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Proporção de mulheres com mamografia alterada</a:t>
            </a:r>
            <a:endParaRPr lang="pt-BR" sz="17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Resultado: n = 1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mastectomia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pt-BR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1785918" y="1428736"/>
          <a:ext cx="5457847" cy="29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Objetivo, meta e resultado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85000" lnSpcReduction="20000"/>
          </a:bodyPr>
          <a:lstStyle/>
          <a:p>
            <a:pPr marL="514350" lvl="0" indent="-51435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5.  Mapear as mulheres de risco para câncer de colo de útero e de mama.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Meta: 83%.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Resultado: 100%.</a:t>
            </a:r>
          </a:p>
          <a:p>
            <a:pPr marL="514350" lvl="0" indent="-514350">
              <a:lnSpc>
                <a:spcPct val="150000"/>
              </a:lnSpc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6. 	Promover a saúde das mulheres que realizam detecção precoce de câncer de colo de útero e de mama na unidade de saúde. 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Meta: 83%</a:t>
            </a:r>
          </a:p>
          <a:p>
            <a:pPr marL="514350" lvl="0" indent="-514350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Resultado: 100%</a:t>
            </a:r>
          </a:p>
          <a:p>
            <a:pPr marL="514350" lvl="0" indent="-514350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57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Aumento da cobertura para ações de prevenção;</a:t>
            </a: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Oportunidade para educação permanente e de reflexões sobre o trabalho;</a:t>
            </a: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União e integração entre os membros da equipe;</a:t>
            </a: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Integração entre a população através da divulgação do trabalho, do quantitativo de coleta e resultados alterados;</a:t>
            </a: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Envolvimento de outros setores, como o da educação (projeto mais cuidado);</a:t>
            </a: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Análise e reflexão crítica dos itens que ainda devem ser implementados e melhorados;</a:t>
            </a:r>
          </a:p>
          <a:p>
            <a:pPr algn="just">
              <a:lnSpc>
                <a:spcPct val="12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Crescimento pessoal e profissional.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município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da Unidade Básica de Saúde	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Situação da ação	 programática na ESF VIII antes da intervenção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Objetivos, metas e resultados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Referências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BRASIL.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Controle dos cânceres do útero e da mama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 Ministério da Saúde. 2 ed. Brasília, 124p, 2013.</a:t>
            </a:r>
          </a:p>
          <a:p>
            <a:pPr algn="just">
              <a:buNone/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BRASIL.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Programa Nacional de Melhoria do Acesso e da Qualidade da Assistência da Atenção Básica (PMAQ).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Ministério da Saúde. Brasília, julho 2012.</a:t>
            </a:r>
          </a:p>
          <a:p>
            <a:pPr algn="just">
              <a:buNone/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BRASIL. Conselho Nacional de Secretários de Saúde.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Atenção Primária e Promoção da Saúde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/ Conselho Nacional de Secretários de Saúde. – Brasília : CONASS, 2011.</a:t>
            </a:r>
          </a:p>
          <a:p>
            <a:pPr algn="just">
              <a:buNone/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BRASIL. Ministério da Saúde. Secretaria de Gestão Estratégica e Participativa. Departamento de Apoio à Gestão Participativa.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Caderno de educação popular e saúde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/ Ministério da Saúde, Secretaria de Gestão Estratégica e Participativa, Departamento de Apoio à Gestão Participativa. - Brasília: Ministério da Saúde, 2007.</a:t>
            </a:r>
          </a:p>
          <a:p>
            <a:pPr algn="just">
              <a:buNone/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BRASIL. Ministério da Saúde. Conselho Nacional de Saúde.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Diretrizes nacionais para o processo de educação permanente no controle social do SUS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/ Ministério da Saúde, Conselho Nacional de Saúde – Brasília: Editora do Ministério da Saúde, 2006.</a:t>
            </a:r>
          </a:p>
          <a:p>
            <a:pPr algn="just">
              <a:buNone/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BRASIL.Ministério da Saúde.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O SUS E O CONTROLE SOCIAL.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Guia de Referência para Conselheiros Municipais. Ministério da Saúde, Coordenação de Projetos de Promoção de Saúde. Brasília – DF – 2001.</a:t>
            </a:r>
          </a:p>
          <a:p>
            <a:pPr algn="just">
              <a:buNone/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SIQUEIRA,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F.C.V.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; FACCHINI,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L.A.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; SILVEIRA,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D.S.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al.. Barreiras arquitetônicas a idosos e portadores de deficiência física: um estudo epidemiológico da estrutura física das unidades básicas de saúde em sete estados do Brasil. </a:t>
            </a: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Ciência &amp; Saúde Coletiva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,14(1):39-44, 2009.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Agradecimentos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928802"/>
            <a:ext cx="457203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Esposo e família;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 de trabalho;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Orientadora e banca;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Usuárias;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Amigos e colegas de curso.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20131016_20432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4525963"/>
          </a:xfrm>
          <a:ln w="57150">
            <a:solidFill>
              <a:schemeClr val="tx1"/>
            </a:solidFill>
          </a:ln>
        </p:spPr>
      </p:pic>
      <p:pic>
        <p:nvPicPr>
          <p:cNvPr id="11" name="Imagem 10" descr="20140312_173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4214810" cy="31611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Imagem 11" descr="20140306_163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4752"/>
            <a:ext cx="4190998" cy="31432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m 12" descr="20131014_170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053950"/>
            <a:ext cx="5072066" cy="38040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2" y="1831995"/>
            <a:ext cx="892971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Primavera do Leste – MT - 52.066 (IBGE, 2013)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Quinta economia do estado - agronegócio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Serviços de Saúde: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11 UBS (10 ESF e uma tradicional), 01 NASF, CEO, CEMOC, PAM, Centro de reabilitação, 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CAPS, CRAS e CREAS.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Caracterização da Unidade Básica de Saúde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50"/>
            <a:ext cx="8229600" cy="5500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Composição da equipe ESF VIII: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2 enfermeiras e 2 técnicas em enfermagem, 1 médica, 1 dentista, 1 ASB, 1 TSB, 11 ACS, 1 agente administrativo e 1 serviços gerais. </a:t>
            </a:r>
          </a:p>
          <a:p>
            <a:pPr>
              <a:lnSpc>
                <a:spcPct val="150000"/>
              </a:lnSpc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Tipos de atendimento ofertados na unidade;</a:t>
            </a:r>
          </a:p>
          <a:p>
            <a:pPr>
              <a:lnSpc>
                <a:spcPct val="150000"/>
              </a:lnSpc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20140522_121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Caracterização da Unidade Básica de Saúde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Caracterização da Unidade Básica de Saúde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PSF VIII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6807" y="1714488"/>
            <a:ext cx="6098465" cy="36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5121" y="5572140"/>
            <a:ext cx="7785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igura </a:t>
            </a:r>
            <a:r>
              <a:rPr kumimoji="0" lang="pt-BR" b="1" i="0" u="none" strike="noStrike" cap="none" normalizeH="0" baseline="0" dirty="0" smtClean="0" bmk="_Toc38456222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b="0" i="0" u="none" strike="noStrike" cap="none" normalizeH="0" baseline="0" dirty="0" smtClean="0" bmk="_Toc38456222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Estrutura física da Estratégia de Saúde da Família VIII – Primavera do Leste/MT – Brasil, 2014.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Situação da ação programática na ESF VIII antes da intervenção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4358 usuários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25 a 64 anos: 1142 mulheres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50 a 69 anos: 208 mulheres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Ex. Papanicolaou: 2009 - 369 citologias, 2010 (382), 2011 (299), 2012 (395) e 2013 com 453 coletas.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Mamografia (2012):  189 de usuárias acima de 40 anos de 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detecção de câncer de colo de útero e de mama nas mulheres da Estratégia de Saúde da Família VIII, nos bairros Castelândia I, II, III e IV, Pioneiro, Jardim Firenze e Vila Popular, no município de Primavera do Leste/MT.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1428736"/>
            <a:ext cx="8229600" cy="50435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Período de realização: 16 semanas;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Controle dos cânceres do colo do útero e da mama, (Brasil, 2013);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Capacitação e sensibilização da equipe;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Atualização de cadastros e dados SIAB;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Implementação de dados no livro de registro do Papanicolaou;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Implantação do livro de registro de mamografias;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997</Words>
  <PresentationFormat>On-screen Show (4:3)</PresentationFormat>
  <Paragraphs>129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do Office</vt:lpstr>
      <vt:lpstr>Universidade Aberta do SUS- UNASUS Universidade Federal de Pelotas Especialização em Saúde da Família Modalidade a Distância Turma 4   Melhoria da Detecção de Câncer de Mama e Colo de Útero na ESF VIII, Primavera do Leste/MT </vt:lpstr>
      <vt:lpstr>Introdução</vt:lpstr>
      <vt:lpstr>Caracterização do município</vt:lpstr>
      <vt:lpstr>Caracterização da Unidade Básica de Saúde  </vt:lpstr>
      <vt:lpstr>Caracterização da Unidade Básica de Saúde </vt:lpstr>
      <vt:lpstr>Caracterização da Unidade Básica de Saúde </vt:lpstr>
      <vt:lpstr>Situação da ação programática na ESF VIII antes da intervenção</vt:lpstr>
      <vt:lpstr>Objetivo Geral</vt:lpstr>
      <vt:lpstr>Metodologia</vt:lpstr>
      <vt:lpstr>Metodologia</vt:lpstr>
      <vt:lpstr>Objetivo, meta e resultado </vt:lpstr>
      <vt:lpstr>Objetivo, meta e resultado </vt:lpstr>
      <vt:lpstr>Objetivo, meta e resultado </vt:lpstr>
      <vt:lpstr>Objetivo, meta e resultado </vt:lpstr>
      <vt:lpstr>Objetivo, meta e resultado </vt:lpstr>
      <vt:lpstr>Objetivo, meta e resultado </vt:lpstr>
      <vt:lpstr>Objetivo, meta e resultado </vt:lpstr>
      <vt:lpstr>Objetivo, meta e resultado </vt:lpstr>
      <vt:lpstr>Discussão</vt:lpstr>
      <vt:lpstr>Referências </vt:lpstr>
      <vt:lpstr>Agradecimentos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SUS- UNASUS Universidade Federal de Pelotas Especialização em Saúde da Família Modalidade a Distância Turma 4  Melhorar a detecção de câncer de mama e colo de útero nas mulheres na Estratégia Saúde da Família VIII, nos bairros Castelândia I, II, III e IV, Pioneiro, Jardim Firenze e Vila Popular, no município de Primavera do Leste/MT</dc:title>
  <dc:creator>Everton</dc:creator>
  <cp:lastModifiedBy>Mariane</cp:lastModifiedBy>
  <cp:revision>65</cp:revision>
  <dcterms:created xsi:type="dcterms:W3CDTF">2014-05-10T13:53:26Z</dcterms:created>
  <dcterms:modified xsi:type="dcterms:W3CDTF">2014-05-22T21:09:56Z</dcterms:modified>
</cp:coreProperties>
</file>