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  <p:sldId id="269" r:id="rId9"/>
    <p:sldId id="278" r:id="rId10"/>
    <p:sldId id="273" r:id="rId11"/>
    <p:sldId id="274" r:id="rId12"/>
    <p:sldId id="275" r:id="rId13"/>
    <p:sldId id="281" r:id="rId14"/>
    <p:sldId id="279" r:id="rId15"/>
    <p:sldId id="314" r:id="rId16"/>
    <p:sldId id="285" r:id="rId17"/>
    <p:sldId id="318" r:id="rId18"/>
    <p:sldId id="288" r:id="rId19"/>
    <p:sldId id="338" r:id="rId20"/>
    <p:sldId id="291" r:id="rId21"/>
    <p:sldId id="320" r:id="rId22"/>
    <p:sldId id="292" r:id="rId23"/>
    <p:sldId id="321" r:id="rId24"/>
    <p:sldId id="293" r:id="rId25"/>
    <p:sldId id="322" r:id="rId26"/>
    <p:sldId id="294" r:id="rId27"/>
    <p:sldId id="323" r:id="rId28"/>
    <p:sldId id="295" r:id="rId29"/>
    <p:sldId id="324" r:id="rId30"/>
    <p:sldId id="296" r:id="rId31"/>
    <p:sldId id="325" r:id="rId32"/>
    <p:sldId id="297" r:id="rId33"/>
    <p:sldId id="326" r:id="rId34"/>
    <p:sldId id="298" r:id="rId35"/>
    <p:sldId id="327" r:id="rId36"/>
    <p:sldId id="299" r:id="rId37"/>
    <p:sldId id="300" r:id="rId38"/>
    <p:sldId id="331" r:id="rId39"/>
    <p:sldId id="332" r:id="rId40"/>
    <p:sldId id="333" r:id="rId41"/>
    <p:sldId id="334" r:id="rId42"/>
    <p:sldId id="335" r:id="rId43"/>
    <p:sldId id="336" r:id="rId44"/>
    <p:sldId id="306" r:id="rId45"/>
    <p:sldId id="308" r:id="rId46"/>
    <p:sldId id="315" r:id="rId47"/>
    <p:sldId id="310" r:id="rId48"/>
    <p:sldId id="316" r:id="rId49"/>
    <p:sldId id="311" r:id="rId50"/>
    <p:sldId id="312" r:id="rId51"/>
    <p:sldId id="317" r:id="rId52"/>
    <p:sldId id="339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AEBC7-5E9D-4643-B251-582DB3AE10E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D9AB-870C-4180-BF0A-85B1E09B1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1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1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98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9EF069-ACF9-486A-9CD5-DFCAE87BA3F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20C850-81AD-4612-AA08-A26CB3E3198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192688" cy="1296143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CAMILA ROTTA PEREIRA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Orientadora: </a:t>
            </a:r>
            <a:r>
              <a:rPr lang="pt-BR" dirty="0" err="1" smtClean="0"/>
              <a:t>Wâneza</a:t>
            </a:r>
            <a:r>
              <a:rPr lang="pt-BR" dirty="0" smtClean="0"/>
              <a:t> Borges </a:t>
            </a:r>
            <a:r>
              <a:rPr lang="pt-BR" dirty="0" err="1" smtClean="0"/>
              <a:t>Hirsch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848872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pt-BR" sz="4000" dirty="0" smtClean="0"/>
              <a:t>Melhorias da atenção à saúde do Idoso na UBS Sítio Floresta,</a:t>
            </a:r>
            <a:br>
              <a:rPr lang="pt-BR" sz="4000" dirty="0" smtClean="0"/>
            </a:br>
            <a:r>
              <a:rPr lang="pt-BR" sz="4000" dirty="0" smtClean="0"/>
              <a:t>Pelotas/RS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26316" y="718984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UNIVERSIDADE FEDERAL DE PELOTAS – UFPEL -  UNASUS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367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Metodologia – ações em saúde bucal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2060848"/>
            <a:ext cx="7056784" cy="432048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800" dirty="0"/>
              <a:t>Ampliar a cobertura da primeira consulta odontológica a 80% dos idosos da área de </a:t>
            </a:r>
            <a:r>
              <a:rPr lang="pt-BR" sz="2800" dirty="0" smtClean="0"/>
              <a:t>abrangência</a:t>
            </a:r>
          </a:p>
          <a:p>
            <a:pPr>
              <a:buFontTx/>
              <a:buChar char="-"/>
            </a:pPr>
            <a:r>
              <a:rPr lang="pt-BR" sz="2800" dirty="0"/>
              <a:t>Ampliar a cobertura das ações coletivas em saúde para 70% dos idosos da área de abrangência</a:t>
            </a:r>
          </a:p>
          <a:p>
            <a:pPr>
              <a:buFontTx/>
              <a:buChar char="-"/>
            </a:pPr>
            <a:r>
              <a:rPr lang="pt-BR" sz="2800" dirty="0"/>
              <a:t>Avaliar a necessidade de tratamento dentário em 100% dos idosos que realizaram a primeira consulta odontológica </a:t>
            </a:r>
            <a:r>
              <a:rPr lang="pt-BR" sz="2800" dirty="0" smtClean="0"/>
              <a:t>programática</a:t>
            </a:r>
          </a:p>
          <a:p>
            <a:pPr>
              <a:buFontTx/>
              <a:buChar char="-"/>
            </a:pPr>
            <a:r>
              <a:rPr lang="pt-BR" sz="2800" dirty="0"/>
              <a:t>Concluir o tratamento odontológico em 100% dos idosos com primeira consulta odontológica programática</a:t>
            </a:r>
            <a:endParaRPr lang="pt-BR" sz="2800" dirty="0" smtClean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283136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272808" cy="534692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600" dirty="0"/>
              <a:t>Avaliar alterações de mucosa bucal em 100% dos idosos com primeira consulta </a:t>
            </a:r>
            <a:r>
              <a:rPr lang="pt-BR" sz="2600" dirty="0" smtClean="0"/>
              <a:t>odontológica</a:t>
            </a:r>
          </a:p>
          <a:p>
            <a:pPr>
              <a:buFontTx/>
              <a:buChar char="-"/>
            </a:pPr>
            <a:r>
              <a:rPr lang="pt-BR" sz="2600" dirty="0"/>
              <a:t>Realizar visita domiciliar a 100% dos idosos acamados ou com problemas de locomoção</a:t>
            </a:r>
          </a:p>
          <a:p>
            <a:pPr>
              <a:buFontTx/>
              <a:buChar char="-"/>
            </a:pPr>
            <a:r>
              <a:rPr lang="pt-BR" sz="2600" dirty="0"/>
              <a:t>Avaliar necessidade de prótese dentária em 100% dos idosos com primeira consulta </a:t>
            </a:r>
            <a:r>
              <a:rPr lang="pt-BR" sz="2600" dirty="0" smtClean="0"/>
              <a:t>odontológica</a:t>
            </a:r>
          </a:p>
          <a:p>
            <a:pPr>
              <a:buFontTx/>
              <a:buChar char="-"/>
            </a:pPr>
            <a:r>
              <a:rPr lang="pt-BR" sz="2600" dirty="0"/>
              <a:t>Buscar 100% dos idosos faltosos à primeira consulta </a:t>
            </a:r>
            <a:r>
              <a:rPr lang="pt-BR" sz="2600" dirty="0" smtClean="0"/>
              <a:t>odontológica</a:t>
            </a:r>
          </a:p>
          <a:p>
            <a:pPr>
              <a:buFontTx/>
              <a:buChar char="-"/>
            </a:pPr>
            <a:r>
              <a:rPr lang="pt-BR" sz="2600" dirty="0"/>
              <a:t>Buscar 100% dos idosos faltosos às consultas odontológicas </a:t>
            </a:r>
            <a:r>
              <a:rPr lang="pt-BR" sz="2600" dirty="0" smtClean="0"/>
              <a:t>subsequentes</a:t>
            </a:r>
          </a:p>
          <a:p>
            <a:pPr>
              <a:buFontTx/>
              <a:buChar char="-"/>
            </a:pPr>
            <a:r>
              <a:rPr lang="pt-BR" sz="2600" dirty="0"/>
              <a:t>Manter registro específico de 100% das pessoas idosas com primeira consulta </a:t>
            </a:r>
            <a:r>
              <a:rPr lang="pt-BR" sz="2600" dirty="0" smtClean="0"/>
              <a:t>odontológica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193875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764704"/>
            <a:ext cx="7344816" cy="52749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600" dirty="0"/>
              <a:t>Distribuir a Caderneta de Saúde da Pessoa Idosa a 100% dos idosos que realizaram a primeira consulta </a:t>
            </a:r>
            <a:r>
              <a:rPr lang="pt-BR" sz="2600" dirty="0" smtClean="0"/>
              <a:t>odontológica</a:t>
            </a:r>
          </a:p>
          <a:p>
            <a:pPr>
              <a:buFontTx/>
              <a:buChar char="-"/>
            </a:pPr>
            <a:r>
              <a:rPr lang="pt-BR" sz="2600" dirty="0" smtClean="0"/>
              <a:t>Realizar </a:t>
            </a:r>
            <a:r>
              <a:rPr lang="pt-BR" sz="2600" dirty="0"/>
              <a:t>avaliação de risco para o câncer de boca e outras alterações bucais em 100% dos </a:t>
            </a:r>
            <a:r>
              <a:rPr lang="pt-BR" sz="2600" dirty="0" smtClean="0"/>
              <a:t>idosos</a:t>
            </a:r>
          </a:p>
          <a:p>
            <a:pPr>
              <a:buFontTx/>
              <a:buChar char="-"/>
            </a:pPr>
            <a:r>
              <a:rPr lang="pt-BR" sz="2600" dirty="0"/>
              <a:t>Garantir orientação nutricional para hábitos alimentares saudáveis a 100% dos </a:t>
            </a:r>
            <a:r>
              <a:rPr lang="pt-BR" sz="2600" dirty="0" smtClean="0"/>
              <a:t>idosos</a:t>
            </a:r>
          </a:p>
          <a:p>
            <a:pPr>
              <a:buFontTx/>
              <a:buChar char="-"/>
            </a:pPr>
            <a:r>
              <a:rPr lang="pt-BR" sz="2600" dirty="0"/>
              <a:t>Estimular a prática regular de atividade física a 100% </a:t>
            </a:r>
            <a:r>
              <a:rPr lang="pt-BR" sz="2600" dirty="0" smtClean="0"/>
              <a:t>idosos</a:t>
            </a:r>
          </a:p>
          <a:p>
            <a:pPr>
              <a:buFontTx/>
              <a:buChar char="-"/>
            </a:pPr>
            <a:r>
              <a:rPr lang="pt-BR" sz="2600" dirty="0"/>
              <a:t>Garantir orientação sobre os malefícios do tabagismo, álcool e drogas para a saúde </a:t>
            </a:r>
            <a:r>
              <a:rPr lang="pt-BR" sz="2600" dirty="0" smtClean="0"/>
              <a:t>bucal</a:t>
            </a:r>
          </a:p>
          <a:p>
            <a:pPr>
              <a:buFontTx/>
              <a:buChar char="-"/>
            </a:pPr>
            <a:r>
              <a:rPr lang="pt-BR" sz="2600" dirty="0"/>
              <a:t>Garantir orientações sobre higiene bucal para 100% dos idosos da área de </a:t>
            </a:r>
            <a:r>
              <a:rPr lang="pt-BR" sz="2600" dirty="0" smtClean="0"/>
              <a:t>abrangência</a:t>
            </a:r>
            <a:endParaRPr lang="pt-BR" sz="2600" dirty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35715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6512511" cy="1143000"/>
          </a:xfrm>
        </p:spPr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30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23528" y="404663"/>
            <a:ext cx="8820472" cy="61843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 smtClean="0"/>
              <a:t>Objetivo 1: Ampliar a cobertura do </a:t>
            </a:r>
            <a:r>
              <a:rPr lang="pt-BR" sz="2400" b="1" dirty="0"/>
              <a:t>Programa de Saúde do Idoso</a:t>
            </a:r>
            <a:endParaRPr lang="pt-BR" sz="2400" b="1" dirty="0" smtClean="0"/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1</a:t>
            </a:r>
            <a:r>
              <a:rPr lang="pt-BR" sz="2400" dirty="0" smtClean="0"/>
              <a:t>: </a:t>
            </a:r>
            <a:r>
              <a:rPr lang="pt-BR" sz="2400" dirty="0"/>
              <a:t>Ampliar a cobertura de atenção à saúde do idoso da área da </a:t>
            </a:r>
            <a:r>
              <a:rPr lang="pt-BR" sz="2400" dirty="0" smtClean="0"/>
              <a:t>unidade </a:t>
            </a:r>
            <a:r>
              <a:rPr lang="pt-BR" sz="2400" dirty="0"/>
              <a:t>de saúde para 95</a:t>
            </a:r>
            <a:r>
              <a:rPr lang="pt-BR" sz="2400" dirty="0" smtClean="0"/>
              <a:t>%</a:t>
            </a:r>
          </a:p>
          <a:p>
            <a:pPr>
              <a:buFontTx/>
              <a:buChar char="-"/>
            </a:pPr>
            <a:r>
              <a:rPr lang="pt-BR" sz="2400" dirty="0" smtClean="0"/>
              <a:t>Resultados: 133 (22,9%), 208 (35,9%), 261 (45%)</a:t>
            </a: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1"/>
            <a:ext cx="8136905" cy="39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658058" y="595492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71600" y="638132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Cobertura do programa de atenção à saúde do idoso na UBS Sítio Floresta</a:t>
            </a:r>
          </a:p>
        </p:txBody>
      </p:sp>
    </p:spTree>
    <p:extLst>
      <p:ext uri="{BB962C8B-B14F-4D97-AF65-F5344CB8AC3E}">
        <p14:creationId xmlns:p14="http://schemas.microsoft.com/office/powerpoint/2010/main" val="144473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23528" y="-1"/>
            <a:ext cx="8820472" cy="6589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400" b="1" dirty="0" smtClean="0"/>
              <a:t>Objetivo 2: Melhorar a qualidade da atenção </a:t>
            </a:r>
            <a:r>
              <a:rPr lang="pt-BR" sz="2400" b="1" dirty="0"/>
              <a:t>ao Idoso na UBS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2: </a:t>
            </a:r>
            <a:r>
              <a:rPr lang="pt-BR" sz="2400" dirty="0"/>
              <a:t>Realizar Avaliação Multidimensional Rápida de 100% dos idosos da área de </a:t>
            </a:r>
            <a:r>
              <a:rPr lang="pt-BR" sz="2400" dirty="0" smtClean="0"/>
              <a:t>abrangência</a:t>
            </a:r>
          </a:p>
          <a:p>
            <a:pPr>
              <a:buFontTx/>
              <a:buChar char="-"/>
            </a:pPr>
            <a:r>
              <a:rPr lang="pt-BR" sz="2400" dirty="0" smtClean="0"/>
              <a:t>Resultado</a:t>
            </a:r>
            <a:r>
              <a:rPr lang="pt-BR" sz="2400" dirty="0"/>
              <a:t>: </a:t>
            </a:r>
            <a:r>
              <a:rPr lang="pt-BR" sz="2400" dirty="0"/>
              <a:t>89 (66,9</a:t>
            </a:r>
            <a:r>
              <a:rPr lang="pt-BR" sz="2400" dirty="0" smtClean="0"/>
              <a:t>%), </a:t>
            </a:r>
            <a:r>
              <a:rPr lang="pt-BR" sz="2400" dirty="0"/>
              <a:t>148 (71,2</a:t>
            </a:r>
            <a:r>
              <a:rPr lang="pt-BR" sz="2400" dirty="0" smtClean="0"/>
              <a:t>%), </a:t>
            </a:r>
            <a:r>
              <a:rPr lang="pt-BR" sz="2400" dirty="0"/>
              <a:t>194 (74,3%)</a:t>
            </a:r>
            <a:endParaRPr lang="pt-BR" sz="2400" dirty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7" name="Gráfic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94" y="2607996"/>
            <a:ext cx="6636390" cy="384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08204" y="546493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88175" y="6450122"/>
            <a:ext cx="7454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Proporção de Idosos com Avaliação Multidimensional Rápida em dia</a:t>
            </a:r>
          </a:p>
        </p:txBody>
      </p:sp>
    </p:spTree>
    <p:extLst>
      <p:ext uri="{BB962C8B-B14F-4D97-AF65-F5344CB8AC3E}">
        <p14:creationId xmlns:p14="http://schemas.microsoft.com/office/powerpoint/2010/main" val="82375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712968" cy="61843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3: </a:t>
            </a:r>
            <a:r>
              <a:rPr lang="pt-BR" sz="2400" dirty="0" smtClean="0"/>
              <a:t>Realizar exame clínico apropriado em 100% das consultas</a:t>
            </a:r>
          </a:p>
          <a:p>
            <a:pPr>
              <a:buFontTx/>
              <a:buChar char="-"/>
            </a:pPr>
            <a:r>
              <a:rPr lang="pt-BR" sz="2400" dirty="0" smtClean="0"/>
              <a:t>Resultado: </a:t>
            </a:r>
            <a:r>
              <a:rPr lang="pt-BR" sz="2400" dirty="0" smtClean="0"/>
              <a:t>94 (</a:t>
            </a:r>
            <a:r>
              <a:rPr lang="pt-BR" sz="2400" dirty="0" smtClean="0"/>
              <a:t>70,7%), 147 (70,7%), </a:t>
            </a:r>
            <a:r>
              <a:rPr lang="pt-BR" sz="2400" dirty="0"/>
              <a:t>189 </a:t>
            </a:r>
            <a:r>
              <a:rPr lang="pt-BR" sz="2400" dirty="0" smtClean="0"/>
              <a:t>(72,4%) 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4098" name="Gráfico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5" y="1778862"/>
            <a:ext cx="6889818" cy="41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588224" y="5445224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7410" y="5900789"/>
            <a:ext cx="645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Proporção de Idosos com exame clínico apropriado em dia</a:t>
            </a:r>
          </a:p>
        </p:txBody>
      </p:sp>
    </p:spTree>
    <p:extLst>
      <p:ext uri="{BB962C8B-B14F-4D97-AF65-F5344CB8AC3E}">
        <p14:creationId xmlns:p14="http://schemas.microsoft.com/office/powerpoint/2010/main" val="377166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004248" cy="380157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4: </a:t>
            </a:r>
            <a:r>
              <a:rPr lang="pt-BR" sz="2400" dirty="0" smtClean="0"/>
              <a:t>Realizar </a:t>
            </a:r>
            <a:r>
              <a:rPr lang="pt-BR" sz="2400" dirty="0"/>
              <a:t>a solicitação de exames complementares periódicos em 100% dos idosos hipertensos e/ou </a:t>
            </a:r>
            <a:r>
              <a:rPr lang="pt-BR" sz="2400" dirty="0" smtClean="0"/>
              <a:t>diabéticos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Resultado:  No primeiro </a:t>
            </a:r>
            <a:r>
              <a:rPr lang="pt-BR" sz="2400" dirty="0" smtClean="0"/>
              <a:t>mês, dos 109 HAS/DM cadastrados, 75 (68,8%) estavam </a:t>
            </a:r>
            <a:r>
              <a:rPr lang="pt-BR" sz="2400" dirty="0"/>
              <a:t>com solicitação de exames periódicos em dia. No segundo mês foram </a:t>
            </a:r>
            <a:r>
              <a:rPr lang="pt-BR" sz="2400" dirty="0" smtClean="0"/>
              <a:t>116 (65,2%) dos 178 cadastrados, enquanto que no terceiro foram 156 (71,6%) dos 218 no cadastro.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60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676456" cy="65253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5: </a:t>
            </a:r>
            <a:r>
              <a:rPr lang="pt-BR" sz="2400" dirty="0" smtClean="0"/>
              <a:t>Priorizar </a:t>
            </a:r>
            <a:r>
              <a:rPr lang="pt-BR" sz="2400" dirty="0"/>
              <a:t>a prescrição de medicamentos da Farmácia Popular a 100% dos idosos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Resultado: </a:t>
            </a:r>
            <a:r>
              <a:rPr lang="pt-BR" sz="2400" dirty="0"/>
              <a:t>127 (95,5</a:t>
            </a:r>
            <a:r>
              <a:rPr lang="pt-BR" sz="2400" dirty="0" smtClean="0"/>
              <a:t>%), </a:t>
            </a:r>
            <a:r>
              <a:rPr lang="pt-BR" sz="2400" dirty="0"/>
              <a:t>198 (95,2</a:t>
            </a:r>
            <a:r>
              <a:rPr lang="pt-BR" sz="2400" dirty="0" smtClean="0"/>
              <a:t>%), </a:t>
            </a:r>
            <a:r>
              <a:rPr lang="pt-BR" sz="2400" dirty="0"/>
              <a:t>243 (93,1%) 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7020272" y="429309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713932"/>
            <a:ext cx="7035619" cy="40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091122" y="429309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5758687"/>
            <a:ext cx="826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com prescrição de medicamentos da Farmácia Popular priorizada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24228" y="530120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33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076256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6:</a:t>
            </a:r>
            <a:r>
              <a:rPr lang="pt-BR" sz="2400" dirty="0"/>
              <a:t> Cadastrar 100% dos idosos acamados ou com problemas de </a:t>
            </a:r>
            <a:r>
              <a:rPr lang="pt-BR" sz="2400" dirty="0" smtClean="0"/>
              <a:t>locomoção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Resultados: No primeiro mês 24 idosos acamados foram cadastrados, no segundo foram 42 e no terceiro 46, conseguindo cadastrar e incluir no programa 100% </a:t>
            </a:r>
            <a:r>
              <a:rPr lang="pt-BR" sz="2400" dirty="0" smtClean="0"/>
              <a:t>dos idosos </a:t>
            </a:r>
            <a:r>
              <a:rPr lang="pt-BR" sz="2400" dirty="0"/>
              <a:t>acamados.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 smtClean="0"/>
              <a:t>A população idosa é a parcela populacional que mais cresce no brasil e no mundo.</a:t>
            </a:r>
          </a:p>
          <a:p>
            <a:pPr>
              <a:buFontTx/>
              <a:buChar char="-"/>
            </a:pPr>
            <a:r>
              <a:rPr lang="pt-BR" sz="2400" dirty="0" smtClean="0"/>
              <a:t>Aumento exponencial de doenças crônico degenerativas e incapacidades.</a:t>
            </a:r>
          </a:p>
          <a:p>
            <a:pPr>
              <a:buFontTx/>
              <a:buChar char="-"/>
            </a:pPr>
            <a:r>
              <a:rPr lang="pt-BR" sz="2400" dirty="0" smtClean="0"/>
              <a:t>Grande relevância das quedas e fraturas.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61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568863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7: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Realizar visita domiciliar a 100% dos idosos acamados ou com problemas de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locomoção</a:t>
            </a:r>
          </a:p>
          <a:p>
            <a:pPr marL="45720" indent="0">
              <a:buNone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Resultados: No primeiro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mês 54,2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(13) dos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idosos acamados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receberam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VD,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segundo 61,9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(26)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terceiro mês, dos 46 idosos cadastrados, 29 (63%) recebiam visita domiciliar. </a:t>
            </a: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8:</a:t>
            </a:r>
            <a:r>
              <a:rPr lang="pt-BR" sz="2400" dirty="0" smtClean="0"/>
              <a:t> </a:t>
            </a:r>
            <a:r>
              <a:rPr lang="pt-BR" sz="2400" dirty="0"/>
              <a:t>- Rastrear 100% dos idosos para Hipertensão Arterial </a:t>
            </a:r>
            <a:r>
              <a:rPr lang="pt-BR" sz="2400" dirty="0" smtClean="0"/>
              <a:t>Sistêmica</a:t>
            </a:r>
          </a:p>
          <a:p>
            <a:pPr marL="4572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Resultados: O rastreamento foi </a:t>
            </a:r>
            <a:r>
              <a:rPr lang="pt-BR" sz="2400" dirty="0" smtClean="0"/>
              <a:t>realizado </a:t>
            </a:r>
            <a:r>
              <a:rPr lang="pt-BR" sz="2400" dirty="0" smtClean="0"/>
              <a:t>em </a:t>
            </a:r>
            <a:r>
              <a:rPr lang="pt-BR" sz="2400" dirty="0"/>
              <a:t>98,5%, 99% e 98,9% respectivamente.</a:t>
            </a:r>
          </a:p>
          <a:p>
            <a:pPr marL="4572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9642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560840" cy="380157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9: </a:t>
            </a:r>
            <a:r>
              <a:rPr lang="pt-BR" sz="2400" dirty="0"/>
              <a:t>Rastrear 90% dos idosos com pressão arterial sustentada maior que 135/80 mmHg para Diabetes Mellitus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Resultados:</a:t>
            </a:r>
            <a:r>
              <a:rPr lang="pt-BR" sz="2400" dirty="0"/>
              <a:t>102 (98,1</a:t>
            </a:r>
            <a:r>
              <a:rPr lang="pt-BR" sz="2400" dirty="0" smtClean="0"/>
              <a:t>%), </a:t>
            </a:r>
            <a:r>
              <a:rPr lang="pt-BR" sz="2400" dirty="0"/>
              <a:t>150 (86,7</a:t>
            </a:r>
            <a:r>
              <a:rPr lang="pt-BR" sz="2400" dirty="0" smtClean="0"/>
              <a:t>%%), </a:t>
            </a:r>
            <a:r>
              <a:rPr lang="pt-BR" sz="2400" dirty="0"/>
              <a:t>180 (83,7</a:t>
            </a:r>
            <a:r>
              <a:rPr lang="pt-BR" sz="2400" dirty="0" smtClean="0"/>
              <a:t>%)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79"/>
            <a:ext cx="6696744" cy="37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15616" y="6237312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Proporção de idosos </a:t>
            </a:r>
            <a:r>
              <a:rPr lang="pt-BR" sz="1600" dirty="0" smtClean="0"/>
              <a:t>HAS rastreados para DM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6630568" y="5733256"/>
            <a:ext cx="6396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55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568952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10: </a:t>
            </a:r>
            <a:r>
              <a:rPr lang="pt-BR" sz="2400" dirty="0"/>
              <a:t>Realizar avaliação da necessidade de atendimento odontológico em 100% dos </a:t>
            </a:r>
            <a:r>
              <a:rPr lang="pt-BR" sz="2400" dirty="0" smtClean="0"/>
              <a:t>idosos</a:t>
            </a:r>
          </a:p>
          <a:p>
            <a:pPr>
              <a:buFontTx/>
              <a:buChar char="-"/>
            </a:pPr>
            <a:r>
              <a:rPr lang="pt-BR" sz="2400" dirty="0" smtClean="0"/>
              <a:t>Resultados: 70 (</a:t>
            </a:r>
            <a:r>
              <a:rPr lang="pt-BR" sz="2400" dirty="0" smtClean="0"/>
              <a:t>52,6%), 109 (52,4%) </a:t>
            </a:r>
            <a:r>
              <a:rPr lang="pt-BR" sz="2400" dirty="0"/>
              <a:t>e </a:t>
            </a:r>
            <a:r>
              <a:rPr lang="pt-BR" sz="2400" dirty="0" smtClean="0"/>
              <a:t>140 (53,6%)</a:t>
            </a:r>
            <a:endParaRPr lang="pt-BR" sz="24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1401"/>
            <a:ext cx="7056442" cy="37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951012" y="5373216"/>
            <a:ext cx="6396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71600" y="5743291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com avaliação da necessidade de atendimento odontológico</a:t>
            </a:r>
          </a:p>
        </p:txBody>
      </p:sp>
    </p:spTree>
    <p:extLst>
      <p:ext uri="{BB962C8B-B14F-4D97-AF65-F5344CB8AC3E}">
        <p14:creationId xmlns:p14="http://schemas.microsoft.com/office/powerpoint/2010/main" val="125941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076256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11: </a:t>
            </a:r>
            <a:r>
              <a:rPr lang="pt-BR" sz="2400" dirty="0"/>
              <a:t>Realizar a primeira consulta odontológica para 100% dos idosos</a:t>
            </a:r>
          </a:p>
          <a:p>
            <a:pPr>
              <a:buFontTx/>
              <a:buChar char="-"/>
            </a:pPr>
            <a:r>
              <a:rPr lang="pt-BR" sz="2400" dirty="0"/>
              <a:t>Resultados</a:t>
            </a:r>
            <a:r>
              <a:rPr lang="pt-BR" sz="2400" dirty="0" smtClean="0"/>
              <a:t>: 34, 44, 59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Gráfico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696744" cy="388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7564" y="5733970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Proporção de idosos com primeira consulta odontológica programática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631168" y="5373216"/>
            <a:ext cx="6396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3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640960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 smtClean="0"/>
              <a:t>Objetivo 3: </a:t>
            </a:r>
            <a:r>
              <a:rPr lang="pt-BR" sz="2400" b="1" dirty="0" smtClean="0"/>
              <a:t>Melhorar </a:t>
            </a:r>
            <a:r>
              <a:rPr lang="pt-BR" sz="2400" b="1" dirty="0"/>
              <a:t>a adesão dos idosos ao </a:t>
            </a:r>
            <a:r>
              <a:rPr lang="pt-BR" sz="2400" b="1" dirty="0" smtClean="0"/>
              <a:t>Programa </a:t>
            </a:r>
            <a:r>
              <a:rPr lang="pt-BR" sz="2400" b="1" dirty="0"/>
              <a:t>de Saúde do </a:t>
            </a:r>
            <a:r>
              <a:rPr lang="pt-BR" sz="2400" b="1" dirty="0" smtClean="0"/>
              <a:t>Idoso</a:t>
            </a:r>
          </a:p>
          <a:p>
            <a:pPr marL="45720" indent="0">
              <a:buNone/>
            </a:pPr>
            <a:endParaRPr lang="pt-BR" sz="2400" b="1" dirty="0" smtClean="0"/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12: </a:t>
            </a:r>
            <a:r>
              <a:rPr lang="pt-BR" sz="2400" dirty="0"/>
              <a:t>Buscar 100% dos idosos faltosos às consultas programadas</a:t>
            </a:r>
            <a:r>
              <a:rPr lang="pt-BR" sz="2400" dirty="0" smtClean="0"/>
              <a:t>.</a:t>
            </a:r>
          </a:p>
          <a:p>
            <a:pPr marL="4572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Resultados: </a:t>
            </a:r>
            <a:r>
              <a:rPr lang="pt-BR" sz="2400" dirty="0"/>
              <a:t>Todos os pacientes que faltaram as consultas odontológicas programadas receberam busca </a:t>
            </a:r>
            <a:r>
              <a:rPr lang="pt-BR" sz="2400" dirty="0" smtClean="0"/>
              <a:t>ativa.         (5, 5, 7)</a:t>
            </a:r>
            <a:endParaRPr lang="pt-BR" sz="24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84168" y="6072220"/>
            <a:ext cx="792088" cy="17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38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148264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b="1" dirty="0"/>
              <a:t>Objetivo 4: </a:t>
            </a:r>
            <a:r>
              <a:rPr lang="pt-BR" sz="2400" b="1" dirty="0" smtClean="0"/>
              <a:t>Melhorar </a:t>
            </a:r>
            <a:r>
              <a:rPr lang="pt-BR" sz="2400" b="1" dirty="0"/>
              <a:t>o registro das informações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13: </a:t>
            </a:r>
            <a:r>
              <a:rPr lang="pt-BR" sz="2400" dirty="0"/>
              <a:t>Manter registro específico de 95% das pessoas idosas</a:t>
            </a:r>
          </a:p>
          <a:p>
            <a:pPr>
              <a:buFontTx/>
              <a:buChar char="-"/>
            </a:pPr>
            <a:r>
              <a:rPr lang="pt-BR" sz="2400" dirty="0"/>
              <a:t>Resultados</a:t>
            </a:r>
            <a:r>
              <a:rPr lang="pt-BR" sz="2400" dirty="0" smtClean="0"/>
              <a:t>: </a:t>
            </a:r>
            <a:r>
              <a:rPr lang="pt-BR" sz="2400" dirty="0"/>
              <a:t>131 (98,5</a:t>
            </a:r>
            <a:r>
              <a:rPr lang="pt-BR" sz="2400" dirty="0" smtClean="0"/>
              <a:t>%), 203, </a:t>
            </a:r>
            <a:r>
              <a:rPr lang="pt-BR" sz="2400" dirty="0"/>
              <a:t>254 </a:t>
            </a:r>
            <a:r>
              <a:rPr lang="pt-BR" sz="2400" dirty="0" smtClean="0"/>
              <a:t>(97,3%)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Gráfico 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3"/>
            <a:ext cx="6696744" cy="38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91680" y="6412547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Proporção </a:t>
            </a:r>
            <a:r>
              <a:rPr lang="pt-BR" sz="1600" dirty="0"/>
              <a:t>de idosos com registro na ficha espelho em dia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44208" y="602128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48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640960" cy="6336704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14: </a:t>
            </a:r>
            <a:r>
              <a:rPr lang="pt-BR" sz="2400" dirty="0" smtClean="0"/>
              <a:t>Distribuir </a:t>
            </a:r>
            <a:r>
              <a:rPr lang="pt-BR" sz="2400" dirty="0"/>
              <a:t>a Caderneta de Saúde da Pessoa Idosa a 100% dos idosos</a:t>
            </a:r>
            <a:r>
              <a:rPr lang="pt-BR" sz="2400" dirty="0" smtClean="0"/>
              <a:t>.</a:t>
            </a:r>
          </a:p>
          <a:p>
            <a:pPr>
              <a:buFontTx/>
              <a:buChar char="-"/>
            </a:pPr>
            <a:r>
              <a:rPr lang="pt-BR" sz="2400" dirty="0" smtClean="0"/>
              <a:t>Resultados</a:t>
            </a:r>
            <a:r>
              <a:rPr lang="pt-BR" sz="2400" dirty="0" smtClean="0"/>
              <a:t>: 44,4%, 51%, 52,9%</a:t>
            </a:r>
            <a:endParaRPr lang="pt-BR" sz="24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8530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588224" y="5157192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411616" y="5733256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com caderneta de Saúde da Pessoa Idosa</a:t>
            </a:r>
          </a:p>
        </p:txBody>
      </p:sp>
    </p:spTree>
    <p:extLst>
      <p:ext uri="{BB962C8B-B14F-4D97-AF65-F5344CB8AC3E}">
        <p14:creationId xmlns:p14="http://schemas.microsoft.com/office/powerpoint/2010/main" val="121555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704856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b="1" dirty="0"/>
              <a:t>Objetivo 5: Melhorar o registro das </a:t>
            </a:r>
            <a:r>
              <a:rPr lang="pt-BR" sz="2400" b="1" dirty="0" smtClean="0"/>
              <a:t>informações</a:t>
            </a:r>
          </a:p>
          <a:p>
            <a:pPr marL="45720" indent="0">
              <a:buNone/>
            </a:pPr>
            <a:endParaRPr lang="pt-BR" sz="2400" b="1" dirty="0"/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15: </a:t>
            </a:r>
            <a:r>
              <a:rPr lang="pt-BR" sz="2400" dirty="0"/>
              <a:t>Rastrear 100% das pessoas idosas para risco de </a:t>
            </a:r>
            <a:r>
              <a:rPr lang="pt-BR" sz="2400" dirty="0" smtClean="0"/>
              <a:t>morbimortalidade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Resultados: Foi avaliado risco para morbimortalidade em 115 pacientes no primeiro mês (86,5%), 185 (88,9%) no segundo mês e 237 (90,8%) no terceiro mês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8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16: </a:t>
            </a:r>
            <a:r>
              <a:rPr lang="pt-BR" sz="2400" dirty="0" smtClean="0"/>
              <a:t>Investigar a </a:t>
            </a:r>
            <a:r>
              <a:rPr lang="pt-BR" sz="2400" dirty="0"/>
              <a:t>presença de indicadores de fragilização na velhice em </a:t>
            </a:r>
            <a:r>
              <a:rPr lang="pt-BR" sz="2400" dirty="0" smtClean="0"/>
              <a:t>100</a:t>
            </a:r>
            <a:r>
              <a:rPr lang="pt-BR" sz="2400" dirty="0"/>
              <a:t>% das pessoas idosas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Resultados</a:t>
            </a:r>
            <a:r>
              <a:rPr lang="pt-BR" sz="2400" dirty="0" smtClean="0"/>
              <a:t>: </a:t>
            </a:r>
            <a:r>
              <a:rPr lang="pt-BR" sz="2400" dirty="0"/>
              <a:t>116 (87,2</a:t>
            </a:r>
            <a:r>
              <a:rPr lang="pt-BR" sz="2400" dirty="0" smtClean="0"/>
              <a:t>%), </a:t>
            </a:r>
            <a:r>
              <a:rPr lang="pt-BR" sz="2400" dirty="0"/>
              <a:t>181 (87</a:t>
            </a:r>
            <a:r>
              <a:rPr lang="pt-BR" sz="2400" dirty="0" smtClean="0"/>
              <a:t>%) e 234 </a:t>
            </a:r>
            <a:r>
              <a:rPr lang="pt-BR" sz="2400" dirty="0"/>
              <a:t>(89,7%) </a:t>
            </a:r>
            <a:endParaRPr lang="pt-BR" sz="24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2693"/>
            <a:ext cx="7308008" cy="37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084168" y="6212369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76256" y="5373215"/>
            <a:ext cx="792088" cy="348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96236" y="5721493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Proporção de idosos com avaliação para fragilização na velhice em dia</a:t>
            </a:r>
          </a:p>
        </p:txBody>
      </p:sp>
    </p:spTree>
    <p:extLst>
      <p:ext uri="{BB962C8B-B14F-4D97-AF65-F5344CB8AC3E}">
        <p14:creationId xmlns:p14="http://schemas.microsoft.com/office/powerpoint/2010/main" val="126395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632848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17</a:t>
            </a:r>
            <a:r>
              <a:rPr lang="pt-BR" sz="2400" dirty="0"/>
              <a:t>: </a:t>
            </a:r>
            <a:r>
              <a:rPr lang="pt-BR" sz="2400" b="1" dirty="0"/>
              <a:t>Avaliar a rede social de 100% dos idosos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Resultados</a:t>
            </a:r>
            <a:r>
              <a:rPr lang="pt-BR" sz="2400" dirty="0" smtClean="0"/>
              <a:t>: 108 </a:t>
            </a:r>
            <a:r>
              <a:rPr lang="pt-BR" sz="2400" dirty="0" smtClean="0"/>
              <a:t>(81,2%), 169 (81,3%) e 207</a:t>
            </a:r>
            <a:endParaRPr lang="pt-BR" sz="2400" dirty="0"/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4" y="1977552"/>
            <a:ext cx="7200799" cy="37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19672" y="5791864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Proporção de  idosos com avaliação da rede social em dia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6876256" y="5373215"/>
            <a:ext cx="792088" cy="348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94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 smtClean="0"/>
              <a:t>Município de Pelotas – RS </a:t>
            </a:r>
          </a:p>
          <a:p>
            <a:pPr>
              <a:buFontTx/>
              <a:buChar char="-"/>
            </a:pPr>
            <a:r>
              <a:rPr lang="pt-BR" sz="2400" dirty="0" smtClean="0"/>
              <a:t>População de aproximadamente 410.000 habitantes.</a:t>
            </a:r>
          </a:p>
          <a:p>
            <a:pPr>
              <a:buFontTx/>
              <a:buChar char="-"/>
            </a:pPr>
            <a:r>
              <a:rPr lang="pt-BR" sz="2400" dirty="0" smtClean="0"/>
              <a:t>52 UBS, destas, 27 possuem ESF</a:t>
            </a:r>
          </a:p>
          <a:p>
            <a:pPr>
              <a:buFontTx/>
              <a:buChar char="-"/>
            </a:pPr>
            <a:r>
              <a:rPr lang="pt-BR" sz="2400" dirty="0" smtClean="0"/>
              <a:t>1 Pronto Socorro</a:t>
            </a:r>
          </a:p>
          <a:p>
            <a:pPr>
              <a:buFontTx/>
              <a:buChar char="-"/>
            </a:pPr>
            <a:r>
              <a:rPr lang="pt-BR" sz="2400" dirty="0" smtClean="0"/>
              <a:t>1 Unidade Básica de Atendimento Imediato</a:t>
            </a:r>
          </a:p>
          <a:p>
            <a:pPr>
              <a:buFontTx/>
              <a:buChar char="-"/>
            </a:pPr>
            <a:r>
              <a:rPr lang="pt-BR" sz="2400" dirty="0" smtClean="0"/>
              <a:t>6 Hospitais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15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640960" cy="6336704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b="1" dirty="0" smtClean="0"/>
              <a:t>Objetivo 6: Promover a saúde dos idosos</a:t>
            </a:r>
          </a:p>
          <a:p>
            <a:pPr marL="45720" lvl="0" indent="0">
              <a:buNone/>
            </a:pPr>
            <a:endParaRPr lang="pt-BR" sz="2400" b="1" dirty="0" smtClean="0"/>
          </a:p>
          <a:p>
            <a:pPr marL="45720" lvl="0" indent="0">
              <a:buNone/>
            </a:pPr>
            <a:endParaRPr lang="pt-BR" sz="2400" b="1" dirty="0" smtClean="0"/>
          </a:p>
          <a:p>
            <a:pPr lvl="0"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18: </a:t>
            </a:r>
            <a:r>
              <a:rPr lang="pt-BR" sz="2400" dirty="0" smtClean="0"/>
              <a:t>Garantir </a:t>
            </a:r>
            <a:r>
              <a:rPr lang="pt-BR" sz="2400" dirty="0"/>
              <a:t>orientação nutricional para hábitos alimentares saudáveis a 100% das pessoas </a:t>
            </a:r>
            <a:r>
              <a:rPr lang="pt-BR" sz="2400" dirty="0" smtClean="0"/>
              <a:t>idosas</a:t>
            </a:r>
          </a:p>
          <a:p>
            <a:pPr marL="45720" lv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Resultados: </a:t>
            </a:r>
            <a:r>
              <a:rPr lang="pt-BR" sz="2400" dirty="0"/>
              <a:t>100% dos </a:t>
            </a:r>
            <a:r>
              <a:rPr lang="pt-BR" sz="2400" dirty="0" smtClean="0"/>
              <a:t>pacientes incluídos na intervenção receberam </a:t>
            </a:r>
            <a:r>
              <a:rPr lang="pt-BR" sz="2400" dirty="0"/>
              <a:t>orientação nutricional para hábitos saudáveis</a:t>
            </a: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988491" y="596340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817154" cy="38015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19</a:t>
            </a:r>
            <a:r>
              <a:rPr lang="pt-BR" sz="2400" dirty="0"/>
              <a:t>: Garantir orientação para a prática regular de atividade física a 100% idosos</a:t>
            </a:r>
          </a:p>
          <a:p>
            <a:pPr>
              <a:buFontTx/>
              <a:buChar char="-"/>
            </a:pPr>
            <a:r>
              <a:rPr lang="pt-BR" sz="2400" dirty="0"/>
              <a:t>Resultados</a:t>
            </a:r>
            <a:r>
              <a:rPr lang="pt-BR" sz="2400" dirty="0" smtClean="0"/>
              <a:t>: </a:t>
            </a:r>
            <a:r>
              <a:rPr lang="pt-BR" sz="2400" dirty="0" smtClean="0"/>
              <a:t>122 (91,7%), </a:t>
            </a:r>
            <a:r>
              <a:rPr lang="pt-BR" sz="2400" dirty="0"/>
              <a:t>202 (97,1</a:t>
            </a:r>
            <a:r>
              <a:rPr lang="pt-BR" sz="2400" dirty="0" smtClean="0"/>
              <a:t>%%) e 255 </a:t>
            </a:r>
            <a:r>
              <a:rPr lang="pt-BR" sz="2400" dirty="0"/>
              <a:t>(97,7%) 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3" y="1963805"/>
            <a:ext cx="71718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6140043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que receberam orientações sobre prática de atividade física regular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76256" y="5547353"/>
            <a:ext cx="792088" cy="348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31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640960" cy="6336704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20: </a:t>
            </a:r>
            <a:r>
              <a:rPr lang="pt-BR" sz="2400" dirty="0" smtClean="0"/>
              <a:t>Garantir </a:t>
            </a:r>
            <a:r>
              <a:rPr lang="pt-BR" sz="2400" dirty="0"/>
              <a:t>orientações sobre higiene </a:t>
            </a:r>
            <a:r>
              <a:rPr lang="pt-BR" sz="2400" dirty="0" smtClean="0"/>
              <a:t>bucal para </a:t>
            </a:r>
            <a:r>
              <a:rPr lang="pt-BR" sz="2400" dirty="0"/>
              <a:t>100% dos idosos </a:t>
            </a:r>
            <a:r>
              <a:rPr lang="pt-BR" sz="2400" dirty="0" smtClean="0"/>
              <a:t>cadastrados</a:t>
            </a:r>
          </a:p>
          <a:p>
            <a:pPr marL="45720" lv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Resultados: </a:t>
            </a:r>
            <a:r>
              <a:rPr lang="pt-BR" sz="2400" dirty="0"/>
              <a:t>A</a:t>
            </a:r>
            <a:r>
              <a:rPr lang="pt-BR" sz="2400" dirty="0" smtClean="0"/>
              <a:t> totalidade dos </a:t>
            </a:r>
            <a:r>
              <a:rPr lang="pt-BR" sz="2400" dirty="0"/>
              <a:t>pacientes que tiveram a primeira consulta odontológica programada receberam orientações quanto aos hábitos de </a:t>
            </a:r>
            <a:r>
              <a:rPr lang="pt-BR" sz="2400" dirty="0" smtClean="0"/>
              <a:t>higiene </a:t>
            </a:r>
            <a:r>
              <a:rPr lang="pt-BR" sz="2400" dirty="0" smtClean="0"/>
              <a:t>bucal.</a:t>
            </a: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6804248" y="630096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1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7148264" cy="38735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/>
              <a:t>Objetivo 7: Ampliar a cobertura de atenção à saúde bucal do </a:t>
            </a:r>
            <a:r>
              <a:rPr lang="pt-BR" sz="2400" b="1" dirty="0" smtClean="0"/>
              <a:t>Idoso</a:t>
            </a:r>
            <a:endParaRPr lang="pt-BR" sz="2400" b="1" dirty="0"/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21</a:t>
            </a:r>
            <a:r>
              <a:rPr lang="pt-BR" sz="2400" dirty="0"/>
              <a:t>: Ampliar a cobertura da primeira consulta odontológica a 80% dos idosos da área de </a:t>
            </a:r>
            <a:r>
              <a:rPr lang="pt-BR" sz="2400" dirty="0" smtClean="0"/>
              <a:t>abrangência</a:t>
            </a:r>
          </a:p>
          <a:p>
            <a:pPr>
              <a:buFontTx/>
              <a:buChar char="-"/>
            </a:pPr>
            <a:r>
              <a:rPr lang="pt-BR" sz="2400" dirty="0" smtClean="0"/>
              <a:t>Resultados:</a:t>
            </a:r>
            <a:r>
              <a:rPr lang="pt-BR" sz="2400" dirty="0"/>
              <a:t> </a:t>
            </a:r>
            <a:r>
              <a:rPr lang="pt-BR" sz="2400" dirty="0" smtClean="0"/>
              <a:t>26 (4,5%), 45</a:t>
            </a:r>
            <a:r>
              <a:rPr lang="pt-BR" sz="2400" dirty="0" smtClean="0"/>
              <a:t> </a:t>
            </a:r>
            <a:r>
              <a:rPr lang="pt-BR" sz="2400" dirty="0"/>
              <a:t>(7,8%) e 56 </a:t>
            </a:r>
            <a:r>
              <a:rPr lang="pt-BR" sz="2400" dirty="0" smtClean="0"/>
              <a:t>(</a:t>
            </a:r>
            <a:r>
              <a:rPr lang="pt-BR" sz="2400" dirty="0"/>
              <a:t>9,7</a:t>
            </a:r>
            <a:r>
              <a:rPr lang="pt-BR" sz="2400" dirty="0" smtClean="0"/>
              <a:t>%)</a:t>
            </a:r>
            <a:endParaRPr lang="pt-BR" sz="2400" dirty="0"/>
          </a:p>
          <a:p>
            <a:pPr marL="45720" indent="0">
              <a:buNone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018522" cy="36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9" y="3173142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Cobertura do programa de atenção à saúde bucal do idoso na </a:t>
            </a:r>
            <a:r>
              <a:rPr lang="pt-BR" sz="1600" dirty="0" smtClean="0"/>
              <a:t>UBS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9410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640960" cy="6408712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22</a:t>
            </a:r>
            <a:r>
              <a:rPr lang="pt-BR" sz="2400" dirty="0" smtClean="0"/>
              <a:t>: </a:t>
            </a:r>
            <a:r>
              <a:rPr lang="pt-BR" sz="2400" dirty="0"/>
              <a:t>Ampliar a cobertura das ações coletivas em saúde para 70% dos idosos da área de </a:t>
            </a:r>
            <a:r>
              <a:rPr lang="pt-BR" sz="2400" dirty="0" smtClean="0"/>
              <a:t>abrangência</a:t>
            </a:r>
          </a:p>
          <a:p>
            <a:pPr marL="45720" lv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Resultados: Todos </a:t>
            </a:r>
            <a:r>
              <a:rPr lang="pt-BR" sz="2400" dirty="0"/>
              <a:t>os pacientes que receberam a primeira </a:t>
            </a:r>
            <a:r>
              <a:rPr lang="pt-BR" sz="2400" dirty="0" smtClean="0"/>
              <a:t>consulta odontológica </a:t>
            </a:r>
            <a:r>
              <a:rPr lang="pt-BR" sz="2400" dirty="0"/>
              <a:t>foram incluídos nas atividades coletivas. Portanto foram 26, 45 e 56 idosos no primeiro, segundo e terceiro mês respectivamente</a:t>
            </a:r>
            <a:r>
              <a:rPr lang="pt-B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7148264" cy="3873584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b="1" dirty="0"/>
              <a:t>Objetivo 8: Melhorar a qualidade da atenção à Saúde Bucal ao idoso na UBS: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23: </a:t>
            </a:r>
            <a:r>
              <a:rPr lang="pt-BR" sz="2400" dirty="0"/>
              <a:t>Avaliar a necessidade de tratamento dentário em 100% dos idosos que realizaram a primeira consulta odontológica programática</a:t>
            </a:r>
          </a:p>
          <a:p>
            <a:pPr>
              <a:buFontTx/>
              <a:buChar char="-"/>
            </a:pPr>
            <a:r>
              <a:rPr lang="pt-BR" sz="2400" dirty="0" smtClean="0"/>
              <a:t>Resultados:15 </a:t>
            </a:r>
            <a:r>
              <a:rPr lang="pt-BR" sz="2400" dirty="0"/>
              <a:t>(57,7%), </a:t>
            </a:r>
            <a:r>
              <a:rPr lang="pt-BR" sz="2400" dirty="0" smtClean="0"/>
              <a:t>26 (57,8%) e 32 (57,1%)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9248"/>
            <a:ext cx="7342543" cy="34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7584" y="6444983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Proporção de idosos com necessidade de tratamento</a:t>
            </a:r>
          </a:p>
        </p:txBody>
      </p:sp>
    </p:spTree>
    <p:extLst>
      <p:ext uri="{BB962C8B-B14F-4D97-AF65-F5344CB8AC3E}">
        <p14:creationId xmlns:p14="http://schemas.microsoft.com/office/powerpoint/2010/main" val="128742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000" dirty="0" smtClean="0">
                <a:solidFill>
                  <a:srgbClr val="C00000"/>
                </a:solidFill>
              </a:rPr>
              <a:t>Meta 24: </a:t>
            </a:r>
            <a:r>
              <a:rPr lang="pt-BR" sz="2000" dirty="0"/>
              <a:t>Concluir o tratamento odontológico em 100% dos idosos com primeira consulta odontológica programática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Resultados</a:t>
            </a:r>
            <a:r>
              <a:rPr lang="pt-BR" sz="2000" dirty="0" smtClean="0"/>
              <a:t>: 9 </a:t>
            </a:r>
            <a:r>
              <a:rPr lang="pt-BR" sz="2000" dirty="0"/>
              <a:t>(60%), </a:t>
            </a:r>
            <a:r>
              <a:rPr lang="pt-BR" sz="2000" dirty="0" smtClean="0"/>
              <a:t>20 (76,9%) e 25 (78,1%)</a:t>
            </a: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>
                <a:solidFill>
                  <a:srgbClr val="C00000"/>
                </a:solidFill>
              </a:rPr>
              <a:t>Meta 25: </a:t>
            </a:r>
            <a:r>
              <a:rPr lang="pt-BR" sz="2000" dirty="0" smtClean="0"/>
              <a:t>Avaliar </a:t>
            </a:r>
            <a:r>
              <a:rPr lang="pt-BR" sz="2000" dirty="0"/>
              <a:t>alterações de mucosa bucal em 100% dos idosos com primeira consulta odontológica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Resultados: </a:t>
            </a:r>
            <a:r>
              <a:rPr lang="pt-BR" sz="2000" dirty="0"/>
              <a:t>A totalidade dos usuários que tiveram a primeira consulta odontológica programada tiveram sua mucosa bucal avaliada</a:t>
            </a: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6002"/>
            <a:ext cx="7241509" cy="334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 rot="10800000" flipV="1">
            <a:off x="1515491" y="167932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Proporção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idosos</a:t>
            </a:r>
            <a:r>
              <a:rPr lang="en-US" sz="1600" dirty="0"/>
              <a:t> com </a:t>
            </a:r>
            <a:r>
              <a:rPr lang="en-US" sz="1600" dirty="0" err="1"/>
              <a:t>tratamento</a:t>
            </a:r>
            <a:r>
              <a:rPr lang="en-US" sz="1600" dirty="0"/>
              <a:t> </a:t>
            </a:r>
            <a:r>
              <a:rPr lang="en-US" sz="1600" dirty="0" err="1"/>
              <a:t>odontológico</a:t>
            </a:r>
            <a:r>
              <a:rPr lang="en-US" sz="1600" dirty="0"/>
              <a:t> </a:t>
            </a:r>
            <a:r>
              <a:rPr lang="en-US" sz="1600" dirty="0" err="1"/>
              <a:t>concluído</a:t>
            </a:r>
            <a:r>
              <a:rPr lang="en-US" sz="1600" dirty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3299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</a:rPr>
              <a:t>Meta 26: </a:t>
            </a:r>
            <a:r>
              <a:rPr lang="pt-BR" sz="2400" dirty="0"/>
              <a:t>Realizar visita domiciliar a 100% dos idosos acamados ou com problemas de locomoção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Resultados: 0, 2, 2</a:t>
            </a:r>
            <a:r>
              <a:rPr lang="pt-BR" sz="2400" dirty="0" smtClean="0"/>
              <a:t> </a:t>
            </a: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4" y="1772816"/>
            <a:ext cx="75272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29934" y="5541768"/>
            <a:ext cx="707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Proporção</a:t>
            </a:r>
            <a:r>
              <a:rPr lang="en-US" sz="1600" dirty="0"/>
              <a:t> de </a:t>
            </a:r>
            <a:r>
              <a:rPr lang="en-US" sz="1600" dirty="0" err="1"/>
              <a:t>idosos</a:t>
            </a:r>
            <a:r>
              <a:rPr lang="en-US" sz="1600" dirty="0"/>
              <a:t> </a:t>
            </a:r>
            <a:r>
              <a:rPr lang="en-US" sz="1600" dirty="0" err="1"/>
              <a:t>acamados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com </a:t>
            </a:r>
            <a:r>
              <a:rPr lang="en-US" sz="1600" dirty="0" err="1"/>
              <a:t>problemas</a:t>
            </a:r>
            <a:r>
              <a:rPr lang="en-US" sz="1600" dirty="0"/>
              <a:t> de </a:t>
            </a:r>
            <a:r>
              <a:rPr lang="en-US" sz="1600" dirty="0" err="1"/>
              <a:t>locomoção</a:t>
            </a:r>
            <a:r>
              <a:rPr lang="en-US" sz="1600" dirty="0"/>
              <a:t> com </a:t>
            </a:r>
            <a:r>
              <a:rPr lang="en-US" sz="1600" dirty="0" smtClean="0"/>
              <a:t>VD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464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27: </a:t>
            </a:r>
            <a:r>
              <a:rPr lang="pt-BR" sz="2400" dirty="0"/>
              <a:t>Avaliar necessidade de prótese dentária em 100% dos idosos com primeira consulta </a:t>
            </a:r>
            <a:r>
              <a:rPr lang="pt-BR" sz="2400" dirty="0" smtClean="0"/>
              <a:t>odontológica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Resultados: Praticamente todos os pacientes que receberam primeira consulta </a:t>
            </a:r>
            <a:r>
              <a:rPr lang="pt-BR" sz="2400" dirty="0" smtClean="0"/>
              <a:t>odontológica </a:t>
            </a:r>
            <a:r>
              <a:rPr lang="pt-BR" sz="2400" dirty="0"/>
              <a:t>foram avaliados quanto à necessidade de prótese, ou seja, no primeiro mês 25 (96,2%), no segundo mês 44 usuários dos 45 que consultaram (97,8%), e no terceiro mês foram avaliados 55 dos 56 usuários (98,2%).</a:t>
            </a:r>
          </a:p>
          <a:p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28380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/>
              <a:t>Objetivo 9: Melhorar a adesão dos idoso no Programa de Saúde do Idoso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28: </a:t>
            </a:r>
            <a:r>
              <a:rPr lang="pt-BR" sz="2400" dirty="0"/>
              <a:t>Buscar 100% dos idosos faltosos à primeira consulta odontológica.</a:t>
            </a:r>
          </a:p>
          <a:p>
            <a:pPr>
              <a:buFontTx/>
              <a:buChar char="-"/>
            </a:pPr>
            <a:r>
              <a:rPr lang="pt-BR" sz="2400" dirty="0"/>
              <a:t>Resultados: Todos os </a:t>
            </a:r>
            <a:r>
              <a:rPr lang="pt-BR" sz="2400" dirty="0" smtClean="0"/>
              <a:t>usuários </a:t>
            </a:r>
            <a:r>
              <a:rPr lang="pt-BR" sz="2400" dirty="0"/>
              <a:t>com necessidade de avaliação bucal que faltaram as consultas odontológicas agendadas foram devidamente rastreados e buscados. (5,5,7)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29: </a:t>
            </a:r>
            <a:r>
              <a:rPr lang="pt-BR" sz="2400" b="1" dirty="0"/>
              <a:t>Buscar 100% dos idosos faltosos às consultas odontológicas subsequentes</a:t>
            </a:r>
          </a:p>
          <a:p>
            <a:pPr>
              <a:buFontTx/>
              <a:buChar char="-"/>
            </a:pPr>
            <a:r>
              <a:rPr lang="pt-BR" sz="2400" dirty="0"/>
              <a:t>Resultados: Todos os pacientes que faltaram consultas odontológicas subsequentes, assim como os que faltaram a primeira consulta odontológica foram rastreados e buscados.</a:t>
            </a:r>
          </a:p>
          <a:p>
            <a:pPr marL="45720" indent="0">
              <a:buNone/>
            </a:pPr>
            <a:endParaRPr lang="pt-BR" sz="2000" dirty="0"/>
          </a:p>
          <a:p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60898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624736" cy="39067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UBS Sítio Floresta – transição de ESF 1 - 2</a:t>
            </a:r>
          </a:p>
          <a:p>
            <a:pPr>
              <a:buFontTx/>
              <a:buChar char="-"/>
            </a:pPr>
            <a:r>
              <a:rPr lang="pt-BR" sz="2400" dirty="0" smtClean="0"/>
              <a:t>População </a:t>
            </a:r>
            <a:r>
              <a:rPr lang="pt-BR" sz="2400" dirty="0" err="1" smtClean="0"/>
              <a:t>adscrita</a:t>
            </a:r>
            <a:r>
              <a:rPr lang="pt-BR" sz="2400" dirty="0" smtClean="0"/>
              <a:t> 4777 usuários</a:t>
            </a:r>
          </a:p>
          <a:p>
            <a:pPr>
              <a:buFontTx/>
              <a:buChar char="-"/>
            </a:pPr>
            <a:r>
              <a:rPr lang="pt-BR" sz="2400" dirty="0" smtClean="0"/>
              <a:t>1570 famílias</a:t>
            </a:r>
          </a:p>
          <a:p>
            <a:pPr>
              <a:buFontTx/>
              <a:buChar char="-"/>
            </a:pPr>
            <a:r>
              <a:rPr lang="pt-BR" sz="2400" dirty="0" smtClean="0"/>
              <a:t>2 médicos, 3 enfermeiros, 2 técnicos de enfermagem, 1 odontólogo, 1 auxiliar de saúde bucal e 10 ACS.</a:t>
            </a:r>
          </a:p>
          <a:p>
            <a:pPr>
              <a:buFontTx/>
              <a:buChar char="-"/>
            </a:pPr>
            <a:r>
              <a:rPr lang="pt-BR" sz="2400" dirty="0" smtClean="0"/>
              <a:t>O atendimento ao idoso se dava em dois turnos de atendimento agendado, além da livre demanda.</a:t>
            </a:r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55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/>
              <a:t>Objetivo 10: </a:t>
            </a:r>
            <a:r>
              <a:rPr lang="pt-BR" sz="2400" b="1" dirty="0" smtClean="0"/>
              <a:t>Melhorar </a:t>
            </a:r>
            <a:r>
              <a:rPr lang="pt-BR" sz="2400" b="1" dirty="0"/>
              <a:t>o registro das </a:t>
            </a:r>
            <a:r>
              <a:rPr lang="pt-BR" sz="2400" b="1" dirty="0" smtClean="0"/>
              <a:t>informações</a:t>
            </a:r>
          </a:p>
          <a:p>
            <a:pPr marL="45720" indent="0">
              <a:buNone/>
            </a:pPr>
            <a:endParaRPr lang="pt-BR" sz="2400" b="1" dirty="0"/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30</a:t>
            </a:r>
            <a:r>
              <a:rPr lang="pt-BR" sz="2400" dirty="0"/>
              <a:t>: Manter registro específico de 100% das pessoas idosas com primeira consulta odontológica</a:t>
            </a:r>
          </a:p>
          <a:p>
            <a:pPr>
              <a:buFontTx/>
              <a:buChar char="-"/>
            </a:pPr>
            <a:r>
              <a:rPr lang="pt-BR" sz="2400" dirty="0"/>
              <a:t>Resultados</a:t>
            </a:r>
            <a:r>
              <a:rPr lang="pt-BR" sz="2400" dirty="0" smtClean="0"/>
              <a:t>: 25 </a:t>
            </a:r>
            <a:r>
              <a:rPr lang="pt-BR" sz="2400" dirty="0"/>
              <a:t>(96,2</a:t>
            </a:r>
            <a:r>
              <a:rPr lang="pt-BR" sz="2400" dirty="0" smtClean="0"/>
              <a:t>%), 44 </a:t>
            </a:r>
            <a:r>
              <a:rPr lang="pt-BR" sz="2400" dirty="0"/>
              <a:t>(97,2</a:t>
            </a:r>
            <a:r>
              <a:rPr lang="pt-BR" sz="2400" dirty="0" smtClean="0"/>
              <a:t>%) e 55</a:t>
            </a:r>
            <a:r>
              <a:rPr lang="pt-BR" sz="2400" dirty="0"/>
              <a:t> </a:t>
            </a:r>
            <a:r>
              <a:rPr lang="pt-BR" sz="2400" dirty="0"/>
              <a:t>(98,2</a:t>
            </a:r>
            <a:r>
              <a:rPr lang="pt-BR" sz="2400" dirty="0" smtClean="0"/>
              <a:t>%)</a:t>
            </a: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896076" cy="34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31640" y="6348768"/>
            <a:ext cx="689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Proporção</a:t>
            </a:r>
            <a:r>
              <a:rPr lang="en-US" sz="1600" dirty="0"/>
              <a:t> de </a:t>
            </a:r>
            <a:r>
              <a:rPr lang="en-US" sz="1600" dirty="0" err="1"/>
              <a:t>idosos</a:t>
            </a:r>
            <a:r>
              <a:rPr lang="en-US" sz="1600" dirty="0"/>
              <a:t> com </a:t>
            </a:r>
            <a:r>
              <a:rPr lang="en-US" sz="1600" dirty="0" err="1"/>
              <a:t>registro</a:t>
            </a:r>
            <a:r>
              <a:rPr lang="en-US" sz="1600" dirty="0"/>
              <a:t> </a:t>
            </a:r>
            <a:r>
              <a:rPr lang="en-US" sz="1600" dirty="0" err="1"/>
              <a:t>atualizado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9009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31: </a:t>
            </a:r>
            <a:r>
              <a:rPr lang="pt-BR" sz="2400" dirty="0"/>
              <a:t>Distribuir a Caderneta de Saúde da Pessoa Idosa a 100% dos idosos que realizaram a primeira consulta odontológica</a:t>
            </a:r>
          </a:p>
          <a:p>
            <a:pPr>
              <a:buFontTx/>
              <a:buChar char="-"/>
            </a:pPr>
            <a:r>
              <a:rPr lang="pt-BR" sz="2400" dirty="0"/>
              <a:t>Resultados</a:t>
            </a:r>
            <a:r>
              <a:rPr lang="pt-BR" sz="2400" dirty="0" smtClean="0"/>
              <a:t>: 13 </a:t>
            </a:r>
            <a:r>
              <a:rPr lang="pt-BR" sz="2400" dirty="0"/>
              <a:t>(50%), </a:t>
            </a:r>
            <a:r>
              <a:rPr lang="pt-BR" sz="2400" dirty="0" smtClean="0"/>
              <a:t>28 (62,2%) e 35 (62,5%)</a:t>
            </a:r>
            <a:endParaRPr lang="pt-BR" sz="2400" dirty="0"/>
          </a:p>
          <a:p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34" y="2348880"/>
            <a:ext cx="7239636" cy="366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79512" y="5958468"/>
            <a:ext cx="7469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Proporção</a:t>
            </a:r>
            <a:r>
              <a:rPr lang="en-US" sz="1600" dirty="0"/>
              <a:t> de </a:t>
            </a:r>
            <a:r>
              <a:rPr lang="en-US" sz="1600" dirty="0" err="1"/>
              <a:t>idosos</a:t>
            </a:r>
            <a:r>
              <a:rPr lang="en-US" sz="1600" dirty="0"/>
              <a:t> com </a:t>
            </a:r>
            <a:r>
              <a:rPr lang="en-US" sz="1600" dirty="0" err="1"/>
              <a:t>Caderneta</a:t>
            </a:r>
            <a:r>
              <a:rPr lang="en-US" sz="1600" dirty="0"/>
              <a:t> de </a:t>
            </a:r>
            <a:r>
              <a:rPr lang="en-US" sz="1600" dirty="0" err="1"/>
              <a:t>Saúde</a:t>
            </a:r>
            <a:r>
              <a:rPr lang="en-US" sz="1600" dirty="0"/>
              <a:t> da Pessoa </a:t>
            </a:r>
            <a:r>
              <a:rPr lang="en-US" sz="1600" dirty="0" err="1"/>
              <a:t>Idosa</a:t>
            </a:r>
            <a:r>
              <a:rPr lang="en-US" sz="1600" dirty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7286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/>
              <a:t>Objetivo 11: Mapear os idosos de risco da área de </a:t>
            </a:r>
            <a:r>
              <a:rPr lang="pt-BR" sz="2400" b="1" dirty="0" smtClean="0"/>
              <a:t>abrangência</a:t>
            </a:r>
          </a:p>
          <a:p>
            <a:pPr marL="45720" indent="0">
              <a:buNone/>
            </a:pPr>
            <a:endParaRPr lang="pt-BR" sz="2400" b="1" dirty="0"/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32: </a:t>
            </a:r>
            <a:r>
              <a:rPr lang="pt-BR" sz="2400" dirty="0"/>
              <a:t>Realizar avaliação de risco em saúde bucal em 100% dos idosos</a:t>
            </a:r>
            <a:r>
              <a:rPr lang="pt-BR" sz="2400" dirty="0" smtClean="0"/>
              <a:t>.</a:t>
            </a:r>
          </a:p>
          <a:p>
            <a:pPr marL="45720" indent="0">
              <a:buNone/>
            </a:pPr>
            <a:endParaRPr lang="pt-BR" sz="2400" b="1" dirty="0"/>
          </a:p>
          <a:p>
            <a:pPr>
              <a:buFontTx/>
              <a:buChar char="-"/>
            </a:pPr>
            <a:r>
              <a:rPr lang="pt-BR" sz="2400" dirty="0"/>
              <a:t>Resultados: A totalidade dos idosos que tiveram sua primeira consulta odontológica programada foram avaliados quanto ao risco em saúde bucal durante os três meses de intervenção.</a:t>
            </a:r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1423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/>
              <a:t>Objetivo 12: Promover a saúde dos </a:t>
            </a:r>
            <a:r>
              <a:rPr lang="pt-BR" sz="2400" b="1" dirty="0" smtClean="0"/>
              <a:t>idosos</a:t>
            </a:r>
          </a:p>
          <a:p>
            <a:pPr marL="45720" indent="0">
              <a:buNone/>
            </a:pPr>
            <a:endParaRPr lang="pt-BR" sz="2400" b="1" dirty="0"/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33: </a:t>
            </a:r>
            <a:r>
              <a:rPr lang="pt-BR" sz="2400" dirty="0"/>
              <a:t>Garantir orientação nutricional para hábitos alimentares saudáveis a 100% dos idosos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34: </a:t>
            </a:r>
            <a:r>
              <a:rPr lang="pt-BR" sz="2400" dirty="0"/>
              <a:t>Estimular a prática regular de atividade física a 100% idosos.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35: </a:t>
            </a:r>
            <a:r>
              <a:rPr lang="pt-BR" sz="2400" dirty="0"/>
              <a:t>Garantir orientação sobre os malefícios do tabagismo, álcool e drogas para a saúde bucal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C00000"/>
                </a:solidFill>
              </a:rPr>
              <a:t>Meta 36: </a:t>
            </a:r>
            <a:r>
              <a:rPr lang="pt-BR" sz="2400" dirty="0"/>
              <a:t>Garantir orientações sobre higiene bucal (incluindo higiene de próteses dentárias) para 100% dos idosos da área de abrangência</a:t>
            </a:r>
          </a:p>
          <a:p>
            <a:pPr>
              <a:buFontTx/>
              <a:buChar char="-"/>
            </a:pPr>
            <a:r>
              <a:rPr lang="pt-BR" sz="2400" dirty="0"/>
              <a:t>Resultados: Às ações de promoção à saúde foram realizadas na totalidade dos pacientes acompanhados pela equipe se saúde bucal durante a intervenção.</a:t>
            </a:r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93350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71600" y="1484784"/>
            <a:ext cx="6912768" cy="4266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Cobertura ampliada de 45% (261) – falta de tempo hábil, pessoal treinado.</a:t>
            </a:r>
          </a:p>
          <a:p>
            <a:pPr>
              <a:buFontTx/>
              <a:buChar char="-"/>
            </a:pPr>
            <a:r>
              <a:rPr lang="pt-BR" sz="2400" dirty="0" smtClean="0"/>
              <a:t>Objetivos de qualidade, adesão, registro e promoção à saúde apresentaram elevada porcentagem.</a:t>
            </a:r>
          </a:p>
          <a:p>
            <a:pPr>
              <a:buFontTx/>
              <a:buChar char="-"/>
            </a:pPr>
            <a:r>
              <a:rPr lang="pt-BR" sz="2400" dirty="0" smtClean="0"/>
              <a:t>Exceção: metas que envolviam a saúde bucal.</a:t>
            </a:r>
          </a:p>
          <a:p>
            <a:pPr>
              <a:buFontTx/>
              <a:buChar char="-"/>
            </a:pPr>
            <a:r>
              <a:rPr lang="pt-BR" sz="2400" dirty="0" smtClean="0"/>
              <a:t>Vantagens de aperfeiçoamento de equipe e avaliação mais humanizada do usuário idoso.</a:t>
            </a:r>
          </a:p>
          <a:p>
            <a:pPr>
              <a:buFontTx/>
              <a:buChar char="-"/>
            </a:pPr>
            <a:r>
              <a:rPr lang="pt-BR" sz="2400" dirty="0" smtClean="0"/>
              <a:t>Grande aproveitamento nas atividades coletivas.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260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768752" cy="42668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400" dirty="0"/>
              <a:t>Cadastro do Idoso 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/>
              <a:t>O </a:t>
            </a:r>
            <a:r>
              <a:rPr lang="pt-BR" sz="2400" dirty="0" smtClean="0"/>
              <a:t>benefício </a:t>
            </a:r>
            <a:r>
              <a:rPr lang="pt-BR" sz="2400" dirty="0"/>
              <a:t>da equipe 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Benefícios </a:t>
            </a:r>
            <a:r>
              <a:rPr lang="pt-BR" sz="2400" dirty="0"/>
              <a:t>para a </a:t>
            </a:r>
            <a:r>
              <a:rPr lang="pt-BR" sz="2400" dirty="0" smtClean="0"/>
              <a:t>comunidade</a:t>
            </a:r>
          </a:p>
          <a:p>
            <a:pPr>
              <a:buFontTx/>
              <a:buChar char="-"/>
            </a:pPr>
            <a:r>
              <a:rPr lang="pt-BR" sz="2400" dirty="0" smtClean="0"/>
              <a:t>Intervenção incorporada à rotina da unidade</a:t>
            </a:r>
          </a:p>
          <a:p>
            <a:pPr>
              <a:buFontTx/>
              <a:buChar char="-"/>
            </a:pPr>
            <a:r>
              <a:rPr lang="pt-BR" sz="2400" dirty="0" smtClean="0"/>
              <a:t>Melhor articulação médico-odontólogo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3826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768752" cy="42668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400" dirty="0" smtClean="0"/>
              <a:t>Recursos humanos insuficientes</a:t>
            </a:r>
          </a:p>
          <a:p>
            <a:pPr>
              <a:buFontTx/>
              <a:buChar char="-"/>
            </a:pPr>
            <a:r>
              <a:rPr lang="pt-BR" sz="2400" dirty="0" smtClean="0"/>
              <a:t>Falta de tempo hábil</a:t>
            </a:r>
          </a:p>
          <a:p>
            <a:pPr>
              <a:buFontTx/>
              <a:buChar char="-"/>
            </a:pPr>
            <a:r>
              <a:rPr lang="pt-BR" sz="2400" dirty="0" smtClean="0"/>
              <a:t>Material insuficiente</a:t>
            </a:r>
          </a:p>
          <a:p>
            <a:pPr>
              <a:buFontTx/>
              <a:buChar char="-"/>
            </a:pPr>
            <a:r>
              <a:rPr lang="pt-BR" sz="2400" dirty="0" smtClean="0"/>
              <a:t>Intervenções paralelas na unidade</a:t>
            </a:r>
          </a:p>
        </p:txBody>
      </p:sp>
    </p:spTree>
    <p:extLst>
      <p:ext uri="{BB962C8B-B14F-4D97-AF65-F5344CB8AC3E}">
        <p14:creationId xmlns:p14="http://schemas.microsoft.com/office/powerpoint/2010/main" val="127781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768752" cy="4122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Apreensão inicial</a:t>
            </a:r>
          </a:p>
          <a:p>
            <a:pPr>
              <a:buFontTx/>
              <a:buChar char="-"/>
            </a:pPr>
            <a:r>
              <a:rPr lang="pt-BR" sz="2600" dirty="0" smtClean="0"/>
              <a:t>Acolhimento</a:t>
            </a:r>
          </a:p>
          <a:p>
            <a:pPr>
              <a:buFontTx/>
              <a:buChar char="-"/>
            </a:pPr>
            <a:r>
              <a:rPr lang="pt-BR" sz="2600" dirty="0" smtClean="0"/>
              <a:t>Trabalho em equipe</a:t>
            </a:r>
          </a:p>
          <a:p>
            <a:pPr>
              <a:buFontTx/>
              <a:buChar char="-"/>
            </a:pPr>
            <a:r>
              <a:rPr lang="pt-BR" sz="2600" dirty="0" smtClean="0"/>
              <a:t>Reconhecimento da comunidade</a:t>
            </a:r>
          </a:p>
          <a:p>
            <a:pPr>
              <a:buFontTx/>
              <a:buChar char="-"/>
            </a:pPr>
            <a:r>
              <a:rPr lang="pt-BR" sz="2600" dirty="0" smtClean="0"/>
              <a:t>Percepção que mudanças são possíveis</a:t>
            </a:r>
          </a:p>
          <a:p>
            <a:pPr>
              <a:buFontTx/>
              <a:buChar char="-"/>
            </a:pPr>
            <a:r>
              <a:rPr lang="pt-BR" sz="2600" dirty="0" smtClean="0"/>
              <a:t>Visão familiar da saúde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68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768752" cy="4122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Observação dos resultados </a:t>
            </a:r>
            <a:r>
              <a:rPr lang="pt-BR" sz="2600" dirty="0" smtClean="0"/>
              <a:t>positivos</a:t>
            </a: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Satisfação profissional</a:t>
            </a:r>
          </a:p>
          <a:p>
            <a:pPr>
              <a:buFontTx/>
              <a:buChar char="-"/>
            </a:pPr>
            <a:r>
              <a:rPr lang="pt-BR" sz="2600" dirty="0" smtClean="0"/>
              <a:t>Reconhecimento da equipe</a:t>
            </a:r>
          </a:p>
          <a:p>
            <a:pPr>
              <a:buFontTx/>
              <a:buChar char="-"/>
            </a:pPr>
            <a:r>
              <a:rPr lang="pt-BR" sz="2600" dirty="0" smtClean="0"/>
              <a:t>Crescimento  pessoal e profissional</a:t>
            </a:r>
          </a:p>
          <a:p>
            <a:pPr>
              <a:buFontTx/>
              <a:buChar char="-"/>
            </a:pPr>
            <a:r>
              <a:rPr lang="pt-BR" sz="2600" dirty="0" smtClean="0"/>
              <a:t>Missão cumprida</a:t>
            </a: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48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Win7\Downloads\colcha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4" y="2852936"/>
            <a:ext cx="4003101" cy="53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624736" cy="39067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1027" name="Picture 3" descr="C:\Users\Win7\Desktop\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984213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7\Downloads\foto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\Downloads\grupo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81871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8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 smtClean="0"/>
              <a:t>Cadastro do Idoso </a:t>
            </a:r>
            <a:r>
              <a:rPr lang="pt-BR" sz="2400" dirty="0" err="1" smtClean="0"/>
              <a:t>pré</a:t>
            </a:r>
            <a:r>
              <a:rPr lang="pt-BR" sz="2400" dirty="0" smtClean="0"/>
              <a:t>-intervenção – 578 idosos (dados SIAB) </a:t>
            </a:r>
          </a:p>
          <a:p>
            <a:pPr>
              <a:buFontTx/>
              <a:buChar char="-"/>
            </a:pPr>
            <a:r>
              <a:rPr lang="pt-BR" sz="2400" dirty="0" smtClean="0"/>
              <a:t>88% do previsto</a:t>
            </a:r>
          </a:p>
          <a:p>
            <a:pPr>
              <a:buFontTx/>
              <a:buChar char="-"/>
            </a:pPr>
            <a:r>
              <a:rPr lang="pt-BR" sz="2400" dirty="0" smtClean="0"/>
              <a:t>Lei dos cuidados inversos</a:t>
            </a:r>
          </a:p>
          <a:p>
            <a:pPr>
              <a:buFontTx/>
              <a:buChar char="-"/>
            </a:pPr>
            <a:r>
              <a:rPr lang="pt-BR" sz="2400" dirty="0" smtClean="0"/>
              <a:t>Indicadores de qualidade</a:t>
            </a:r>
          </a:p>
          <a:p>
            <a:pPr>
              <a:buFontTx/>
              <a:buChar char="-"/>
            </a:pPr>
            <a:r>
              <a:rPr lang="pt-BR" sz="2400" dirty="0" smtClean="0"/>
              <a:t>Cadastro específico e facilitado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39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624736" cy="39067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sz="2600" dirty="0" smtClean="0"/>
          </a:p>
          <a:p>
            <a:pPr marL="45720" indent="0" algn="just">
              <a:buNone/>
            </a:pPr>
            <a:r>
              <a:rPr lang="pt-BR" dirty="0" smtClean="0"/>
              <a:t>	</a:t>
            </a:r>
            <a:r>
              <a:rPr lang="pt-BR" sz="2400" dirty="0" smtClean="0"/>
              <a:t>Agradeço à minha família, à minha orientadora e em especial à equipe de estratégia de Saúde da Família da UBS Sítio Floresta, a qual me ensinou uma nova maneira de observar a vida, os pacientes e a medicina </a:t>
            </a:r>
            <a:r>
              <a:rPr lang="pt-BR" sz="2400" dirty="0" smtClean="0"/>
              <a:t>e, </a:t>
            </a:r>
            <a:r>
              <a:rPr lang="pt-BR" sz="2400" dirty="0" smtClean="0"/>
              <a:t>com isso, possibilitou muito mais do que o desenvolvimento do projeto de intervenção, e sim, o meu aprimoramento profissional </a:t>
            </a:r>
            <a:r>
              <a:rPr lang="pt-BR" sz="2400" dirty="0" smtClean="0"/>
              <a:t>e pessoal.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2749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rianç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7920880" cy="59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4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rianç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7920880" cy="59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27784" y="1700808"/>
            <a:ext cx="4176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0" dirty="0" smtClean="0">
                <a:solidFill>
                  <a:srgbClr val="FFFF00"/>
                </a:solidFill>
              </a:rPr>
              <a:t>Fim</a:t>
            </a:r>
            <a:endParaRPr lang="pt-BR" sz="1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8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400" dirty="0" smtClean="0"/>
              <a:t>Melhoria da atenção à Saúde do Idoso na UBS Sítio Floresta, Pelotas – </a:t>
            </a:r>
            <a:r>
              <a:rPr lang="pt-BR" sz="2400" dirty="0" smtClean="0"/>
              <a:t>RS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001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Metodologia -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43608" y="1772816"/>
            <a:ext cx="6624736" cy="417646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3100" dirty="0" smtClean="0"/>
              <a:t>Ampliar a cobertura de atenção à saúde do idoso da área da unidade de saúde para 95%</a:t>
            </a:r>
          </a:p>
          <a:p>
            <a:pPr>
              <a:buFontTx/>
              <a:buChar char="-"/>
            </a:pPr>
            <a:r>
              <a:rPr lang="pt-BR" sz="3100" dirty="0" smtClean="0"/>
              <a:t>Realizar Avaliação Multidimensional Rápida de 100% dos idosos da área de abrangência</a:t>
            </a:r>
          </a:p>
          <a:p>
            <a:pPr>
              <a:buFontTx/>
              <a:buChar char="-"/>
            </a:pPr>
            <a:r>
              <a:rPr lang="pt-BR" sz="3100" dirty="0" smtClean="0"/>
              <a:t>Realizar exame clínico apropriado em 100% das consultas</a:t>
            </a:r>
          </a:p>
          <a:p>
            <a:pPr>
              <a:buFontTx/>
              <a:buChar char="-"/>
            </a:pPr>
            <a:r>
              <a:rPr lang="pt-BR" sz="3100" dirty="0" smtClean="0"/>
              <a:t>Realizar a solicitação de exames complementares periódicos em 100% dos idosos HAS / DM</a:t>
            </a:r>
          </a:p>
          <a:p>
            <a:pPr>
              <a:buFontTx/>
              <a:buChar char="-"/>
            </a:pPr>
            <a:r>
              <a:rPr lang="pt-BR" sz="3100" dirty="0"/>
              <a:t>Priorizar a prescrição de medicamentos da Farmácia Popular a 100% dos idosos</a:t>
            </a:r>
          </a:p>
          <a:p>
            <a:pPr>
              <a:buFontTx/>
              <a:buChar char="-"/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172641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620688"/>
            <a:ext cx="7200800" cy="520291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600" dirty="0" smtClean="0"/>
              <a:t>Cadastrar </a:t>
            </a:r>
            <a:r>
              <a:rPr lang="pt-BR" sz="2600" dirty="0"/>
              <a:t>100% dos idosos acamados ou com problemas de locomoção</a:t>
            </a: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/>
              <a:t>Realizar visita domiciliar a 100% dos idosos acamados ou com problemas de </a:t>
            </a:r>
            <a:r>
              <a:rPr lang="pt-BR" sz="2600" dirty="0" smtClean="0"/>
              <a:t>locomoção</a:t>
            </a:r>
          </a:p>
          <a:p>
            <a:pPr>
              <a:buFontTx/>
              <a:buChar char="-"/>
            </a:pPr>
            <a:r>
              <a:rPr lang="pt-BR" sz="2600" dirty="0"/>
              <a:t>Rastrear 100% dos idosos para Hipertensão Arterial Sistêmica (HAS) e 90% dos idosos com pressão arterial sustentada maior que 135/80 mmHg para Diabetes Mellitus </a:t>
            </a: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/>
              <a:t>Realizar avaliação da necessidade de atendimento odontológico em 100% dos </a:t>
            </a:r>
            <a:r>
              <a:rPr lang="pt-BR" sz="2600" dirty="0" smtClean="0"/>
              <a:t>idosos</a:t>
            </a:r>
          </a:p>
          <a:p>
            <a:pPr>
              <a:buFontTx/>
              <a:buChar char="-"/>
            </a:pPr>
            <a:r>
              <a:rPr lang="pt-BR" sz="2600" dirty="0"/>
              <a:t>Realizar a primeira consulta odontológica para 100% dos </a:t>
            </a:r>
            <a:r>
              <a:rPr lang="pt-BR" sz="2600" dirty="0" smtClean="0"/>
              <a:t>idosos</a:t>
            </a:r>
          </a:p>
          <a:p>
            <a:pPr>
              <a:buFontTx/>
              <a:buChar char="-"/>
            </a:pPr>
            <a:r>
              <a:rPr lang="pt-BR" sz="2600" dirty="0"/>
              <a:t>Buscar 100% dos idosos faltosos às consultas programadas</a:t>
            </a:r>
          </a:p>
          <a:p>
            <a:pPr marL="45720" indent="0">
              <a:buNone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/>
          </a:p>
          <a:p>
            <a:pPr marL="45720" indent="0">
              <a:buNone/>
            </a:pPr>
            <a:endParaRPr lang="pt-BR" sz="2800" dirty="0"/>
          </a:p>
          <a:p>
            <a:pPr>
              <a:buFontTx/>
              <a:buChar char="-"/>
            </a:pPr>
            <a:endParaRPr lang="pt-BR" sz="2800" dirty="0" smtClean="0"/>
          </a:p>
          <a:p>
            <a:pPr>
              <a:buFontTx/>
              <a:buChar char="-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98604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416824" cy="5904656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4400" dirty="0"/>
              <a:t>Manter registro específico de 95% das pessoas idosas</a:t>
            </a:r>
          </a:p>
          <a:p>
            <a:pPr>
              <a:buFontTx/>
              <a:buChar char="-"/>
            </a:pPr>
            <a:r>
              <a:rPr lang="pt-BR" sz="4400" dirty="0"/>
              <a:t>Distribuir a Caderneta de Saúde da Pessoa Idosa a 100% dos idosos cadastrados</a:t>
            </a:r>
          </a:p>
          <a:p>
            <a:pPr>
              <a:buFontTx/>
              <a:buChar char="-"/>
            </a:pPr>
            <a:r>
              <a:rPr lang="pt-BR" sz="4400" dirty="0"/>
              <a:t>Rastrear 100% das pessoas idosas para risco de morbimortalidade</a:t>
            </a:r>
          </a:p>
          <a:p>
            <a:pPr>
              <a:buFontTx/>
              <a:buChar char="-"/>
            </a:pPr>
            <a:r>
              <a:rPr lang="pt-BR" sz="4400" dirty="0"/>
              <a:t>Investigar a presença de indicadores de fragilização na velhice em 100% das pessoas </a:t>
            </a:r>
            <a:r>
              <a:rPr lang="pt-BR" sz="4400" dirty="0" smtClean="0"/>
              <a:t>idosas</a:t>
            </a:r>
          </a:p>
          <a:p>
            <a:pPr>
              <a:buFontTx/>
              <a:buChar char="-"/>
            </a:pPr>
            <a:r>
              <a:rPr lang="pt-BR" sz="4400" dirty="0"/>
              <a:t>Avaliar a rede social de 100% dos </a:t>
            </a:r>
            <a:r>
              <a:rPr lang="pt-BR" sz="4400" dirty="0" smtClean="0"/>
              <a:t>idosos</a:t>
            </a:r>
          </a:p>
          <a:p>
            <a:pPr>
              <a:buFontTx/>
              <a:buChar char="-"/>
            </a:pPr>
            <a:r>
              <a:rPr lang="pt-BR" sz="4400" dirty="0"/>
              <a:t>Garantir orientação nutricional para hábitos alimentares saudáveis a 100% das pessoas </a:t>
            </a:r>
            <a:r>
              <a:rPr lang="pt-BR" sz="4400" dirty="0" smtClean="0"/>
              <a:t>idosas</a:t>
            </a:r>
          </a:p>
          <a:p>
            <a:pPr>
              <a:buFontTx/>
              <a:buChar char="-"/>
            </a:pPr>
            <a:r>
              <a:rPr lang="pt-BR" sz="4400" dirty="0"/>
              <a:t>Garantir orientação para a prática regular de atividade física a 100% </a:t>
            </a:r>
            <a:r>
              <a:rPr lang="pt-BR" sz="4400" dirty="0" smtClean="0"/>
              <a:t>idosos</a:t>
            </a:r>
          </a:p>
          <a:p>
            <a:pPr>
              <a:buFontTx/>
              <a:buChar char="-"/>
            </a:pPr>
            <a:r>
              <a:rPr lang="pt-BR" sz="4400" dirty="0"/>
              <a:t>Garantir orientações sobre higiene bucal para 100% dos idosos cadastrados</a:t>
            </a:r>
          </a:p>
          <a:p>
            <a:pPr>
              <a:buFontTx/>
              <a:buChar char="-"/>
            </a:pPr>
            <a:endParaRPr lang="pt-BR" sz="2800" dirty="0"/>
          </a:p>
          <a:p>
            <a:pPr>
              <a:buFontTx/>
              <a:buChar char="-"/>
            </a:pPr>
            <a:endParaRPr lang="pt-BR" sz="2800" dirty="0" smtClean="0"/>
          </a:p>
          <a:p>
            <a:pPr>
              <a:buFontTx/>
              <a:buChar char="-"/>
            </a:pPr>
            <a:endParaRPr lang="pt-BR" sz="2800" dirty="0"/>
          </a:p>
          <a:p>
            <a:pPr>
              <a:buFontTx/>
              <a:buChar char="-"/>
            </a:pPr>
            <a:endParaRPr lang="pt-BR" sz="2800" dirty="0" smtClean="0"/>
          </a:p>
          <a:p>
            <a:pPr>
              <a:buFontTx/>
              <a:buChar char="-"/>
            </a:pPr>
            <a:endParaRPr lang="pt-BR" sz="2800" dirty="0"/>
          </a:p>
          <a:p>
            <a:pPr marL="45720" indent="0">
              <a:buNone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/>
          </a:p>
          <a:p>
            <a:pPr marL="45720" indent="0">
              <a:buNone/>
            </a:pPr>
            <a:endParaRPr lang="pt-BR" sz="2800" dirty="0"/>
          </a:p>
          <a:p>
            <a:pPr>
              <a:buFontTx/>
              <a:buChar char="-"/>
            </a:pPr>
            <a:endParaRPr lang="pt-BR" sz="2800" dirty="0" smtClean="0"/>
          </a:p>
          <a:p>
            <a:pPr>
              <a:buFontTx/>
              <a:buChar char="-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06640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713</TotalTime>
  <Words>2425</Words>
  <Application>Microsoft Office PowerPoint</Application>
  <PresentationFormat>Apresentação na tela (4:3)</PresentationFormat>
  <Paragraphs>406</Paragraphs>
  <Slides>52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Integração</vt:lpstr>
      <vt:lpstr>Melhorias da atenção à saúde do Idoso na UBS Sítio Floresta, Pelotas/RS</vt:lpstr>
      <vt:lpstr>Introdução</vt:lpstr>
      <vt:lpstr>Introdução</vt:lpstr>
      <vt:lpstr>Introdução</vt:lpstr>
      <vt:lpstr>Introdução</vt:lpstr>
      <vt:lpstr>Objetivo Geral</vt:lpstr>
      <vt:lpstr>Metodologia - Ações</vt:lpstr>
      <vt:lpstr>Apresentação do PowerPoint</vt:lpstr>
      <vt:lpstr>Apresentação do PowerPoint</vt:lpstr>
      <vt:lpstr>Metodologia – ações em saúde bucal</vt:lpstr>
      <vt:lpstr>Apresentação do PowerPoint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Resultados</vt:lpstr>
      <vt:lpstr> Discussão</vt:lpstr>
      <vt:lpstr> Discussão</vt:lpstr>
      <vt:lpstr> Reflexão crítica</vt:lpstr>
      <vt:lpstr> Reflexão crítica</vt:lpstr>
      <vt:lpstr>Apresentação do PowerPoint</vt:lpstr>
      <vt:lpstr> Agradecimentos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Melhorias da atenção à saúde do Idoso na UBS Sítio Floresta, Pelotas/RS</dc:title>
  <dc:creator>Win7</dc:creator>
  <cp:lastModifiedBy>Win7</cp:lastModifiedBy>
  <cp:revision>70</cp:revision>
  <dcterms:created xsi:type="dcterms:W3CDTF">2015-01-19T21:07:57Z</dcterms:created>
  <dcterms:modified xsi:type="dcterms:W3CDTF">2015-01-23T01:52:59Z</dcterms:modified>
</cp:coreProperties>
</file>