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71" d="100"/>
          <a:sy n="71" d="100"/>
        </p:scale>
        <p:origin x="132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&#211;S%20-%20SA&#218;DE%20DA%20FAM&#205;LIA\Avalia&#231;&#227;o%20da%20Interven&#231;&#227;o%204\Camila%20Viegas%20-%20Coleta%20de%20dados%20Sa&#250;de%20Bucal%20escolares%20(Daniela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&#211;S%20-%20SA&#218;DE%20DA%20FAM&#205;LIA\Avalia&#231;&#227;o%20da%20Interven&#231;&#227;o%20%204\Produtos%20Finais\Camila%20Viegas%20-%20Coleta%20de%20dados%20Sa&#250;de%20Bucal%20escolares%20(final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</c:f>
              <c:strCache>
                <c:ptCount val="1"/>
                <c:pt idx="0">
                  <c:v>Proporção de escolares examinados na escola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Indicadores!$D$6:$G$6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Indicadores!$D$7:$G$7</c:f>
              <c:numCache>
                <c:formatCode>0.0%</c:formatCode>
                <c:ptCount val="4"/>
                <c:pt idx="0">
                  <c:v>0.63888888888889184</c:v>
                </c:pt>
                <c:pt idx="1">
                  <c:v>0.8611111111111116</c:v>
                </c:pt>
                <c:pt idx="2">
                  <c:v>0.8611111111111116</c:v>
                </c:pt>
                <c:pt idx="3">
                  <c:v>0.8611111111111116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502176"/>
        <c:axId val="283502568"/>
      </c:barChart>
      <c:catAx>
        <c:axId val="28350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502568"/>
        <c:crosses val="autoZero"/>
        <c:auto val="1"/>
        <c:lblAlgn val="ctr"/>
        <c:lblOffset val="100"/>
        <c:noMultiLvlLbl val="0"/>
      </c:catAx>
      <c:valAx>
        <c:axId val="2835025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3502176"/>
        <c:crosses val="autoZero"/>
        <c:crossBetween val="between"/>
        <c:majorUnit val="0.2"/>
        <c:minorUnit val="4.000000000000011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escolares de alto risco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0.10144927536231886</c:v>
                </c:pt>
                <c:pt idx="1">
                  <c:v>0.21739130434782669</c:v>
                </c:pt>
                <c:pt idx="2">
                  <c:v>0.39130434782608797</c:v>
                </c:pt>
                <c:pt idx="3">
                  <c:v>0.69565217391304368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047984"/>
        <c:axId val="283507272"/>
      </c:barChart>
      <c:catAx>
        <c:axId val="23104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83507272"/>
        <c:crosses val="autoZero"/>
        <c:auto val="1"/>
        <c:lblAlgn val="ctr"/>
        <c:lblOffset val="100"/>
        <c:noMultiLvlLbl val="0"/>
      </c:catAx>
      <c:valAx>
        <c:axId val="2835072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3104798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escolares com escovação dental supervisionada com creme dental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0.8611111111111116</c:v>
                </c:pt>
                <c:pt idx="3">
                  <c:v>0.8611111111111116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258440"/>
        <c:axId val="325261184"/>
      </c:barChart>
      <c:catAx>
        <c:axId val="325258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325261184"/>
        <c:crosses val="autoZero"/>
        <c:auto val="1"/>
        <c:lblAlgn val="ctr"/>
        <c:lblOffset val="100"/>
        <c:noMultiLvlLbl val="0"/>
      </c:catAx>
      <c:valAx>
        <c:axId val="32526118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3252584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escolares de alto risco com aplicação de gel fluoretado com escova dental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Indicadores!$D$37:$G$37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Indicadores!$D$38:$G$38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267848"/>
        <c:axId val="325269024"/>
      </c:barChart>
      <c:catAx>
        <c:axId val="325267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325269024"/>
        <c:crosses val="autoZero"/>
        <c:auto val="1"/>
        <c:lblAlgn val="ctr"/>
        <c:lblOffset val="100"/>
        <c:noMultiLvlLbl val="0"/>
      </c:catAx>
      <c:valAx>
        <c:axId val="3252690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325267848"/>
        <c:crosses val="autoZero"/>
        <c:crossBetween val="between"/>
        <c:majorUnit val="0.2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escolares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Indicadores!$D$43:$G$44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0.71428571428571463</c:v>
                </c:pt>
                <c:pt idx="1">
                  <c:v>0.4</c:v>
                </c:pt>
                <c:pt idx="2">
                  <c:v>0.62962962962963165</c:v>
                </c:pt>
                <c:pt idx="3">
                  <c:v>0.64583333333333492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290496"/>
        <c:axId val="328291672"/>
      </c:barChart>
      <c:catAx>
        <c:axId val="32829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8291672"/>
        <c:crosses val="autoZero"/>
        <c:auto val="1"/>
        <c:lblAlgn val="ctr"/>
        <c:lblOffset val="100"/>
        <c:noMultiLvlLbl val="0"/>
      </c:catAx>
      <c:valAx>
        <c:axId val="3282916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8290496"/>
        <c:crosses val="autoZero"/>
        <c:crossBetween val="between"/>
        <c:majorUnit val="0.2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Indicadores!$C$73</c:f>
              <c:strCache>
                <c:ptCount val="1"/>
                <c:pt idx="0">
                  <c:v>Proporção de escolares com orientações nutricionais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Indicadores!$D$72:$G$72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Indicadores!$D$73:$G$73</c:f>
              <c:numCache>
                <c:formatCode>0.0%</c:formatCode>
                <c:ptCount val="4"/>
                <c:pt idx="0">
                  <c:v>2.4305555555555556E-2</c:v>
                </c:pt>
                <c:pt idx="1">
                  <c:v>3.125E-2</c:v>
                </c:pt>
                <c:pt idx="2">
                  <c:v>0.8611111111111116</c:v>
                </c:pt>
                <c:pt idx="3">
                  <c:v>0.8611111111111116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046416"/>
        <c:axId val="231050728"/>
      </c:barChart>
      <c:catAx>
        <c:axId val="23104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050728"/>
        <c:crosses val="autoZero"/>
        <c:auto val="1"/>
        <c:lblAlgn val="ctr"/>
        <c:lblOffset val="100"/>
        <c:noMultiLvlLbl val="0"/>
      </c:catAx>
      <c:valAx>
        <c:axId val="23105072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0464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420AA-7262-48E8-AF03-3C5551811B22}" type="datetimeFigureOut">
              <a:rPr lang="pt-BR" smtClean="0"/>
              <a:t>26/10/2014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F9929-5080-4AEF-AD1E-45E4D1E25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9929-5080-4AEF-AD1E-45E4D1E2589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48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F0F0C9-F93B-4DDF-B0CF-F664362D050A}" type="datetimeFigureOut">
              <a:rPr lang="pt-BR" smtClean="0"/>
              <a:t>26/10/2014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E28C83-9C04-4735-83FC-8F154EA4418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F0C9-F93B-4DDF-B0CF-F664362D050A}" type="datetimeFigureOut">
              <a:rPr lang="pt-BR" smtClean="0"/>
              <a:t>26/10/2014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8C83-9C04-4735-83FC-8F154EA441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F0C9-F93B-4DDF-B0CF-F664362D050A}" type="datetimeFigureOut">
              <a:rPr lang="pt-BR" smtClean="0"/>
              <a:t>26/10/2014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8C83-9C04-4735-83FC-8F154EA441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F0F0C9-F93B-4DDF-B0CF-F664362D050A}" type="datetimeFigureOut">
              <a:rPr lang="pt-BR" smtClean="0"/>
              <a:t>26/10/2014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E28C83-9C04-4735-83FC-8F154EA44185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F0F0C9-F93B-4DDF-B0CF-F664362D050A}" type="datetimeFigureOut">
              <a:rPr lang="pt-BR" smtClean="0"/>
              <a:t>26/10/2014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E28C83-9C04-4735-83FC-8F154EA4418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F0C9-F93B-4DDF-B0CF-F664362D050A}" type="datetimeFigureOut">
              <a:rPr lang="pt-BR" smtClean="0"/>
              <a:t>26/10/2014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8C83-9C04-4735-83FC-8F154EA4418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F0C9-F93B-4DDF-B0CF-F664362D050A}" type="datetimeFigureOut">
              <a:rPr lang="pt-BR" smtClean="0"/>
              <a:t>26/10/2014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8C83-9C04-4735-83FC-8F154EA4418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F0F0C9-F93B-4DDF-B0CF-F664362D050A}" type="datetimeFigureOut">
              <a:rPr lang="pt-BR" smtClean="0"/>
              <a:t>26/10/2014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E28C83-9C04-4735-83FC-8F154EA4418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F0C9-F93B-4DDF-B0CF-F664362D050A}" type="datetimeFigureOut">
              <a:rPr lang="pt-BR" smtClean="0"/>
              <a:t>26/10/2014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8C83-9C04-4735-83FC-8F154EA441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F0F0C9-F93B-4DDF-B0CF-F664362D050A}" type="datetimeFigureOut">
              <a:rPr lang="pt-BR" smtClean="0"/>
              <a:t>26/10/2014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E28C83-9C04-4735-83FC-8F154EA44185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F0F0C9-F93B-4DDF-B0CF-F664362D050A}" type="datetimeFigureOut">
              <a:rPr lang="pt-BR" smtClean="0"/>
              <a:t>26/10/2014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E28C83-9C04-4735-83FC-8F154EA44185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F0F0C9-F93B-4DDF-B0CF-F664362D050A}" type="datetimeFigureOut">
              <a:rPr lang="pt-BR" smtClean="0"/>
              <a:t>26/10/2014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E28C83-9C04-4735-83FC-8F154EA4418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7744" y="908720"/>
            <a:ext cx="6172200" cy="3029722"/>
          </a:xfrm>
        </p:spPr>
        <p:txBody>
          <a:bodyPr>
            <a:normAutofit fontScale="90000"/>
          </a:bodyPr>
          <a:lstStyle/>
          <a:p>
            <a:r>
              <a:rPr lang="pt-BR" dirty="0"/>
              <a:t>Qualificação da Atenção à Saúde Bucal dos Escolares de 6 a 12 anos na E.E.E.F. Pedro Scherer, área de abrangência do Centro de Saúde Montanha, Lajeado - RS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4581128"/>
            <a:ext cx="6172200" cy="1793794"/>
          </a:xfrm>
        </p:spPr>
        <p:txBody>
          <a:bodyPr>
            <a:normAutofit/>
          </a:bodyPr>
          <a:lstStyle/>
          <a:p>
            <a:pPr algn="r"/>
            <a:r>
              <a:rPr lang="pt-BR" dirty="0" smtClean="0"/>
              <a:t>Camila Viegas</a:t>
            </a:r>
          </a:p>
          <a:p>
            <a:pPr algn="r"/>
            <a:endParaRPr lang="pt-BR" dirty="0" smtClean="0"/>
          </a:p>
          <a:p>
            <a:pPr algn="r"/>
            <a:r>
              <a:rPr lang="pt-BR" dirty="0" smtClean="0"/>
              <a:t>Orientadora: Daniela Alves Pereira Coutinho</a:t>
            </a:r>
          </a:p>
          <a:p>
            <a:pPr algn="r"/>
            <a:r>
              <a:rPr lang="pt-BR" dirty="0" smtClean="0"/>
              <a:t>Especialização em Saúde da Família</a:t>
            </a:r>
          </a:p>
          <a:p>
            <a:pPr algn="r"/>
            <a:r>
              <a:rPr lang="pt-BR" dirty="0" smtClean="0"/>
              <a:t>UNA-SUS </a:t>
            </a:r>
            <a:r>
              <a:rPr lang="pt-BR" dirty="0" err="1" smtClean="0"/>
              <a:t>UFPel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59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- 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u="sng" dirty="0" smtClean="0"/>
              <a:t>Qualificação da prática clínica</a:t>
            </a:r>
          </a:p>
          <a:p>
            <a:endParaRPr lang="pt-BR" dirty="0" smtClean="0"/>
          </a:p>
          <a:p>
            <a:r>
              <a:rPr lang="pt-BR" dirty="0" smtClean="0"/>
              <a:t>Capacitar a equipe para o trabalho </a:t>
            </a:r>
            <a:r>
              <a:rPr lang="pt-BR" dirty="0" smtClean="0"/>
              <a:t>realizado.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3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- 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6916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Caderno de Atenção Básica do Ministério da Saúde sobre Saúde Bucal, </a:t>
            </a:r>
            <a:r>
              <a:rPr lang="pt-BR" dirty="0" smtClean="0"/>
              <a:t>2006;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Fichas clínicas odontológicas e lista de </a:t>
            </a:r>
            <a:r>
              <a:rPr lang="pt-BR" dirty="0" smtClean="0"/>
              <a:t>escolares;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Ficha de encaminhamento para os </a:t>
            </a:r>
            <a:r>
              <a:rPr lang="pt-BR" dirty="0" smtClean="0"/>
              <a:t>pais;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Organização do trabalho realizado na escola entre Dentista e ASB em </a:t>
            </a:r>
            <a:r>
              <a:rPr lang="pt-BR" dirty="0" smtClean="0"/>
              <a:t>reunião;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Agenda </a:t>
            </a:r>
            <a:r>
              <a:rPr lang="pt-BR" dirty="0" smtClean="0"/>
              <a:t>fechada em dias de atendimento na </a:t>
            </a:r>
            <a:r>
              <a:rPr lang="pt-BR" dirty="0" smtClean="0"/>
              <a:t>escola.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27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- Logística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Escovação supervisionada e aplicação de gel flúor no mesmo dia, com revelador de placa, escovação e depois aplicação de flúor.</a:t>
            </a:r>
          </a:p>
          <a:p>
            <a:endParaRPr lang="pt-BR" dirty="0"/>
          </a:p>
          <a:p>
            <a:r>
              <a:rPr lang="pt-BR" dirty="0" smtClean="0"/>
              <a:t>Atividades educativas em conjunto com ASB.</a:t>
            </a:r>
          </a:p>
          <a:p>
            <a:endParaRPr lang="pt-BR" dirty="0"/>
          </a:p>
          <a:p>
            <a:r>
              <a:rPr lang="pt-BR" dirty="0" smtClean="0"/>
              <a:t>Exam</a:t>
            </a:r>
            <a:r>
              <a:rPr lang="pt-BR" dirty="0" smtClean="0"/>
              <a:t>e de saúde bucal com encaminhamento para atendimento odontológico.</a:t>
            </a:r>
          </a:p>
          <a:p>
            <a:endParaRPr lang="pt-BR" dirty="0"/>
          </a:p>
          <a:p>
            <a:r>
              <a:rPr lang="pt-BR" dirty="0" smtClean="0"/>
              <a:t>Remarcação de consulta quando necessário para estudante que necessita.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66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pt-BR" i="1" dirty="0" smtClean="0"/>
              <a:t>Ampliar </a:t>
            </a:r>
            <a:r>
              <a:rPr lang="pt-BR" i="1" dirty="0"/>
              <a:t>cobertura de atenção </a:t>
            </a:r>
            <a:r>
              <a:rPr lang="pt-BR" i="1" dirty="0" smtClean="0"/>
              <a:t>à </a:t>
            </a:r>
            <a:r>
              <a:rPr lang="pt-BR" i="1" dirty="0"/>
              <a:t>saúde bucal dos escolares</a:t>
            </a:r>
            <a:r>
              <a:rPr lang="pt-BR" i="1" dirty="0" smtClean="0"/>
              <a:t>.</a:t>
            </a:r>
          </a:p>
          <a:p>
            <a:pPr marL="457200" indent="-457200">
              <a:buAutoNum type="arabicParenR"/>
            </a:pPr>
            <a:endParaRPr lang="pt-BR" dirty="0"/>
          </a:p>
          <a:p>
            <a:pPr lvl="0"/>
            <a:r>
              <a:rPr lang="pt-BR" b="1" dirty="0"/>
              <a:t>Meta 1.1</a:t>
            </a:r>
            <a:r>
              <a:rPr lang="pt-BR" dirty="0"/>
              <a:t>: Ampliar a cobertura de ação coletiva de exame bucal com finalidade epidemiológica para estabelecimento de prioridade de atendimento em 50% dos escolares de 6 a 12 anos de idade das escolas da área de abrangência.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82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i="1" dirty="0" smtClean="0"/>
              <a:t>  Proporção </a:t>
            </a:r>
            <a:r>
              <a:rPr lang="pt-BR" i="1" dirty="0"/>
              <a:t>de escolares examinados na escola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81591989"/>
              </p:ext>
            </p:extLst>
          </p:nvPr>
        </p:nvGraphicFramePr>
        <p:xfrm>
          <a:off x="457200" y="2299017"/>
          <a:ext cx="6923111" cy="417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9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Meta </a:t>
            </a:r>
            <a:r>
              <a:rPr lang="pt-BR" b="1" dirty="0"/>
              <a:t>1.2:</a:t>
            </a:r>
            <a:r>
              <a:rPr lang="pt-BR" dirty="0"/>
              <a:t> Ampliar a cobertura de primeira consulta, com plano de tratamento odontológico, para 50% dos escolares moradores da área de abrangência da unidade de saúde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/>
          </a:p>
          <a:p>
            <a:pPr lvl="1"/>
            <a:r>
              <a:rPr lang="pt-BR" dirty="0" smtClean="0"/>
              <a:t>Não houve controle.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23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5069160"/>
          </a:xfrm>
        </p:spPr>
        <p:txBody>
          <a:bodyPr/>
          <a:lstStyle/>
          <a:p>
            <a:r>
              <a:rPr lang="pt-BR" b="1" dirty="0"/>
              <a:t>Meta 1.3:</a:t>
            </a:r>
            <a:r>
              <a:rPr lang="pt-BR" dirty="0"/>
              <a:t> Realizar primeira consulta odontológica em 50% dos escolares da área classificados como alto risco para doenças bucais.</a:t>
            </a:r>
          </a:p>
          <a:p>
            <a:pPr marL="0" indent="0" algn="ctr">
              <a:buNone/>
            </a:pPr>
            <a:r>
              <a:rPr lang="pt-BR" i="1" dirty="0"/>
              <a:t>Proporção de escolares de alto riso com primeira consulta odontológica realizada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221762651"/>
              </p:ext>
            </p:extLst>
          </p:nvPr>
        </p:nvGraphicFramePr>
        <p:xfrm>
          <a:off x="1547664" y="3645024"/>
          <a:ext cx="53285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2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i="1" dirty="0" smtClean="0">
                <a:solidFill>
                  <a:schemeClr val="accent1"/>
                </a:solidFill>
              </a:rPr>
              <a:t>2)   </a:t>
            </a:r>
            <a:r>
              <a:rPr lang="pt-BR" i="1" dirty="0" smtClean="0"/>
              <a:t>Melhorar </a:t>
            </a:r>
            <a:r>
              <a:rPr lang="pt-BR" i="1" dirty="0"/>
              <a:t>a adesão ao atendimento em saúde bucal</a:t>
            </a:r>
          </a:p>
          <a:p>
            <a:pPr marL="0" indent="0">
              <a:buNone/>
            </a:pPr>
            <a:endParaRPr lang="pt-BR" i="1" dirty="0"/>
          </a:p>
          <a:p>
            <a:pPr lvl="0"/>
            <a:r>
              <a:rPr lang="pt-BR" b="1" dirty="0"/>
              <a:t>Meta 2.1</a:t>
            </a:r>
            <a:r>
              <a:rPr lang="pt-BR" dirty="0"/>
              <a:t>: Fazer busca ativa de 100% dos escolares da área, com primeira consulta programática, faltosos às consultas.  </a:t>
            </a:r>
            <a:endParaRPr lang="pt-BR" dirty="0" smtClean="0"/>
          </a:p>
          <a:p>
            <a:pPr lvl="0"/>
            <a:endParaRPr lang="pt-BR" dirty="0"/>
          </a:p>
          <a:p>
            <a:pPr lvl="1"/>
            <a:r>
              <a:rPr lang="pt-BR" dirty="0" smtClean="0"/>
              <a:t>Não foi realizado.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10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arenR" startAt="3"/>
            </a:pPr>
            <a:r>
              <a:rPr lang="pt-BR" i="1" dirty="0" smtClean="0"/>
              <a:t>Melhorar </a:t>
            </a:r>
            <a:r>
              <a:rPr lang="pt-BR" i="1" dirty="0"/>
              <a:t>a qualidade de atenção em saúde bucal dos escolares</a:t>
            </a:r>
            <a:r>
              <a:rPr lang="pt-BR" i="1" dirty="0" smtClean="0"/>
              <a:t>.</a:t>
            </a:r>
          </a:p>
          <a:p>
            <a:pPr marL="457200" indent="-457200">
              <a:buAutoNum type="arabicParenR" startAt="3"/>
            </a:pPr>
            <a:endParaRPr lang="pt-BR" dirty="0" smtClean="0"/>
          </a:p>
          <a:p>
            <a:pPr lvl="0"/>
            <a:r>
              <a:rPr lang="pt-BR" b="1" dirty="0" smtClean="0"/>
              <a:t>Meta </a:t>
            </a:r>
            <a:r>
              <a:rPr lang="pt-BR" b="1" dirty="0"/>
              <a:t>3.1</a:t>
            </a:r>
            <a:r>
              <a:rPr lang="pt-BR" dirty="0"/>
              <a:t>: Realizar a escovação supervisionada com creme dental em 50% dos escolares.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41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i="1" dirty="0"/>
              <a:t>Proporção de escolares com escovação dental         </a:t>
            </a:r>
            <a:r>
              <a:rPr lang="pt-BR" i="1" dirty="0" smtClean="0"/>
              <a:t>supervisionada </a:t>
            </a:r>
            <a:r>
              <a:rPr lang="pt-BR" i="1" dirty="0"/>
              <a:t>com creme dental</a:t>
            </a:r>
            <a:endParaRPr lang="pt-BR" i="1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243738680"/>
              </p:ext>
            </p:extLst>
          </p:nvPr>
        </p:nvGraphicFramePr>
        <p:xfrm>
          <a:off x="1043608" y="2420888"/>
          <a:ext cx="612068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95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Município de Lajeado – RS;</a:t>
            </a:r>
          </a:p>
          <a:p>
            <a:endParaRPr lang="pt-BR" dirty="0" smtClean="0"/>
          </a:p>
          <a:p>
            <a:r>
              <a:rPr lang="pt-BR" dirty="0" smtClean="0"/>
              <a:t>70mil habitantes;</a:t>
            </a:r>
          </a:p>
          <a:p>
            <a:endParaRPr lang="pt-BR" dirty="0" smtClean="0"/>
          </a:p>
          <a:p>
            <a:r>
              <a:rPr lang="pt-BR" dirty="0" smtClean="0"/>
              <a:t>14 unidades de saúde      9 ESF e 5 </a:t>
            </a:r>
            <a:r>
              <a:rPr lang="pt-BR" dirty="0" smtClean="0"/>
              <a:t>UBS;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2 Centros de Saúde com </a:t>
            </a:r>
            <a:r>
              <a:rPr lang="pt-BR" dirty="0" smtClean="0"/>
              <a:t>ESF;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8 Unidades com atendimento </a:t>
            </a:r>
            <a:r>
              <a:rPr lang="pt-BR" dirty="0" smtClean="0"/>
              <a:t>odontológico;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CEO.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3927933" y="3356992"/>
            <a:ext cx="24460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2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5257800"/>
          </a:xfrm>
        </p:spPr>
        <p:txBody>
          <a:bodyPr/>
          <a:lstStyle/>
          <a:p>
            <a:r>
              <a:rPr lang="pt-BR" b="1" dirty="0"/>
              <a:t>Meta 3.2:</a:t>
            </a:r>
            <a:r>
              <a:rPr lang="pt-BR" dirty="0"/>
              <a:t> Realizar a aplicação de gel </a:t>
            </a:r>
            <a:r>
              <a:rPr lang="pt-BR" dirty="0" err="1"/>
              <a:t>fluoretado</a:t>
            </a:r>
            <a:r>
              <a:rPr lang="pt-BR" dirty="0"/>
              <a:t> com escova dental em 100% dos escolares de alto risco para doenças bucais.</a:t>
            </a:r>
          </a:p>
          <a:p>
            <a:pPr marL="0" indent="0" algn="ctr">
              <a:buNone/>
            </a:pPr>
            <a:r>
              <a:rPr lang="pt-BR" i="1" dirty="0" smtClean="0"/>
              <a:t>Proporção </a:t>
            </a:r>
            <a:r>
              <a:rPr lang="pt-BR" i="1" dirty="0"/>
              <a:t>de escolares de alto risco com aplicação de gel </a:t>
            </a:r>
            <a:r>
              <a:rPr lang="pt-BR" i="1" dirty="0" err="1"/>
              <a:t>fluoretado</a:t>
            </a:r>
            <a:r>
              <a:rPr lang="pt-BR" i="1" dirty="0"/>
              <a:t> com escova dental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150545802"/>
              </p:ext>
            </p:extLst>
          </p:nvPr>
        </p:nvGraphicFramePr>
        <p:xfrm>
          <a:off x="1187624" y="3573016"/>
          <a:ext cx="568863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35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257800"/>
          </a:xfrm>
        </p:spPr>
        <p:txBody>
          <a:bodyPr/>
          <a:lstStyle/>
          <a:p>
            <a:r>
              <a:rPr lang="pt-BR" b="1" dirty="0"/>
              <a:t>Meta 3.3:</a:t>
            </a:r>
            <a:r>
              <a:rPr lang="pt-BR" dirty="0"/>
              <a:t> Concluir o tratamento dentário em 100% dos escolares com primeira consulta odontológica.</a:t>
            </a:r>
          </a:p>
          <a:p>
            <a:pPr marL="0" indent="0" algn="ctr">
              <a:buNone/>
            </a:pPr>
            <a:r>
              <a:rPr lang="pt-BR" i="1" dirty="0" smtClean="0"/>
              <a:t>Proporção </a:t>
            </a:r>
            <a:r>
              <a:rPr lang="pt-BR" i="1" dirty="0"/>
              <a:t>de escolares com tratamento dentário concluído</a:t>
            </a:r>
            <a:endParaRPr lang="pt-BR" i="1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47187760"/>
              </p:ext>
            </p:extLst>
          </p:nvPr>
        </p:nvGraphicFramePr>
        <p:xfrm>
          <a:off x="1331640" y="3140968"/>
          <a:ext cx="590465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58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marL="457200" indent="-457200">
              <a:buAutoNum type="arabicParenR" startAt="4"/>
            </a:pPr>
            <a:r>
              <a:rPr lang="pt-BR" i="1" dirty="0" smtClean="0"/>
              <a:t>Melhorar </a:t>
            </a:r>
            <a:r>
              <a:rPr lang="pt-BR" i="1" dirty="0"/>
              <a:t>registro das </a:t>
            </a:r>
            <a:r>
              <a:rPr lang="pt-BR" i="1" dirty="0" smtClean="0"/>
              <a:t>informações</a:t>
            </a:r>
          </a:p>
          <a:p>
            <a:pPr marL="457200" indent="-457200">
              <a:buAutoNum type="arabicParenR" startAt="4"/>
            </a:pPr>
            <a:endParaRPr lang="pt-BR" dirty="0" smtClean="0"/>
          </a:p>
          <a:p>
            <a:r>
              <a:rPr lang="pt-BR" b="1" dirty="0" smtClean="0"/>
              <a:t>Meta </a:t>
            </a:r>
            <a:r>
              <a:rPr lang="pt-BR" b="1" dirty="0"/>
              <a:t>4.1</a:t>
            </a:r>
            <a:r>
              <a:rPr lang="pt-BR" dirty="0"/>
              <a:t>: Manter registro atualizado em planilha e/ou prontuário de 100% dos escolares da área. </a:t>
            </a:r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Registro apenas dos estudantes atendidos e classificados como de alto risco.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75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arenR" startAt="5"/>
            </a:pPr>
            <a:r>
              <a:rPr lang="pt-BR" i="1" dirty="0" smtClean="0"/>
              <a:t>Promover </a:t>
            </a:r>
            <a:r>
              <a:rPr lang="pt-BR" i="1" dirty="0"/>
              <a:t>a saúde bucal dos escolares.	</a:t>
            </a:r>
            <a:endParaRPr lang="pt-BR" i="1" dirty="0" smtClean="0"/>
          </a:p>
          <a:p>
            <a:pPr marL="457200" indent="-457200">
              <a:buAutoNum type="arabicParenR" startAt="5"/>
            </a:pPr>
            <a:endParaRPr lang="pt-BR" dirty="0"/>
          </a:p>
          <a:p>
            <a:r>
              <a:rPr lang="pt-BR" b="1" dirty="0"/>
              <a:t>Meta 5.1</a:t>
            </a:r>
            <a:r>
              <a:rPr lang="pt-BR" dirty="0"/>
              <a:t>: Fornecer orientações sobre higiene bucal para 100</a:t>
            </a:r>
            <a:r>
              <a:rPr lang="pt-BR" dirty="0" smtClean="0"/>
              <a:t>% </a:t>
            </a:r>
            <a:r>
              <a:rPr lang="pt-BR" dirty="0"/>
              <a:t>dos </a:t>
            </a:r>
            <a:r>
              <a:rPr lang="pt-BR" dirty="0" smtClean="0"/>
              <a:t>escolares.</a:t>
            </a:r>
          </a:p>
          <a:p>
            <a:endParaRPr lang="pt-BR" dirty="0" smtClean="0"/>
          </a:p>
          <a:p>
            <a:r>
              <a:rPr lang="pt-BR" b="1" dirty="0"/>
              <a:t>Meta 5.2:</a:t>
            </a:r>
            <a:r>
              <a:rPr lang="pt-BR" dirty="0"/>
              <a:t> Fornecer orientações sobre cárie dentária para 100% das crianças.</a:t>
            </a:r>
          </a:p>
          <a:p>
            <a:endParaRPr lang="pt-BR" dirty="0"/>
          </a:p>
          <a:p>
            <a:r>
              <a:rPr lang="pt-BR" b="1" dirty="0"/>
              <a:t>Meta 5.3:</a:t>
            </a:r>
            <a:r>
              <a:rPr lang="pt-BR" dirty="0"/>
              <a:t> Fornecer orientações nutricionais para 100% das crianças.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48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69160"/>
          </a:xfrm>
        </p:spPr>
        <p:txBody>
          <a:bodyPr/>
          <a:lstStyle/>
          <a:p>
            <a:pPr marL="0" indent="0" algn="ctr">
              <a:buNone/>
            </a:pPr>
            <a:r>
              <a:rPr lang="pt-BR" i="1" dirty="0"/>
              <a:t>Proporção de escolares com orientações sobre higiene </a:t>
            </a:r>
            <a:r>
              <a:rPr lang="pt-BR" i="1" dirty="0" smtClean="0"/>
              <a:t>bucal, cárie dentária e nutricionais</a:t>
            </a:r>
            <a:endParaRPr lang="pt-BR" i="1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253061719"/>
              </p:ext>
            </p:extLst>
          </p:nvPr>
        </p:nvGraphicFramePr>
        <p:xfrm>
          <a:off x="1187625" y="2564904"/>
          <a:ext cx="5688632" cy="391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54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86,1% de alunos examinados, com escovação supervisionada, aplicação de gel flúor e orientações.</a:t>
            </a:r>
          </a:p>
          <a:p>
            <a:endParaRPr lang="pt-BR" dirty="0" smtClean="0"/>
          </a:p>
          <a:p>
            <a:r>
              <a:rPr lang="pt-BR" dirty="0" smtClean="0"/>
              <a:t>69,6% de escolares atendidos classificados como alto risco.</a:t>
            </a:r>
          </a:p>
          <a:p>
            <a:endParaRPr lang="pt-BR" dirty="0" smtClean="0"/>
          </a:p>
          <a:p>
            <a:r>
              <a:rPr lang="pt-BR" dirty="0" smtClean="0"/>
              <a:t>Dos pacientes encaminhados 64,6% concluíram o tratamento odontológico.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77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r>
              <a:rPr lang="pt-BR" dirty="0" smtClean="0"/>
              <a:t>Trabalho com os escolares de 6 a 12 anos que até então não era realizado na UBS        atenção especial para a faixa etária.</a:t>
            </a:r>
          </a:p>
          <a:p>
            <a:endParaRPr lang="pt-BR" dirty="0"/>
          </a:p>
          <a:p>
            <a:r>
              <a:rPr lang="pt-BR" dirty="0" smtClean="0"/>
              <a:t>Trabalho em equipe satisfatório, com a maioria dos escolares examinados e atendidos.</a:t>
            </a:r>
          </a:p>
          <a:p>
            <a:endParaRPr lang="pt-BR" dirty="0"/>
          </a:p>
          <a:p>
            <a:r>
              <a:rPr lang="pt-BR" dirty="0" smtClean="0"/>
              <a:t>Aumento no atendimento a crianças e adolescentes.</a:t>
            </a:r>
          </a:p>
          <a:p>
            <a:endParaRPr lang="pt-BR" dirty="0"/>
          </a:p>
          <a:p>
            <a:r>
              <a:rPr lang="pt-BR" dirty="0" smtClean="0"/>
              <a:t>Faixa etária e 11 e 12 tem maior cuidados com saúde bucal.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5436096" y="213285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8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06916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União com ESF mesmo sem fazermos parte.</a:t>
            </a:r>
          </a:p>
          <a:p>
            <a:endParaRPr lang="pt-BR" dirty="0" smtClean="0"/>
          </a:p>
          <a:p>
            <a:r>
              <a:rPr lang="pt-BR" dirty="0" smtClean="0"/>
              <a:t>Integração de um novo serviço         visita aos escolares.</a:t>
            </a:r>
          </a:p>
          <a:p>
            <a:endParaRPr lang="pt-BR" dirty="0"/>
          </a:p>
          <a:p>
            <a:r>
              <a:rPr lang="pt-BR" dirty="0" smtClean="0"/>
              <a:t>Pais satisfeitos com o trabalho.</a:t>
            </a:r>
          </a:p>
          <a:p>
            <a:endParaRPr lang="pt-BR" dirty="0"/>
          </a:p>
          <a:p>
            <a:r>
              <a:rPr lang="pt-BR" dirty="0" smtClean="0"/>
              <a:t>Problema da busca ativa, por não trabalharmos junto com ESF.</a:t>
            </a:r>
          </a:p>
          <a:p>
            <a:endParaRPr lang="pt-BR" dirty="0"/>
          </a:p>
          <a:p>
            <a:r>
              <a:rPr lang="pt-BR" dirty="0" smtClean="0"/>
              <a:t>Dar continuidade ao trabalho para aumentar a cobertura de atendimento aos jovens dessa faixa etária. E para que  o cuidado com higiene bucal com incentivo torne-se hábito.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4860032" y="2636912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0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Crítica sobre o Processo Pessoal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Melhorias na UBS que passou a oferecer um novo serviço.</a:t>
            </a:r>
          </a:p>
          <a:p>
            <a:endParaRPr lang="pt-BR" dirty="0"/>
          </a:p>
          <a:p>
            <a:r>
              <a:rPr lang="pt-BR" dirty="0" smtClean="0"/>
              <a:t>Curso da UNASUS cada etapa um novo aprendizado.</a:t>
            </a:r>
          </a:p>
          <a:p>
            <a:endParaRPr lang="pt-BR" dirty="0"/>
          </a:p>
          <a:p>
            <a:r>
              <a:rPr lang="pt-BR" dirty="0" smtClean="0"/>
              <a:t>Aprendi importância dos trabalhos em grupo, de não fazer apenas atendimentos no consultório, sobre funcionamento e organização do SUS. 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Conhecer a comunidade inserida.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71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Reflexão Crítica sobre o Processo Pessoal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Conhecer o indivíduo e sua família e trabalhar com sua unidade familiar que mostra diferentes características.</a:t>
            </a:r>
          </a:p>
          <a:p>
            <a:endParaRPr lang="pt-BR" dirty="0"/>
          </a:p>
          <a:p>
            <a:r>
              <a:rPr lang="pt-BR" dirty="0" smtClean="0"/>
              <a:t>Cada trabalho trouxe um engrandecimento pessoal e profissional.</a:t>
            </a:r>
          </a:p>
          <a:p>
            <a:endParaRPr lang="pt-BR" dirty="0"/>
          </a:p>
          <a:p>
            <a:r>
              <a:rPr lang="pt-BR" dirty="0" smtClean="0"/>
              <a:t>Que possamos continuar trabalhando para melhorar a cada dia o sistema de saúde do nosso país.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87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530120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Centro de Saúde Montanha (Bairro Montanha</a:t>
            </a:r>
            <a:r>
              <a:rPr lang="pt-BR" dirty="0" smtClean="0"/>
              <a:t>).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Atendimento médico: Montanha e Moinhos </a:t>
            </a:r>
            <a:r>
              <a:rPr lang="pt-BR" dirty="0" smtClean="0"/>
              <a:t>D’Água.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Atendimento </a:t>
            </a:r>
            <a:r>
              <a:rPr lang="pt-BR" dirty="0" smtClean="0"/>
              <a:t>Especializado.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CEO (Cirurgião Buco-Maxilo-Facial, Endodontista, </a:t>
            </a:r>
            <a:r>
              <a:rPr lang="pt-BR" dirty="0" err="1" smtClean="0"/>
              <a:t>Periodontista</a:t>
            </a:r>
            <a:r>
              <a:rPr lang="pt-BR" dirty="0" smtClean="0"/>
              <a:t>, Pacientes Especiais</a:t>
            </a:r>
            <a:r>
              <a:rPr lang="pt-BR" dirty="0" smtClean="0"/>
              <a:t>).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Atenção Básica – 3 </a:t>
            </a:r>
            <a:r>
              <a:rPr lang="pt-BR" dirty="0" smtClean="0"/>
              <a:t>odontólogos.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ESF    4121 habitantes (1376 famílias)    1 Médico, 1 </a:t>
            </a:r>
            <a:r>
              <a:rPr lang="pt-BR" dirty="0"/>
              <a:t>E</a:t>
            </a:r>
            <a:r>
              <a:rPr lang="pt-BR" dirty="0" smtClean="0"/>
              <a:t>nfermeira</a:t>
            </a:r>
            <a:r>
              <a:rPr lang="pt-BR" dirty="0" smtClean="0"/>
              <a:t>, 2 Técnicas Enfermagem, 1 Nutricionista e 1 Pediatra e 8 </a:t>
            </a:r>
            <a:r>
              <a:rPr lang="pt-BR" dirty="0" smtClean="0"/>
              <a:t>ACS.</a:t>
            </a:r>
            <a:endParaRPr lang="pt-BR" dirty="0" smtClean="0"/>
          </a:p>
          <a:p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397692" y="580526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5796136" y="5810229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4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dirty="0" smtClean="0">
                <a:solidFill>
                  <a:schemeClr val="accent3"/>
                </a:solidFill>
              </a:rPr>
              <a:t>Muito obrigada pela atenção!</a:t>
            </a:r>
          </a:p>
          <a:p>
            <a:pPr marL="0" indent="0" algn="r">
              <a:buNone/>
            </a:pPr>
            <a:endParaRPr lang="pt-BR" sz="1900" b="1" dirty="0">
              <a:solidFill>
                <a:schemeClr val="accent3"/>
              </a:solidFill>
            </a:endParaRPr>
          </a:p>
          <a:p>
            <a:pPr marL="0" indent="0" algn="r">
              <a:buNone/>
            </a:pPr>
            <a:endParaRPr lang="pt-BR" sz="1900" dirty="0" smtClean="0"/>
          </a:p>
          <a:p>
            <a:pPr marL="0" indent="0" algn="r">
              <a:buNone/>
            </a:pPr>
            <a:r>
              <a:rPr lang="pt-BR" sz="1900" i="1" dirty="0" smtClean="0"/>
              <a:t>“Para </a:t>
            </a:r>
            <a:r>
              <a:rPr lang="pt-BR" sz="1900" i="1" dirty="0"/>
              <a:t>ser grande, sê inteiro: nada </a:t>
            </a:r>
            <a:r>
              <a:rPr lang="pt-BR" sz="1900" i="1" dirty="0"/>
              <a:t/>
            </a:r>
            <a:br>
              <a:rPr lang="pt-BR" sz="1900" i="1" dirty="0"/>
            </a:br>
            <a:r>
              <a:rPr lang="pt-BR" sz="1900" i="1" dirty="0"/>
              <a:t>          Teu exagera ou exclui. </a:t>
            </a:r>
            <a:r>
              <a:rPr lang="pt-BR" sz="1900" i="1" dirty="0"/>
              <a:t/>
            </a:r>
            <a:br>
              <a:rPr lang="pt-BR" sz="1900" i="1" dirty="0"/>
            </a:br>
            <a:r>
              <a:rPr lang="pt-BR" sz="1900" i="1" dirty="0"/>
              <a:t/>
            </a:r>
            <a:br>
              <a:rPr lang="pt-BR" sz="1900" i="1" dirty="0"/>
            </a:br>
            <a:r>
              <a:rPr lang="pt-BR" sz="1900" i="1" dirty="0"/>
              <a:t>Sê todo em cada coisa. Põe quanto és </a:t>
            </a:r>
            <a:r>
              <a:rPr lang="pt-BR" sz="1900" i="1" dirty="0"/>
              <a:t/>
            </a:r>
            <a:br>
              <a:rPr lang="pt-BR" sz="1900" i="1" dirty="0"/>
            </a:br>
            <a:r>
              <a:rPr lang="pt-BR" sz="1900" i="1" dirty="0"/>
              <a:t>          No mínimo que fazes. </a:t>
            </a:r>
            <a:r>
              <a:rPr lang="pt-BR" sz="1900" i="1" dirty="0"/>
              <a:t/>
            </a:r>
            <a:br>
              <a:rPr lang="pt-BR" sz="1900" i="1" dirty="0"/>
            </a:br>
            <a:r>
              <a:rPr lang="pt-BR" sz="1900" i="1" dirty="0"/>
              <a:t/>
            </a:r>
            <a:br>
              <a:rPr lang="pt-BR" sz="1900" i="1" dirty="0"/>
            </a:br>
            <a:r>
              <a:rPr lang="pt-BR" sz="1900" i="1" dirty="0"/>
              <a:t>Assim em cada lago a lua toda </a:t>
            </a:r>
            <a:r>
              <a:rPr lang="pt-BR" sz="1900" i="1" dirty="0"/>
              <a:t/>
            </a:r>
            <a:br>
              <a:rPr lang="pt-BR" sz="1900" i="1" dirty="0"/>
            </a:br>
            <a:r>
              <a:rPr lang="pt-BR" sz="1900" i="1" dirty="0"/>
              <a:t>          Brilha, porque alta </a:t>
            </a:r>
            <a:r>
              <a:rPr lang="pt-BR" sz="1900" i="1" dirty="0" smtClean="0"/>
              <a:t>vive.”</a:t>
            </a:r>
            <a:r>
              <a:rPr lang="pt-BR" sz="1900" dirty="0"/>
              <a:t> </a:t>
            </a:r>
            <a:r>
              <a:rPr lang="pt-BR" sz="1900" dirty="0"/>
              <a:t/>
            </a:r>
            <a:br>
              <a:rPr lang="pt-BR" sz="1900" dirty="0"/>
            </a:br>
            <a:r>
              <a:rPr lang="pt-BR" sz="1900" dirty="0"/>
              <a:t/>
            </a:r>
            <a:br>
              <a:rPr lang="pt-BR" sz="1900" dirty="0"/>
            </a:br>
            <a:r>
              <a:rPr lang="pt-BR" sz="1900" i="1" dirty="0"/>
              <a:t>Ricardo Reis, in "</a:t>
            </a:r>
            <a:r>
              <a:rPr lang="pt-BR" sz="1900" i="1" dirty="0" smtClean="0"/>
              <a:t>Odes“ (Fernando Pessoa)</a:t>
            </a:r>
            <a:r>
              <a:rPr lang="pt-BR" sz="1900" dirty="0"/>
              <a:t> </a:t>
            </a:r>
            <a:endParaRPr lang="pt-BR" sz="1900" dirty="0" smtClean="0">
              <a:solidFill>
                <a:schemeClr val="accent3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10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/>
          </a:bodyPr>
          <a:lstStyle/>
          <a:p>
            <a:r>
              <a:rPr lang="pt-BR" dirty="0" smtClean="0"/>
              <a:t>Ação Programática realizada	</a:t>
            </a:r>
            <a:r>
              <a:rPr lang="pt-BR" dirty="0" smtClean="0"/>
              <a:t>    Atenção </a:t>
            </a:r>
            <a:r>
              <a:rPr lang="pt-BR" dirty="0" smtClean="0"/>
              <a:t>à Saúde Bucal de Escolares de 6 a 12 </a:t>
            </a:r>
            <a:r>
              <a:rPr lang="pt-BR" dirty="0" smtClean="0"/>
              <a:t>anos.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E.E.E.F. Pedro </a:t>
            </a:r>
            <a:r>
              <a:rPr lang="pt-BR" dirty="0" smtClean="0"/>
              <a:t>Scherer.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Fase </a:t>
            </a:r>
            <a:r>
              <a:rPr lang="pt-BR" dirty="0" smtClean="0"/>
              <a:t>de mudança de hábitos, cuidados de higiene bucal sem supervisão, troca de dentição.</a:t>
            </a:r>
          </a:p>
          <a:p>
            <a:endParaRPr lang="pt-BR" dirty="0" smtClean="0"/>
          </a:p>
          <a:p>
            <a:r>
              <a:rPr lang="pt-BR" dirty="0" smtClean="0"/>
              <a:t>Perda dentária precoce 	    </a:t>
            </a:r>
            <a:r>
              <a:rPr lang="pt-BR" dirty="0" smtClean="0"/>
              <a:t> problemas futuros.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Idade ideal para </a:t>
            </a:r>
            <a:r>
              <a:rPr lang="pt-BR" dirty="0" smtClean="0"/>
              <a:t>programas educativos/preventivos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5004048" y="1844824"/>
            <a:ext cx="360040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4170784" y="5229200"/>
            <a:ext cx="360040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1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Ação Programática até então não realizada pela UBS.</a:t>
            </a:r>
          </a:p>
          <a:p>
            <a:endParaRPr lang="pt-BR" dirty="0"/>
          </a:p>
          <a:p>
            <a:r>
              <a:rPr lang="pt-BR" dirty="0" smtClean="0"/>
              <a:t>Vínculo com a escola apenas para facilitar agendamento de consulta dos escolares por telefone através da diretoria da escola.</a:t>
            </a:r>
          </a:p>
          <a:p>
            <a:endParaRPr lang="pt-BR" dirty="0"/>
          </a:p>
          <a:p>
            <a:r>
              <a:rPr lang="pt-BR" dirty="0" smtClean="0"/>
              <a:t>Equipe de saúde bucal não faz parte da </a:t>
            </a:r>
            <a:r>
              <a:rPr lang="pt-BR" dirty="0" smtClean="0"/>
              <a:t>ESF.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3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Melhorar </a:t>
            </a:r>
            <a:r>
              <a:rPr lang="pt-BR" dirty="0"/>
              <a:t>a atenção à Saúde Bucal do escolar na área de abrangência da USF Montanha.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29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- 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u="sng" dirty="0" smtClean="0"/>
              <a:t>Monitoramento e Avaliação</a:t>
            </a:r>
          </a:p>
          <a:p>
            <a:pPr marL="0" indent="0">
              <a:buNone/>
            </a:pPr>
            <a:endParaRPr lang="pt-BR" u="sng" dirty="0" smtClean="0"/>
          </a:p>
          <a:p>
            <a:r>
              <a:rPr lang="pt-BR" dirty="0" smtClean="0"/>
              <a:t>Situações de risco às doenças </a:t>
            </a:r>
            <a:r>
              <a:rPr lang="pt-BR" dirty="0" smtClean="0"/>
              <a:t>bucais;</a:t>
            </a:r>
            <a:endParaRPr lang="pt-BR" dirty="0" smtClean="0"/>
          </a:p>
          <a:p>
            <a:r>
              <a:rPr lang="pt-BR" dirty="0" smtClean="0"/>
              <a:t>Número de escolares com primeira </a:t>
            </a:r>
            <a:r>
              <a:rPr lang="pt-BR" dirty="0" smtClean="0"/>
              <a:t>consulta;</a:t>
            </a:r>
            <a:endParaRPr lang="pt-BR" dirty="0" smtClean="0"/>
          </a:p>
          <a:p>
            <a:r>
              <a:rPr lang="pt-BR" dirty="0" smtClean="0"/>
              <a:t>Escolares </a:t>
            </a:r>
            <a:r>
              <a:rPr lang="pt-BR" dirty="0" smtClean="0"/>
              <a:t>faltosos;</a:t>
            </a:r>
            <a:endParaRPr lang="pt-BR" dirty="0" smtClean="0"/>
          </a:p>
          <a:p>
            <a:r>
              <a:rPr lang="pt-BR" dirty="0" smtClean="0"/>
              <a:t>Ação coletiva de escovação supervisionada e aplicação de gel </a:t>
            </a:r>
            <a:r>
              <a:rPr lang="pt-BR" dirty="0" smtClean="0"/>
              <a:t>flúor;</a:t>
            </a:r>
            <a:endParaRPr lang="pt-BR" dirty="0" smtClean="0"/>
          </a:p>
          <a:p>
            <a:r>
              <a:rPr lang="pt-BR" dirty="0" smtClean="0"/>
              <a:t>Tratamento odontológico </a:t>
            </a:r>
            <a:r>
              <a:rPr lang="pt-BR" dirty="0" smtClean="0"/>
              <a:t>concluído;</a:t>
            </a:r>
            <a:endParaRPr lang="pt-BR" dirty="0" smtClean="0"/>
          </a:p>
          <a:p>
            <a:r>
              <a:rPr lang="pt-BR" dirty="0" smtClean="0"/>
              <a:t>Ficha odontológica </a:t>
            </a:r>
            <a:r>
              <a:rPr lang="pt-BR" dirty="0" smtClean="0"/>
              <a:t>atualizada;</a:t>
            </a:r>
            <a:endParaRPr lang="pt-BR" dirty="0" smtClean="0"/>
          </a:p>
          <a:p>
            <a:r>
              <a:rPr lang="pt-BR" dirty="0" smtClean="0"/>
              <a:t>Ações educativas coletivas.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07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- 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u="sng" dirty="0"/>
              <a:t>Organização e Gestão do </a:t>
            </a:r>
            <a:r>
              <a:rPr lang="pt-BR" u="sng" dirty="0" smtClean="0"/>
              <a:t>Serviço</a:t>
            </a:r>
          </a:p>
          <a:p>
            <a:pPr marL="0" indent="0">
              <a:buNone/>
            </a:pPr>
            <a:endParaRPr lang="pt-BR" u="sng" dirty="0"/>
          </a:p>
          <a:p>
            <a:r>
              <a:rPr lang="pt-BR" dirty="0" smtClean="0"/>
              <a:t>Identificar escolas da </a:t>
            </a:r>
            <a:r>
              <a:rPr lang="pt-BR" dirty="0" smtClean="0"/>
              <a:t>área;</a:t>
            </a:r>
            <a:endParaRPr lang="pt-BR" dirty="0" smtClean="0"/>
          </a:p>
          <a:p>
            <a:r>
              <a:rPr lang="pt-BR" dirty="0" smtClean="0"/>
              <a:t>Entrar em contato com a </a:t>
            </a:r>
            <a:r>
              <a:rPr lang="pt-BR" dirty="0" smtClean="0"/>
              <a:t>escola;</a:t>
            </a:r>
            <a:endParaRPr lang="pt-BR" dirty="0" smtClean="0"/>
          </a:p>
          <a:p>
            <a:r>
              <a:rPr lang="pt-BR" dirty="0" smtClean="0"/>
              <a:t>Organizar </a:t>
            </a:r>
            <a:r>
              <a:rPr lang="pt-BR" dirty="0" smtClean="0"/>
              <a:t>agenda;</a:t>
            </a:r>
            <a:endParaRPr lang="pt-BR" dirty="0" smtClean="0"/>
          </a:p>
          <a:p>
            <a:r>
              <a:rPr lang="pt-BR" dirty="0" smtClean="0"/>
              <a:t>Organizar </a:t>
            </a:r>
            <a:r>
              <a:rPr lang="pt-BR" dirty="0" smtClean="0"/>
              <a:t>acolhimento;</a:t>
            </a:r>
            <a:endParaRPr lang="pt-BR" dirty="0" smtClean="0"/>
          </a:p>
          <a:p>
            <a:r>
              <a:rPr lang="pt-BR" dirty="0" smtClean="0"/>
              <a:t>Cadastro dos </a:t>
            </a:r>
            <a:r>
              <a:rPr lang="pt-BR" dirty="0" smtClean="0"/>
              <a:t>escolares;</a:t>
            </a:r>
            <a:endParaRPr lang="pt-BR" dirty="0" smtClean="0"/>
          </a:p>
          <a:p>
            <a:r>
              <a:rPr lang="pt-BR" dirty="0" smtClean="0"/>
              <a:t>Planejar necessidade de </a:t>
            </a:r>
            <a:r>
              <a:rPr lang="pt-BR" dirty="0" smtClean="0"/>
              <a:t>materiais;</a:t>
            </a:r>
            <a:endParaRPr lang="pt-BR" dirty="0" smtClean="0"/>
          </a:p>
          <a:p>
            <a:r>
              <a:rPr lang="pt-BR" dirty="0" smtClean="0"/>
              <a:t>Planejar conteúdo </a:t>
            </a:r>
            <a:r>
              <a:rPr lang="pt-BR" dirty="0" smtClean="0"/>
              <a:t>trabalhado;</a:t>
            </a:r>
            <a:endParaRPr lang="pt-BR" dirty="0" smtClean="0"/>
          </a:p>
          <a:p>
            <a:r>
              <a:rPr lang="pt-BR" dirty="0" smtClean="0"/>
              <a:t>Quantificar número de </a:t>
            </a:r>
            <a:r>
              <a:rPr lang="pt-BR" dirty="0" smtClean="0"/>
              <a:t>escolares.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74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- 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u="sng" dirty="0" smtClean="0"/>
              <a:t>Engajamento Público</a:t>
            </a:r>
          </a:p>
          <a:p>
            <a:endParaRPr lang="pt-BR" u="sng" dirty="0" smtClean="0"/>
          </a:p>
          <a:p>
            <a:r>
              <a:rPr lang="pt-BR" dirty="0" smtClean="0"/>
              <a:t>Informar comunidade sobre o trabalho </a:t>
            </a:r>
            <a:r>
              <a:rPr lang="pt-BR" dirty="0" smtClean="0"/>
              <a:t>realizado;</a:t>
            </a:r>
            <a:endParaRPr lang="pt-BR" dirty="0" smtClean="0"/>
          </a:p>
          <a:p>
            <a:r>
              <a:rPr lang="pt-BR" dirty="0" smtClean="0"/>
              <a:t>Ouvir a comunidade sobre estratégias para </a:t>
            </a:r>
            <a:r>
              <a:rPr lang="pt-BR" dirty="0" smtClean="0"/>
              <a:t>melhorar;</a:t>
            </a:r>
            <a:endParaRPr lang="pt-BR" dirty="0" smtClean="0"/>
          </a:p>
          <a:p>
            <a:r>
              <a:rPr lang="pt-BR" dirty="0" smtClean="0"/>
              <a:t>Conversar com os professores sobre o </a:t>
            </a:r>
            <a:r>
              <a:rPr lang="pt-BR" dirty="0" smtClean="0"/>
              <a:t>trabalho;</a:t>
            </a:r>
            <a:endParaRPr lang="pt-BR" dirty="0" smtClean="0"/>
          </a:p>
          <a:p>
            <a:r>
              <a:rPr lang="pt-BR" dirty="0"/>
              <a:t>Promover a participação de membros da comunidade e da escola na organização, planejamento e gestão das ações de saúde para os </a:t>
            </a:r>
            <a:r>
              <a:rPr lang="pt-BR" dirty="0" smtClean="0"/>
              <a:t>escolares.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54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1734</TotalTime>
  <Words>1106</Words>
  <Application>Microsoft Office PowerPoint</Application>
  <PresentationFormat>Apresentação na tela (4:3)</PresentationFormat>
  <Paragraphs>192</Paragraphs>
  <Slides>30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Calibri</vt:lpstr>
      <vt:lpstr>Century Schoolbook</vt:lpstr>
      <vt:lpstr>Wingdings</vt:lpstr>
      <vt:lpstr>Wingdings 2</vt:lpstr>
      <vt:lpstr>Balcão Envidraçado</vt:lpstr>
      <vt:lpstr>Qualificação da Atenção à Saúde Bucal dos Escolares de 6 a 12 anos na E.E.E.F. Pedro Scherer, área de abrangência do Centro de Saúde Montanha, Lajeado - RS</vt:lpstr>
      <vt:lpstr>Introdução</vt:lpstr>
      <vt:lpstr>Introdução</vt:lpstr>
      <vt:lpstr>Introdução</vt:lpstr>
      <vt:lpstr>Introdução</vt:lpstr>
      <vt:lpstr>Objetivo Geral</vt:lpstr>
      <vt:lpstr>Metodologia - Ações</vt:lpstr>
      <vt:lpstr>Metodologia - Ações</vt:lpstr>
      <vt:lpstr>Metodologia - Ações</vt:lpstr>
      <vt:lpstr>Metodologia - Ações</vt:lpstr>
      <vt:lpstr>Metodologia - Logística</vt:lpstr>
      <vt:lpstr>Metodologia - Logística</vt:lpstr>
      <vt:lpstr>Objetivos e Resultados</vt:lpstr>
      <vt:lpstr>Objetivos e Resultados</vt:lpstr>
      <vt:lpstr>Objetivos e Resultados</vt:lpstr>
      <vt:lpstr>Objetivos e Resultados</vt:lpstr>
      <vt:lpstr>Objetivos e Resultados</vt:lpstr>
      <vt:lpstr>Objetivos e Resultados</vt:lpstr>
      <vt:lpstr>Objetivos e Resultados</vt:lpstr>
      <vt:lpstr>Objetivos e Resultados</vt:lpstr>
      <vt:lpstr>Objetivos e Resultados</vt:lpstr>
      <vt:lpstr>Objetivos e Resultados</vt:lpstr>
      <vt:lpstr>Objetivos e Resultados</vt:lpstr>
      <vt:lpstr>Objetivos e Resultados</vt:lpstr>
      <vt:lpstr>Resultados</vt:lpstr>
      <vt:lpstr>Discussão</vt:lpstr>
      <vt:lpstr>Discussão</vt:lpstr>
      <vt:lpstr>Reflexão Crítica sobre o Processo Pessoal de Aprendizagem</vt:lpstr>
      <vt:lpstr>Reflexão Crítica sobre o Processo Pessoal de Aprendizagem</vt:lpstr>
      <vt:lpstr>Apresentação do PowerPoint</vt:lpstr>
    </vt:vector>
  </TitlesOfParts>
  <Company>Casanova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à Saúde Bucal dos Escolares de 6 a 12 anos na E.E.E.F. Pedro Scherer, área de abrangência do Centro de Saúde Montanha, Lajeado - RS</dc:title>
  <dc:creator>Bruno Casanova</dc:creator>
  <cp:lastModifiedBy>Camila Viegas</cp:lastModifiedBy>
  <cp:revision>28</cp:revision>
  <dcterms:created xsi:type="dcterms:W3CDTF">2014-10-11T23:53:50Z</dcterms:created>
  <dcterms:modified xsi:type="dcterms:W3CDTF">2014-10-27T00:38:30Z</dcterms:modified>
</cp:coreProperties>
</file>