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6" r:id="rId2"/>
    <p:sldId id="257" r:id="rId3"/>
    <p:sldId id="275" r:id="rId4"/>
    <p:sldId id="277" r:id="rId5"/>
    <p:sldId id="279" r:id="rId6"/>
    <p:sldId id="258" r:id="rId7"/>
    <p:sldId id="259" r:id="rId8"/>
    <p:sldId id="261" r:id="rId9"/>
    <p:sldId id="262" r:id="rId10"/>
    <p:sldId id="264" r:id="rId11"/>
    <p:sldId id="263" r:id="rId12"/>
    <p:sldId id="265" r:id="rId13"/>
    <p:sldId id="267" r:id="rId14"/>
    <p:sldId id="268" r:id="rId15"/>
    <p:sldId id="269" r:id="rId16"/>
    <p:sldId id="271" r:id="rId17"/>
    <p:sldId id="272" r:id="rId18"/>
    <p:sldId id="276" r:id="rId19"/>
    <p:sldId id="280" r:id="rId20"/>
    <p:sldId id="270" r:id="rId21"/>
    <p:sldId id="273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úci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15" autoAdjust="0"/>
  </p:normalViewPr>
  <p:slideViewPr>
    <p:cSldViewPr>
      <p:cViewPr>
        <p:scale>
          <a:sx n="60" d="100"/>
          <a:sy n="60" d="100"/>
        </p:scale>
        <p:origin x="-78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HAS_Camill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milla\Documents\Especializa&#231;&#227;o%20UFPEL\planilha_revisada%20Camill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800" b="1" dirty="0"/>
              <a:t>Proporção de adultos hipertensos  moradores no território e cadastrados no programa</a:t>
            </a:r>
          </a:p>
        </c:rich>
      </c:tx>
      <c:layout>
        <c:manualLayout>
          <c:xMode val="edge"/>
          <c:yMode val="edge"/>
          <c:x val="0.10338527996500455"/>
          <c:y val="8.3333333333333558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88198689933441"/>
          <c:y val="0.31620614386376128"/>
          <c:w val="0.83441035452443402"/>
          <c:h val="0.5533607517615792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adultos hipertensos  moradores no território e cadastrados no programa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0.20392156862745098</c:v>
                </c:pt>
                <c:pt idx="1">
                  <c:v>0.51764705882353268</c:v>
                </c:pt>
                <c:pt idx="2">
                  <c:v>0.59607843137255123</c:v>
                </c:pt>
                <c:pt idx="3">
                  <c:v>0.73725490196078469</c:v>
                </c:pt>
              </c:numCache>
            </c:numRef>
          </c:val>
        </c:ser>
        <c:axId val="46739840"/>
        <c:axId val="46741376"/>
      </c:barChart>
      <c:catAx>
        <c:axId val="46739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6741376"/>
        <c:crosses val="autoZero"/>
        <c:auto val="1"/>
        <c:lblAlgn val="ctr"/>
        <c:lblOffset val="100"/>
      </c:catAx>
      <c:valAx>
        <c:axId val="467413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46739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400" dirty="0"/>
              <a:t>Proporção de hipertensos com exames complementares periódicos em dia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exames complementares periódicos em dia</c:v>
                </c:pt>
              </c:strCache>
            </c:strRef>
          </c:tx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0.96153846153846168</c:v>
                </c:pt>
                <c:pt idx="1">
                  <c:v>0.8333333333333337</c:v>
                </c:pt>
                <c:pt idx="2">
                  <c:v>0.84868421052631926</c:v>
                </c:pt>
                <c:pt idx="3">
                  <c:v>0.7393617021276595</c:v>
                </c:pt>
              </c:numCache>
            </c:numRef>
          </c:val>
        </c:ser>
        <c:axId val="49702016"/>
        <c:axId val="49703552"/>
      </c:barChart>
      <c:catAx>
        <c:axId val="49702016"/>
        <c:scaling>
          <c:orientation val="minMax"/>
        </c:scaling>
        <c:axPos val="b"/>
        <c:numFmt formatCode="General" sourceLinked="1"/>
        <c:tickLblPos val="nextTo"/>
        <c:crossAx val="49703552"/>
        <c:crosses val="autoZero"/>
        <c:auto val="1"/>
        <c:lblAlgn val="ctr"/>
        <c:lblOffset val="100"/>
      </c:catAx>
      <c:valAx>
        <c:axId val="49703552"/>
        <c:scaling>
          <c:orientation val="minMax"/>
        </c:scaling>
        <c:axPos val="l"/>
        <c:majorGridlines/>
        <c:numFmt formatCode="0.0%" sourceLinked="1"/>
        <c:tickLblPos val="nextTo"/>
        <c:crossAx val="497020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400" dirty="0"/>
              <a:t>Proporção de hipertensos com tratamento medicamentoso de acordo com o protocolo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hipertensos com tratamento medicamentoso de acordo com o protocolo</c:v>
                </c:pt>
              </c:strCache>
            </c:strRef>
          </c:tx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</c:v>
                </c:pt>
                <c:pt idx="1">
                  <c:v>0.9696969696969695</c:v>
                </c:pt>
                <c:pt idx="2">
                  <c:v>0.97368421052631926</c:v>
                </c:pt>
                <c:pt idx="3">
                  <c:v>0.98936170212765606</c:v>
                </c:pt>
              </c:numCache>
            </c:numRef>
          </c:val>
        </c:ser>
        <c:axId val="49710976"/>
        <c:axId val="49712512"/>
      </c:barChart>
      <c:catAx>
        <c:axId val="49710976"/>
        <c:scaling>
          <c:orientation val="minMax"/>
        </c:scaling>
        <c:axPos val="b"/>
        <c:numFmt formatCode="General" sourceLinked="1"/>
        <c:tickLblPos val="nextTo"/>
        <c:crossAx val="49712512"/>
        <c:crosses val="autoZero"/>
        <c:auto val="1"/>
        <c:lblAlgn val="ctr"/>
        <c:lblOffset val="100"/>
      </c:catAx>
      <c:valAx>
        <c:axId val="49712512"/>
        <c:scaling>
          <c:orientation val="minMax"/>
        </c:scaling>
        <c:axPos val="l"/>
        <c:majorGridlines/>
        <c:numFmt formatCode="0.0%" sourceLinked="1"/>
        <c:tickLblPos val="nextTo"/>
        <c:crossAx val="4971097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hipertensos de alto risco com avaliação de comprometimento de órgãos alvo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hipertensos de alto risco com avaliação de comprometimento de órgãos alvo</c:v>
                </c:pt>
              </c:strCache>
            </c:strRef>
          </c:tx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1</c:v>
                </c:pt>
                <c:pt idx="1">
                  <c:v>0.8257575757575758</c:v>
                </c:pt>
                <c:pt idx="2">
                  <c:v>0.78947368421052633</c:v>
                </c:pt>
                <c:pt idx="3">
                  <c:v>0.80851063829787262</c:v>
                </c:pt>
              </c:numCache>
            </c:numRef>
          </c:val>
        </c:ser>
        <c:axId val="48581632"/>
        <c:axId val="48603904"/>
      </c:barChart>
      <c:catAx>
        <c:axId val="48581632"/>
        <c:scaling>
          <c:orientation val="minMax"/>
        </c:scaling>
        <c:axPos val="b"/>
        <c:numFmt formatCode="General" sourceLinked="1"/>
        <c:tickLblPos val="nextTo"/>
        <c:crossAx val="48603904"/>
        <c:crosses val="autoZero"/>
        <c:auto val="1"/>
        <c:lblAlgn val="ctr"/>
        <c:lblOffset val="100"/>
      </c:catAx>
      <c:valAx>
        <c:axId val="48603904"/>
        <c:scaling>
          <c:orientation val="minMax"/>
        </c:scaling>
        <c:axPos val="l"/>
        <c:majorGridlines/>
        <c:numFmt formatCode="0.0%" sourceLinked="1"/>
        <c:tickLblPos val="nextTo"/>
        <c:crossAx val="48581632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hipertensos  com consulta periódica com dentista</a:t>
            </a:r>
            <a:endParaRPr lang="pt-BR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hipertensos  com consulta periódica com dentista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Indicadores!$D$47:$G$47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Indicadores!$D$48:$G$48</c:f>
              <c:numCache>
                <c:formatCode>0.0%</c:formatCode>
                <c:ptCount val="4"/>
                <c:pt idx="0">
                  <c:v>0</c:v>
                </c:pt>
                <c:pt idx="1">
                  <c:v>0.38636363636363696</c:v>
                </c:pt>
                <c:pt idx="2">
                  <c:v>0.73684210526315785</c:v>
                </c:pt>
                <c:pt idx="3">
                  <c:v>0.62765957446808773</c:v>
                </c:pt>
              </c:numCache>
            </c:numRef>
          </c:val>
        </c:ser>
        <c:axId val="49762688"/>
        <c:axId val="49764224"/>
      </c:barChart>
      <c:catAx>
        <c:axId val="49762688"/>
        <c:scaling>
          <c:orientation val="minMax"/>
        </c:scaling>
        <c:axPos val="b"/>
        <c:numFmt formatCode="General" sourceLinked="1"/>
        <c:tickLblPos val="nextTo"/>
        <c:crossAx val="49764224"/>
        <c:crosses val="autoZero"/>
        <c:auto val="1"/>
        <c:lblAlgn val="ctr"/>
        <c:lblOffset val="100"/>
      </c:catAx>
      <c:valAx>
        <c:axId val="49764224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4976268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hipertensos que receberam orientação nutricional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hipertensos que receberam orientação nutricional</c:v>
                </c:pt>
              </c:strCache>
            </c:strRef>
          </c:tx>
          <c:cat>
            <c:strRef>
              <c:f>Indicadores!$D$52:$G$52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Indicadores!$D$53:$G$53</c:f>
              <c:numCache>
                <c:formatCode>0.0%</c:formatCode>
                <c:ptCount val="4"/>
                <c:pt idx="0">
                  <c:v>0.65384615384615385</c:v>
                </c:pt>
                <c:pt idx="1">
                  <c:v>0.73484848484848675</c:v>
                </c:pt>
                <c:pt idx="2">
                  <c:v>0.73684210526315785</c:v>
                </c:pt>
                <c:pt idx="3">
                  <c:v>0.48404255319148937</c:v>
                </c:pt>
              </c:numCache>
            </c:numRef>
          </c:val>
        </c:ser>
        <c:axId val="49792512"/>
        <c:axId val="49794048"/>
      </c:barChart>
      <c:catAx>
        <c:axId val="49792512"/>
        <c:scaling>
          <c:orientation val="minMax"/>
        </c:scaling>
        <c:axPos val="b"/>
        <c:numFmt formatCode="General" sourceLinked="1"/>
        <c:tickLblPos val="nextTo"/>
        <c:crossAx val="49794048"/>
        <c:crosses val="autoZero"/>
        <c:auto val="1"/>
        <c:lblAlgn val="ctr"/>
        <c:lblOffset val="100"/>
      </c:catAx>
      <c:valAx>
        <c:axId val="49794048"/>
        <c:scaling>
          <c:orientation val="minMax"/>
        </c:scaling>
        <c:axPos val="l"/>
        <c:majorGridlines/>
        <c:numFmt formatCode="0.0%" sourceLinked="1"/>
        <c:tickLblPos val="nextTo"/>
        <c:crossAx val="4979251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/>
            </a:pPr>
            <a:r>
              <a:rPr lang="pt-BR" sz="1800" dirty="0"/>
              <a:t>Proporção de hipertensos que receberam orientação sobre os riscos do tabagismo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0.65384615384615385</c:v>
                </c:pt>
                <c:pt idx="1">
                  <c:v>0.8257575757575758</c:v>
                </c:pt>
                <c:pt idx="2">
                  <c:v>0.84210526315789591</c:v>
                </c:pt>
                <c:pt idx="3">
                  <c:v>0.95744680851063835</c:v>
                </c:pt>
              </c:numCache>
            </c:numRef>
          </c:val>
        </c:ser>
        <c:axId val="49896064"/>
        <c:axId val="49906048"/>
      </c:barChart>
      <c:catAx>
        <c:axId val="49896064"/>
        <c:scaling>
          <c:orientation val="minMax"/>
        </c:scaling>
        <c:axPos val="b"/>
        <c:numFmt formatCode="General" sourceLinked="1"/>
        <c:tickLblPos val="nextTo"/>
        <c:crossAx val="49906048"/>
        <c:crosses val="autoZero"/>
        <c:auto val="1"/>
        <c:lblAlgn val="ctr"/>
        <c:lblOffset val="100"/>
      </c:catAx>
      <c:valAx>
        <c:axId val="49906048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49896064"/>
        <c:crosses val="autoZero"/>
        <c:crossBetween val="between"/>
      </c:valAx>
    </c:plotArea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2T10:15:15.325" idx="1">
    <p:pos x="4747" y="1073"/>
    <p:text>Creio que este ítem deve ser deixado para o final. O que achas? Pois é uma conclusão!!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E8AC-B394-4CF9-878A-CFA1D524F62B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3D83-A3CA-4CE0-9051-953C95A1D75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B3D83-A3CA-4CE0-9051-953C95A1D75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E1CE7-388F-4E65-90B3-9CF4252EC568}" type="datetimeFigureOut">
              <a:rPr lang="pt-BR" smtClean="0"/>
              <a:pPr/>
              <a:t>22/11/2012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2C7E67-60B8-40AE-9127-CC9CDD1CFF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984" y="78579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>Universidade Aberta do SUS – UNASUS</a:t>
            </a:r>
            <a:br>
              <a:rPr lang="pt-BR" sz="2700" dirty="0" smtClean="0"/>
            </a:br>
            <a:r>
              <a:rPr lang="pt-BR" sz="2700" dirty="0" smtClean="0"/>
              <a:t>Universidade Federal de Pelotas</a:t>
            </a:r>
            <a:br>
              <a:rPr lang="pt-BR" sz="2700" dirty="0" smtClean="0"/>
            </a:br>
            <a:r>
              <a:rPr lang="pt-BR" sz="2700" dirty="0" smtClean="0"/>
              <a:t>Especialização em Saúde da Família</a:t>
            </a:r>
            <a:br>
              <a:rPr lang="pt-BR" sz="2700" dirty="0" smtClean="0"/>
            </a:br>
            <a:r>
              <a:rPr lang="pt-BR" sz="2700" dirty="0" smtClean="0"/>
              <a:t>Modalidade a Distância</a:t>
            </a:r>
            <a:br>
              <a:rPr lang="pt-BR" sz="2700" dirty="0" smtClean="0"/>
            </a:br>
            <a:r>
              <a:rPr lang="pt-BR" sz="2700" dirty="0" smtClean="0"/>
              <a:t>Turma 1 – Julho de 2011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4414" y="2643182"/>
            <a:ext cx="7929586" cy="1371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 da Atenção aos Hipertensos</a:t>
            </a:r>
          </a:p>
          <a:p>
            <a:endParaRPr lang="pt-BR" sz="8400" dirty="0" smtClean="0"/>
          </a:p>
          <a:p>
            <a:r>
              <a:rPr lang="pt-BR" sz="8400" dirty="0" smtClean="0"/>
              <a:t> </a:t>
            </a:r>
          </a:p>
          <a:p>
            <a:pPr algn="r"/>
            <a:r>
              <a:rPr lang="pt-BR" sz="8400" dirty="0" smtClean="0"/>
              <a:t>Aluna: Camilla </a:t>
            </a:r>
            <a:r>
              <a:rPr lang="pt-BR" sz="8400" dirty="0" err="1" smtClean="0"/>
              <a:t>Sandrianny</a:t>
            </a:r>
            <a:r>
              <a:rPr lang="pt-BR" sz="8400" dirty="0" smtClean="0"/>
              <a:t> Pereira Barbosa</a:t>
            </a:r>
          </a:p>
          <a:p>
            <a:endParaRPr lang="pt-BR" sz="8400" dirty="0" smtClean="0"/>
          </a:p>
          <a:p>
            <a:endParaRPr lang="pt-BR" sz="8400" dirty="0" smtClean="0"/>
          </a:p>
          <a:p>
            <a:pPr algn="r"/>
            <a:r>
              <a:rPr lang="pt-BR" sz="8400" dirty="0" smtClean="0"/>
              <a:t>     Orientadora: Lúcia Azambuja Saraiva Vieira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85984" y="6021288"/>
            <a:ext cx="538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PELOTAS, 27 </a:t>
            </a:r>
            <a:r>
              <a:rPr lang="pt-BR" b="1" dirty="0" smtClean="0">
                <a:solidFill>
                  <a:schemeClr val="tx2"/>
                </a:solidFill>
              </a:rPr>
              <a:t>DE </a:t>
            </a:r>
            <a:r>
              <a:rPr lang="pt-BR" b="1" dirty="0" smtClean="0">
                <a:solidFill>
                  <a:schemeClr val="tx2"/>
                </a:solidFill>
              </a:rPr>
              <a:t>NOVEMBRO </a:t>
            </a:r>
            <a:r>
              <a:rPr lang="pt-BR" b="1" dirty="0" smtClean="0">
                <a:solidFill>
                  <a:schemeClr val="tx2"/>
                </a:solidFill>
              </a:rPr>
              <a:t>DE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Conseguimos acompanhar e avaliar o número de pacientes com exames complementares em dia, contudo apenas nos aproximamos da meta de 100%, de pacientes com exames complementares em dia.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Demonstra a oscilação entre os meses de intervenção, em virtude do aumento da cobertura entre o primeiro e o quarto mês.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resultados</a:t>
            </a:r>
            <a:endParaRPr lang="pt-BR" sz="4000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4294967295"/>
          </p:nvPr>
        </p:nvGraphicFramePr>
        <p:xfrm>
          <a:off x="899592" y="1700808"/>
          <a:ext cx="648072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57200" y="1916832"/>
          <a:ext cx="7467600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resultados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67544" y="1844824"/>
          <a:ext cx="7467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2060849"/>
          <a:ext cx="7467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no Grupo Escolar Gravatá</a:t>
            </a:r>
            <a:endParaRPr lang="pt-BR" dirty="0"/>
          </a:p>
        </p:txBody>
      </p:sp>
      <p:pic>
        <p:nvPicPr>
          <p:cNvPr id="4" name="Imagem 3" descr="C:\Users\Camilla\Documents\P090312_08.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996164" cy="469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Camilla\Documents\P090312_08.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40576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Acompanhamento nos Sítios Gravatá e Recanto</a:t>
            </a:r>
            <a:endParaRPr lang="pt-BR" dirty="0"/>
          </a:p>
        </p:txBody>
      </p:sp>
      <p:pic>
        <p:nvPicPr>
          <p:cNvPr id="4" name="Espaço Reservado para Conteúdo 3" descr="C:\Users\Camilla\Documents\P090312_08.1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55080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:\DCIM\102SSCAM\SDC133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410445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Palestra das </a:t>
            </a:r>
            <a:r>
              <a:rPr lang="pt-BR" dirty="0" err="1" smtClean="0"/>
              <a:t>Odontólogas</a:t>
            </a:r>
            <a:r>
              <a:rPr lang="pt-BR" dirty="0" smtClean="0"/>
              <a:t> no Sítio Queimadas de Dentro</a:t>
            </a:r>
            <a:endParaRPr lang="pt-BR" dirty="0"/>
          </a:p>
        </p:txBody>
      </p:sp>
      <p:pic>
        <p:nvPicPr>
          <p:cNvPr id="7" name="Espaço Reservado para Conteúdo 6" descr="IMG0091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58924" y="2122004"/>
            <a:ext cx="3657600" cy="3528392"/>
          </a:xfrm>
        </p:spPr>
      </p:pic>
      <p:pic>
        <p:nvPicPr>
          <p:cNvPr id="8" name="Espaço Reservado para Conteúdo 7" descr="IMG0090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657193" y="2127781"/>
            <a:ext cx="3657600" cy="3516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/>
              <a:t>Palestra no grupo escolar do sítio malhada e gravatá </a:t>
            </a:r>
            <a:r>
              <a:rPr lang="pt-BR" sz="3600" dirty="0" err="1" smtClean="0"/>
              <a:t>duartes</a:t>
            </a:r>
            <a:endParaRPr lang="pt-BR" sz="3600" dirty="0"/>
          </a:p>
        </p:txBody>
      </p:sp>
      <p:pic>
        <p:nvPicPr>
          <p:cNvPr id="5" name="Espaço Reservado para Conteúdo 4" descr="P050612_09.36_[01]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86608"/>
            <a:ext cx="3657600" cy="3362672"/>
          </a:xfrm>
        </p:spPr>
      </p:pic>
      <p:pic>
        <p:nvPicPr>
          <p:cNvPr id="6" name="Espaço Reservado para Conteúdo 5" descr="P270612_08.59_[02]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70375" y="2514600"/>
            <a:ext cx="3657600" cy="3434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429684" cy="557216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É importante qualificar a atenção ao hipertenso, atualizar os registros no HIPERDIA;</a:t>
            </a:r>
          </a:p>
          <a:p>
            <a:r>
              <a:rPr lang="pt-BR" dirty="0" smtClean="0"/>
              <a:t>A ação melhorou a prática e a qualidade do trabalho oferecido;</a:t>
            </a:r>
          </a:p>
          <a:p>
            <a:r>
              <a:rPr lang="pt-BR" dirty="0" smtClean="0"/>
              <a:t>A intervenção aconteceu no município de Queimadas-PB, agreste Paraibano;</a:t>
            </a:r>
          </a:p>
          <a:p>
            <a:r>
              <a:rPr lang="pt-BR" dirty="0" smtClean="0"/>
              <a:t>Município têm 41.297 habitantes e 33 mil eleitores;</a:t>
            </a:r>
          </a:p>
          <a:p>
            <a:r>
              <a:rPr lang="pt-BR" dirty="0" smtClean="0"/>
              <a:t>É coberto por 100% de ESF;</a:t>
            </a:r>
          </a:p>
          <a:p>
            <a:r>
              <a:rPr lang="pt-BR" dirty="0" smtClean="0"/>
              <a:t>A intervenção realizada na UBSF Malhada Grande;</a:t>
            </a:r>
          </a:p>
          <a:p>
            <a:r>
              <a:rPr lang="pt-BR" dirty="0" smtClean="0"/>
              <a:t>Cobre 701 famílias, 2644 pessoas destes  255 hipertensos;</a:t>
            </a:r>
          </a:p>
          <a:p>
            <a:pPr algn="just"/>
            <a:r>
              <a:rPr lang="pt-BR" dirty="0" smtClean="0"/>
              <a:t>O cadastro dos hipertensos no programa HIPERDIA desatualizado;</a:t>
            </a:r>
          </a:p>
          <a:p>
            <a:pPr algn="just"/>
            <a:r>
              <a:rPr lang="pt-BR" dirty="0" smtClean="0"/>
              <a:t>Acompanhamento inadequado;</a:t>
            </a:r>
          </a:p>
          <a:p>
            <a:r>
              <a:rPr lang="pt-BR" dirty="0" smtClean="0"/>
              <a:t> Profissionais desarticulados;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Propiciou ampliação da cobertura; </a:t>
            </a:r>
          </a:p>
          <a:p>
            <a:pPr algn="just"/>
            <a:r>
              <a:rPr lang="pt-BR" dirty="0" smtClean="0"/>
              <a:t>Melhoria da atenção ao hipertenso;</a:t>
            </a:r>
          </a:p>
          <a:p>
            <a:pPr algn="just"/>
            <a:r>
              <a:rPr lang="pt-BR" dirty="0" smtClean="0"/>
              <a:t>A equipe se capacitou e procurou seguir as recomendações do MS;</a:t>
            </a:r>
          </a:p>
          <a:p>
            <a:pPr algn="just"/>
            <a:r>
              <a:rPr lang="pt-BR" dirty="0" smtClean="0"/>
              <a:t>Melhorou a interação da equipe;</a:t>
            </a:r>
          </a:p>
          <a:p>
            <a:pPr algn="just"/>
            <a:r>
              <a:rPr lang="pt-BR" dirty="0" smtClean="0"/>
              <a:t>O impacto é pouco percebido, contudo é notória a satisfação dos pacientes;</a:t>
            </a:r>
          </a:p>
          <a:p>
            <a:pPr algn="just"/>
            <a:r>
              <a:rPr lang="pt-BR" dirty="0" smtClean="0"/>
              <a:t>A equipe está integrada e interessada em dar continuidade à intervenção na rotina do serviço;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Crítica sobre o Processo de aprendizagem e na Implementação da Intervenção.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155648"/>
            <a:ext cx="7467600" cy="4873752"/>
          </a:xfrm>
        </p:spPr>
        <p:txBody>
          <a:bodyPr/>
          <a:lstStyle/>
          <a:p>
            <a:r>
              <a:rPr lang="pt-BR" dirty="0" smtClean="0"/>
              <a:t>Conhecimento adquirido teórico e prático;</a:t>
            </a:r>
          </a:p>
          <a:p>
            <a:r>
              <a:rPr lang="pt-BR" dirty="0" smtClean="0"/>
              <a:t>Maior conhecimento da área de abrangência;</a:t>
            </a:r>
          </a:p>
          <a:p>
            <a:r>
              <a:rPr lang="pt-BR" dirty="0" smtClean="0"/>
              <a:t>Possibilitar melhor conhecimento dos pacientes e dos condicionantes sociais;</a:t>
            </a:r>
          </a:p>
          <a:p>
            <a:r>
              <a:rPr lang="pt-BR" dirty="0" smtClean="0"/>
              <a:t>Aumentou o engajamento na equipe de saúde;</a:t>
            </a:r>
          </a:p>
          <a:p>
            <a:r>
              <a:rPr lang="pt-BR" dirty="0" smtClean="0"/>
              <a:t>A análise situacional ampliou a compreensão das necessidades da unidade e da população;</a:t>
            </a:r>
          </a:p>
          <a:p>
            <a:r>
              <a:rPr lang="pt-BR" dirty="0" smtClean="0"/>
              <a:t>A necessidade de se reciclar através do TQC;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OBRIGADA!!!!!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/>
              <a:t>Queimadas - </a:t>
            </a:r>
            <a:r>
              <a:rPr lang="pt-BR" sz="4000" dirty="0" err="1" smtClean="0"/>
              <a:t>pb</a:t>
            </a:r>
            <a:endParaRPr lang="pt-BR" dirty="0"/>
          </a:p>
        </p:txBody>
      </p:sp>
      <p:pic>
        <p:nvPicPr>
          <p:cNvPr id="4" name="Espaço Reservado para Conteúdo 3" descr="pedra do bico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39018" y="3571876"/>
            <a:ext cx="4703745" cy="3071834"/>
          </a:xfrm>
        </p:spPr>
      </p:pic>
      <p:pic>
        <p:nvPicPr>
          <p:cNvPr id="1026" name="Picture 2" descr="C:\Users\Lúcia\LUCA Pós EAD_UFPel\TCC_CAMILLA\queimada _p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err="1" smtClean="0"/>
              <a:t>Queimadas-pb</a:t>
            </a:r>
            <a:endParaRPr lang="pt-BR" dirty="0"/>
          </a:p>
        </p:txBody>
      </p:sp>
      <p:pic>
        <p:nvPicPr>
          <p:cNvPr id="7" name="Espaço Reservado para Conteúdo 6" descr="Quimada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16832"/>
            <a:ext cx="3657600" cy="4248472"/>
          </a:xfrm>
        </p:spPr>
      </p:pic>
      <p:pic>
        <p:nvPicPr>
          <p:cNvPr id="8" name="Espaço Reservado para Conteúdo 7" descr="Q_FEIRA_CENTRAL_1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5174" y="1916832"/>
            <a:ext cx="3381201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Mapa do Município de Queimadas</a:t>
            </a:r>
            <a:endParaRPr lang="pt-BR" sz="4000" dirty="0"/>
          </a:p>
        </p:txBody>
      </p:sp>
      <p:pic>
        <p:nvPicPr>
          <p:cNvPr id="5" name="Espaço Reservado para Conteúdo 4" descr="Mapa queimada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48072" y="2060848"/>
            <a:ext cx="7452320" cy="460851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 metas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1. </a:t>
            </a:r>
            <a:r>
              <a:rPr lang="pt-BR" dirty="0" smtClean="0"/>
              <a:t>Ampliar a cobertura aos hipertensos;</a:t>
            </a:r>
          </a:p>
          <a:p>
            <a:r>
              <a:rPr lang="pt-BR" dirty="0" smtClean="0"/>
              <a:t>Cadastrar no programa hiperdia 100% dos pacientes hipertensos.</a:t>
            </a:r>
          </a:p>
          <a:p>
            <a:pPr>
              <a:buNone/>
            </a:pPr>
            <a:r>
              <a:rPr lang="pt-BR" b="1" dirty="0" smtClean="0"/>
              <a:t>2. </a:t>
            </a:r>
            <a:r>
              <a:rPr lang="pt-BR" dirty="0" smtClean="0"/>
              <a:t>Melhorar a adesão do hipertenso;</a:t>
            </a:r>
          </a:p>
          <a:p>
            <a:r>
              <a:rPr lang="pt-BR" dirty="0" smtClean="0"/>
              <a:t>Buscar 100% dos hipertensos faltosos;</a:t>
            </a:r>
          </a:p>
          <a:p>
            <a:pPr>
              <a:buNone/>
            </a:pPr>
            <a:r>
              <a:rPr lang="pt-BR" b="1" dirty="0" smtClean="0"/>
              <a:t>3. </a:t>
            </a:r>
            <a:r>
              <a:rPr lang="pt-BR" dirty="0" smtClean="0"/>
              <a:t>Melhorar a qualidade do atendimento ao paciente hipertenso </a:t>
            </a:r>
          </a:p>
          <a:p>
            <a:pPr algn="just"/>
            <a:r>
              <a:rPr lang="pt-BR" dirty="0" smtClean="0"/>
              <a:t>Realizar exames complementares 100%  dos pacientes cadastrados;</a:t>
            </a:r>
          </a:p>
          <a:p>
            <a:r>
              <a:rPr lang="pt-BR" dirty="0" smtClean="0"/>
              <a:t>Garantir tratamento medicamentoso para 100% dos pacientes;</a:t>
            </a:r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 metas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 smtClean="0"/>
              <a:t>4. </a:t>
            </a:r>
            <a:r>
              <a:rPr lang="pt-BR" dirty="0" smtClean="0"/>
              <a:t>Mapear os hipertensos de risco;</a:t>
            </a:r>
            <a:endParaRPr lang="pt-BR" b="1" dirty="0" smtClean="0"/>
          </a:p>
          <a:p>
            <a:r>
              <a:rPr lang="pt-BR" dirty="0" smtClean="0"/>
              <a:t>Realizar estratificação de risco cardiovascular em 50% dos hipertensos cadastrados;</a:t>
            </a:r>
          </a:p>
          <a:p>
            <a:pPr>
              <a:buNone/>
            </a:pPr>
            <a:r>
              <a:rPr lang="pt-BR" b="1" dirty="0" smtClean="0"/>
              <a:t>5.</a:t>
            </a:r>
            <a:r>
              <a:rPr lang="pt-BR" dirty="0" smtClean="0"/>
              <a:t> Promover a saúde dos hipertensos;  </a:t>
            </a:r>
          </a:p>
          <a:p>
            <a:pPr algn="just"/>
            <a:r>
              <a:rPr lang="pt-BR" dirty="0" smtClean="0"/>
              <a:t>Garantir consulta periódica com o dentista a 40% dos hipertensos cadastrados;</a:t>
            </a:r>
          </a:p>
          <a:p>
            <a:pPr algn="just"/>
            <a:r>
              <a:rPr lang="pt-BR" dirty="0" smtClean="0"/>
              <a:t>Garantir orientação nutricional a 50% dos hipertensos cadastrados;</a:t>
            </a:r>
          </a:p>
          <a:p>
            <a:pPr algn="just"/>
            <a:r>
              <a:rPr lang="pt-BR" dirty="0" smtClean="0"/>
              <a:t>Garantir orientação em relação à prática de atividade física a 50% dos hipertensos cadastrados;</a:t>
            </a:r>
          </a:p>
          <a:p>
            <a:pPr algn="just"/>
            <a:r>
              <a:rPr lang="pt-BR" dirty="0" smtClean="0"/>
              <a:t>Orientar 50% dos hipertensos sobre os riscos do tabagismo.</a:t>
            </a:r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Realizada reunião com equipe;</a:t>
            </a:r>
          </a:p>
          <a:p>
            <a:pPr algn="just"/>
            <a:r>
              <a:rPr lang="pt-BR" dirty="0" smtClean="0"/>
              <a:t>Criado um cronograma de reuniões quinzenais com equipe;</a:t>
            </a:r>
          </a:p>
          <a:p>
            <a:pPr algn="just"/>
            <a:r>
              <a:rPr lang="pt-BR" dirty="0" smtClean="0"/>
              <a:t>Capacitação dos ACS para cadastramento dos hipertensos;</a:t>
            </a:r>
          </a:p>
          <a:p>
            <a:pPr algn="just"/>
            <a:r>
              <a:rPr lang="pt-BR" dirty="0" smtClean="0"/>
              <a:t>Realizado agendamento de visitas nos sítios distantes junto com ACS;</a:t>
            </a:r>
          </a:p>
          <a:p>
            <a:pPr algn="just"/>
            <a:r>
              <a:rPr lang="pt-BR" dirty="0" smtClean="0"/>
              <a:t>Formado grupo de hipertensos e atividades de educação em saúde;</a:t>
            </a:r>
          </a:p>
          <a:p>
            <a:pPr algn="just"/>
            <a:r>
              <a:rPr lang="pt-BR" dirty="0" smtClean="0"/>
              <a:t>Agendamento de consultas médicas e </a:t>
            </a:r>
            <a:r>
              <a:rPr lang="pt-BR" dirty="0" err="1" smtClean="0"/>
              <a:t>odontólogicas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Solicitado apoio dos profissionais do NASF.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Cadastrou-se 73,4% hipertensos, enquanto que iniciamos como percentual inferior a 20%.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591</Words>
  <Application>Microsoft Office PowerPoint</Application>
  <PresentationFormat>Apresentação na tela (4:3)</PresentationFormat>
  <Paragraphs>106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Balcão Envidraçado</vt:lpstr>
      <vt:lpstr>Universidade Aberta do SUS – UNASUS Universidade Federal de Pelotas Especialização em Saúde da Família Modalidade a Distância Turma 1 – Julho de 2011 </vt:lpstr>
      <vt:lpstr>INTRODUÇÃO </vt:lpstr>
      <vt:lpstr>Queimadas - pb</vt:lpstr>
      <vt:lpstr>Queimadas-pb</vt:lpstr>
      <vt:lpstr>Mapa do Município de Queimadas</vt:lpstr>
      <vt:lpstr>objetivos e metas</vt:lpstr>
      <vt:lpstr>Objetivos e metas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Trabalho no Grupo Escolar Gravatá</vt:lpstr>
      <vt:lpstr>Acompanhamento nos Sítios Gravatá e Recanto</vt:lpstr>
      <vt:lpstr>Palestra das Odontólogas no Sítio Queimadas de Dentro</vt:lpstr>
      <vt:lpstr>Palestra no grupo escolar do sítio malhada e gravatá duartes</vt:lpstr>
      <vt:lpstr>Discussão</vt:lpstr>
      <vt:lpstr>Reflexão Crítica sobre o Processo de aprendizagem e na Implementação da Intervenção.</vt:lpstr>
      <vt:lpstr>OBRIGADA!!!!!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a Distância Turma 1 – Julho de 2011</dc:title>
  <dc:creator>Camilla</dc:creator>
  <cp:lastModifiedBy>Camilla</cp:lastModifiedBy>
  <cp:revision>40</cp:revision>
  <dcterms:created xsi:type="dcterms:W3CDTF">2012-10-19T22:16:13Z</dcterms:created>
  <dcterms:modified xsi:type="dcterms:W3CDTF">2012-11-22T21:51:24Z</dcterms:modified>
</cp:coreProperties>
</file>