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64" r:id="rId4"/>
    <p:sldId id="301" r:id="rId5"/>
    <p:sldId id="300" r:id="rId6"/>
    <p:sldId id="295" r:id="rId7"/>
    <p:sldId id="293" r:id="rId8"/>
    <p:sldId id="310" r:id="rId9"/>
    <p:sldId id="311" r:id="rId10"/>
    <p:sldId id="312" r:id="rId11"/>
    <p:sldId id="294" r:id="rId12"/>
    <p:sldId id="314" r:id="rId13"/>
    <p:sldId id="315" r:id="rId14"/>
    <p:sldId id="316" r:id="rId15"/>
    <p:sldId id="318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304" r:id="rId24"/>
    <p:sldId id="325" r:id="rId25"/>
    <p:sldId id="307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3366"/>
    <a:srgbClr val="FF9999"/>
    <a:srgbClr val="FF6699"/>
    <a:srgbClr val="FF7C80"/>
    <a:srgbClr val="CC66FF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68" d="100"/>
          <a:sy n="68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CARLA%20ANDREA%20P.%20STAUDINGER\planilhas%20de%20coleta%20de%20dados%20-%20interven&#231;&#227;o\CARLA-%20Planilha%20de%20Coleta%20de%20Dados%20Ca%20de%20Colo%20e%20Mama%20-%20final%20revisa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9069097634569"/>
          <c:y val="0.10417971092600437"/>
          <c:w val="0.85849155468238714"/>
          <c:h val="0.71141369389647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3.6856745479833572E-2</c:v>
                </c:pt>
                <c:pt idx="1">
                  <c:v>8.2058414464534032E-2</c:v>
                </c:pt>
                <c:pt idx="2">
                  <c:v>0.20097357440890118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81952"/>
        <c:axId val="204382512"/>
      </c:barChart>
      <c:catAx>
        <c:axId val="20438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4382512"/>
        <c:crosses val="autoZero"/>
        <c:auto val="1"/>
        <c:lblAlgn val="ctr"/>
        <c:lblOffset val="100"/>
        <c:noMultiLvlLbl val="0"/>
      </c:catAx>
      <c:valAx>
        <c:axId val="2043825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4381952"/>
        <c:crosses val="autoZero"/>
        <c:crossBetween val="between"/>
        <c:majorUnit val="0.1"/>
        <c:minorUnit val="1.000000000000000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0.96428571428571463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749024"/>
        <c:axId val="280749584"/>
      </c:barChart>
      <c:catAx>
        <c:axId val="2807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0749584"/>
        <c:crosses val="autoZero"/>
        <c:auto val="1"/>
        <c:lblAlgn val="ctr"/>
        <c:lblOffset val="100"/>
        <c:noMultiLvlLbl val="0"/>
      </c:catAx>
      <c:valAx>
        <c:axId val="2807495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0749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1171830746644"/>
          <c:y val="0.10492985139447485"/>
          <c:w val="0.85611485729926162"/>
          <c:h val="0.76326743329745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mulheres entre 50 e 69 anos que receberam orientação sobre DSTs e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Indicadores!$D$68:$F$68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Indicadores!$D$69:$F$69</c:f>
              <c:numCache>
                <c:formatCode>0.0%</c:formatCode>
                <c:ptCount val="3"/>
                <c:pt idx="0">
                  <c:v>0.96428571428571463</c:v>
                </c:pt>
                <c:pt idx="1">
                  <c:v>0.98412698412697863</c:v>
                </c:pt>
                <c:pt idx="2">
                  <c:v>0.99199999999999999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295600"/>
        <c:axId val="281296160"/>
      </c:barChart>
      <c:catAx>
        <c:axId val="28129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1296160"/>
        <c:crossesAt val="0.1"/>
        <c:auto val="1"/>
        <c:lblAlgn val="ctr"/>
        <c:lblOffset val="100"/>
        <c:noMultiLvlLbl val="0"/>
      </c:catAx>
      <c:valAx>
        <c:axId val="2812961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12956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0.75471698113207553</c:v>
                </c:pt>
                <c:pt idx="1">
                  <c:v>0.8389830508474575</c:v>
                </c:pt>
                <c:pt idx="2">
                  <c:v>0.98961937716262949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84752"/>
        <c:axId val="201336096"/>
      </c:barChart>
      <c:catAx>
        <c:axId val="20438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1336096"/>
        <c:crosses val="autoZero"/>
        <c:auto val="1"/>
        <c:lblAlgn val="ctr"/>
        <c:lblOffset val="100"/>
        <c:noMultiLvlLbl val="0"/>
      </c:catAx>
      <c:valAx>
        <c:axId val="2013360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43847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920720"/>
        <c:axId val="279921280"/>
      </c:barChart>
      <c:catAx>
        <c:axId val="27992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9921280"/>
        <c:crosses val="autoZero"/>
        <c:auto val="1"/>
        <c:lblAlgn val="ctr"/>
        <c:lblOffset val="100"/>
        <c:noMultiLvlLbl val="0"/>
      </c:catAx>
      <c:valAx>
        <c:axId val="2799212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99207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5041927572045"/>
          <c:y val="0.14612175502353617"/>
          <c:w val="0.85436842576202965"/>
          <c:h val="0.70553348847588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923520"/>
        <c:axId val="279924080"/>
      </c:barChart>
      <c:catAx>
        <c:axId val="27992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9924080"/>
        <c:crosses val="autoZero"/>
        <c:auto val="1"/>
        <c:lblAlgn val="ctr"/>
        <c:lblOffset val="100"/>
        <c:noMultiLvlLbl val="0"/>
      </c:catAx>
      <c:valAx>
        <c:axId val="2799240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99235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15822146542"/>
          <c:y val="8.8382593480162808E-2"/>
          <c:w val="0.85074523531605994"/>
          <c:h val="0.77681720819380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Indicadores!$D$51:$F$51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Indicadores!$D$52:$F$52</c:f>
              <c:numCache>
                <c:formatCode>0.0%</c:formatCode>
                <c:ptCount val="3"/>
                <c:pt idx="0">
                  <c:v>0.971830985915493</c:v>
                </c:pt>
                <c:pt idx="1">
                  <c:v>0.98749999999999949</c:v>
                </c:pt>
                <c:pt idx="2">
                  <c:v>0.99693251533742056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926320"/>
        <c:axId val="205292144"/>
      </c:barChart>
      <c:catAx>
        <c:axId val="27992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292144"/>
        <c:crossesAt val="0.1"/>
        <c:auto val="1"/>
        <c:lblAlgn val="ctr"/>
        <c:lblOffset val="100"/>
        <c:noMultiLvlLbl val="0"/>
      </c:catAx>
      <c:valAx>
        <c:axId val="2052921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99263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15822146542"/>
          <c:y val="8.8382593480162808E-2"/>
          <c:w val="0.85074523531605994"/>
          <c:h val="0.77681720819380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Indicadores!$D$51:$F$51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Indicadores!$D$52:$F$52</c:f>
              <c:numCache>
                <c:formatCode>0.0%</c:formatCode>
                <c:ptCount val="3"/>
                <c:pt idx="0">
                  <c:v>0.971830985915493</c:v>
                </c:pt>
                <c:pt idx="1">
                  <c:v>0.98749999999999949</c:v>
                </c:pt>
                <c:pt idx="2">
                  <c:v>0.99693251533742056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94384"/>
        <c:axId val="205294944"/>
      </c:barChart>
      <c:catAx>
        <c:axId val="20529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294944"/>
        <c:crossesAt val="0.1"/>
        <c:auto val="1"/>
        <c:lblAlgn val="ctr"/>
        <c:lblOffset val="100"/>
        <c:noMultiLvlLbl val="0"/>
      </c:catAx>
      <c:valAx>
        <c:axId val="2052949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2943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strRef>
              <c:f>Indicadores!$D$62:$F$62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Indicadores!$D$63:$F$63</c:f>
              <c:numCache>
                <c:formatCode>0.0%</c:formatCode>
                <c:ptCount val="3"/>
                <c:pt idx="0">
                  <c:v>0.88732394366197187</c:v>
                </c:pt>
                <c:pt idx="1">
                  <c:v>0.87500000000000433</c:v>
                </c:pt>
                <c:pt idx="2">
                  <c:v>0.9417177914110425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97184"/>
        <c:axId val="205297744"/>
      </c:barChart>
      <c:catAx>
        <c:axId val="2052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297744"/>
        <c:crosses val="autoZero"/>
        <c:auto val="1"/>
        <c:lblAlgn val="ctr"/>
        <c:lblOffset val="100"/>
        <c:noMultiLvlLbl val="0"/>
      </c:catAx>
      <c:valAx>
        <c:axId val="205297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297184"/>
        <c:crosses val="autoZero"/>
        <c:crossBetween val="between"/>
        <c:majorUnit val="0.1"/>
        <c:minorUnit val="2.0000000000000011E-2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4.4186046511627913E-2</c:v>
                </c:pt>
                <c:pt idx="1">
                  <c:v>0.11395348837209295</c:v>
                </c:pt>
                <c:pt idx="2">
                  <c:v>0.2744186046511628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743424"/>
        <c:axId val="280743984"/>
      </c:barChart>
      <c:catAx>
        <c:axId val="28074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0743984"/>
        <c:crosses val="autoZero"/>
        <c:auto val="1"/>
        <c:lblAlgn val="ctr"/>
        <c:lblOffset val="100"/>
        <c:noMultiLvlLbl val="0"/>
      </c:catAx>
      <c:valAx>
        <c:axId val="2807439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0743424"/>
        <c:crosses val="autoZero"/>
        <c:crossBetween val="between"/>
        <c:minorUnit val="1.0000000000000109E-4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2201132703507"/>
          <c:y val="0.11610712007612622"/>
          <c:w val="0.85257908544524286"/>
          <c:h val="0.73791218328784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0.71428571428571463</c:v>
                </c:pt>
                <c:pt idx="1">
                  <c:v>0.79365079365079894</c:v>
                </c:pt>
                <c:pt idx="2">
                  <c:v>0.98399999999999999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746224"/>
        <c:axId val="280746784"/>
      </c:barChart>
      <c:catAx>
        <c:axId val="28074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0746784"/>
        <c:crosses val="autoZero"/>
        <c:auto val="1"/>
        <c:lblAlgn val="ctr"/>
        <c:lblOffset val="100"/>
        <c:noMultiLvlLbl val="0"/>
      </c:catAx>
      <c:valAx>
        <c:axId val="2807467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0746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8B983-C9E2-48E5-B184-45EC7B265A13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C172575-2968-4F06-B85F-250D2E66CE78}">
      <dgm:prSet phldrT="[Texto]" custT="1"/>
      <dgm:spPr/>
      <dgm:t>
        <a:bodyPr/>
        <a:lstStyle/>
        <a:p>
          <a:pPr algn="ctr"/>
          <a:r>
            <a:rPr lang="pt-BR" sz="2400" dirty="0" smtClean="0">
              <a:latin typeface="Footlight MT Light" pitchFamily="18" charset="0"/>
            </a:rPr>
            <a:t>Monitoramento</a:t>
          </a:r>
          <a:r>
            <a:rPr lang="pt-BR" sz="2000" dirty="0" smtClean="0"/>
            <a:t> </a:t>
          </a:r>
          <a:r>
            <a:rPr lang="pt-BR" sz="2400" dirty="0" smtClean="0">
              <a:latin typeface="Footlight MT Light" pitchFamily="18" charset="0"/>
            </a:rPr>
            <a:t>da cobertura do câncer de colo de útero e do câncer de mama</a:t>
          </a:r>
          <a:endParaRPr lang="pt-BR" sz="2400" dirty="0">
            <a:latin typeface="Footlight MT Light" pitchFamily="18" charset="0"/>
          </a:endParaRPr>
        </a:p>
      </dgm:t>
    </dgm:pt>
    <dgm:pt modelId="{5FC1B72F-254F-448E-B5FD-65091F24ED82}" type="parTrans" cxnId="{A9D89D82-0E9E-44AB-BE47-B1F4C5938344}">
      <dgm:prSet/>
      <dgm:spPr/>
      <dgm:t>
        <a:bodyPr/>
        <a:lstStyle/>
        <a:p>
          <a:endParaRPr lang="pt-BR"/>
        </a:p>
      </dgm:t>
    </dgm:pt>
    <dgm:pt modelId="{69E1C1F9-ED8C-4D85-92CB-635BBBC5CC91}" type="sibTrans" cxnId="{A9D89D82-0E9E-44AB-BE47-B1F4C5938344}">
      <dgm:prSet/>
      <dgm:spPr/>
      <dgm:t>
        <a:bodyPr/>
        <a:lstStyle/>
        <a:p>
          <a:endParaRPr lang="pt-BR"/>
        </a:p>
      </dgm:t>
    </dgm:pt>
    <dgm:pt modelId="{52D5AA2C-114A-4F01-BEB4-21D0C7F4AE29}">
      <dgm:prSet phldrT="[Texto]" custT="1"/>
      <dgm:spPr/>
      <dgm:t>
        <a:bodyPr/>
        <a:lstStyle/>
        <a:p>
          <a:r>
            <a:rPr lang="pt-BR" sz="3200" dirty="0" smtClean="0">
              <a:latin typeface="Footlight MT Light" pitchFamily="18" charset="0"/>
            </a:rPr>
            <a:t>Registro em livro específico</a:t>
          </a:r>
          <a:endParaRPr lang="pt-BR" sz="3200" dirty="0">
            <a:latin typeface="Footlight MT Light" pitchFamily="18" charset="0"/>
          </a:endParaRPr>
        </a:p>
      </dgm:t>
    </dgm:pt>
    <dgm:pt modelId="{36EA654B-72B9-4444-86C2-C4348563A215}" type="parTrans" cxnId="{B03EC3A9-4776-46B5-A91F-F24F9ABE0168}">
      <dgm:prSet/>
      <dgm:spPr/>
      <dgm:t>
        <a:bodyPr/>
        <a:lstStyle/>
        <a:p>
          <a:endParaRPr lang="pt-BR"/>
        </a:p>
      </dgm:t>
    </dgm:pt>
    <dgm:pt modelId="{EFDB8409-C08C-4E7E-88E3-F2D4958022BC}" type="sibTrans" cxnId="{B03EC3A9-4776-46B5-A91F-F24F9ABE0168}">
      <dgm:prSet/>
      <dgm:spPr/>
      <dgm:t>
        <a:bodyPr/>
        <a:lstStyle/>
        <a:p>
          <a:endParaRPr lang="pt-BR"/>
        </a:p>
      </dgm:t>
    </dgm:pt>
    <dgm:pt modelId="{D2E8EA09-7150-4398-A096-54C5717C48D6}">
      <dgm:prSet phldrT="[Texto]" custT="1"/>
      <dgm:spPr/>
      <dgm:t>
        <a:bodyPr/>
        <a:lstStyle/>
        <a:p>
          <a:r>
            <a:rPr lang="pt-BR" sz="3200" dirty="0" smtClean="0">
              <a:latin typeface="Footlight MT Light" pitchFamily="18" charset="0"/>
            </a:rPr>
            <a:t>Fichas-espelho</a:t>
          </a:r>
          <a:endParaRPr lang="pt-BR" sz="3200" dirty="0">
            <a:latin typeface="Footlight MT Light" pitchFamily="18" charset="0"/>
          </a:endParaRPr>
        </a:p>
      </dgm:t>
    </dgm:pt>
    <dgm:pt modelId="{AD601224-8C89-4912-A807-8647DB0578B0}" type="parTrans" cxnId="{20D39600-557B-4D5D-B7CB-1B0DD3E0BD05}">
      <dgm:prSet/>
      <dgm:spPr/>
      <dgm:t>
        <a:bodyPr/>
        <a:lstStyle/>
        <a:p>
          <a:endParaRPr lang="pt-BR"/>
        </a:p>
      </dgm:t>
    </dgm:pt>
    <dgm:pt modelId="{78E5E342-1052-4CDA-920F-6A26C44C8AB1}" type="sibTrans" cxnId="{20D39600-557B-4D5D-B7CB-1B0DD3E0BD05}">
      <dgm:prSet/>
      <dgm:spPr/>
      <dgm:t>
        <a:bodyPr/>
        <a:lstStyle/>
        <a:p>
          <a:endParaRPr lang="pt-BR"/>
        </a:p>
      </dgm:t>
    </dgm:pt>
    <dgm:pt modelId="{E95864C8-FB67-48F7-A906-2342EDE0A04E}">
      <dgm:prSet phldrT="[Texto]" custT="1"/>
      <dgm:spPr/>
      <dgm:t>
        <a:bodyPr/>
        <a:lstStyle/>
        <a:p>
          <a:r>
            <a:rPr lang="pt-BR" sz="3200" dirty="0" smtClean="0">
              <a:latin typeface="Footlight MT Light" pitchFamily="18" charset="0"/>
            </a:rPr>
            <a:t>Cartão da Mulher</a:t>
          </a:r>
          <a:endParaRPr lang="pt-BR" sz="3200" dirty="0">
            <a:latin typeface="Footlight MT Light" pitchFamily="18" charset="0"/>
          </a:endParaRPr>
        </a:p>
      </dgm:t>
    </dgm:pt>
    <dgm:pt modelId="{34EB9FBE-CB50-41B6-9A35-C35CD8ED73E9}" type="parTrans" cxnId="{41272B6B-2A20-46FB-BF9A-D3C73157A515}">
      <dgm:prSet/>
      <dgm:spPr/>
      <dgm:t>
        <a:bodyPr/>
        <a:lstStyle/>
        <a:p>
          <a:endParaRPr lang="pt-BR"/>
        </a:p>
      </dgm:t>
    </dgm:pt>
    <dgm:pt modelId="{072C371C-A554-4E2F-9E4F-7812C7B1D3BA}" type="sibTrans" cxnId="{41272B6B-2A20-46FB-BF9A-D3C73157A515}">
      <dgm:prSet/>
      <dgm:spPr/>
      <dgm:t>
        <a:bodyPr/>
        <a:lstStyle/>
        <a:p>
          <a:endParaRPr lang="pt-BR"/>
        </a:p>
      </dgm:t>
    </dgm:pt>
    <dgm:pt modelId="{754CBFD4-10FB-4C86-8F1D-96B57824DA43}" type="pres">
      <dgm:prSet presAssocID="{6EA8B983-C9E2-48E5-B184-45EC7B265A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13846AC-3559-44EC-BA24-0695C1F51B27}" type="pres">
      <dgm:prSet presAssocID="{1C172575-2968-4F06-B85F-250D2E66CE78}" presName="centerShape" presStyleLbl="node0" presStyleIdx="0" presStyleCnt="1" custScaleX="122182"/>
      <dgm:spPr/>
      <dgm:t>
        <a:bodyPr/>
        <a:lstStyle/>
        <a:p>
          <a:endParaRPr lang="pt-BR"/>
        </a:p>
      </dgm:t>
    </dgm:pt>
    <dgm:pt modelId="{C7B5F717-AD34-4F5B-8D67-13252B41E5BA}" type="pres">
      <dgm:prSet presAssocID="{36EA654B-72B9-4444-86C2-C4348563A215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84136694-FE10-444E-8048-BE6BCE3A5649}" type="pres">
      <dgm:prSet presAssocID="{52D5AA2C-114A-4F01-BEB4-21D0C7F4AE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8F9F88-F512-445F-8AF7-C0346A2F766F}" type="pres">
      <dgm:prSet presAssocID="{AD601224-8C89-4912-A807-8647DB0578B0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FBF57298-4A27-4DF2-9EB9-9787DC1CF8AD}" type="pres">
      <dgm:prSet presAssocID="{D2E8EA09-7150-4398-A096-54C5717C48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0FA1BB-3C04-4E57-84EA-036708019042}" type="pres">
      <dgm:prSet presAssocID="{34EB9FBE-CB50-41B6-9A35-C35CD8ED73E9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52A57C92-D522-40E1-AD93-992EF1639AF9}" type="pres">
      <dgm:prSet presAssocID="{E95864C8-FB67-48F7-A906-2342EDE0A0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272B6B-2A20-46FB-BF9A-D3C73157A515}" srcId="{1C172575-2968-4F06-B85F-250D2E66CE78}" destId="{E95864C8-FB67-48F7-A906-2342EDE0A04E}" srcOrd="2" destOrd="0" parTransId="{34EB9FBE-CB50-41B6-9A35-C35CD8ED73E9}" sibTransId="{072C371C-A554-4E2F-9E4F-7812C7B1D3BA}"/>
    <dgm:cxn modelId="{484A1EAA-AA9A-4C13-A58B-7A176678A757}" type="presOf" srcId="{36EA654B-72B9-4444-86C2-C4348563A215}" destId="{C7B5F717-AD34-4F5B-8D67-13252B41E5BA}" srcOrd="0" destOrd="0" presId="urn:microsoft.com/office/officeart/2005/8/layout/radial4"/>
    <dgm:cxn modelId="{40102406-97F5-4AC1-A7F8-7134B746DC94}" type="presOf" srcId="{AD601224-8C89-4912-A807-8647DB0578B0}" destId="{8C8F9F88-F512-445F-8AF7-C0346A2F766F}" srcOrd="0" destOrd="0" presId="urn:microsoft.com/office/officeart/2005/8/layout/radial4"/>
    <dgm:cxn modelId="{DDA9999B-6AD2-400C-92C1-A6A0F7B790C9}" type="presOf" srcId="{D2E8EA09-7150-4398-A096-54C5717C48D6}" destId="{FBF57298-4A27-4DF2-9EB9-9787DC1CF8AD}" srcOrd="0" destOrd="0" presId="urn:microsoft.com/office/officeart/2005/8/layout/radial4"/>
    <dgm:cxn modelId="{A9D89D82-0E9E-44AB-BE47-B1F4C5938344}" srcId="{6EA8B983-C9E2-48E5-B184-45EC7B265A13}" destId="{1C172575-2968-4F06-B85F-250D2E66CE78}" srcOrd="0" destOrd="0" parTransId="{5FC1B72F-254F-448E-B5FD-65091F24ED82}" sibTransId="{69E1C1F9-ED8C-4D85-92CB-635BBBC5CC91}"/>
    <dgm:cxn modelId="{75540AD4-FE23-4018-B306-A52FD0A99C51}" type="presOf" srcId="{52D5AA2C-114A-4F01-BEB4-21D0C7F4AE29}" destId="{84136694-FE10-444E-8048-BE6BCE3A5649}" srcOrd="0" destOrd="0" presId="urn:microsoft.com/office/officeart/2005/8/layout/radial4"/>
    <dgm:cxn modelId="{20D39600-557B-4D5D-B7CB-1B0DD3E0BD05}" srcId="{1C172575-2968-4F06-B85F-250D2E66CE78}" destId="{D2E8EA09-7150-4398-A096-54C5717C48D6}" srcOrd="1" destOrd="0" parTransId="{AD601224-8C89-4912-A807-8647DB0578B0}" sibTransId="{78E5E342-1052-4CDA-920F-6A26C44C8AB1}"/>
    <dgm:cxn modelId="{0C174E3E-FADE-4BD8-8F16-517B27A4711D}" type="presOf" srcId="{E95864C8-FB67-48F7-A906-2342EDE0A04E}" destId="{52A57C92-D522-40E1-AD93-992EF1639AF9}" srcOrd="0" destOrd="0" presId="urn:microsoft.com/office/officeart/2005/8/layout/radial4"/>
    <dgm:cxn modelId="{BD1A184A-95E5-48FC-8677-84D5BAA9778A}" type="presOf" srcId="{1C172575-2968-4F06-B85F-250D2E66CE78}" destId="{613846AC-3559-44EC-BA24-0695C1F51B27}" srcOrd="0" destOrd="0" presId="urn:microsoft.com/office/officeart/2005/8/layout/radial4"/>
    <dgm:cxn modelId="{B03EC3A9-4776-46B5-A91F-F24F9ABE0168}" srcId="{1C172575-2968-4F06-B85F-250D2E66CE78}" destId="{52D5AA2C-114A-4F01-BEB4-21D0C7F4AE29}" srcOrd="0" destOrd="0" parTransId="{36EA654B-72B9-4444-86C2-C4348563A215}" sibTransId="{EFDB8409-C08C-4E7E-88E3-F2D4958022BC}"/>
    <dgm:cxn modelId="{00733BA9-7819-419C-AD70-5D20DE31E2BB}" type="presOf" srcId="{6EA8B983-C9E2-48E5-B184-45EC7B265A13}" destId="{754CBFD4-10FB-4C86-8F1D-96B57824DA43}" srcOrd="0" destOrd="0" presId="urn:microsoft.com/office/officeart/2005/8/layout/radial4"/>
    <dgm:cxn modelId="{C53B8B1A-67A1-4C47-AE4B-DA727BA99568}" type="presOf" srcId="{34EB9FBE-CB50-41B6-9A35-C35CD8ED73E9}" destId="{A50FA1BB-3C04-4E57-84EA-036708019042}" srcOrd="0" destOrd="0" presId="urn:microsoft.com/office/officeart/2005/8/layout/radial4"/>
    <dgm:cxn modelId="{0EB9FF83-FB71-4D87-9DB2-27B70E02BC78}" type="presParOf" srcId="{754CBFD4-10FB-4C86-8F1D-96B57824DA43}" destId="{613846AC-3559-44EC-BA24-0695C1F51B27}" srcOrd="0" destOrd="0" presId="urn:microsoft.com/office/officeart/2005/8/layout/radial4"/>
    <dgm:cxn modelId="{0098B1EA-690F-404B-96F8-9DDED8C5B601}" type="presParOf" srcId="{754CBFD4-10FB-4C86-8F1D-96B57824DA43}" destId="{C7B5F717-AD34-4F5B-8D67-13252B41E5BA}" srcOrd="1" destOrd="0" presId="urn:microsoft.com/office/officeart/2005/8/layout/radial4"/>
    <dgm:cxn modelId="{91BEBF34-A922-45BA-82EB-2B7568B24B99}" type="presParOf" srcId="{754CBFD4-10FB-4C86-8F1D-96B57824DA43}" destId="{84136694-FE10-444E-8048-BE6BCE3A5649}" srcOrd="2" destOrd="0" presId="urn:microsoft.com/office/officeart/2005/8/layout/radial4"/>
    <dgm:cxn modelId="{B2B8C85C-88DE-4C23-AD28-3846752346B1}" type="presParOf" srcId="{754CBFD4-10FB-4C86-8F1D-96B57824DA43}" destId="{8C8F9F88-F512-445F-8AF7-C0346A2F766F}" srcOrd="3" destOrd="0" presId="urn:microsoft.com/office/officeart/2005/8/layout/radial4"/>
    <dgm:cxn modelId="{BCD3C5C4-9B6D-47B5-80BD-C2697E964802}" type="presParOf" srcId="{754CBFD4-10FB-4C86-8F1D-96B57824DA43}" destId="{FBF57298-4A27-4DF2-9EB9-9787DC1CF8AD}" srcOrd="4" destOrd="0" presId="urn:microsoft.com/office/officeart/2005/8/layout/radial4"/>
    <dgm:cxn modelId="{A22B8966-19C6-4DEF-848B-EE1CF2F107D4}" type="presParOf" srcId="{754CBFD4-10FB-4C86-8F1D-96B57824DA43}" destId="{A50FA1BB-3C04-4E57-84EA-036708019042}" srcOrd="5" destOrd="0" presId="urn:microsoft.com/office/officeart/2005/8/layout/radial4"/>
    <dgm:cxn modelId="{695A1878-CED2-4C2C-8EB7-188532D299A0}" type="presParOf" srcId="{754CBFD4-10FB-4C86-8F1D-96B57824DA43}" destId="{52A57C92-D522-40E1-AD93-992EF1639AF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F3262-B9D5-48BE-B967-9C12046274C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0_1" csCatId="mainScheme" phldr="1"/>
      <dgm:spPr/>
    </dgm:pt>
    <dgm:pt modelId="{C05BF1C4-9C7D-4F45-8F46-89CD1C79172C}">
      <dgm:prSet phldrT="[Texto]" custT="1"/>
      <dgm:spPr/>
      <dgm:t>
        <a:bodyPr/>
        <a:lstStyle/>
        <a:p>
          <a:r>
            <a:rPr lang="pt-BR" sz="3200" dirty="0" smtClean="0">
              <a:latin typeface="Footlight MT Light" pitchFamily="18" charset="0"/>
            </a:rPr>
            <a:t>Busca ativa</a:t>
          </a:r>
          <a:endParaRPr lang="pt-BR" sz="3200" dirty="0">
            <a:latin typeface="Footlight MT Light" pitchFamily="18" charset="0"/>
          </a:endParaRPr>
        </a:p>
      </dgm:t>
    </dgm:pt>
    <dgm:pt modelId="{005415D6-40E0-4750-B4F6-98EA7A843623}" type="parTrans" cxnId="{C9863D92-85A5-434A-AF73-7274DB0804D5}">
      <dgm:prSet/>
      <dgm:spPr/>
      <dgm:t>
        <a:bodyPr/>
        <a:lstStyle/>
        <a:p>
          <a:endParaRPr lang="pt-BR"/>
        </a:p>
      </dgm:t>
    </dgm:pt>
    <dgm:pt modelId="{09745299-6D64-4390-877E-18A148C660BF}" type="sibTrans" cxnId="{C9863D92-85A5-434A-AF73-7274DB0804D5}">
      <dgm:prSet/>
      <dgm:spPr/>
      <dgm:t>
        <a:bodyPr/>
        <a:lstStyle/>
        <a:p>
          <a:endParaRPr lang="pt-BR"/>
        </a:p>
      </dgm:t>
    </dgm:pt>
    <dgm:pt modelId="{F31B6F74-A9D5-4E27-8E27-D25C9CDF00E7}">
      <dgm:prSet phldrT="[Texto]" custT="1"/>
      <dgm:spPr/>
      <dgm:t>
        <a:bodyPr/>
        <a:lstStyle/>
        <a:p>
          <a:r>
            <a:rPr lang="pt-BR" sz="3200" dirty="0" smtClean="0">
              <a:latin typeface="Footlight MT Light" pitchFamily="18" charset="0"/>
            </a:rPr>
            <a:t>Capacitação de funcionários</a:t>
          </a:r>
          <a:endParaRPr lang="pt-BR" sz="3200" dirty="0">
            <a:latin typeface="Footlight MT Light" pitchFamily="18" charset="0"/>
          </a:endParaRPr>
        </a:p>
      </dgm:t>
    </dgm:pt>
    <dgm:pt modelId="{9C6BB8C5-ECFD-4F02-BE75-3CA4CAFB3151}" type="parTrans" cxnId="{CE92E96D-0596-4261-97C5-38A5417708A4}">
      <dgm:prSet/>
      <dgm:spPr/>
      <dgm:t>
        <a:bodyPr/>
        <a:lstStyle/>
        <a:p>
          <a:endParaRPr lang="pt-BR"/>
        </a:p>
      </dgm:t>
    </dgm:pt>
    <dgm:pt modelId="{3A075F17-EAD5-4A97-82D0-999D851FBB9D}" type="sibTrans" cxnId="{CE92E96D-0596-4261-97C5-38A5417708A4}">
      <dgm:prSet/>
      <dgm:spPr/>
      <dgm:t>
        <a:bodyPr/>
        <a:lstStyle/>
        <a:p>
          <a:endParaRPr lang="pt-BR"/>
        </a:p>
      </dgm:t>
    </dgm:pt>
    <dgm:pt modelId="{EFAFAB08-8EB7-4FB7-9635-F83EB441B282}">
      <dgm:prSet phldrT="[Texto]"/>
      <dgm:spPr/>
      <dgm:t>
        <a:bodyPr/>
        <a:lstStyle/>
        <a:p>
          <a:r>
            <a:rPr lang="pt-BR" dirty="0" smtClean="0">
              <a:latin typeface="Footlight MT Light" pitchFamily="18" charset="0"/>
            </a:rPr>
            <a:t>Acolhimento de todas as mulheres</a:t>
          </a:r>
          <a:endParaRPr lang="pt-BR" dirty="0">
            <a:latin typeface="Footlight MT Light" pitchFamily="18" charset="0"/>
          </a:endParaRPr>
        </a:p>
      </dgm:t>
    </dgm:pt>
    <dgm:pt modelId="{67CEDEFF-279E-4A59-93F0-A768923E14D0}" type="parTrans" cxnId="{709A62D2-9347-44C2-BF50-9B251339FE3B}">
      <dgm:prSet/>
      <dgm:spPr/>
      <dgm:t>
        <a:bodyPr/>
        <a:lstStyle/>
        <a:p>
          <a:endParaRPr lang="pt-BR"/>
        </a:p>
      </dgm:t>
    </dgm:pt>
    <dgm:pt modelId="{0DC16913-18C5-46A5-8310-7313A79C91D8}" type="sibTrans" cxnId="{709A62D2-9347-44C2-BF50-9B251339FE3B}">
      <dgm:prSet/>
      <dgm:spPr/>
      <dgm:t>
        <a:bodyPr/>
        <a:lstStyle/>
        <a:p>
          <a:endParaRPr lang="pt-BR"/>
        </a:p>
      </dgm:t>
    </dgm:pt>
    <dgm:pt modelId="{FE42D214-5EE2-41FF-9CFF-4DAC4F0DE289}" type="pres">
      <dgm:prSet presAssocID="{D86F3262-B9D5-48BE-B967-9C12046274CB}" presName="Name0" presStyleCnt="0">
        <dgm:presLayoutVars>
          <dgm:dir/>
          <dgm:resizeHandles val="exact"/>
        </dgm:presLayoutVars>
      </dgm:prSet>
      <dgm:spPr/>
    </dgm:pt>
    <dgm:pt modelId="{93C85DC0-ADE7-4225-A7CD-4E1A6A1C30C0}" type="pres">
      <dgm:prSet presAssocID="{D86F3262-B9D5-48BE-B967-9C12046274CB}" presName="vNodes" presStyleCnt="0"/>
      <dgm:spPr/>
    </dgm:pt>
    <dgm:pt modelId="{46257212-26D3-44E1-A3EE-42AEFEF426A7}" type="pres">
      <dgm:prSet presAssocID="{C05BF1C4-9C7D-4F45-8F46-89CD1C7917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E90FB0-9C79-455B-BEB2-E3ED09898393}" type="pres">
      <dgm:prSet presAssocID="{09745299-6D64-4390-877E-18A148C660BF}" presName="spacerT" presStyleCnt="0"/>
      <dgm:spPr/>
    </dgm:pt>
    <dgm:pt modelId="{4C931D52-51C7-44AF-98D4-4E46C7EF9D52}" type="pres">
      <dgm:prSet presAssocID="{09745299-6D64-4390-877E-18A148C660BF}" presName="sibTrans" presStyleLbl="sibTrans2D1" presStyleIdx="0" presStyleCnt="2"/>
      <dgm:spPr/>
      <dgm:t>
        <a:bodyPr/>
        <a:lstStyle/>
        <a:p>
          <a:endParaRPr lang="pt-BR"/>
        </a:p>
      </dgm:t>
    </dgm:pt>
    <dgm:pt modelId="{8CF62C9C-CBC0-44E0-A5ED-F6ABFFBF70D4}" type="pres">
      <dgm:prSet presAssocID="{09745299-6D64-4390-877E-18A148C660BF}" presName="spacerB" presStyleCnt="0"/>
      <dgm:spPr/>
    </dgm:pt>
    <dgm:pt modelId="{3F2D6D6B-CA3D-4BCE-8C09-10C6EE0A7171}" type="pres">
      <dgm:prSet presAssocID="{F31B6F74-A9D5-4E27-8E27-D25C9CDF00E7}" presName="node" presStyleLbl="node1" presStyleIdx="1" presStyleCnt="3" custScaleX="205801" custScaleY="1428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56E49D-4055-4E20-87F6-0CA5F68432FB}" type="pres">
      <dgm:prSet presAssocID="{D86F3262-B9D5-48BE-B967-9C12046274CB}" presName="sibTransLast" presStyleLbl="sibTrans2D1" presStyleIdx="1" presStyleCnt="2"/>
      <dgm:spPr/>
      <dgm:t>
        <a:bodyPr/>
        <a:lstStyle/>
        <a:p>
          <a:endParaRPr lang="pt-BR"/>
        </a:p>
      </dgm:t>
    </dgm:pt>
    <dgm:pt modelId="{4F7D6921-C57C-4CC2-901C-B484D5A6B66F}" type="pres">
      <dgm:prSet presAssocID="{D86F3262-B9D5-48BE-B967-9C12046274C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BD9417B1-47DF-4687-A8F8-972EC150AC81}" type="pres">
      <dgm:prSet presAssocID="{D86F3262-B9D5-48BE-B967-9C12046274C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0A5AB7-A8EE-44E8-B89F-EC9799C18925}" type="presOf" srcId="{3A075F17-EAD5-4A97-82D0-999D851FBB9D}" destId="{4F7D6921-C57C-4CC2-901C-B484D5A6B66F}" srcOrd="1" destOrd="0" presId="urn:microsoft.com/office/officeart/2005/8/layout/equation2"/>
    <dgm:cxn modelId="{536088FE-5D75-442D-81AA-F97B3949BEB9}" type="presOf" srcId="{EFAFAB08-8EB7-4FB7-9635-F83EB441B282}" destId="{BD9417B1-47DF-4687-A8F8-972EC150AC81}" srcOrd="0" destOrd="0" presId="urn:microsoft.com/office/officeart/2005/8/layout/equation2"/>
    <dgm:cxn modelId="{FBD19644-6A64-4E56-9AF1-2922BA31D148}" type="presOf" srcId="{3A075F17-EAD5-4A97-82D0-999D851FBB9D}" destId="{C556E49D-4055-4E20-87F6-0CA5F68432FB}" srcOrd="0" destOrd="0" presId="urn:microsoft.com/office/officeart/2005/8/layout/equation2"/>
    <dgm:cxn modelId="{9EF3A5D7-FC78-4A8A-AF58-C29D1D79FD15}" type="presOf" srcId="{F31B6F74-A9D5-4E27-8E27-D25C9CDF00E7}" destId="{3F2D6D6B-CA3D-4BCE-8C09-10C6EE0A7171}" srcOrd="0" destOrd="0" presId="urn:microsoft.com/office/officeart/2005/8/layout/equation2"/>
    <dgm:cxn modelId="{C9863D92-85A5-434A-AF73-7274DB0804D5}" srcId="{D86F3262-B9D5-48BE-B967-9C12046274CB}" destId="{C05BF1C4-9C7D-4F45-8F46-89CD1C79172C}" srcOrd="0" destOrd="0" parTransId="{005415D6-40E0-4750-B4F6-98EA7A843623}" sibTransId="{09745299-6D64-4390-877E-18A148C660BF}"/>
    <dgm:cxn modelId="{96243C2D-31D2-483A-A4C2-916F4007E088}" type="presOf" srcId="{C05BF1C4-9C7D-4F45-8F46-89CD1C79172C}" destId="{46257212-26D3-44E1-A3EE-42AEFEF426A7}" srcOrd="0" destOrd="0" presId="urn:microsoft.com/office/officeart/2005/8/layout/equation2"/>
    <dgm:cxn modelId="{D965C1F6-8C68-4565-99D1-75E8964E7131}" type="presOf" srcId="{D86F3262-B9D5-48BE-B967-9C12046274CB}" destId="{FE42D214-5EE2-41FF-9CFF-4DAC4F0DE289}" srcOrd="0" destOrd="0" presId="urn:microsoft.com/office/officeart/2005/8/layout/equation2"/>
    <dgm:cxn modelId="{709A62D2-9347-44C2-BF50-9B251339FE3B}" srcId="{D86F3262-B9D5-48BE-B967-9C12046274CB}" destId="{EFAFAB08-8EB7-4FB7-9635-F83EB441B282}" srcOrd="2" destOrd="0" parTransId="{67CEDEFF-279E-4A59-93F0-A768923E14D0}" sibTransId="{0DC16913-18C5-46A5-8310-7313A79C91D8}"/>
    <dgm:cxn modelId="{C3F165EA-BEB3-4AEA-AD41-B85CCA90CDA4}" type="presOf" srcId="{09745299-6D64-4390-877E-18A148C660BF}" destId="{4C931D52-51C7-44AF-98D4-4E46C7EF9D52}" srcOrd="0" destOrd="0" presId="urn:microsoft.com/office/officeart/2005/8/layout/equation2"/>
    <dgm:cxn modelId="{CE92E96D-0596-4261-97C5-38A5417708A4}" srcId="{D86F3262-B9D5-48BE-B967-9C12046274CB}" destId="{F31B6F74-A9D5-4E27-8E27-D25C9CDF00E7}" srcOrd="1" destOrd="0" parTransId="{9C6BB8C5-ECFD-4F02-BE75-3CA4CAFB3151}" sibTransId="{3A075F17-EAD5-4A97-82D0-999D851FBB9D}"/>
    <dgm:cxn modelId="{AD7517DA-2C34-4B03-B4D3-595FCA525581}" type="presParOf" srcId="{FE42D214-5EE2-41FF-9CFF-4DAC4F0DE289}" destId="{93C85DC0-ADE7-4225-A7CD-4E1A6A1C30C0}" srcOrd="0" destOrd="0" presId="urn:microsoft.com/office/officeart/2005/8/layout/equation2"/>
    <dgm:cxn modelId="{E8B4D9B2-283D-4943-9BA2-23920FD85919}" type="presParOf" srcId="{93C85DC0-ADE7-4225-A7CD-4E1A6A1C30C0}" destId="{46257212-26D3-44E1-A3EE-42AEFEF426A7}" srcOrd="0" destOrd="0" presId="urn:microsoft.com/office/officeart/2005/8/layout/equation2"/>
    <dgm:cxn modelId="{9728923E-7DF1-4DB4-AB21-7BDB11907292}" type="presParOf" srcId="{93C85DC0-ADE7-4225-A7CD-4E1A6A1C30C0}" destId="{FBE90FB0-9C79-455B-BEB2-E3ED09898393}" srcOrd="1" destOrd="0" presId="urn:microsoft.com/office/officeart/2005/8/layout/equation2"/>
    <dgm:cxn modelId="{B0C93195-DA55-4327-9EB6-3A2FB3F240CE}" type="presParOf" srcId="{93C85DC0-ADE7-4225-A7CD-4E1A6A1C30C0}" destId="{4C931D52-51C7-44AF-98D4-4E46C7EF9D52}" srcOrd="2" destOrd="0" presId="urn:microsoft.com/office/officeart/2005/8/layout/equation2"/>
    <dgm:cxn modelId="{26EB0D75-25C7-4E2E-95F6-36B8B0A7D5A0}" type="presParOf" srcId="{93C85DC0-ADE7-4225-A7CD-4E1A6A1C30C0}" destId="{8CF62C9C-CBC0-44E0-A5ED-F6ABFFBF70D4}" srcOrd="3" destOrd="0" presId="urn:microsoft.com/office/officeart/2005/8/layout/equation2"/>
    <dgm:cxn modelId="{1926DADF-2393-49AB-9AE8-78D25BAAC5FA}" type="presParOf" srcId="{93C85DC0-ADE7-4225-A7CD-4E1A6A1C30C0}" destId="{3F2D6D6B-CA3D-4BCE-8C09-10C6EE0A7171}" srcOrd="4" destOrd="0" presId="urn:microsoft.com/office/officeart/2005/8/layout/equation2"/>
    <dgm:cxn modelId="{50F9BAD9-7D02-4277-838C-DECB882F6168}" type="presParOf" srcId="{FE42D214-5EE2-41FF-9CFF-4DAC4F0DE289}" destId="{C556E49D-4055-4E20-87F6-0CA5F68432FB}" srcOrd="1" destOrd="0" presId="urn:microsoft.com/office/officeart/2005/8/layout/equation2"/>
    <dgm:cxn modelId="{E60F0DD5-56D9-4E4A-9FA9-A0FCCF5EA588}" type="presParOf" srcId="{C556E49D-4055-4E20-87F6-0CA5F68432FB}" destId="{4F7D6921-C57C-4CC2-901C-B484D5A6B66F}" srcOrd="0" destOrd="0" presId="urn:microsoft.com/office/officeart/2005/8/layout/equation2"/>
    <dgm:cxn modelId="{F9488981-F0C2-4F2A-A494-DD149FD0C20D}" type="presParOf" srcId="{FE42D214-5EE2-41FF-9CFF-4DAC4F0DE289}" destId="{BD9417B1-47DF-4687-A8F8-972EC150AC8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846AC-3559-44EC-BA24-0695C1F51B27}">
      <dsp:nvSpPr>
        <dsp:cNvPr id="0" name=""/>
        <dsp:cNvSpPr/>
      </dsp:nvSpPr>
      <dsp:spPr>
        <a:xfrm>
          <a:off x="2967230" y="3197768"/>
          <a:ext cx="2921507" cy="2391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Footlight MT Light" pitchFamily="18" charset="0"/>
            </a:rPr>
            <a:t>Monitoramento</a:t>
          </a:r>
          <a:r>
            <a:rPr lang="pt-BR" sz="2000" kern="1200" dirty="0" smtClean="0"/>
            <a:t> </a:t>
          </a:r>
          <a:r>
            <a:rPr lang="pt-BR" sz="2400" kern="1200" dirty="0" smtClean="0">
              <a:latin typeface="Footlight MT Light" pitchFamily="18" charset="0"/>
            </a:rPr>
            <a:t>da cobertura do câncer de colo de útero e do câncer de mama</a:t>
          </a:r>
          <a:endParaRPr lang="pt-BR" sz="2400" kern="1200" dirty="0">
            <a:latin typeface="Footlight MT Light" pitchFamily="18" charset="0"/>
          </a:endParaRPr>
        </a:p>
      </dsp:txBody>
      <dsp:txXfrm>
        <a:off x="3395075" y="3547938"/>
        <a:ext cx="2065817" cy="1690771"/>
      </dsp:txXfrm>
    </dsp:sp>
    <dsp:sp modelId="{C7B5F717-AD34-4F5B-8D67-13252B41E5BA}">
      <dsp:nvSpPr>
        <dsp:cNvPr id="0" name=""/>
        <dsp:cNvSpPr/>
      </dsp:nvSpPr>
      <dsp:spPr>
        <a:xfrm rot="12900000">
          <a:off x="1391826" y="2631130"/>
          <a:ext cx="2012203" cy="68146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36694-FE10-444E-8048-BE6BCE3A5649}">
      <dsp:nvSpPr>
        <dsp:cNvPr id="0" name=""/>
        <dsp:cNvSpPr/>
      </dsp:nvSpPr>
      <dsp:spPr>
        <a:xfrm>
          <a:off x="438000" y="1486165"/>
          <a:ext cx="2271555" cy="1817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Footlight MT Light" pitchFamily="18" charset="0"/>
            </a:rPr>
            <a:t>Registro em livro específico</a:t>
          </a:r>
          <a:endParaRPr lang="pt-BR" sz="3200" kern="1200" dirty="0">
            <a:latin typeface="Footlight MT Light" pitchFamily="18" charset="0"/>
          </a:endParaRPr>
        </a:p>
      </dsp:txBody>
      <dsp:txXfrm>
        <a:off x="491225" y="1539390"/>
        <a:ext cx="2165105" cy="1710794"/>
      </dsp:txXfrm>
    </dsp:sp>
    <dsp:sp modelId="{8C8F9F88-F512-445F-8AF7-C0346A2F766F}">
      <dsp:nvSpPr>
        <dsp:cNvPr id="0" name=""/>
        <dsp:cNvSpPr/>
      </dsp:nvSpPr>
      <dsp:spPr>
        <a:xfrm rot="16200000">
          <a:off x="3346532" y="1649700"/>
          <a:ext cx="2162903" cy="68146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57298-4A27-4DF2-9EB9-9787DC1CF8AD}">
      <dsp:nvSpPr>
        <dsp:cNvPr id="0" name=""/>
        <dsp:cNvSpPr/>
      </dsp:nvSpPr>
      <dsp:spPr>
        <a:xfrm>
          <a:off x="3292206" y="359"/>
          <a:ext cx="2271555" cy="1817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Footlight MT Light" pitchFamily="18" charset="0"/>
            </a:rPr>
            <a:t>Fichas-espelho</a:t>
          </a:r>
          <a:endParaRPr lang="pt-BR" sz="3200" kern="1200" dirty="0">
            <a:latin typeface="Footlight MT Light" pitchFamily="18" charset="0"/>
          </a:endParaRPr>
        </a:p>
      </dsp:txBody>
      <dsp:txXfrm>
        <a:off x="3345431" y="53584"/>
        <a:ext cx="2165105" cy="1710794"/>
      </dsp:txXfrm>
    </dsp:sp>
    <dsp:sp modelId="{A50FA1BB-3C04-4E57-84EA-036708019042}">
      <dsp:nvSpPr>
        <dsp:cNvPr id="0" name=""/>
        <dsp:cNvSpPr/>
      </dsp:nvSpPr>
      <dsp:spPr>
        <a:xfrm rot="19500000">
          <a:off x="5451937" y="2631130"/>
          <a:ext cx="2012203" cy="68146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57C92-D522-40E1-AD93-992EF1639AF9}">
      <dsp:nvSpPr>
        <dsp:cNvPr id="0" name=""/>
        <dsp:cNvSpPr/>
      </dsp:nvSpPr>
      <dsp:spPr>
        <a:xfrm>
          <a:off x="6146412" y="1486165"/>
          <a:ext cx="2271555" cy="1817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Footlight MT Light" pitchFamily="18" charset="0"/>
            </a:rPr>
            <a:t>Cartão da Mulher</a:t>
          </a:r>
          <a:endParaRPr lang="pt-BR" sz="3200" kern="1200" dirty="0">
            <a:latin typeface="Footlight MT Light" pitchFamily="18" charset="0"/>
          </a:endParaRPr>
        </a:p>
      </dsp:txBody>
      <dsp:txXfrm>
        <a:off x="6199637" y="1539390"/>
        <a:ext cx="2165105" cy="1710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57212-26D3-44E1-A3EE-42AEFEF426A7}">
      <dsp:nvSpPr>
        <dsp:cNvPr id="0" name=""/>
        <dsp:cNvSpPr/>
      </dsp:nvSpPr>
      <dsp:spPr>
        <a:xfrm>
          <a:off x="874672" y="601"/>
          <a:ext cx="1594302" cy="159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Footlight MT Light" pitchFamily="18" charset="0"/>
            </a:rPr>
            <a:t>Busca ativa</a:t>
          </a:r>
          <a:endParaRPr lang="pt-BR" sz="3200" kern="1200" dirty="0">
            <a:latin typeface="Footlight MT Light" pitchFamily="18" charset="0"/>
          </a:endParaRPr>
        </a:p>
      </dsp:txBody>
      <dsp:txXfrm>
        <a:off x="1108152" y="234081"/>
        <a:ext cx="1127342" cy="1127342"/>
      </dsp:txXfrm>
    </dsp:sp>
    <dsp:sp modelId="{4C931D52-51C7-44AF-98D4-4E46C7EF9D52}">
      <dsp:nvSpPr>
        <dsp:cNvPr id="0" name=""/>
        <dsp:cNvSpPr/>
      </dsp:nvSpPr>
      <dsp:spPr>
        <a:xfrm>
          <a:off x="1209475" y="1724360"/>
          <a:ext cx="924695" cy="924695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1332043" y="2077963"/>
        <a:ext cx="679559" cy="217489"/>
      </dsp:txXfrm>
    </dsp:sp>
    <dsp:sp modelId="{3F2D6D6B-CA3D-4BCE-8C09-10C6EE0A7171}">
      <dsp:nvSpPr>
        <dsp:cNvPr id="0" name=""/>
        <dsp:cNvSpPr/>
      </dsp:nvSpPr>
      <dsp:spPr>
        <a:xfrm>
          <a:off x="31278" y="2778513"/>
          <a:ext cx="3281089" cy="2277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Footlight MT Light" pitchFamily="18" charset="0"/>
            </a:rPr>
            <a:t>Capacitação de funcionários</a:t>
          </a:r>
          <a:endParaRPr lang="pt-BR" sz="3200" kern="1200" dirty="0">
            <a:latin typeface="Footlight MT Light" pitchFamily="18" charset="0"/>
          </a:endParaRPr>
        </a:p>
      </dsp:txBody>
      <dsp:txXfrm>
        <a:off x="511782" y="3112004"/>
        <a:ext cx="2320081" cy="1610239"/>
      </dsp:txXfrm>
    </dsp:sp>
    <dsp:sp modelId="{C556E49D-4055-4E20-87F6-0CA5F68432FB}">
      <dsp:nvSpPr>
        <dsp:cNvPr id="0" name=""/>
        <dsp:cNvSpPr/>
      </dsp:nvSpPr>
      <dsp:spPr>
        <a:xfrm>
          <a:off x="3551513" y="2231627"/>
          <a:ext cx="506988" cy="59308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3551513" y="2350243"/>
        <a:ext cx="354892" cy="355848"/>
      </dsp:txXfrm>
    </dsp:sp>
    <dsp:sp modelId="{BD9417B1-47DF-4687-A8F8-972EC150AC81}">
      <dsp:nvSpPr>
        <dsp:cNvPr id="0" name=""/>
        <dsp:cNvSpPr/>
      </dsp:nvSpPr>
      <dsp:spPr>
        <a:xfrm>
          <a:off x="4268949" y="933865"/>
          <a:ext cx="3188604" cy="3188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Footlight MT Light" pitchFamily="18" charset="0"/>
            </a:rPr>
            <a:t>Acolhimento de todas as mulheres</a:t>
          </a:r>
          <a:endParaRPr lang="pt-BR" sz="3200" kern="1200" dirty="0">
            <a:latin typeface="Footlight MT Light" pitchFamily="18" charset="0"/>
          </a:endParaRPr>
        </a:p>
      </dsp:txBody>
      <dsp:txXfrm>
        <a:off x="4735909" y="1400825"/>
        <a:ext cx="2254684" cy="225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460D690-F770-4F68-B2CC-0FE193698E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0139604-0FDD-4093-91DA-4A4EB06D4C4B}" type="datetimeFigureOut">
              <a:rPr lang="pt-BR" smtClean="0"/>
              <a:pPr/>
              <a:t>22/01/2015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136904" cy="2063435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990033"/>
                </a:solidFill>
                <a:latin typeface="Footlight MT Light" pitchFamily="18" charset="0"/>
                <a:ea typeface="Adobe Kaiti Std R" pitchFamily="18" charset="-128"/>
              </a:rPr>
              <a:t>Qualificação do programa de prevenção do câncer de colo do útero e do câncer de mama, na UBS Parque das Dunas, em Natal/RN</a:t>
            </a:r>
            <a:endParaRPr lang="pt-BR" sz="3200" dirty="0">
              <a:solidFill>
                <a:srgbClr val="990033"/>
              </a:solidFill>
              <a:latin typeface="Footlight MT Light" pitchFamily="18" charset="0"/>
              <a:ea typeface="Adobe Kaiti Std R" pitchFamily="18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4786322"/>
            <a:ext cx="7358114" cy="129614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  <a:ea typeface="Adobe Kaiti Std R" pitchFamily="18" charset="-128"/>
              </a:rPr>
              <a:t>ALUNA: CARLA ANDRÉA PONTES STAUDINGER</a:t>
            </a:r>
          </a:p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  <a:ea typeface="Adobe Kaiti Std R" pitchFamily="18" charset="-128"/>
              </a:rPr>
              <a:t>ORIENTADORA: CHANDRA MACIEL</a:t>
            </a:r>
          </a:p>
          <a:p>
            <a:pPr algn="ctr"/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  <a:ea typeface="Adobe Kaiti Std R" pitchFamily="18" charset="-128"/>
            </a:endParaRPr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971600" y="1340768"/>
            <a:ext cx="7399283" cy="44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Programa De Valorização Do Profissional Da Atenção Básica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ítulo 2"/>
          <p:cNvSpPr txBox="1">
            <a:spLocks/>
          </p:cNvSpPr>
          <p:nvPr/>
        </p:nvSpPr>
        <p:spPr>
          <a:xfrm>
            <a:off x="2714612" y="6120335"/>
            <a:ext cx="3490172" cy="737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  <a:ea typeface="Adobe Kaiti Std R" pitchFamily="18" charset="-128"/>
              </a:rPr>
              <a:t>Natal, Fevereiro de 2015</a:t>
            </a:r>
          </a:p>
          <a:p>
            <a:pPr algn="ctr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  <a:ea typeface="Adobe Kaiti Std R" pitchFamily="18" charset="-128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107504" y="116632"/>
            <a:ext cx="82089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logo_unas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88640"/>
            <a:ext cx="4361633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Metodologia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724128" y="1340768"/>
            <a:ext cx="2664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Footlight MT Light" pitchFamily="18" charset="0"/>
              </a:rPr>
              <a:t> Orientações individuais;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Footlight MT Light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Footlight MT Light" pitchFamily="18" charset="0"/>
              </a:rPr>
              <a:t> Ações educativas em grupos;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Footlight MT Light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Footlight MT Light" pitchFamily="18" charset="0"/>
              </a:rPr>
              <a:t> Uso de recursos </a:t>
            </a:r>
            <a:r>
              <a:rPr lang="pt-BR" sz="2400" dirty="0" err="1" smtClean="0">
                <a:latin typeface="Footlight MT Light" pitchFamily="18" charset="0"/>
              </a:rPr>
              <a:t>áudio-visuais</a:t>
            </a:r>
            <a:r>
              <a:rPr lang="pt-BR" sz="2400" dirty="0" smtClean="0">
                <a:latin typeface="Footlight MT Light" pitchFamily="18" charset="0"/>
              </a:rPr>
              <a:t>, folders e cartazes;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Footlight MT Light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Footlight MT Light" pitchFamily="18" charset="0"/>
              </a:rPr>
              <a:t> Engajamento multiprofissional - NASF</a:t>
            </a:r>
          </a:p>
          <a:p>
            <a:pPr algn="just"/>
            <a:endParaRPr lang="pt-BR" sz="2400" dirty="0">
              <a:latin typeface="Footlight MT Light" pitchFamily="18" charset="0"/>
            </a:endParaRPr>
          </a:p>
        </p:txBody>
      </p:sp>
      <p:pic>
        <p:nvPicPr>
          <p:cNvPr id="13" name="Imagem 12" descr="IMG_142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20" y="1772816"/>
            <a:ext cx="5328592" cy="4077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Ampliar a cobertura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1.1: Ampliar a cobertura de detecção precoce do câncer de colo de útero das mulheres na faixa etária entre 25 e 64 anos de idade para 50%.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Resultado: 20,2% (mês 1: 3,7%; mês 2: 8,2%)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áfico 13"/>
          <p:cNvGraphicFramePr/>
          <p:nvPr/>
        </p:nvGraphicFramePr>
        <p:xfrm>
          <a:off x="1285852" y="3071810"/>
          <a:ext cx="650085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285852" y="6150114"/>
            <a:ext cx="6643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Footlight MT Light" pitchFamily="18" charset="0"/>
              </a:rPr>
              <a:t>Gráfico indicativo da proporção de mulheres entre 25 e 64 anos com exame em dia para detecção precoce do câncer de colo de útero</a:t>
            </a:r>
            <a:endParaRPr lang="pt-BR" sz="1500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Aumentar a qualidade do atendimento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2.1:Obter 100% de coletas amostras satisfatórias do exame citopatológico do colo de útero.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Resultado: 99,3% (mês 1: 75,5%; mês 2: 83,9%)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857356" y="5949280"/>
            <a:ext cx="5500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Footlight MT Light" pitchFamily="18" charset="0"/>
              </a:rPr>
              <a:t>Gráfico indicativo da </a:t>
            </a:r>
            <a:r>
              <a:rPr lang="pt-BR" sz="1500" dirty="0" smtClean="0"/>
              <a:t>proporção de mulheres com amostras satisfatórias do exame citopatológico de colo de útero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7" name="Gráfico 16"/>
          <p:cNvGraphicFramePr/>
          <p:nvPr/>
        </p:nvGraphicFramePr>
        <p:xfrm>
          <a:off x="1835696" y="2924944"/>
          <a:ext cx="5472608" cy="287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Melhorar a adesão 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3.1: Identificar 100% das mulheres com exame citopatológico alterado sem acompanhamento pela unidade de saúde.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Resultado: 66,7% (mês 1: 0%; mês 2: 50%)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143108" y="5949280"/>
            <a:ext cx="5072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Gráfico indicativo da proporção de mulheres com exame citopatológico alterado que não retornaram para conhecer resultado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2123728" y="3212976"/>
          <a:ext cx="5040560" cy="274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Melhorar a adesão 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3.3: Realizar a busca ativa em 100% das mulheres com exame citopatológico alterado sem acompanhamento pela unidade de saúde.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Resultado: 100%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285984" y="5949280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Gráfico indicativo da proporção de mulheres que não retornaram para resultado de exame citopatológico e foi feita busca ativa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7" name="Gráfico 16"/>
          <p:cNvGraphicFramePr/>
          <p:nvPr/>
        </p:nvGraphicFramePr>
        <p:xfrm>
          <a:off x="2357422" y="3071810"/>
          <a:ext cx="4680520" cy="278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Footlight MT Light" pitchFamily="18" charset="0"/>
              </a:rPr>
              <a:t>Objetivo: Melhorar o registro das informações</a:t>
            </a:r>
          </a:p>
          <a:p>
            <a:pPr lvl="0" algn="just"/>
            <a:r>
              <a:rPr lang="pt-BR" sz="2400" dirty="0" smtClean="0">
                <a:latin typeface="Footlight MT Light" pitchFamily="18" charset="0"/>
              </a:rPr>
              <a:t>Meta 4.1:Manter registro da coleta de exame citopatológico de colo de útero  em registro específico em 100% das mulheres cadastradas.</a:t>
            </a:r>
          </a:p>
          <a:p>
            <a:pPr lvl="0" algn="just"/>
            <a:r>
              <a:rPr lang="pt-BR" sz="2400" dirty="0" smtClean="0">
                <a:latin typeface="Footlight MT Light" pitchFamily="18" charset="0"/>
              </a:rPr>
              <a:t>Resultado: 100%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214546" y="5949280"/>
            <a:ext cx="492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Gráfico indicativo da proporção de mulheres com registro adequado do exame citopatológico do colo do útero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7" name="Gráfico 16"/>
          <p:cNvGraphicFramePr/>
          <p:nvPr/>
        </p:nvGraphicFramePr>
        <p:xfrm>
          <a:off x="2195736" y="3140968"/>
          <a:ext cx="48965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Mapear as mulheres de risco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5.1:Pesquisar sinais de alerta para câncer de colo de útero em 100% das mulheres entre 25 e 64 anos (Dor e sangramento após relação sexual e/ou corrimento vaginal excessivo).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Resultado: 100%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285984" y="5949280"/>
            <a:ext cx="4714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Gráfico indicativo da proporção de mulheres entre 25 e 64 anos com pesquisa de sinais de alerta para câncer de colo de útero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8" name="Gráfico 17"/>
          <p:cNvGraphicFramePr/>
          <p:nvPr/>
        </p:nvGraphicFramePr>
        <p:xfrm>
          <a:off x="2267744" y="2996952"/>
          <a:ext cx="4752528" cy="289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Promoção da saúde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6.1:</a:t>
            </a:r>
            <a:r>
              <a:rPr lang="pt-BR" dirty="0" smtClean="0"/>
              <a:t>Orientar 100% das mulheres cadastradas sobre doenças sexualmente transmissíveis (DST) e fatores de risco para câncer de colo de útero</a:t>
            </a:r>
            <a:r>
              <a:rPr lang="pt-BR" dirty="0" smtClean="0">
                <a:latin typeface="Footlight MT Light" pitchFamily="18" charset="0"/>
              </a:rPr>
              <a:t>.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Resultado: 94,2%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857356" y="5949280"/>
            <a:ext cx="5500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Gráfico indicativo da proporção de mulheres entre 25 e 64 anos que receberam orientação sobre </a:t>
            </a:r>
            <a:r>
              <a:rPr lang="pt-BR" sz="1500" dirty="0" err="1" smtClean="0"/>
              <a:t>DSTs</a:t>
            </a:r>
            <a:r>
              <a:rPr lang="pt-BR" sz="1500" dirty="0" smtClean="0"/>
              <a:t> e fatores de risco para câncer de colo de útero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1835696" y="2996952"/>
          <a:ext cx="54006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Ampliar a cobertura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1.2:Ampliar a cobertura de detecção precoce do câncer de mama das mulheres na faixa etária entre 50 e 69 anos de idade para 50%.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Resultado: 27,7% (mês 1: 4,4%; mês 2: 11,4%)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071670" y="5949280"/>
            <a:ext cx="5214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Gráfico indicativo da proporção de mulheres entre 50 e 69 anos com exame em dia para detecção precoce do câncer de mama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7" name="Gráfico 16"/>
          <p:cNvGraphicFramePr/>
          <p:nvPr/>
        </p:nvGraphicFramePr>
        <p:xfrm>
          <a:off x="2123728" y="2996952"/>
          <a:ext cx="51845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Footlight MT Light" pitchFamily="18" charset="0"/>
              </a:rPr>
              <a:t>Objetivo</a:t>
            </a:r>
            <a:r>
              <a:rPr lang="pt-BR" sz="2400" dirty="0" smtClean="0">
                <a:latin typeface="Footlight MT Light" pitchFamily="18" charset="0"/>
              </a:rPr>
              <a:t>: Aumentar a adesão das mulheres</a:t>
            </a:r>
          </a:p>
          <a:p>
            <a:pPr algn="just"/>
            <a:endParaRPr lang="pt-BR" dirty="0" smtClean="0">
              <a:latin typeface="Footlight MT Light" pitchFamily="18" charset="0"/>
            </a:endParaRP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</a:t>
            </a:r>
            <a:r>
              <a:rPr lang="pt-BR" sz="2400" dirty="0" smtClean="0">
                <a:latin typeface="Footlight MT Light" pitchFamily="18" charset="0"/>
              </a:rPr>
              <a:t>3.2</a:t>
            </a:r>
            <a:r>
              <a:rPr lang="pt-BR" sz="2400" b="1" dirty="0" smtClean="0">
                <a:latin typeface="Footlight MT Light" pitchFamily="18" charset="0"/>
              </a:rPr>
              <a:t>:</a:t>
            </a:r>
            <a:r>
              <a:rPr lang="pt-BR" sz="2400" dirty="0" smtClean="0">
                <a:latin typeface="Footlight MT Light" pitchFamily="18" charset="0"/>
              </a:rPr>
              <a:t> Identificar 100% das mulheres com mamografia alterada sem acompanhamento pela unidade de saúde</a:t>
            </a:r>
          </a:p>
          <a:p>
            <a:pPr lvl="0" algn="just"/>
            <a:endParaRPr lang="pt-BR" sz="2400" dirty="0" smtClean="0">
              <a:latin typeface="Footlight MT Light" pitchFamily="18" charset="0"/>
            </a:endParaRPr>
          </a:p>
          <a:p>
            <a:pPr algn="just"/>
            <a:r>
              <a:rPr lang="pt-BR" sz="2400" dirty="0" smtClean="0">
                <a:latin typeface="Footlight MT Light" pitchFamily="18" charset="0"/>
              </a:rPr>
              <a:t>Meta 3.4: Realizar busca ativa em 100% de mulheres com mamografia alterada sem acompanhamento pela unidade de saúde</a:t>
            </a:r>
          </a:p>
          <a:p>
            <a:pPr algn="just"/>
            <a:endParaRPr lang="pt-BR" sz="2400" dirty="0" smtClean="0">
              <a:latin typeface="Footlight MT Light" pitchFamily="18" charset="0"/>
            </a:endParaRPr>
          </a:p>
          <a:p>
            <a:pPr algn="just"/>
            <a:r>
              <a:rPr lang="pt-BR" sz="2400" dirty="0" smtClean="0">
                <a:latin typeface="Footlight MT Light" pitchFamily="18" charset="0"/>
              </a:rPr>
              <a:t>A análise da proporção de mulheres com mamografia alterada que não retornaram para conhecer o resultado da mamografia não pôde ser avaliada de forma fidedigna</a:t>
            </a:r>
          </a:p>
          <a:p>
            <a:pPr algn="just"/>
            <a:endParaRPr lang="pt-BR" sz="2400" dirty="0" smtClean="0">
              <a:latin typeface="Footlight MT Light" pitchFamily="18" charset="0"/>
            </a:endParaRPr>
          </a:p>
          <a:p>
            <a:pPr algn="just"/>
            <a:endParaRPr lang="pt-BR" sz="2400" dirty="0" smtClean="0">
              <a:latin typeface="Footlight MT Light" pitchFamily="18" charset="0"/>
            </a:endParaRPr>
          </a:p>
          <a:p>
            <a:pPr lvl="0" algn="just"/>
            <a:endParaRPr lang="pt-BR" sz="2400" dirty="0">
              <a:latin typeface="Footlight MT Light" pitchFamily="18" charset="0"/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Introdução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14422"/>
            <a:ext cx="8210872" cy="4968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Footlight MT Light" pitchFamily="18" charset="0"/>
              </a:rPr>
              <a:t>INCA 2014: 57.120 casos de câncer de mama e 15.590 casos de câncer de colo do útero;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Footlight MT Light" pitchFamily="18" charset="0"/>
              </a:rPr>
              <a:t>Alta incidência e mortalidade;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algn="just">
              <a:defRPr/>
            </a:pPr>
            <a:r>
              <a:rPr lang="pt-BR" sz="2600" dirty="0" smtClean="0">
                <a:latin typeface="Footlight MT Light" pitchFamily="18" charset="0"/>
              </a:rPr>
              <a:t> IBGE 2010: Natal apresenta 803.044 habitantes;</a:t>
            </a:r>
          </a:p>
          <a:p>
            <a:pPr algn="just"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algn="just">
              <a:defRPr/>
            </a:pPr>
            <a:r>
              <a:rPr lang="pt-BR" sz="2600" dirty="0" smtClean="0">
                <a:latin typeface="Footlight MT Light" pitchFamily="18" charset="0"/>
              </a:rPr>
              <a:t>Rede municipal de saúde dividida em cinco distritos sanitários;</a:t>
            </a:r>
          </a:p>
          <a:p>
            <a:pPr algn="just"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algn="just">
              <a:defRPr/>
            </a:pPr>
            <a:r>
              <a:rPr lang="pt-BR" sz="2600" dirty="0" smtClean="0">
                <a:latin typeface="Footlight MT Light" pitchFamily="18" charset="0"/>
              </a:rPr>
              <a:t>Conta com 60 </a:t>
            </a:r>
            <a:r>
              <a:rPr lang="pt-BR" sz="2600" dirty="0" err="1" smtClean="0">
                <a:latin typeface="Footlight MT Light" pitchFamily="18" charset="0"/>
              </a:rPr>
              <a:t>UBS’s</a:t>
            </a:r>
            <a:r>
              <a:rPr lang="pt-BR" sz="2600" dirty="0" smtClean="0">
                <a:latin typeface="Footlight MT Light" pitchFamily="18" charset="0"/>
              </a:rPr>
              <a:t> sendo apenas 35 no modelo de ESF;</a:t>
            </a:r>
          </a:p>
          <a:p>
            <a:pPr algn="just"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Melhorar o registro das informações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4.2:Manter registro da realização da mamografia em registro específico em 100% das mulheres cadastradas.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Resultado: 98,4%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000232" y="5949280"/>
            <a:ext cx="5214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Gráfico indicativo da proporção de mulheres com registro adequado da mamografia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1979712" y="2852936"/>
          <a:ext cx="51845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Avaliação de risco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Meta 4.2:Realizar avaliação de risco para câncer de mama em 100% das mulheres entre 50 e 69 anos.</a:t>
            </a:r>
          </a:p>
          <a:p>
            <a:pPr lvl="0" algn="just"/>
            <a:r>
              <a:rPr lang="pt-BR" dirty="0" smtClean="0">
                <a:latin typeface="Footlight MT Light" pitchFamily="18" charset="0"/>
              </a:rPr>
              <a:t>Resultado: 100%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143108" y="5949280"/>
            <a:ext cx="5143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Gráfico indicativo da proporção de mulheres entre 50 e 69 anos com avaliação de risco para câncer de mama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7" name="Gráfico 16"/>
          <p:cNvGraphicFramePr/>
          <p:nvPr/>
        </p:nvGraphicFramePr>
        <p:xfrm>
          <a:off x="2123728" y="2708920"/>
          <a:ext cx="51125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Objetivos, metas e resultados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Footlight MT Light" pitchFamily="18" charset="0"/>
              </a:rPr>
              <a:t>Objetivo: Promoção da saúde</a:t>
            </a:r>
          </a:p>
          <a:p>
            <a:pPr algn="just"/>
            <a:r>
              <a:rPr lang="pt-BR" dirty="0" smtClean="0">
                <a:latin typeface="Footlight MT Light" pitchFamily="18" charset="0"/>
              </a:rPr>
              <a:t>Meta 6.2:</a:t>
            </a:r>
            <a:r>
              <a:rPr lang="pt-BR" dirty="0" smtClean="0"/>
              <a:t>Orientar 100% das mulheres cadastradas sobre doenças sexualmente transmissíveis (DST) e fatores de risco para câncer de mama.</a:t>
            </a:r>
          </a:p>
          <a:p>
            <a:pPr algn="just"/>
            <a:r>
              <a:rPr lang="pt-BR" dirty="0" smtClean="0">
                <a:latin typeface="Footlight MT Light" pitchFamily="18" charset="0"/>
              </a:rPr>
              <a:t>Resultado: 99,2%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143108" y="5949280"/>
            <a:ext cx="50006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Gráfico indicativo da proporção de mulheres entre 50 e 69 anos que receberam orientação sobre </a:t>
            </a:r>
            <a:r>
              <a:rPr lang="pt-BR" sz="1500" dirty="0" err="1" smtClean="0"/>
              <a:t>DSTs</a:t>
            </a:r>
            <a:r>
              <a:rPr lang="pt-BR" sz="1500" dirty="0" smtClean="0"/>
              <a:t> e fatores de risco para câncer de mama</a:t>
            </a:r>
            <a:endParaRPr lang="pt-BR" sz="1500" dirty="0">
              <a:latin typeface="Footlight MT Light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2123728" y="2996952"/>
          <a:ext cx="49685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Discussão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210872" cy="55446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fontAlgn="auto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fontAlgn="auto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Footlight MT Light" pitchFamily="18" charset="0"/>
              </a:rPr>
              <a:t>Melhoria nos registros;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Footlight MT Light" pitchFamily="18" charset="0"/>
              </a:rPr>
              <a:t>Qualificação do atendimento à saúde da mulher;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Footlight MT Light" pitchFamily="18" charset="0"/>
              </a:rPr>
              <a:t>Aumento relativo da cobertura;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Footlight MT Light" pitchFamily="18" charset="0"/>
              </a:rPr>
              <a:t>Capacitação das equipes x participação no projeto de intervenção;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Footlight MT Light" pitchFamily="18" charset="0"/>
              </a:rPr>
              <a:t> Impulso da campanha nacional “Outubro rosa”;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Footlight MT Light" pitchFamily="18" charset="0"/>
              </a:rPr>
              <a:t>Busca do apoio de líderes comunitários.</a:t>
            </a:r>
            <a:endParaRPr lang="pt-BR" sz="2400" dirty="0">
              <a:latin typeface="Footlight MT Light" pitchFamily="18" charset="0"/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Reflexão crítica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210872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buNone/>
              <a:defRPr/>
            </a:pPr>
            <a:endParaRPr lang="pt-BR" sz="2400" dirty="0" smtClean="0"/>
          </a:p>
          <a:p>
            <a:pPr algn="just">
              <a:defRPr/>
            </a:pPr>
            <a:r>
              <a:rPr lang="pt-BR" sz="2400" dirty="0" smtClean="0">
                <a:latin typeface="Footlight MT Light" pitchFamily="18" charset="0"/>
              </a:rPr>
              <a:t>Busca pelo conhecimento e apropriação da situação de saúde de uma comunidade;</a:t>
            </a:r>
          </a:p>
          <a:p>
            <a:pPr algn="just"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algn="just">
              <a:defRPr/>
            </a:pPr>
            <a:r>
              <a:rPr lang="pt-BR" sz="2400" dirty="0" smtClean="0">
                <a:latin typeface="Footlight MT Light" pitchFamily="18" charset="0"/>
              </a:rPr>
              <a:t>Atenção às características dos usuários;</a:t>
            </a:r>
          </a:p>
          <a:p>
            <a:pPr algn="just"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algn="just">
              <a:defRPr/>
            </a:pPr>
            <a:r>
              <a:rPr lang="pt-BR" sz="2400" dirty="0" smtClean="0">
                <a:latin typeface="Footlight MT Light" pitchFamily="18" charset="0"/>
              </a:rPr>
              <a:t>Vigilância ao processo de trabalho;</a:t>
            </a:r>
          </a:p>
          <a:p>
            <a:pPr algn="just"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algn="just">
              <a:defRPr/>
            </a:pPr>
            <a:r>
              <a:rPr lang="pt-BR" sz="2400" dirty="0" smtClean="0">
                <a:latin typeface="Footlight MT Light" pitchFamily="18" charset="0"/>
              </a:rPr>
              <a:t>Ampliação das capacidades intelectuais e aprimoramento da relação médico-paciente.</a:t>
            </a:r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71444" y="2316763"/>
            <a:ext cx="74147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800" dirty="0" smtClean="0">
                <a:solidFill>
                  <a:srgbClr val="993366"/>
                </a:solidFill>
                <a:latin typeface="Footlight MT Light" pitchFamily="18" charset="0"/>
              </a:rPr>
              <a:t>OBRIGADA!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16200000">
            <a:off x="6296939" y="2690917"/>
            <a:ext cx="504056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 E MAMA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721119" y="3284984"/>
            <a:ext cx="712879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9" y="3459763"/>
            <a:ext cx="1334417" cy="189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0"/>
            <a:ext cx="7620000" cy="133620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Introdução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210872" cy="62646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buFont typeface="Arial" pitchFamily="34" charset="0"/>
              <a:buChar char="•"/>
              <a:defRPr/>
            </a:pPr>
            <a:endParaRPr lang="pt-BR" sz="2300" dirty="0" smtClean="0"/>
          </a:p>
          <a:p>
            <a:pPr algn="just">
              <a:defRPr/>
            </a:pPr>
            <a:r>
              <a:rPr lang="pt-BR" sz="2300" dirty="0" smtClean="0">
                <a:latin typeface="Footlight MT Light" pitchFamily="18" charset="0"/>
              </a:rPr>
              <a:t>UBS Parque das Dunas situada na Zona Norte de Natal - RN;</a:t>
            </a:r>
          </a:p>
          <a:p>
            <a:pPr algn="just">
              <a:defRPr/>
            </a:pPr>
            <a:r>
              <a:rPr lang="pt-BR" sz="2300" dirty="0" smtClean="0">
                <a:latin typeface="Footlight MT Light" pitchFamily="18" charset="0"/>
              </a:rPr>
              <a:t>Baixos índices socioeconômicos;</a:t>
            </a:r>
          </a:p>
          <a:p>
            <a:pPr algn="just">
              <a:defRPr/>
            </a:pPr>
            <a:endParaRPr lang="pt-BR" sz="2300" dirty="0" smtClean="0">
              <a:latin typeface="Footlight MT Light" pitchFamily="18" charset="0"/>
            </a:endParaRPr>
          </a:p>
          <a:p>
            <a:pPr algn="just">
              <a:defRPr/>
            </a:pPr>
            <a:r>
              <a:rPr lang="pt-BR" sz="2300" dirty="0" smtClean="0">
                <a:latin typeface="Footlight MT Light" pitchFamily="18" charset="0"/>
              </a:rPr>
              <a:t>Localizada em área urbana com algumas ruas asfaltadas e acesso a transporte público nas proximidades;</a:t>
            </a:r>
          </a:p>
          <a:p>
            <a:pPr algn="just">
              <a:defRPr/>
            </a:pPr>
            <a:endParaRPr lang="pt-BR" sz="2300" dirty="0" smtClean="0">
              <a:latin typeface="Footlight MT Light" pitchFamily="18" charset="0"/>
            </a:endParaRPr>
          </a:p>
          <a:p>
            <a:pPr algn="just">
              <a:defRPr/>
            </a:pPr>
            <a:r>
              <a:rPr lang="pt-BR" sz="2300" dirty="0" smtClean="0">
                <a:latin typeface="Footlight MT Light" pitchFamily="18" charset="0"/>
              </a:rPr>
              <a:t>Exposta à violência e impõe difícil acesso em períodos de chuva.</a:t>
            </a:r>
          </a:p>
          <a:p>
            <a:pPr>
              <a:defRPr/>
            </a:pPr>
            <a:r>
              <a:rPr lang="pt-BR" sz="2300" dirty="0" smtClean="0">
                <a:latin typeface="Footlight MT Light" pitchFamily="18" charset="0"/>
              </a:rPr>
              <a:t>Na USF Parque das Dunas: população adstrita 5.719 habitantes</a:t>
            </a:r>
          </a:p>
          <a:p>
            <a:pPr>
              <a:defRPr/>
            </a:pPr>
            <a:endParaRPr lang="pt-BR" sz="2300" dirty="0" smtClean="0">
              <a:latin typeface="Footlight MT Light" pitchFamily="18" charset="0"/>
            </a:endParaRPr>
          </a:p>
          <a:p>
            <a:pPr>
              <a:defRPr/>
            </a:pPr>
            <a:r>
              <a:rPr lang="pt-BR" sz="2300" dirty="0" smtClean="0">
                <a:latin typeface="Footlight MT Light" pitchFamily="18" charset="0"/>
              </a:rPr>
              <a:t>Mulheres de 25 – 64 anos : 1438</a:t>
            </a:r>
          </a:p>
          <a:p>
            <a:pPr>
              <a:defRPr/>
            </a:pPr>
            <a:endParaRPr lang="pt-BR" sz="2300" dirty="0" smtClean="0">
              <a:latin typeface="Footlight MT Light" pitchFamily="18" charset="0"/>
            </a:endParaRPr>
          </a:p>
          <a:p>
            <a:pPr>
              <a:defRPr/>
            </a:pPr>
            <a:r>
              <a:rPr lang="pt-BR" sz="2300" dirty="0" smtClean="0">
                <a:latin typeface="Footlight MT Light" pitchFamily="18" charset="0"/>
              </a:rPr>
              <a:t>Mulheres de 50-69 anos: 430</a:t>
            </a:r>
          </a:p>
          <a:p>
            <a:pPr algn="just">
              <a:defRPr/>
            </a:pPr>
            <a:r>
              <a:rPr lang="pt-BR" sz="2300" dirty="0" smtClean="0">
                <a:latin typeface="Footlight MT Light" pitchFamily="18" charset="0"/>
              </a:rPr>
              <a:t>à violência e impõe difícil acesso em períodos de chuva.</a:t>
            </a:r>
          </a:p>
          <a:p>
            <a:pPr algn="just">
              <a:defRPr/>
            </a:pPr>
            <a:endParaRPr lang="pt-BR" sz="34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34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None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980728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Screenshot_2014-12-16-16-41-13~2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673" y="285728"/>
            <a:ext cx="8630315" cy="628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Introdução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354888" cy="61206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 fontAlgn="auto">
              <a:buFont typeface="Arial" pitchFamily="34" charset="0"/>
              <a:buChar char="•"/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Footlight MT Light" pitchFamily="18" charset="0"/>
              </a:rPr>
              <a:t>Baixa cobertura (29%) do rastreamento do câncer de colo do útero;</a:t>
            </a: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Footlight MT Light" pitchFamily="18" charset="0"/>
              </a:rPr>
              <a:t>Incapacidade de avaliar a cobertura do rastreamento do câncer de mama </a:t>
            </a:r>
            <a:r>
              <a:rPr lang="pt-BR" sz="2600" dirty="0" smtClean="0">
                <a:solidFill>
                  <a:srgbClr val="FF0000"/>
                </a:solidFill>
                <a:latin typeface="Footlight MT Light" pitchFamily="18" charset="0"/>
              </a:rPr>
              <a:t>(93%);</a:t>
            </a: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Footlight MT Light" pitchFamily="18" charset="0"/>
              </a:rPr>
              <a:t>Dificuldade no acesso à realização da coleta do exame citopatológico;</a:t>
            </a: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Footlight MT Light" pitchFamily="18" charset="0"/>
              </a:rPr>
              <a:t>Apenas duas equipes realizando a coleta e com uma única sala adequada;</a:t>
            </a: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Footlight MT Light" pitchFamily="18" charset="0"/>
              </a:rPr>
              <a:t>Falta de registro adequado para os resultados dos exames citopatológicos do colo do útero e das mamografias;</a:t>
            </a: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6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r>
              <a:rPr lang="pt-BR" sz="2600" dirty="0" smtClean="0">
                <a:latin typeface="Footlight MT Light" pitchFamily="18" charset="0"/>
              </a:rPr>
              <a:t>Inexistência de atividades de educação continuada.</a:t>
            </a: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908720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Objetivo Geral 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8210872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buNone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algn="just"/>
            <a:r>
              <a:rPr lang="pt-BR" sz="2400" dirty="0" smtClean="0">
                <a:latin typeface="Footlight MT Light" pitchFamily="18" charset="0"/>
              </a:rPr>
              <a:t>Melhorar a atenção ao controle de câncer de colo de útero e de mama da Unidade de Saúde da Família Parque das Dunas, município de Natal, RN.</a:t>
            </a:r>
          </a:p>
          <a:p>
            <a:pPr algn="just"/>
            <a:endParaRPr lang="pt-BR" sz="2400" dirty="0" smtClean="0"/>
          </a:p>
          <a:p>
            <a:pPr algn="just" fontAlgn="auto">
              <a:buFont typeface="Arial" pitchFamily="34" charset="0"/>
              <a:buChar char="•"/>
              <a:defRPr/>
            </a:pPr>
            <a:endParaRPr lang="pt-BR" sz="2400" dirty="0" smtClean="0">
              <a:latin typeface="Footlight MT Light" pitchFamily="18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fontAlgn="auto">
              <a:buFont typeface="Arial" pitchFamily="34" charset="0"/>
              <a:buChar char="•"/>
              <a:defRPr/>
            </a:pPr>
            <a:endParaRPr lang="pt-BR" sz="2400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5576" y="1124744"/>
            <a:ext cx="7128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Metodologia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a 14"/>
          <p:cNvGraphicFramePr/>
          <p:nvPr/>
        </p:nvGraphicFramePr>
        <p:xfrm>
          <a:off x="0" y="1124744"/>
          <a:ext cx="885596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71444" y="2316763"/>
            <a:ext cx="74147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800" dirty="0" smtClean="0">
                <a:solidFill>
                  <a:srgbClr val="993366"/>
                </a:solidFill>
                <a:latin typeface="Footlight MT Light" pitchFamily="18" charset="0"/>
              </a:rPr>
              <a:t>OBRIGADA!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16200000">
            <a:off x="6296939" y="2690917"/>
            <a:ext cx="504056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 E MAMA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pic>
        <p:nvPicPr>
          <p:cNvPr id="15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9" y="3459763"/>
            <a:ext cx="1334417" cy="189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Cartão da mulher-V0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487" y="876300"/>
            <a:ext cx="5915025" cy="5105400"/>
          </a:xfrm>
          <a:prstGeom prst="rect">
            <a:avLst/>
          </a:prstGeom>
        </p:spPr>
      </p:pic>
      <p:pic>
        <p:nvPicPr>
          <p:cNvPr id="12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Metodologia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a 12"/>
          <p:cNvGraphicFramePr/>
          <p:nvPr/>
        </p:nvGraphicFramePr>
        <p:xfrm>
          <a:off x="611560" y="1397000"/>
          <a:ext cx="748883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26" y="19320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993366"/>
                </a:solidFill>
                <a:latin typeface="Footlight MT Light" pitchFamily="18" charset="0"/>
              </a:rPr>
              <a:t>Metodologia</a:t>
            </a:r>
            <a:endParaRPr lang="pt-BR" dirty="0">
              <a:solidFill>
                <a:srgbClr val="993366"/>
              </a:solidFill>
              <a:latin typeface="Footlight MT Light" pitchFamily="18" charset="0"/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267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908050"/>
            <a:ext cx="9334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 rot="16200000">
            <a:off x="6332943" y="2582905"/>
            <a:ext cx="4968552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otlight MT Light" pitchFamily="18" charset="0"/>
              </a:rPr>
              <a:t>RASTREAMENTO DO CÂNCER DE COLO UTERINO E DE MAM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Footlight MT Light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07504" y="116632"/>
            <a:ext cx="0" cy="662473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7504" y="135389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6741368"/>
            <a:ext cx="820891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ícolas\Desktop\cancro-da-mam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7" y="5517232"/>
            <a:ext cx="465986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23528" y="1340768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Footlight MT Light" pitchFamily="18" charset="0"/>
              </a:rPr>
              <a:t> Esclarecer a comunidade sobre a importância do exame citopatológico e da mamografia;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Footlight MT Light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Footlight MT Light" pitchFamily="18" charset="0"/>
              </a:rPr>
              <a:t> Esclarecer a comunidade sobre a importância do auto-exame;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Footlight MT Light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Footlight MT Light" pitchFamily="18" charset="0"/>
              </a:rPr>
              <a:t> Esclarecer a comunidade sobre a periodicidade da mamografia</a:t>
            </a:r>
            <a:endParaRPr lang="pt-BR" sz="2400" dirty="0">
              <a:latin typeface="Footlight MT Light" pitchFamily="18" charset="0"/>
            </a:endParaRPr>
          </a:p>
        </p:txBody>
      </p:sp>
      <p:pic>
        <p:nvPicPr>
          <p:cNvPr id="17" name="Imagem 16" descr="IMG_138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9952" y="620688"/>
            <a:ext cx="3960440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m 17" descr="IMG_141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9952" y="3573016"/>
            <a:ext cx="4042046" cy="292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ersonalizada 13">
      <a:dk1>
        <a:srgbClr val="000000"/>
      </a:dk1>
      <a:lt1>
        <a:srgbClr val="FFFFFF"/>
      </a:lt1>
      <a:dk2>
        <a:srgbClr val="FFCCCC"/>
      </a:dk2>
      <a:lt2>
        <a:srgbClr val="CDD7D9"/>
      </a:lt2>
      <a:accent1>
        <a:srgbClr val="F2F2F2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C94B05"/>
      </a:accent6>
      <a:hlink>
        <a:srgbClr val="5F5F5F"/>
      </a:hlink>
      <a:folHlink>
        <a:srgbClr val="969696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1438</Words>
  <Application>Microsoft Office PowerPoint</Application>
  <PresentationFormat>Apresentação na tela (4:3)</PresentationFormat>
  <Paragraphs>202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Adobe Kaiti Std R</vt:lpstr>
      <vt:lpstr>Arial</vt:lpstr>
      <vt:lpstr>Calibri</vt:lpstr>
      <vt:lpstr>Cambria</vt:lpstr>
      <vt:lpstr>Footlight MT Light</vt:lpstr>
      <vt:lpstr>Adjacência</vt:lpstr>
      <vt:lpstr>Qualificação do programa de prevenção do câncer de colo do útero e do câncer de mama, na UBS Parque das Dunas, em Natal/RN</vt:lpstr>
      <vt:lpstr>Introdução</vt:lpstr>
      <vt:lpstr>Introdução</vt:lpstr>
      <vt:lpstr>Introdução</vt:lpstr>
      <vt:lpstr>Objetivo Geral </vt:lpstr>
      <vt:lpstr>Metodologia</vt:lpstr>
      <vt:lpstr>Apresentação do PowerPoint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Carla Andrea Pontes Staudinger</dc:creator>
  <cp:lastModifiedBy>Nícolas Eufrásio</cp:lastModifiedBy>
  <cp:revision>47</cp:revision>
  <dcterms:created xsi:type="dcterms:W3CDTF">2012-05-31T19:30:49Z</dcterms:created>
  <dcterms:modified xsi:type="dcterms:W3CDTF">2015-01-23T01:50:52Z</dcterms:modified>
</cp:coreProperties>
</file>