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8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ullerWagner\Documents\Carla%20Lili\Projeto%20TCC\planilha%20micro&#225;rea%205%20e%206%20pronta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MullerWagner\Documents\Carla%20Lili\Projeto%20TCC\planilha%20micro&#225;rea%205%20e%206%20pronta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MullerWagner\Documents\Carla%20Lili\Projeto%20TCC\planilha%20micro&#225;rea%205%20e%206%20pronta%20(4)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MullerWagner\Documents\Carla%20Lili\Projeto%20TCC\planilha%20micro&#225;rea%205%20e%206%20pronta%20(4)%20-%20Copy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MullerWagner\Documents\Carla%20Lili\Projeto%20TCC\planilha%20micro&#225;rea%205%20e%206%20pro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llerWagner\Documents\Carla%20Lili\Projeto%20TCC\planilha%20micro&#225;rea%205%20e%206%20pronta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ullerWagner\Documents\Carla%20Lili\Projeto%20TCC\planilha%20micro&#225;rea%205%20e%206%20pronta%20(4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llerWagner\Documents\Carla%20Lili\Projeto%20TCC\planilha%20micro&#225;rea%205%20e%206%20pronta%20(4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llerWagner\Documents\Carla%20Lili\Projeto%20TCC\planilha%20micro&#225;rea%205%20e%206%20pronta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ullerWagner\Documents\Carla%20Lili\Projeto%20TCC\planilha%20micro&#225;rea%205%20e%206%20pront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ullerWagner\Documents\Carla%20Lili\Projeto%20TCC\planilha%20micro&#225;rea%205%20e%206%20pronta%20(4)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ullerWagner\Documents\Carla%20Lili\Projeto%20TCC\planilha%20micro&#225;rea%205%20e%206%20pronta%20(4)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ullerWagner\Documents\Carla%20Lili\Projeto%20TCC\planilha%20micro&#225;rea%205%20e%206%20pronta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8751087473276"/>
          <c:y val="9.2314505394378868E-2"/>
          <c:w val="0.84531362861545578"/>
          <c:h val="0.6286574390190439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0.35714285714286204</c:v>
                </c:pt>
                <c:pt idx="1">
                  <c:v>0.52380952380952384</c:v>
                </c:pt>
                <c:pt idx="2">
                  <c:v>0.61564625850341415</c:v>
                </c:pt>
                <c:pt idx="3">
                  <c:v>0.65986394557823125</c:v>
                </c:pt>
              </c:numCache>
            </c:numRef>
          </c:val>
        </c:ser>
        <c:axId val="87477632"/>
        <c:axId val="86979712"/>
      </c:barChart>
      <c:catAx>
        <c:axId val="87477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6979712"/>
        <c:crosses val="autoZero"/>
        <c:auto val="1"/>
        <c:lblAlgn val="ctr"/>
        <c:lblOffset val="100"/>
      </c:catAx>
      <c:valAx>
        <c:axId val="869797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74776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400">
                <a:latin typeface="Baskerville Old Face" pitchFamily="18" charset="0"/>
              </a:defRPr>
            </a:pPr>
            <a:r>
              <a:rPr lang="pt-BR" sz="1400">
                <a:latin typeface="Baskerville Old Face" pitchFamily="18" charset="0"/>
              </a:rPr>
              <a:t>Mulheres entre 50 e 69 anos com avaliação de risco para câncer de mama</a:t>
            </a:r>
          </a:p>
        </c:rich>
      </c:tx>
      <c:layout>
        <c:manualLayout>
          <c:xMode val="edge"/>
          <c:yMode val="edge"/>
          <c:x val="0.11513309542518309"/>
          <c:y val="1.8713319315534563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681674975409734"/>
          <c:y val="0.15206589396866285"/>
          <c:w val="0.85318328536468768"/>
          <c:h val="0.5890821128606272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0.21739130434782847</c:v>
                </c:pt>
                <c:pt idx="1">
                  <c:v>0.34782608695652473</c:v>
                </c:pt>
                <c:pt idx="2">
                  <c:v>0.39784946236559615</c:v>
                </c:pt>
                <c:pt idx="3">
                  <c:v>0.44565217391304657</c:v>
                </c:pt>
              </c:numCache>
            </c:numRef>
          </c:val>
        </c:ser>
        <c:axId val="90901120"/>
        <c:axId val="90956160"/>
      </c:barChart>
      <c:catAx>
        <c:axId val="90901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90956160"/>
        <c:crosses val="autoZero"/>
        <c:auto val="1"/>
        <c:lblAlgn val="ctr"/>
        <c:lblOffset val="100"/>
      </c:catAx>
      <c:valAx>
        <c:axId val="909561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909011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58457145195302"/>
          <c:y val="8.8713903799786206E-2"/>
          <c:w val="0.84531362861545578"/>
          <c:h val="0.5835795927850125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cat>
            <c:strRef>
              <c:f>Indicadores!$D$70:$G$70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Indicadores!$D$71:$G$71</c:f>
              <c:numCache>
                <c:formatCode>0.0%</c:formatCode>
                <c:ptCount val="4"/>
                <c:pt idx="0">
                  <c:v>0.25245901639344281</c:v>
                </c:pt>
                <c:pt idx="1">
                  <c:v>0.3540983606557378</c:v>
                </c:pt>
                <c:pt idx="2">
                  <c:v>0.41694915254237275</c:v>
                </c:pt>
                <c:pt idx="3">
                  <c:v>0.4489795918367348</c:v>
                </c:pt>
              </c:numCache>
            </c:numRef>
          </c:val>
        </c:ser>
        <c:axId val="87773568"/>
        <c:axId val="87775104"/>
      </c:barChart>
      <c:catAx>
        <c:axId val="877735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7775104"/>
        <c:crosses val="autoZero"/>
        <c:auto val="1"/>
        <c:lblAlgn val="ctr"/>
        <c:lblOffset val="100"/>
      </c:catAx>
      <c:valAx>
        <c:axId val="87775104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7773568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/>
            </a:pPr>
            <a:r>
              <a:rPr lang="pt-BR" sz="1400" dirty="0">
                <a:latin typeface="Baskerville Old Face" pitchFamily="18" charset="0"/>
              </a:rPr>
              <a:t>Mulheres entre 25 e 64 anos  orientadas  sobre  fatores de risco p/ câncer de colo de útero</a:t>
            </a:r>
          </a:p>
        </c:rich>
      </c:tx>
      <c:layout>
        <c:manualLayout>
          <c:xMode val="edge"/>
          <c:yMode val="edge"/>
          <c:x val="0.136980608214888"/>
          <c:y val="2.890986810793607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897436986593643"/>
          <c:y val="0.22744983627073512"/>
          <c:w val="0.85102573239993384"/>
          <c:h val="0.4880257357321580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Indicadores!$D$75:$G$75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Indicadores!$D$76:$G$76</c:f>
              <c:numCache>
                <c:formatCode>0.0%</c:formatCode>
                <c:ptCount val="4"/>
                <c:pt idx="0">
                  <c:v>0.25245901639344276</c:v>
                </c:pt>
                <c:pt idx="1">
                  <c:v>0.3540983606557378</c:v>
                </c:pt>
                <c:pt idx="2">
                  <c:v>0.41694915254237275</c:v>
                </c:pt>
                <c:pt idx="3">
                  <c:v>0.4489795918367348</c:v>
                </c:pt>
              </c:numCache>
            </c:numRef>
          </c:val>
        </c:ser>
        <c:axId val="87811584"/>
        <c:axId val="87813120"/>
      </c:barChart>
      <c:catAx>
        <c:axId val="878115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7813120"/>
        <c:crosses val="autoZero"/>
        <c:auto val="1"/>
        <c:lblAlgn val="ctr"/>
        <c:lblOffset val="100"/>
      </c:catAx>
      <c:valAx>
        <c:axId val="878131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78115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/>
            </a:pPr>
            <a:r>
              <a:rPr lang="pt-BR" sz="1400" dirty="0">
                <a:latin typeface="Baskerville Old Face" pitchFamily="18" charset="0"/>
              </a:rPr>
              <a:t>Mulheres entre 50 e 69 anos  orientadas sobre os fatores de risco para câncer de mama</a:t>
            </a:r>
          </a:p>
        </c:rich>
      </c:tx>
      <c:layout>
        <c:manualLayout>
          <c:xMode val="edge"/>
          <c:yMode val="edge"/>
          <c:x val="9.1191193827852707E-2"/>
          <c:y val="2.012564530161263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645480326970287"/>
          <c:y val="0.20439230323484092"/>
          <c:w val="0.8569157392686878"/>
          <c:h val="0.543210899844510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Indicadores!$C$81</c:f>
              <c:strCache>
                <c:ptCount val="1"/>
                <c:pt idx="0">
                  <c:v>Proporção de mulheres entre 50 e 69 anos que receberam orientação sobre os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Indicadores!$D$80:$G$80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Indicadores!$D$81:$G$81</c:f>
              <c:numCache>
                <c:formatCode>0.0%</c:formatCode>
                <c:ptCount val="4"/>
                <c:pt idx="0">
                  <c:v>0.21739130434782847</c:v>
                </c:pt>
                <c:pt idx="1">
                  <c:v>0.30434782608695682</c:v>
                </c:pt>
                <c:pt idx="2">
                  <c:v>0.36559139784946715</c:v>
                </c:pt>
                <c:pt idx="3">
                  <c:v>0.41304347826087257</c:v>
                </c:pt>
              </c:numCache>
            </c:numRef>
          </c:val>
        </c:ser>
        <c:axId val="90892544"/>
        <c:axId val="90968064"/>
      </c:barChart>
      <c:catAx>
        <c:axId val="90892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90968064"/>
        <c:crosses val="autoZero"/>
        <c:auto val="1"/>
        <c:lblAlgn val="ctr"/>
        <c:lblOffset val="100"/>
      </c:catAx>
      <c:valAx>
        <c:axId val="909680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908925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969977705517145"/>
          <c:y val="6.1375458439485976E-2"/>
          <c:w val="0.85714302139986964"/>
          <c:h val="0.569697391170536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0.23913043478261034</c:v>
                </c:pt>
                <c:pt idx="1">
                  <c:v>0.45652173913043481</c:v>
                </c:pt>
                <c:pt idx="2">
                  <c:v>0.5</c:v>
                </c:pt>
                <c:pt idx="3">
                  <c:v>0.54347826086956519</c:v>
                </c:pt>
              </c:numCache>
            </c:numRef>
          </c:val>
        </c:ser>
        <c:axId val="87020288"/>
        <c:axId val="87021824"/>
      </c:barChart>
      <c:catAx>
        <c:axId val="87020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7021824"/>
        <c:crosses val="autoZero"/>
        <c:auto val="1"/>
        <c:lblAlgn val="ctr"/>
        <c:lblOffset val="100"/>
      </c:catAx>
      <c:valAx>
        <c:axId val="870218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70202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400"/>
            </a:pPr>
            <a:r>
              <a:rPr lang="pt-BR" sz="1400" dirty="0">
                <a:latin typeface="Baskerville Old Face" pitchFamily="18" charset="0"/>
              </a:rPr>
              <a:t>Proporção de mulheres com exame </a:t>
            </a:r>
            <a:r>
              <a:rPr lang="pt-BR" sz="1400" dirty="0" err="1">
                <a:latin typeface="Baskerville Old Face" pitchFamily="18" charset="0"/>
              </a:rPr>
              <a:t>citopatológico</a:t>
            </a:r>
            <a:r>
              <a:rPr lang="pt-BR" sz="1400" dirty="0">
                <a:latin typeface="Baskerville Old Face" pitchFamily="18" charset="0"/>
              </a:rPr>
              <a:t> alterado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130330796334884"/>
          <c:y val="0.16673199137713829"/>
          <c:w val="0.86908684684074122"/>
          <c:h val="0.5404541419644983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</c:v>
                </c:pt>
                <c:pt idx="1">
                  <c:v>6.493506493506546E-3</c:v>
                </c:pt>
                <c:pt idx="2">
                  <c:v>5.5248618784530376E-3</c:v>
                </c:pt>
                <c:pt idx="3">
                  <c:v>1.0309278350515465E-2</c:v>
                </c:pt>
              </c:numCache>
            </c:numRef>
          </c:val>
        </c:ser>
        <c:axId val="82564992"/>
        <c:axId val="82566528"/>
      </c:barChart>
      <c:catAx>
        <c:axId val="825649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2566528"/>
        <c:crosses val="autoZero"/>
        <c:auto val="1"/>
        <c:lblAlgn val="ctr"/>
        <c:lblOffset val="100"/>
      </c:catAx>
      <c:valAx>
        <c:axId val="825665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25649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400">
                <a:latin typeface="Baskerville Old Face" pitchFamily="18" charset="0"/>
              </a:defRPr>
            </a:pPr>
            <a:r>
              <a:rPr lang="pt-BR" sz="1400">
                <a:latin typeface="Baskerville Old Face" pitchFamily="18" charset="0"/>
              </a:rPr>
              <a:t>Proporção de mulheres com CP alterado que não retornaram para conhecer resultado </a:t>
            </a:r>
          </a:p>
        </c:rich>
      </c:tx>
      <c:layout>
        <c:manualLayout>
          <c:xMode val="edge"/>
          <c:yMode val="edge"/>
          <c:x val="8.755574088781691E-2"/>
          <c:y val="3.3824106646494082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62820023546366"/>
          <c:y val="0.17042274948008751"/>
          <c:w val="0.84260731319555482"/>
          <c:h val="0.5748524003716214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88132224"/>
        <c:axId val="89354624"/>
      </c:barChart>
      <c:catAx>
        <c:axId val="881322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9354624"/>
        <c:crosses val="autoZero"/>
        <c:auto val="1"/>
        <c:lblAlgn val="ctr"/>
        <c:lblOffset val="100"/>
      </c:catAx>
      <c:valAx>
        <c:axId val="893546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81322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>
              <a:latin typeface="Baskerville Old Face" pitchFamily="18" charset="0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9.63067541751155E-2"/>
          <c:y val="0.11886922451660115"/>
          <c:w val="0.86173705404956724"/>
          <c:h val="0.646877961172307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9.0909090909091064E-2</c:v>
                </c:pt>
                <c:pt idx="1">
                  <c:v>9.5238095238095247E-2</c:v>
                </c:pt>
                <c:pt idx="2">
                  <c:v>8.6956521739130543E-2</c:v>
                </c:pt>
                <c:pt idx="3">
                  <c:v>0.1</c:v>
                </c:pt>
              </c:numCache>
            </c:numRef>
          </c:val>
        </c:ser>
        <c:axId val="89395584"/>
        <c:axId val="89397120"/>
      </c:barChart>
      <c:catAx>
        <c:axId val="893955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>
                <a:latin typeface="Baskerville Old Face" pitchFamily="18" charset="0"/>
              </a:defRPr>
            </a:pPr>
            <a:endParaRPr lang="pt-BR"/>
          </a:p>
        </c:txPr>
        <c:crossAx val="89397120"/>
        <c:crosses val="autoZero"/>
        <c:auto val="1"/>
        <c:lblAlgn val="ctr"/>
        <c:lblOffset val="100"/>
      </c:catAx>
      <c:valAx>
        <c:axId val="893971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93955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4503733809024"/>
          <c:y val="8.0394407546047111E-2"/>
          <c:w val="0.85270202423310593"/>
          <c:h val="0.5419369776803661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0.97142857142858108</c:v>
                </c:pt>
                <c:pt idx="1">
                  <c:v>0.89610389610390062</c:v>
                </c:pt>
                <c:pt idx="2">
                  <c:v>0.92265193370165743</c:v>
                </c:pt>
                <c:pt idx="3">
                  <c:v>0.92783505154639789</c:v>
                </c:pt>
              </c:numCache>
            </c:numRef>
          </c:val>
        </c:ser>
        <c:axId val="89434368"/>
        <c:axId val="89444352"/>
      </c:barChart>
      <c:catAx>
        <c:axId val="894343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>
                <a:latin typeface="Baskerville Old Face" pitchFamily="18" charset="0"/>
              </a:defRPr>
            </a:pPr>
            <a:endParaRPr lang="pt-BR"/>
          </a:p>
        </c:txPr>
        <c:crossAx val="89444352"/>
        <c:crosses val="autoZero"/>
        <c:auto val="1"/>
        <c:lblAlgn val="ctr"/>
        <c:lblOffset val="100"/>
      </c:catAx>
      <c:valAx>
        <c:axId val="894443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>
                <a:latin typeface="Baskerville Old Face" pitchFamily="18" charset="0"/>
              </a:defRPr>
            </a:pPr>
            <a:endParaRPr lang="pt-BR"/>
          </a:p>
        </c:txPr>
        <c:crossAx val="89434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343715457145867"/>
          <c:y val="0.12901397015593941"/>
          <c:w val="0.83687002943037803"/>
          <c:h val="0.561729453248310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Indicadores!$D$50:$G$50</c:f>
              <c:numCache>
                <c:formatCode>0.0%</c:formatCode>
                <c:ptCount val="4"/>
                <c:pt idx="0">
                  <c:v>0.34426229508196732</c:v>
                </c:pt>
                <c:pt idx="1">
                  <c:v>0.4885245901639364</c:v>
                </c:pt>
                <c:pt idx="2">
                  <c:v>0.60338983050848283</c:v>
                </c:pt>
                <c:pt idx="3">
                  <c:v>0.65986394557823125</c:v>
                </c:pt>
              </c:numCache>
            </c:numRef>
          </c:val>
        </c:ser>
        <c:axId val="89554944"/>
        <c:axId val="89556480"/>
      </c:barChart>
      <c:catAx>
        <c:axId val="89554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9556480"/>
        <c:crosses val="autoZero"/>
        <c:auto val="1"/>
        <c:lblAlgn val="ctr"/>
        <c:lblOffset val="100"/>
      </c:catAx>
      <c:valAx>
        <c:axId val="8955648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95549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/>
            </a:pPr>
            <a:r>
              <a:rPr lang="pt-BR" sz="1800" dirty="0">
                <a:latin typeface="Baskerville Old Face" pitchFamily="18" charset="0"/>
              </a:rPr>
              <a:t>Registro </a:t>
            </a:r>
            <a:r>
              <a:rPr lang="pt-BR" sz="1800" dirty="0" smtClean="0">
                <a:latin typeface="Baskerville Old Face" pitchFamily="18" charset="0"/>
              </a:rPr>
              <a:t>mamografia</a:t>
            </a:r>
            <a:endParaRPr lang="pt-BR" sz="1800" dirty="0">
              <a:latin typeface="Baskerville Old Face" pitchFamily="18" charset="0"/>
            </a:endParaRPr>
          </a:p>
        </c:rich>
      </c:tx>
      <c:layout>
        <c:manualLayout>
          <c:xMode val="edge"/>
          <c:yMode val="edge"/>
          <c:x val="0.24281317673084696"/>
          <c:y val="2.042034297626560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657080633777393"/>
          <c:y val="0.15600832997736619"/>
          <c:w val="0.83713355048860005"/>
          <c:h val="0.5477707006369426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0.16304347826086971</c:v>
                </c:pt>
                <c:pt idx="1">
                  <c:v>0.40217391304347838</c:v>
                </c:pt>
                <c:pt idx="2">
                  <c:v>0.46236559139785477</c:v>
                </c:pt>
                <c:pt idx="3">
                  <c:v>0.54347826086956519</c:v>
                </c:pt>
              </c:numCache>
            </c:numRef>
          </c:val>
        </c:ser>
        <c:axId val="89575808"/>
        <c:axId val="89577344"/>
      </c:barChart>
      <c:catAx>
        <c:axId val="89575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9577344"/>
        <c:crosses val="autoZero"/>
        <c:auto val="1"/>
        <c:lblAlgn val="ctr"/>
        <c:lblOffset val="100"/>
      </c:catAx>
      <c:valAx>
        <c:axId val="895773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95758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400">
                <a:latin typeface="Baskerville Old Face" pitchFamily="18" charset="0"/>
              </a:defRPr>
            </a:pPr>
            <a:r>
              <a:rPr lang="pt-BR" sz="1400">
                <a:latin typeface="Baskerville Old Face" pitchFamily="18" charset="0"/>
              </a:rPr>
              <a:t>Mulheres entre 25 e 64 anos com pesquisa de sinais de alerta para câncer de colo de útero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728720483250967"/>
          <c:y val="0.17500683013290533"/>
          <c:w val="0.8533774368567556"/>
          <c:h val="0.472394230023931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0.25245901639344281</c:v>
                </c:pt>
                <c:pt idx="1">
                  <c:v>0.36393442622951</c:v>
                </c:pt>
                <c:pt idx="2">
                  <c:v>0.41694915254237275</c:v>
                </c:pt>
                <c:pt idx="3">
                  <c:v>0.4489795918367348</c:v>
                </c:pt>
              </c:numCache>
            </c:numRef>
          </c:val>
        </c:ser>
        <c:axId val="89749376"/>
        <c:axId val="89750912"/>
      </c:barChart>
      <c:catAx>
        <c:axId val="89749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9750912"/>
        <c:crosses val="autoZero"/>
        <c:auto val="1"/>
        <c:lblAlgn val="ctr"/>
        <c:lblOffset val="100"/>
      </c:catAx>
      <c:valAx>
        <c:axId val="8975091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Baskerville Old Face" pitchFamily="18" charset="0"/>
              </a:defRPr>
            </a:pPr>
            <a:endParaRPr lang="pt-BR"/>
          </a:p>
        </c:txPr>
        <c:crossAx val="897493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55000" cap="flat" cmpd="thickThin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0.09346</cdr:x>
      <cdr:y>0.76727</cdr:y>
    </cdr:from>
    <cdr:to>
      <cdr:x>0.8972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14380" y="3014690"/>
          <a:ext cx="61436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0.08411</cdr:x>
      <cdr:y>0.81818</cdr:y>
    </cdr:from>
    <cdr:to>
      <cdr:x>0.96262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642942" y="3214710"/>
          <a:ext cx="671517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0.06542</cdr:x>
      <cdr:y>0.83051</cdr:y>
    </cdr:from>
    <cdr:to>
      <cdr:x>1</cdr:x>
      <cdr:y>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00066" y="3500462"/>
          <a:ext cx="714380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Baskerville Old Face" pitchFamily="18" charset="0"/>
            </a:rPr>
            <a:t>Mês 1= 35,7% (105 mulheres)          Mês 3 = 61,6% (181 mulheres)</a:t>
          </a:r>
        </a:p>
        <a:p xmlns:a="http://schemas.openxmlformats.org/drawingml/2006/main">
          <a:r>
            <a:rPr lang="en-US" sz="1800" dirty="0" smtClean="0">
              <a:latin typeface="Baskerville Old Face" pitchFamily="18" charset="0"/>
            </a:rPr>
            <a:t>Mês 2 = 52,4% (154 mulheres)         Mês 4 = 66% (194 </a:t>
          </a:r>
          <a:r>
            <a:rPr lang="en-US" sz="1800" dirty="0">
              <a:latin typeface="Baskerville Old Face" pitchFamily="18" charset="0"/>
            </a:rPr>
            <a:t>m</a:t>
          </a:r>
          <a:r>
            <a:rPr lang="en-US" sz="1800" dirty="0" smtClean="0">
              <a:latin typeface="Baskerville Old Face" pitchFamily="18" charset="0"/>
            </a:rPr>
            <a:t>ulheres)</a:t>
          </a:r>
          <a:endParaRPr lang="pt-BR" sz="1800" dirty="0">
            <a:latin typeface="Baskerville Old Face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0.03571</cdr:x>
      <cdr:y>0.79592</cdr:y>
    </cdr:from>
    <cdr:to>
      <cdr:x>0.98214</cdr:x>
      <cdr:y>0.97959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42876" y="2786082"/>
          <a:ext cx="3786214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0.03571</cdr:x>
      <cdr:y>0.81633</cdr:y>
    </cdr:from>
    <cdr:to>
      <cdr:x>0.98214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42876" y="3143272"/>
          <a:ext cx="3786214" cy="695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Baskerville Old Face" pitchFamily="18" charset="0"/>
            </a:rPr>
            <a:t>Mês 1=0%                        mês 3=0,6% (1)</a:t>
          </a:r>
        </a:p>
        <a:p xmlns:a="http://schemas.openxmlformats.org/drawingml/2006/main">
          <a:r>
            <a:rPr lang="en-US" sz="1400" dirty="0" smtClean="0">
              <a:latin typeface="Baskerville Old Face" pitchFamily="18" charset="0"/>
            </a:rPr>
            <a:t>Mês 2=0,6% (1)                mês 4=1% (2)</a:t>
          </a:r>
          <a:endParaRPr lang="pt-BR" sz="1400" dirty="0">
            <a:latin typeface="Baskerville Old Face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0.06604</cdr:x>
      <cdr:y>0.78431</cdr:y>
    </cdr:from>
    <cdr:to>
      <cdr:x>0.96226</cdr:x>
      <cdr:y>0.98039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0066" y="2857520"/>
          <a:ext cx="678661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Baskerville Old Face" pitchFamily="18" charset="0"/>
            </a:rPr>
            <a:t>m</a:t>
          </a:r>
          <a:r>
            <a:rPr lang="en-US" sz="1600" dirty="0" smtClean="0">
              <a:latin typeface="Baskerville Old Face" pitchFamily="18" charset="0"/>
            </a:rPr>
            <a:t>ês 1 = 97,1% (102 mulheres)                              mês 3 = 92,3% (167 mulheres)</a:t>
          </a:r>
        </a:p>
        <a:p xmlns:a="http://schemas.openxmlformats.org/drawingml/2006/main">
          <a:r>
            <a:rPr lang="en-US" sz="1600" dirty="0">
              <a:latin typeface="Baskerville Old Face" pitchFamily="18" charset="0"/>
            </a:rPr>
            <a:t>m</a:t>
          </a:r>
          <a:r>
            <a:rPr lang="en-US" sz="1600" dirty="0" smtClean="0">
              <a:latin typeface="Baskerville Old Face" pitchFamily="18" charset="0"/>
            </a:rPr>
            <a:t>ês 2 = 89,6% (138 mulheres)                              mês 4 = 92,8% (180 mulheres)</a:t>
          </a:r>
          <a:endParaRPr lang="pt-BR" sz="1600" dirty="0">
            <a:latin typeface="Baskerville Old Face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0.05263</cdr:x>
      <cdr:y>0.83333</cdr:y>
    </cdr:from>
    <cdr:to>
      <cdr:x>0.96491</cdr:x>
      <cdr:y>0.98148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4314" y="3214710"/>
          <a:ext cx="371477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1= 16,3% (15) 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3=46,2% (43)</a:t>
          </a:r>
        </a:p>
        <a:p xmlns:a="http://schemas.openxmlformats.org/drawingml/2006/main"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2= 40,2% (37) 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4= 54,3% (50)</a:t>
          </a:r>
          <a:endParaRPr lang="pt-BR" sz="1400" dirty="0">
            <a:latin typeface="Baskerville Old Face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0.08197</cdr:x>
      <cdr:y>0.72414</cdr:y>
    </cdr:from>
    <cdr:to>
      <cdr:x>0.96721</cdr:x>
      <cdr:y>0.96552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57190" y="3000396"/>
          <a:ext cx="3857652" cy="1000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0.08197</cdr:x>
      <cdr:y>0.82759</cdr:y>
    </cdr:from>
    <cdr:to>
      <cdr:x>0.96721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57190" y="3571900"/>
          <a:ext cx="3857652" cy="739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err="1">
              <a:latin typeface="Baskerville Old Face" pitchFamily="18" charset="0"/>
            </a:rPr>
            <a:t>m</a:t>
          </a:r>
          <a:r>
            <a:rPr lang="en-US" sz="1400" dirty="0" err="1" smtClean="0">
              <a:latin typeface="Baskerville Old Face" pitchFamily="18" charset="0"/>
            </a:rPr>
            <a:t>ês</a:t>
          </a:r>
          <a:r>
            <a:rPr lang="en-US" sz="1400" dirty="0" smtClean="0">
              <a:latin typeface="Baskerville Old Face" pitchFamily="18" charset="0"/>
            </a:rPr>
            <a:t> 1=25,2% (77)     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3=41,7% (123)</a:t>
          </a:r>
        </a:p>
        <a:p xmlns:a="http://schemas.openxmlformats.org/drawingml/2006/main">
          <a:r>
            <a:rPr lang="en-US" sz="1400" dirty="0" err="1">
              <a:latin typeface="Baskerville Old Face" pitchFamily="18" charset="0"/>
            </a:rPr>
            <a:t>m</a:t>
          </a:r>
          <a:r>
            <a:rPr lang="en-US" sz="1400" dirty="0" err="1" smtClean="0">
              <a:latin typeface="Baskerville Old Face" pitchFamily="18" charset="0"/>
            </a:rPr>
            <a:t>ês</a:t>
          </a:r>
          <a:r>
            <a:rPr lang="en-US" sz="1400" dirty="0" smtClean="0">
              <a:latin typeface="Baskerville Old Face" pitchFamily="18" charset="0"/>
            </a:rPr>
            <a:t> 2=36,4% (111)   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4= 44,9% (132)</a:t>
          </a:r>
          <a:endParaRPr lang="pt-BR" sz="1400" dirty="0">
            <a:latin typeface="Baskerville Old Face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0.06667</cdr:x>
      <cdr:y>0.85</cdr:y>
    </cdr:from>
    <cdr:to>
      <cdr:x>0.98334</cdr:x>
      <cdr:y>0.98333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85752" y="3643338"/>
          <a:ext cx="392909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>
              <a:latin typeface="Baskerville Old Face" pitchFamily="18" charset="0"/>
            </a:rPr>
            <a:t> </a:t>
          </a:r>
          <a:r>
            <a:rPr lang="en-US" sz="1400" dirty="0" smtClean="0">
              <a:latin typeface="Baskerville Old Face" pitchFamily="18" charset="0"/>
            </a:rPr>
            <a:t>1= 21,7% (20)    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3= 39,8% (37)</a:t>
          </a:r>
        </a:p>
        <a:p xmlns:a="http://schemas.openxmlformats.org/drawingml/2006/main">
          <a:r>
            <a:rPr lang="en-US" sz="1400" dirty="0" err="1">
              <a:latin typeface="Baskerville Old Face" pitchFamily="18" charset="0"/>
            </a:rPr>
            <a:t>m</a:t>
          </a:r>
          <a:r>
            <a:rPr lang="en-US" sz="1400" dirty="0" err="1" smtClean="0">
              <a:latin typeface="Baskerville Old Face" pitchFamily="18" charset="0"/>
            </a:rPr>
            <a:t>ês</a:t>
          </a:r>
          <a:r>
            <a:rPr lang="en-US" sz="1400" dirty="0" smtClean="0">
              <a:latin typeface="Baskerville Old Face" pitchFamily="18" charset="0"/>
            </a:rPr>
            <a:t> 2=34,8% (32)      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4= 44,6% (41)</a:t>
          </a:r>
          <a:endParaRPr lang="pt-BR" sz="1400" dirty="0">
            <a:latin typeface="Baskerville Old Face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0.05769</cdr:x>
      <cdr:y>0.82456</cdr:y>
    </cdr:from>
    <cdr:to>
      <cdr:x>0.96154</cdr:x>
      <cdr:y>0.96491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28628" y="3357586"/>
          <a:ext cx="671517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 err="1">
              <a:latin typeface="Baskerville Old Face" pitchFamily="18" charset="0"/>
            </a:rPr>
            <a:t>m</a:t>
          </a:r>
          <a:r>
            <a:rPr lang="en-US" sz="1600" dirty="0" err="1" smtClean="0">
              <a:latin typeface="Baskerville Old Face" pitchFamily="18" charset="0"/>
            </a:rPr>
            <a:t>ês</a:t>
          </a:r>
          <a:r>
            <a:rPr lang="en-US" sz="1600" dirty="0" smtClean="0">
              <a:latin typeface="Baskerville Old Face" pitchFamily="18" charset="0"/>
            </a:rPr>
            <a:t> 1=25,2% (77)                                   </a:t>
          </a:r>
          <a:r>
            <a:rPr lang="en-US" sz="1600" dirty="0" err="1" smtClean="0">
              <a:latin typeface="Baskerville Old Face" pitchFamily="18" charset="0"/>
            </a:rPr>
            <a:t>mês</a:t>
          </a:r>
          <a:r>
            <a:rPr lang="en-US" sz="1600" dirty="0" smtClean="0">
              <a:latin typeface="Baskerville Old Face" pitchFamily="18" charset="0"/>
            </a:rPr>
            <a:t> 3= 41,7% (123)</a:t>
          </a:r>
        </a:p>
        <a:p xmlns:a="http://schemas.openxmlformats.org/drawingml/2006/main">
          <a:r>
            <a:rPr lang="en-US" sz="1600" dirty="0" err="1">
              <a:latin typeface="Baskerville Old Face" pitchFamily="18" charset="0"/>
            </a:rPr>
            <a:t>m</a:t>
          </a:r>
          <a:r>
            <a:rPr lang="en-US" sz="1600" dirty="0" err="1" smtClean="0">
              <a:latin typeface="Baskerville Old Face" pitchFamily="18" charset="0"/>
            </a:rPr>
            <a:t>ês</a:t>
          </a:r>
          <a:r>
            <a:rPr lang="en-US" sz="1600" dirty="0" smtClean="0">
              <a:latin typeface="Baskerville Old Face" pitchFamily="18" charset="0"/>
            </a:rPr>
            <a:t> 2= 35,4 (108)                                   </a:t>
          </a:r>
          <a:r>
            <a:rPr lang="en-US" sz="1600" dirty="0" err="1" smtClean="0">
              <a:latin typeface="Baskerville Old Face" pitchFamily="18" charset="0"/>
            </a:rPr>
            <a:t>mês</a:t>
          </a:r>
          <a:r>
            <a:rPr lang="en-US" sz="1600" dirty="0" smtClean="0">
              <a:latin typeface="Baskerville Old Face" pitchFamily="18" charset="0"/>
            </a:rPr>
            <a:t> 4= 44,9% (132) </a:t>
          </a:r>
          <a:endParaRPr lang="pt-BR" sz="1600" dirty="0">
            <a:latin typeface="Baskerville Old Face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0.08621</cdr:x>
      <cdr:y>0.76364</cdr:y>
    </cdr:from>
    <cdr:to>
      <cdr:x>0.98276</cdr:x>
      <cdr:y>0.96364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57190" y="3000396"/>
          <a:ext cx="3714776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400" dirty="0" smtClean="0">
            <a:latin typeface="Baskerville Old Face" pitchFamily="18" charset="0"/>
          </a:endParaRPr>
        </a:p>
        <a:p xmlns:a="http://schemas.openxmlformats.org/drawingml/2006/main">
          <a:r>
            <a:rPr lang="en-US" sz="1400" dirty="0" err="1">
              <a:latin typeface="Baskerville Old Face" pitchFamily="18" charset="0"/>
            </a:rPr>
            <a:t>m</a:t>
          </a:r>
          <a:r>
            <a:rPr lang="en-US" sz="1400" dirty="0" err="1" smtClean="0">
              <a:latin typeface="Baskerville Old Face" pitchFamily="18" charset="0"/>
            </a:rPr>
            <a:t>ês</a:t>
          </a:r>
          <a:r>
            <a:rPr lang="en-US" sz="1400" dirty="0" smtClean="0">
              <a:latin typeface="Baskerville Old Face" pitchFamily="18" charset="0"/>
            </a:rPr>
            <a:t> 1=25,2% (77)   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3= 41,7% (123)</a:t>
          </a:r>
        </a:p>
        <a:p xmlns:a="http://schemas.openxmlformats.org/drawingml/2006/main">
          <a:r>
            <a:rPr lang="en-US" sz="1400" dirty="0" err="1">
              <a:latin typeface="Baskerville Old Face" pitchFamily="18" charset="0"/>
            </a:rPr>
            <a:t>m</a:t>
          </a:r>
          <a:r>
            <a:rPr lang="en-US" sz="1400" dirty="0" err="1" smtClean="0">
              <a:latin typeface="Baskerville Old Face" pitchFamily="18" charset="0"/>
            </a:rPr>
            <a:t>ês</a:t>
          </a:r>
          <a:r>
            <a:rPr lang="en-US" sz="1400" dirty="0" smtClean="0">
              <a:latin typeface="Baskerville Old Face" pitchFamily="18" charset="0"/>
            </a:rPr>
            <a:t> 2= 35,4% (108)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4= 44,9% (133)</a:t>
          </a:r>
          <a:endParaRPr lang="pt-BR" sz="1400" dirty="0">
            <a:latin typeface="Baskerville Old Face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0.05019</cdr:x>
      <cdr:y>0.81132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4314" y="3071834"/>
          <a:ext cx="3786214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400" dirty="0" smtClean="0">
            <a:latin typeface="Baskerville Old Face" pitchFamily="18" charset="0"/>
          </a:endParaRPr>
        </a:p>
        <a:p xmlns:a="http://schemas.openxmlformats.org/drawingml/2006/main">
          <a:r>
            <a:rPr lang="en-US" sz="1400" dirty="0" err="1">
              <a:latin typeface="Baskerville Old Face" pitchFamily="18" charset="0"/>
            </a:rPr>
            <a:t>m</a:t>
          </a:r>
          <a:r>
            <a:rPr lang="en-US" sz="1400" dirty="0" err="1" smtClean="0">
              <a:latin typeface="Baskerville Old Face" pitchFamily="18" charset="0"/>
            </a:rPr>
            <a:t>ês</a:t>
          </a:r>
          <a:r>
            <a:rPr lang="en-US" sz="1400" dirty="0" smtClean="0">
              <a:latin typeface="Baskerville Old Face" pitchFamily="18" charset="0"/>
            </a:rPr>
            <a:t> 1=21,7% (20) 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3= 36,6% (34)</a:t>
          </a:r>
        </a:p>
        <a:p xmlns:a="http://schemas.openxmlformats.org/drawingml/2006/main">
          <a:r>
            <a:rPr lang="en-US" sz="1400" dirty="0" err="1">
              <a:latin typeface="Baskerville Old Face" pitchFamily="18" charset="0"/>
            </a:rPr>
            <a:t>m</a:t>
          </a:r>
          <a:r>
            <a:rPr lang="en-US" sz="1400" dirty="0" err="1" smtClean="0">
              <a:latin typeface="Baskerville Old Face" pitchFamily="18" charset="0"/>
            </a:rPr>
            <a:t>ês</a:t>
          </a:r>
          <a:r>
            <a:rPr lang="en-US" sz="1400" dirty="0" smtClean="0">
              <a:latin typeface="Baskerville Old Face" pitchFamily="18" charset="0"/>
            </a:rPr>
            <a:t> 2= 30,4% (28)        </a:t>
          </a:r>
          <a:r>
            <a:rPr lang="en-US" sz="1400" dirty="0" err="1" smtClean="0">
              <a:latin typeface="Baskerville Old Face" pitchFamily="18" charset="0"/>
            </a:rPr>
            <a:t>mês</a:t>
          </a:r>
          <a:r>
            <a:rPr lang="en-US" sz="1400" dirty="0" smtClean="0">
              <a:latin typeface="Baskerville Old Face" pitchFamily="18" charset="0"/>
            </a:rPr>
            <a:t> 4= 41,3% (38)</a:t>
          </a:r>
          <a:endParaRPr lang="pt-BR" sz="1400" dirty="0">
            <a:latin typeface="Baskerville Old Face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E308A-70F8-4A71-8018-F73E9EACA115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9495D-5087-4772-9933-14730159E4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9495D-5087-4772-9933-14730159E4D1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780BD1-43D7-49FE-993D-52ECECE72AEB}" type="datetimeFigureOut">
              <a:rPr lang="pt-BR" smtClean="0"/>
              <a:pPr/>
              <a:t>27/03/2014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F0A7DC-B1F8-40B8-8CC0-9FDD3513A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772400" cy="1829761"/>
          </a:xfrm>
        </p:spPr>
        <p:txBody>
          <a:bodyPr>
            <a:noAutofit/>
          </a:bodyPr>
          <a:lstStyle/>
          <a:p>
            <a:r>
              <a:rPr lang="pt-BR" sz="2800" b="1" dirty="0">
                <a:effectLst/>
                <a:latin typeface="Baskerville Old Face" pitchFamily="18" charset="0"/>
              </a:rPr>
              <a:t>Melhoria na Qualidade da Atenção na Prevenção do Câncer do Colo do Útero e da Mama na ESF Macedo – Bairro Brands no município de Venâncio Aires-RS</a:t>
            </a:r>
            <a:endParaRPr lang="pt-BR" sz="2800" dirty="0">
              <a:effectLst/>
              <a:latin typeface="Baskerville Old Face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928726" y="5429264"/>
            <a:ext cx="7772400" cy="1674781"/>
          </a:xfrm>
        </p:spPr>
        <p:txBody>
          <a:bodyPr>
            <a:normAutofit/>
          </a:bodyPr>
          <a:lstStyle/>
          <a:p>
            <a:pPr algn="ctr"/>
            <a:r>
              <a:rPr lang="pt-BR" sz="2600" dirty="0" smtClean="0">
                <a:solidFill>
                  <a:schemeClr val="tx1"/>
                </a:solidFill>
                <a:latin typeface="Baskerville Old Face" pitchFamily="18" charset="0"/>
              </a:rPr>
              <a:t>Carla </a:t>
            </a:r>
            <a:r>
              <a:rPr lang="pt-BR" sz="2600" dirty="0">
                <a:solidFill>
                  <a:schemeClr val="tx1"/>
                </a:solidFill>
                <a:latin typeface="Baskerville Old Face" pitchFamily="18" charset="0"/>
              </a:rPr>
              <a:t>Lili </a:t>
            </a:r>
            <a:r>
              <a:rPr lang="pt-BR" sz="2600" dirty="0" smtClean="0">
                <a:solidFill>
                  <a:schemeClr val="tx1"/>
                </a:solidFill>
                <a:latin typeface="Baskerville Old Face" pitchFamily="18" charset="0"/>
              </a:rPr>
              <a:t>Müller</a:t>
            </a:r>
          </a:p>
          <a:p>
            <a:pPr algn="ctr"/>
            <a:r>
              <a:rPr lang="en-US" sz="2600" dirty="0" smtClean="0">
                <a:solidFill>
                  <a:schemeClr val="tx1"/>
                </a:solidFill>
                <a:latin typeface="Baskerville Old Face" pitchFamily="18" charset="0"/>
              </a:rPr>
              <a:t>Orientadora: Patrícia Nelly Menezes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2014 </a:t>
            </a:r>
            <a:endParaRPr lang="pt-BR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428760" cy="1214446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714480" y="500042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Baskerville Old Face" pitchFamily="18" charset="0"/>
              </a:rPr>
              <a:t>Universidade Aberta do SUS – UNASUS</a:t>
            </a:r>
          </a:p>
          <a:p>
            <a:pPr algn="ctr"/>
            <a:r>
              <a:rPr lang="en-US" sz="2000" dirty="0" smtClean="0">
                <a:latin typeface="Baskerville Old Face" pitchFamily="18" charset="0"/>
              </a:rPr>
              <a:t>Universidade Federal de Pelotas – Ufpel</a:t>
            </a:r>
          </a:p>
          <a:p>
            <a:pPr algn="ctr"/>
            <a:r>
              <a:rPr lang="en-US" sz="2000" dirty="0" smtClean="0">
                <a:latin typeface="Baskerville Old Face" pitchFamily="18" charset="0"/>
              </a:rPr>
              <a:t>Especialização em Saúde da Família</a:t>
            </a:r>
          </a:p>
          <a:p>
            <a:pPr algn="ctr"/>
            <a:r>
              <a:rPr lang="en-US" sz="2000" dirty="0" smtClean="0">
                <a:latin typeface="Baskerville Old Face" pitchFamily="18" charset="0"/>
              </a:rPr>
              <a:t>Modalidade EAD – Turma 4</a:t>
            </a:r>
            <a:endParaRPr lang="pt-BR" sz="2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Registro em ficha-espelho, prontuário e cartão de controle de citopatológico;</a:t>
            </a:r>
            <a:endParaRPr lang="pt-BR" sz="33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Monitoramento dos registros, dos exames;</a:t>
            </a: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Busca ativa (faltosas, exames normais e alterados);</a:t>
            </a: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Avaliação de risco;</a:t>
            </a: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Atendimento aos sábado 1 </a:t>
            </a:r>
            <a:r>
              <a:rPr lang="en-US" sz="3300" dirty="0" smtClean="0">
                <a:latin typeface="Baskerville Old Face" pitchFamily="18" charset="0"/>
              </a:rPr>
              <a:t>vez</a:t>
            </a:r>
            <a:r>
              <a:rPr lang="en-US" sz="3300" dirty="0" smtClean="0">
                <a:latin typeface="Baskerville Old Face" pitchFamily="18" charset="0"/>
              </a:rPr>
              <a:t> por </a:t>
            </a:r>
            <a:r>
              <a:rPr lang="en-US" sz="3300" dirty="0" smtClean="0">
                <a:latin typeface="Baskerville Old Face" pitchFamily="18" charset="0"/>
              </a:rPr>
              <a:t>mês </a:t>
            </a:r>
            <a:r>
              <a:rPr lang="en-US" sz="3300" dirty="0" smtClean="0">
                <a:latin typeface="Baskerville Old Face" pitchFamily="18" charset="0"/>
              </a:rPr>
              <a:t>a partir de 2014;</a:t>
            </a:r>
          </a:p>
          <a:p>
            <a:pPr>
              <a:buNone/>
            </a:pPr>
            <a:endParaRPr lang="en-US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pt-BR" b="1" u="sng" dirty="0" smtClean="0">
                <a:latin typeface="Baskerville Old Face" pitchFamily="18" charset="0"/>
              </a:rPr>
              <a:t>Metodologia</a:t>
            </a:r>
            <a:endParaRPr lang="pt-BR" b="1" u="sng" dirty="0">
              <a:latin typeface="Baskerville Old Face" pitchFamily="18" charset="0"/>
            </a:endParaRPr>
          </a:p>
        </p:txBody>
      </p:sp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 descr="semana 8 0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3500438"/>
            <a:ext cx="4038600" cy="29376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Espaço Reservado para Conteúdo 10" descr="Posto 1 02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9124" y="3500438"/>
            <a:ext cx="4038600" cy="2957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6116" y="1000108"/>
            <a:ext cx="3357586" cy="179704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051" name="Picture 3" descr="C:\Users\MullerWagner\Pictures\2013-09-25 Posto 1\Posto 1 0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57166"/>
            <a:ext cx="4595818" cy="2786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endParaRPr lang="pt-BR" sz="3600" dirty="0" smtClean="0">
              <a:latin typeface="Baskerville Old Face" pitchFamily="18" charset="0"/>
            </a:endParaRPr>
          </a:p>
          <a:p>
            <a:pPr>
              <a:buFont typeface="Arial" charset="0"/>
              <a:buChar char="•"/>
            </a:pPr>
            <a:r>
              <a:rPr lang="pt-BR" sz="3600" dirty="0" smtClean="0">
                <a:latin typeface="Baskerville Old Face" pitchFamily="18" charset="0"/>
              </a:rPr>
              <a:t>Ampliar a cobertura de detecção precoce;  </a:t>
            </a:r>
          </a:p>
          <a:p>
            <a:pPr>
              <a:buNone/>
            </a:pPr>
            <a:endParaRPr lang="pt-BR" sz="3600" dirty="0" smtClean="0">
              <a:latin typeface="Baskerville Old Face" pitchFamily="18" charset="0"/>
            </a:endParaRPr>
          </a:p>
          <a:p>
            <a:pPr>
              <a:buFont typeface="Arial" charset="0"/>
              <a:buChar char="•"/>
            </a:pPr>
            <a:r>
              <a:rPr lang="pt-BR" sz="3600" dirty="0" smtClean="0">
                <a:latin typeface="Baskerville Old Face" pitchFamily="18" charset="0"/>
              </a:rPr>
              <a:t>Melhorar a adesão das mulheres à realização dos exames;</a:t>
            </a:r>
          </a:p>
          <a:p>
            <a:pPr>
              <a:buNone/>
            </a:pPr>
            <a:endParaRPr lang="pt-BR" sz="3600" dirty="0" smtClean="0">
              <a:latin typeface="Baskerville Old Face" pitchFamily="18" charset="0"/>
            </a:endParaRPr>
          </a:p>
          <a:p>
            <a:pPr>
              <a:buFont typeface="Arial" charset="0"/>
              <a:buChar char="•"/>
            </a:pPr>
            <a:r>
              <a:rPr lang="pt-BR" sz="3600" dirty="0" smtClean="0">
                <a:latin typeface="Baskerville Old Face" pitchFamily="18" charset="0"/>
              </a:rPr>
              <a:t>Melhorar a qualidade do atendimento;</a:t>
            </a:r>
            <a:endParaRPr lang="pt-BR" sz="3600" dirty="0">
              <a:latin typeface="Baskerville Old Face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err="1" smtClean="0">
                <a:latin typeface="Baskerville Old Face" pitchFamily="18" charset="0"/>
              </a:rPr>
              <a:t>Objetivos</a:t>
            </a:r>
            <a:r>
              <a:rPr lang="en-US" b="1" u="sng" dirty="0" smtClean="0">
                <a:latin typeface="Baskerville Old Face" pitchFamily="18" charset="0"/>
              </a:rPr>
              <a:t>  </a:t>
            </a:r>
            <a:r>
              <a:rPr lang="en-US" b="1" u="sng" dirty="0" err="1" smtClean="0">
                <a:latin typeface="Baskerville Old Face" pitchFamily="18" charset="0"/>
              </a:rPr>
              <a:t>Específicos</a:t>
            </a:r>
            <a:endParaRPr lang="pt-BR" b="1" u="sng" dirty="0">
              <a:latin typeface="Baskerville Old Face" pitchFamily="18" charset="0"/>
            </a:endParaRPr>
          </a:p>
        </p:txBody>
      </p:sp>
      <p:pic>
        <p:nvPicPr>
          <p:cNvPr id="6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pt-BR" sz="3600" dirty="0" smtClean="0">
                <a:latin typeface="Baskerville Old Face" pitchFamily="18" charset="0"/>
              </a:rPr>
              <a:t>Melhorar os registros das informações;</a:t>
            </a:r>
          </a:p>
          <a:p>
            <a:pPr>
              <a:buNone/>
            </a:pPr>
            <a:endParaRPr lang="pt-BR" sz="3600" dirty="0" smtClean="0">
              <a:latin typeface="Baskerville Old Face" pitchFamily="18" charset="0"/>
            </a:endParaRPr>
          </a:p>
          <a:p>
            <a:pPr>
              <a:buFont typeface="Arial" charset="0"/>
              <a:buChar char="•"/>
            </a:pPr>
            <a:r>
              <a:rPr lang="pt-BR" sz="3600" dirty="0" smtClean="0">
                <a:latin typeface="Baskerville Old Face" pitchFamily="18" charset="0"/>
              </a:rPr>
              <a:t>Mapear as mulheres em situação de risco;</a:t>
            </a:r>
          </a:p>
          <a:p>
            <a:pPr>
              <a:buNone/>
            </a:pPr>
            <a:endParaRPr lang="pt-BR" sz="3600" dirty="0" smtClean="0">
              <a:latin typeface="Baskerville Old Face" pitchFamily="18" charset="0"/>
            </a:endParaRPr>
          </a:p>
          <a:p>
            <a:pPr>
              <a:buFont typeface="Arial" charset="0"/>
              <a:buChar char="•"/>
            </a:pPr>
            <a:r>
              <a:rPr lang="pt-BR" sz="3600" dirty="0" smtClean="0">
                <a:latin typeface="Baskerville Old Face" pitchFamily="18" charset="0"/>
              </a:rPr>
              <a:t>Promover a saúde das mulheres;</a:t>
            </a:r>
          </a:p>
          <a:p>
            <a:pPr>
              <a:buNone/>
            </a:pPr>
            <a:endParaRPr lang="pt-BR" sz="3600" dirty="0" smtClean="0">
              <a:latin typeface="Baskerville Old Face" pitchFamily="18" charset="0"/>
            </a:endParaRPr>
          </a:p>
          <a:p>
            <a:pPr>
              <a:buFont typeface="Arial" charset="0"/>
              <a:buChar char="•"/>
            </a:pPr>
            <a:r>
              <a:rPr lang="pt-BR" sz="3600" dirty="0" smtClean="0">
                <a:latin typeface="Baskerville Old Face" pitchFamily="18" charset="0"/>
              </a:rPr>
              <a:t>Realizar ações em horários alternativos.</a:t>
            </a:r>
            <a:endParaRPr lang="pt-BR" sz="3600" dirty="0">
              <a:latin typeface="Baskerville Old Face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err="1" smtClean="0">
                <a:latin typeface="Baskerville Old Face" pitchFamily="18" charset="0"/>
              </a:rPr>
              <a:t>Objetivos</a:t>
            </a:r>
            <a:r>
              <a:rPr lang="en-US" b="1" u="sng" dirty="0" smtClean="0">
                <a:latin typeface="Baskerville Old Face" pitchFamily="18" charset="0"/>
              </a:rPr>
              <a:t> </a:t>
            </a:r>
            <a:r>
              <a:rPr lang="en-US" b="1" u="sng" dirty="0" err="1" smtClean="0">
                <a:latin typeface="Baskerville Old Face" pitchFamily="18" charset="0"/>
              </a:rPr>
              <a:t>Específicos</a:t>
            </a:r>
            <a:endParaRPr lang="pt-BR" b="1" u="sng" dirty="0">
              <a:latin typeface="Baskerville Old Face" pitchFamily="18" charset="0"/>
            </a:endParaRPr>
          </a:p>
        </p:txBody>
      </p:sp>
      <p:pic>
        <p:nvPicPr>
          <p:cNvPr id="4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pPr>
              <a:buNone/>
            </a:pPr>
            <a:r>
              <a:rPr lang="pt-BR" sz="3200" dirty="0" smtClean="0">
                <a:latin typeface="Baskerville Old Face" pitchFamily="18" charset="0"/>
              </a:rPr>
              <a:t>- Ampliar a cobertura de detecção precoce do câncer de colo uterino para 60% (total de 294)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latin typeface="Baskerville Old Face" pitchFamily="18" charset="0"/>
              </a:rPr>
              <a:t>Metas</a:t>
            </a:r>
            <a:r>
              <a:rPr lang="en-US" sz="4000" u="sng" dirty="0" smtClean="0"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latin typeface="Baskerville Old Face" pitchFamily="18" charset="0"/>
              </a:rPr>
              <a:t>Resultados</a:t>
            </a:r>
            <a:endParaRPr lang="pt-BR" sz="4000" u="sng" dirty="0">
              <a:latin typeface="Baskerville Old Face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642910" y="2357430"/>
          <a:ext cx="764386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3200" dirty="0" smtClean="0">
                <a:latin typeface="Baskerville Old Face" pitchFamily="18" charset="0"/>
              </a:rPr>
              <a:t>Ampliar a cobertura de detecção precoce do câncer de mama para 60% (total de 92)</a:t>
            </a:r>
          </a:p>
          <a:p>
            <a:pPr>
              <a:buFontTx/>
              <a:buChar char="-"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785786" y="2714620"/>
          <a:ext cx="721523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357290" y="557214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Mês 1 = 23,9% (22 mulheres)             Mês 3 = 50% (46 mulheres)</a:t>
            </a:r>
          </a:p>
          <a:p>
            <a:r>
              <a:rPr lang="en-US" dirty="0" smtClean="0">
                <a:latin typeface="Baskerville Old Face" pitchFamily="18" charset="0"/>
              </a:rPr>
              <a:t>Mês 2 = 45,7% (42 mulheres)             Mês 4 = 54,3% (50 mulheres)</a:t>
            </a:r>
            <a:endParaRPr lang="pt-BR" dirty="0">
              <a:latin typeface="Baskerville Old Face" pitchFamily="18" charset="0"/>
            </a:endParaRPr>
          </a:p>
        </p:txBody>
      </p:sp>
      <p:pic>
        <p:nvPicPr>
          <p:cNvPr id="7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/>
          <a:lstStyle/>
          <a:p>
            <a:pPr>
              <a:buNone/>
            </a:pPr>
            <a:r>
              <a:rPr lang="pt-BR" sz="3200" dirty="0" smtClean="0">
                <a:latin typeface="Baskerville Old Face" pitchFamily="18" charset="0"/>
              </a:rPr>
              <a:t>- Buscar 100% das mulheres c/ exame alterado e que não retornaram a unidade de saúde.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428596" y="2500306"/>
          <a:ext cx="400052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4572000" y="2500306"/>
          <a:ext cx="407196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5715016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Baskerville Old Face" pitchFamily="18" charset="0"/>
              </a:rPr>
              <a:t>mês 1 = 0%                mês  3= 100% (1)</a:t>
            </a:r>
          </a:p>
          <a:p>
            <a:pPr algn="just"/>
            <a:r>
              <a:rPr lang="en-US" sz="1400" dirty="0" smtClean="0">
                <a:latin typeface="Baskerville Old Face" pitchFamily="18" charset="0"/>
              </a:rPr>
              <a:t> mês 2 = 100% (1)      mês 4 = 100% (2)</a:t>
            </a:r>
            <a:endParaRPr lang="pt-BR" sz="1400" dirty="0">
              <a:latin typeface="Baskerville Old Face" pitchFamily="18" charset="0"/>
            </a:endParaRPr>
          </a:p>
        </p:txBody>
      </p:sp>
      <p:pic>
        <p:nvPicPr>
          <p:cNvPr id="8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14290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785786" y="2285992"/>
          <a:ext cx="75009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00034" y="1071546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Baskerville Old Face" pitchFamily="18" charset="0"/>
              </a:rPr>
              <a:t>- Buscar 100% das mulheres c/ exame alterado e que não retornaram a unidade de saúde.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71538" y="5929330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askerville Old Face" pitchFamily="18" charset="0"/>
              </a:rPr>
              <a:t>mês 1 = 9,1% (2 mulheres)                                     mês 3 = 8,7% ( 4 mulheres)</a:t>
            </a:r>
          </a:p>
          <a:p>
            <a:r>
              <a:rPr lang="en-US" sz="1600" dirty="0" smtClean="0">
                <a:latin typeface="Baskerville Old Face" pitchFamily="18" charset="0"/>
              </a:rPr>
              <a:t>mês 2 =  9,5% (4 mulheres)                                   mês 4 = 10%  (5 mulheres)</a:t>
            </a:r>
            <a:endParaRPr lang="pt-BR" sz="1600" dirty="0">
              <a:latin typeface="Baskerville Old Face" pitchFamily="18" charset="0"/>
            </a:endParaRPr>
          </a:p>
        </p:txBody>
      </p:sp>
      <p:pic>
        <p:nvPicPr>
          <p:cNvPr id="7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14290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latin typeface="Baskerville Old Face" pitchFamily="18" charset="0"/>
              </a:rPr>
              <a:t>- </a:t>
            </a:r>
            <a:r>
              <a:rPr lang="pt-BR" sz="3200" dirty="0" smtClean="0">
                <a:latin typeface="Baskerville Old Face" pitchFamily="18" charset="0"/>
              </a:rPr>
              <a:t>Obter 90% de coleta de amostras satisfatórias do exame citopatológico de colo uterino.</a:t>
            </a:r>
            <a:endParaRPr lang="pt-BR" sz="3200" dirty="0">
              <a:latin typeface="Baskerville Old Face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714348" y="2500306"/>
          <a:ext cx="757242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40277"/>
          </a:xfrm>
        </p:spPr>
        <p:txBody>
          <a:bodyPr/>
          <a:lstStyle/>
          <a:p>
            <a:pPr>
              <a:buNone/>
            </a:pPr>
            <a:r>
              <a:rPr lang="pt-BR" sz="3200" dirty="0" smtClean="0">
                <a:latin typeface="Baskerville Old Face" pitchFamily="18" charset="0"/>
              </a:rPr>
              <a:t>- Manter registro dos exames em 100% 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500034" y="2143116"/>
          <a:ext cx="414340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4857752" y="2143116"/>
          <a:ext cx="407196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928662" y="221455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askerville Old Face" pitchFamily="18" charset="0"/>
              </a:rPr>
              <a:t>Registro citopatológico</a:t>
            </a:r>
            <a:endParaRPr lang="pt-BR" b="1" dirty="0">
              <a:latin typeface="Baskerville Old Fac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14348" y="52863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Baskerville Old Face" pitchFamily="18" charset="0"/>
              </a:rPr>
              <a:t>mês</a:t>
            </a:r>
            <a:r>
              <a:rPr lang="en-US" sz="1400" dirty="0" smtClean="0">
                <a:latin typeface="Baskerville Old Face" pitchFamily="18" charset="0"/>
              </a:rPr>
              <a:t> 1=34,4% (105)       </a:t>
            </a:r>
            <a:r>
              <a:rPr lang="en-US" sz="1400" dirty="0" err="1" smtClean="0">
                <a:latin typeface="Baskerville Old Face" pitchFamily="18" charset="0"/>
              </a:rPr>
              <a:t>mês</a:t>
            </a:r>
            <a:r>
              <a:rPr lang="en-US" sz="1400" dirty="0" smtClean="0">
                <a:latin typeface="Baskerville Old Face" pitchFamily="18" charset="0"/>
              </a:rPr>
              <a:t> 3=60,3% (178)</a:t>
            </a:r>
          </a:p>
          <a:p>
            <a:r>
              <a:rPr lang="en-US" sz="1400" dirty="0" err="1" smtClean="0">
                <a:latin typeface="Baskerville Old Face" pitchFamily="18" charset="0"/>
              </a:rPr>
              <a:t>mês</a:t>
            </a:r>
            <a:r>
              <a:rPr lang="en-US" sz="1400" dirty="0" smtClean="0">
                <a:latin typeface="Baskerville Old Face" pitchFamily="18" charset="0"/>
              </a:rPr>
              <a:t> 2=48,9% (149)       </a:t>
            </a:r>
            <a:r>
              <a:rPr lang="en-US" sz="1400" dirty="0" err="1" smtClean="0">
                <a:latin typeface="Baskerville Old Face" pitchFamily="18" charset="0"/>
              </a:rPr>
              <a:t>mês</a:t>
            </a:r>
            <a:r>
              <a:rPr lang="en-US" sz="1400" dirty="0" smtClean="0">
                <a:latin typeface="Baskerville Old Face" pitchFamily="18" charset="0"/>
              </a:rPr>
              <a:t> 4=66% (194)</a:t>
            </a:r>
            <a:endParaRPr lang="pt-BR" sz="1400" dirty="0">
              <a:latin typeface="Baskerville Old Face" pitchFamily="18" charset="0"/>
            </a:endParaRPr>
          </a:p>
        </p:txBody>
      </p:sp>
      <p:pic>
        <p:nvPicPr>
          <p:cNvPr id="10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>
                <a:latin typeface="Baskerville Old Face" pitchFamily="18" charset="0"/>
              </a:rPr>
              <a:t>Ação de maior demanda na UBS e que veio contribuir para o aprimoramento desta ação programática;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Baskerville Old Face" pitchFamily="18" charset="0"/>
              </a:rPr>
              <a:t>Favoreceu a implantação de alguma ações programáticas e implementação de outras já existentes;</a:t>
            </a:r>
          </a:p>
          <a:p>
            <a:pPr>
              <a:buFont typeface="Arial" charset="0"/>
              <a:buChar char="•"/>
            </a:pPr>
            <a:r>
              <a:rPr lang="en-US" sz="3600" dirty="0" smtClean="0">
                <a:latin typeface="Baskerville Old Face" pitchFamily="18" charset="0"/>
              </a:rPr>
              <a:t>Envolvimento de toda  a equipe e comunidade;</a:t>
            </a:r>
          </a:p>
          <a:p>
            <a:pPr>
              <a:buFont typeface="Arial" charset="0"/>
              <a:buChar char="•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latin typeface="Baskerville Old Face" pitchFamily="18" charset="0"/>
              </a:rPr>
              <a:t>Introdução</a:t>
            </a:r>
            <a:endParaRPr lang="pt-BR" u="sng" dirty="0">
              <a:latin typeface="Baskerville Old Face" pitchFamily="18" charset="0"/>
            </a:endParaRPr>
          </a:p>
        </p:txBody>
      </p:sp>
      <p:pic>
        <p:nvPicPr>
          <p:cNvPr id="2050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4792869"/>
          </a:xfrm>
        </p:spPr>
        <p:txBody>
          <a:bodyPr/>
          <a:lstStyle/>
          <a:p>
            <a:pPr>
              <a:buNone/>
            </a:pPr>
            <a:r>
              <a:rPr lang="pt-BR" sz="3200" dirty="0" smtClean="0">
                <a:latin typeface="Baskerville Old Face" pitchFamily="18" charset="0"/>
              </a:rPr>
              <a:t>- Realizar avaliação de risco em 100% das mulheres</a:t>
            </a:r>
            <a:endParaRPr lang="pt-BR" sz="3200" dirty="0">
              <a:latin typeface="Baskerville Old Face" pitchFamily="18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214282" y="2143116"/>
          <a:ext cx="421484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4786314" y="2143116"/>
          <a:ext cx="407193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3200" dirty="0" smtClean="0">
                <a:latin typeface="Baskerville Old Face" pitchFamily="18" charset="0"/>
              </a:rPr>
              <a:t>- Orientar 100% das mulheres sobre DST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785786" y="2143116"/>
          <a:ext cx="742955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200" dirty="0" err="1" smtClean="0">
                <a:latin typeface="Baskerville Old Face" pitchFamily="18" charset="0"/>
              </a:rPr>
              <a:t>Orientar</a:t>
            </a:r>
            <a:r>
              <a:rPr lang="en-US" sz="3200" dirty="0" smtClean="0">
                <a:latin typeface="Baskerville Old Face" pitchFamily="18" charset="0"/>
              </a:rPr>
              <a:t> 100% das mulheres </a:t>
            </a:r>
            <a:r>
              <a:rPr lang="en-US" sz="3200" dirty="0" err="1" smtClean="0">
                <a:latin typeface="Baskerville Old Face" pitchFamily="18" charset="0"/>
              </a:rPr>
              <a:t>sobre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pt-BR" sz="3200" dirty="0" smtClean="0">
                <a:latin typeface="Baskerville Old Face" pitchFamily="18" charset="0"/>
              </a:rPr>
              <a:t>fatores de risco p/ CA de colo de útero e mama.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  <p:graphicFrame>
        <p:nvGraphicFramePr>
          <p:cNvPr id="6" name="Chart 13"/>
          <p:cNvGraphicFramePr>
            <a:graphicFrameLocks/>
          </p:cNvGraphicFramePr>
          <p:nvPr/>
        </p:nvGraphicFramePr>
        <p:xfrm>
          <a:off x="500034" y="2428868"/>
          <a:ext cx="414340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4857752" y="2428868"/>
          <a:ext cx="3986295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sz="3200" dirty="0" smtClean="0">
                <a:latin typeface="Baskerville Old Face" pitchFamily="18" charset="0"/>
              </a:rPr>
              <a:t>Orientar 100% das mulheres sobre horários alternativos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lvl="3">
              <a:buFontTx/>
              <a:buChar char="-"/>
            </a:pPr>
            <a:r>
              <a:rPr lang="en-US" sz="2400" dirty="0" smtClean="0">
                <a:latin typeface="Baskerville Old Face" pitchFamily="18" charset="0"/>
              </a:rPr>
              <a:t>66% das mulheres foram orientadas e estão cientes desta possibilidade</a:t>
            </a:r>
            <a:endParaRPr lang="pt-BR" sz="2400" dirty="0" smtClean="0">
              <a:latin typeface="Baskerville Old Face" pitchFamily="18" charset="0"/>
            </a:endParaRP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Metas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Resultados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Antes o trabalho era desordenado;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Motivação da equipe = envolvimento;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Sistema novo de registro favorece vigilância;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Inserção à rotina do serviço;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Comunidade percebeu diferença;</a:t>
            </a:r>
            <a:endParaRPr lang="pt-BR" sz="3600" dirty="0">
              <a:latin typeface="Baskerville Old Face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latin typeface="Baskerville Old Face" pitchFamily="18" charset="0"/>
              </a:rPr>
              <a:t>Discussão</a:t>
            </a:r>
            <a:endParaRPr lang="pt-BR" sz="4000" u="sng" dirty="0">
              <a:latin typeface="Baskerville Old Face" pitchFamily="18" charset="0"/>
            </a:endParaRPr>
          </a:p>
        </p:txBody>
      </p:sp>
      <p:pic>
        <p:nvPicPr>
          <p:cNvPr id="4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</p:spPr>
        <p:txBody>
          <a:bodyPr/>
          <a:lstStyle/>
          <a:p>
            <a:pPr>
              <a:buNone/>
            </a:pPr>
            <a:endParaRPr lang="en-US" sz="33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Modalidade EAD  X aprendizado e orientação;</a:t>
            </a: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Desenvolvimento do curso no ambiente de trabalho;</a:t>
            </a: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Repensar nossas práticas;</a:t>
            </a: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Aprimoramento da escrita no desenvolvimento de textos.</a:t>
            </a:r>
          </a:p>
          <a:p>
            <a:pPr>
              <a:buNone/>
            </a:pPr>
            <a:endParaRPr lang="en-US" sz="3300" dirty="0" smtClean="0">
              <a:latin typeface="Baskerville Old Face" pitchFamily="18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Reflexão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crítica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sobre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processo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pessoal</a:t>
            </a:r>
            <a:r>
              <a:rPr lang="en-US" sz="4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de </a:t>
            </a:r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aprendizagem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3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Baskerville Old Face" pitchFamily="18" charset="0"/>
              </a:rPr>
              <a:t>- </a:t>
            </a:r>
            <a:r>
              <a:rPr lang="en-US" sz="3600" dirty="0" smtClean="0">
                <a:latin typeface="Baskerville Old Face" pitchFamily="18" charset="0"/>
              </a:rPr>
              <a:t>Caderno de Atenção Básica n.13 M.S.;</a:t>
            </a:r>
          </a:p>
          <a:p>
            <a:pPr>
              <a:buFontTx/>
              <a:buChar char="-"/>
            </a:pPr>
            <a:endParaRPr lang="en-US" sz="3600" dirty="0" smtClean="0">
              <a:latin typeface="Baskerville Old Face" pitchFamily="18" charset="0"/>
            </a:endParaRPr>
          </a:p>
          <a:p>
            <a:pPr>
              <a:buFontTx/>
              <a:buChar char="-"/>
            </a:pPr>
            <a:r>
              <a:rPr lang="pt-BR" sz="3600" dirty="0" smtClean="0">
                <a:latin typeface="Baskerville Old Face" pitchFamily="18" charset="0"/>
              </a:rPr>
              <a:t>www.inca.gov.br</a:t>
            </a:r>
          </a:p>
          <a:p>
            <a:pPr>
              <a:buFontTx/>
              <a:buChar char="-"/>
            </a:pPr>
            <a:endParaRPr lang="en-US" sz="3600" dirty="0" smtClean="0">
              <a:latin typeface="Baskerville Old Face" pitchFamily="18" charset="0"/>
            </a:endParaRPr>
          </a:p>
          <a:p>
            <a:pPr>
              <a:buFontTx/>
              <a:buChar char="-"/>
            </a:pPr>
            <a:endParaRPr lang="en-US" sz="3600" dirty="0" smtClean="0">
              <a:latin typeface="Baskerville Old Face" pitchFamily="18" charset="0"/>
            </a:endParaRPr>
          </a:p>
          <a:p>
            <a:pPr>
              <a:buFontTx/>
              <a:buChar char="-"/>
            </a:pPr>
            <a:endParaRPr lang="pt-BR" sz="3600" dirty="0">
              <a:latin typeface="Baskerville Old Face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Bibliografia</a:t>
            </a:r>
            <a:endParaRPr lang="pt-BR" sz="400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solidFill>
                  <a:schemeClr val="bg2">
                    <a:lumMod val="25000"/>
                  </a:schemeClr>
                </a:solidFill>
                <a:effectLst/>
                <a:latin typeface="Baskerville Old Face" pitchFamily="18" charset="0"/>
              </a:rPr>
              <a:t>Obrigada</a:t>
            </a:r>
            <a:endParaRPr lang="pt-BR" sz="8800" dirty="0">
              <a:solidFill>
                <a:schemeClr val="bg2">
                  <a:lumMod val="25000"/>
                </a:schemeClr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Baskerville Old Face" pitchFamily="18" charset="0"/>
              </a:rPr>
              <a:t>Carla Lili </a:t>
            </a:r>
            <a:r>
              <a:rPr lang="en-US" sz="4400" dirty="0" err="1" smtClean="0">
                <a:solidFill>
                  <a:schemeClr val="tx1"/>
                </a:solidFill>
                <a:latin typeface="Baskerville Old Face" pitchFamily="18" charset="0"/>
              </a:rPr>
              <a:t>Müller</a:t>
            </a:r>
            <a:endParaRPr lang="pt-BR" sz="44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357166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b="1" u="sng" dirty="0" smtClean="0">
                <a:latin typeface="Baskerville Old Face" pitchFamily="18" charset="0"/>
              </a:rPr>
              <a:t>Caracterização do município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Baskerville Old Face" pitchFamily="18" charset="0"/>
              </a:rPr>
              <a:t>Venâncio Aires localizada a 130Km de Porto Alegre com 65.946 habitantes;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Baskerville Old Face" pitchFamily="18" charset="0"/>
              </a:rPr>
              <a:t>4 Equipe de ESF cobrindo 20% da população;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Baskerville Old Face" pitchFamily="18" charset="0"/>
              </a:rPr>
              <a:t>17 UBS, 1 CAPS, 1 CAPS, EACS e NASF;</a:t>
            </a:r>
          </a:p>
          <a:p>
            <a:endParaRPr lang="en-US" sz="3600" dirty="0" smtClean="0">
              <a:latin typeface="Baskerville Old Face" pitchFamily="18" charset="0"/>
            </a:endParaRP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latin typeface="Baskerville Old Face" pitchFamily="18" charset="0"/>
              </a:rPr>
              <a:t>Introdução</a:t>
            </a:r>
            <a:endParaRPr lang="pt-BR" u="sng" dirty="0">
              <a:latin typeface="Baskerville Old Face" pitchFamily="18" charset="0"/>
            </a:endParaRPr>
          </a:p>
        </p:txBody>
      </p:sp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14290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ullerWagner\Pictures\foto V.ai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643998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42852"/>
            <a:ext cx="1090690" cy="928694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357158" y="428604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Venâncio Aires</a:t>
            </a:r>
            <a:endParaRPr lang="pt-BR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u="sng" dirty="0" smtClean="0">
                <a:latin typeface="Baskerville Old Face" pitchFamily="18" charset="0"/>
              </a:rPr>
              <a:t>Caracterização ESF </a:t>
            </a:r>
            <a:r>
              <a:rPr lang="en-US" sz="3600" b="1" u="sng" dirty="0" err="1" smtClean="0">
                <a:latin typeface="Baskerville Old Face" pitchFamily="18" charset="0"/>
              </a:rPr>
              <a:t>Macedo</a:t>
            </a:r>
            <a:endParaRPr lang="en-US" sz="3600" b="1" u="sng" dirty="0" smtClean="0">
              <a:latin typeface="Baskerville Old Face" pitchFamily="18" charset="0"/>
            </a:endParaRPr>
          </a:p>
          <a:p>
            <a:pPr algn="just"/>
            <a:r>
              <a:rPr lang="en-US" sz="3600" dirty="0" smtClean="0">
                <a:latin typeface="Baskerville Old Face" pitchFamily="18" charset="0"/>
              </a:rPr>
              <a:t>Localizada na parte sul da cidade, próximo ao setor industriário;</a:t>
            </a:r>
          </a:p>
          <a:p>
            <a:pPr algn="just"/>
            <a:r>
              <a:rPr lang="en-US" sz="3600" dirty="0" smtClean="0">
                <a:latin typeface="Baskerville Old Face" pitchFamily="18" charset="0"/>
              </a:rPr>
              <a:t>7 </a:t>
            </a:r>
            <a:r>
              <a:rPr lang="en-US" sz="3600" dirty="0" err="1" smtClean="0">
                <a:latin typeface="Baskerville Old Face" pitchFamily="18" charset="0"/>
              </a:rPr>
              <a:t>microáreas</a:t>
            </a:r>
            <a:r>
              <a:rPr lang="en-US" sz="3600" dirty="0" smtClean="0">
                <a:latin typeface="Baskerville Old Face" pitchFamily="18" charset="0"/>
              </a:rPr>
              <a:t> e 7 ACS;</a:t>
            </a:r>
          </a:p>
          <a:p>
            <a:pPr algn="just"/>
            <a:r>
              <a:rPr lang="en-US" sz="3600" dirty="0" smtClean="0">
                <a:latin typeface="Baskerville Old Face" pitchFamily="18" charset="0"/>
              </a:rPr>
              <a:t>1 Equipe de Saúde Bucal;</a:t>
            </a:r>
          </a:p>
          <a:p>
            <a:pPr algn="just"/>
            <a:r>
              <a:rPr lang="en-US" sz="3600" dirty="0" smtClean="0">
                <a:latin typeface="Baskerville Old Face" pitchFamily="18" charset="0"/>
              </a:rPr>
              <a:t>Campo de Prática para Residência multiprofissional e médica da ESP.</a:t>
            </a:r>
            <a:endParaRPr lang="pt-BR" sz="3600" dirty="0">
              <a:latin typeface="Baskerville Old Face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pt-BR" u="sng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  <a:t>Introdução</a:t>
            </a:r>
            <a:endParaRPr lang="pt-BR" u="sng" dirty="0">
              <a:solidFill>
                <a:schemeClr val="bg2">
                  <a:lumMod val="25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57166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ullerWagner\Pictures\foto equi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323974"/>
            <a:ext cx="6786588" cy="45339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14290"/>
            <a:ext cx="1090690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ixaDeTexto 5"/>
          <p:cNvSpPr txBox="1"/>
          <p:nvPr/>
        </p:nvSpPr>
        <p:spPr>
          <a:xfrm>
            <a:off x="1000100" y="50004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Equipe e Gestores</a:t>
            </a:r>
            <a:endParaRPr lang="pt-BR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Objetivo Geral</a:t>
            </a:r>
            <a:endParaRPr lang="pt-BR" sz="40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600" dirty="0" smtClean="0"/>
          </a:p>
          <a:p>
            <a:r>
              <a:rPr lang="pt-BR" sz="3600" dirty="0" smtClean="0">
                <a:latin typeface="Baskerville Old Face" pitchFamily="18" charset="0"/>
              </a:rPr>
              <a:t>Melhorar a detecção de câncer de colo do útero e de mama nas microáreas 5 e 6, Bairro Brands da ESF Macedo.</a:t>
            </a:r>
            <a:endParaRPr lang="pt-BR" sz="3600" dirty="0">
              <a:latin typeface="Baskerville Old Face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pt-BR" b="1" u="sng" dirty="0">
              <a:latin typeface="Baskerville Old Face" pitchFamily="18" charset="0"/>
            </a:endParaRPr>
          </a:p>
        </p:txBody>
      </p:sp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85728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Público alvo: mulheres de 25 a 64 anos p/ CA colo e de 50 a 69 p/ CA mama;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Microáreas 5 e 6 do Bairro Brands;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Caderno de Atenção Básica M.S. n.13;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Capacitação da Equipe e Residentes;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t-BR" b="1" u="sng" dirty="0" smtClean="0">
                <a:latin typeface="Baskerville Old Face" pitchFamily="18" charset="0"/>
              </a:rPr>
              <a:t>Metodologia</a:t>
            </a:r>
            <a:br>
              <a:rPr lang="pt-BR" b="1" u="sng" dirty="0" smtClean="0">
                <a:latin typeface="Baskerville Old Face" pitchFamily="18" charset="0"/>
              </a:rPr>
            </a:br>
            <a:endParaRPr lang="pt-BR" b="1" u="sng" dirty="0">
              <a:latin typeface="Baskerville Old Face" pitchFamily="18" charset="0"/>
            </a:endParaRPr>
          </a:p>
        </p:txBody>
      </p:sp>
      <p:pic>
        <p:nvPicPr>
          <p:cNvPr id="5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57166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Cadastramento;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Acolhimento e agendamento por telefone, na UBS e nas VD;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Grupos de </a:t>
            </a:r>
            <a:r>
              <a:rPr lang="en-US" sz="3600" dirty="0" smtClean="0">
                <a:latin typeface="Baskerville Old Face" pitchFamily="18" charset="0"/>
              </a:rPr>
              <a:t>esclarecimento </a:t>
            </a:r>
            <a:r>
              <a:rPr lang="en-US" sz="3600" dirty="0" smtClean="0">
                <a:latin typeface="Baskerville Old Face" pitchFamily="18" charset="0"/>
              </a:rPr>
              <a:t>e promoção à saúde;</a:t>
            </a:r>
          </a:p>
          <a:p>
            <a:pPr>
              <a:buNone/>
            </a:pPr>
            <a:r>
              <a:rPr lang="en-US" sz="3600" dirty="0" smtClean="0">
                <a:latin typeface="Baskerville Old Face" pitchFamily="18" charset="0"/>
              </a:rPr>
              <a:t>- Registro em ficha-espelho, prontuário e cartão de controle de citopatológico;</a:t>
            </a:r>
            <a:endParaRPr lang="pt-BR" sz="3600" dirty="0" smtClean="0">
              <a:latin typeface="Baskerville Old Face" pitchFamily="18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Metodologia</a:t>
            </a:r>
            <a:endParaRPr lang="pt-BR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Picture 2" descr="C:\Users\MullerWagner\Desktop\logo ufp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57166"/>
            <a:ext cx="1090690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846</TotalTime>
  <Words>1152</Words>
  <Application>Microsoft Office PowerPoint</Application>
  <PresentationFormat>Apresentação na tela (4:3)</PresentationFormat>
  <Paragraphs>145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Concurso</vt:lpstr>
      <vt:lpstr>Melhoria na Qualidade da Atenção na Prevenção do Câncer do Colo do Útero e da Mama na ESF Macedo – Bairro Brands no município de Venâncio Aires-RS</vt:lpstr>
      <vt:lpstr> Introdução</vt:lpstr>
      <vt:lpstr> Introdução</vt:lpstr>
      <vt:lpstr>Slide 4</vt:lpstr>
      <vt:lpstr> Introdução</vt:lpstr>
      <vt:lpstr>Slide 6</vt:lpstr>
      <vt:lpstr> </vt:lpstr>
      <vt:lpstr>  Metodologia </vt:lpstr>
      <vt:lpstr>Metodologia</vt:lpstr>
      <vt:lpstr> Metodologia</vt:lpstr>
      <vt:lpstr>Slide 11</vt:lpstr>
      <vt:lpstr>  Objetivos  Específicos</vt:lpstr>
      <vt:lpstr> Objetivos Específicos</vt:lpstr>
      <vt:lpstr>Metas e Resultados</vt:lpstr>
      <vt:lpstr>Metas e Resultados</vt:lpstr>
      <vt:lpstr>Metas e Resultados</vt:lpstr>
      <vt:lpstr>Metas e Resultados</vt:lpstr>
      <vt:lpstr>Metas e Resultados </vt:lpstr>
      <vt:lpstr>Metas e Resultados</vt:lpstr>
      <vt:lpstr>Metas e Resultados</vt:lpstr>
      <vt:lpstr>Metas e Resultados</vt:lpstr>
      <vt:lpstr>Metas e Resultados</vt:lpstr>
      <vt:lpstr>Metas e Resultados</vt:lpstr>
      <vt:lpstr>Discussão</vt:lpstr>
      <vt:lpstr>Reflexão crítica sobre processo pessoal de aprendizagem</vt:lpstr>
      <vt:lpstr>Bibliografia</vt:lpstr>
      <vt:lpstr>Obrigada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Qualidade da Atenção na Prevenção do Câncer do Colo do Útero e da Mama na ESF Macedo – Bairro Brands no município de Venâncio Aires-RS</dc:title>
  <dc:creator>MullerWagner</dc:creator>
  <cp:lastModifiedBy>MullerWagner</cp:lastModifiedBy>
  <cp:revision>94</cp:revision>
  <dcterms:created xsi:type="dcterms:W3CDTF">2014-03-25T01:45:22Z</dcterms:created>
  <dcterms:modified xsi:type="dcterms:W3CDTF">2014-03-27T18:32:45Z</dcterms:modified>
</cp:coreProperties>
</file>