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1" r:id="rId1"/>
  </p:sldMasterIdLst>
  <p:notesMasterIdLst>
    <p:notesMasterId r:id="rId34"/>
  </p:notesMasterIdLst>
  <p:sldIdLst>
    <p:sldId id="256" r:id="rId2"/>
    <p:sldId id="298" r:id="rId3"/>
    <p:sldId id="300" r:id="rId4"/>
    <p:sldId id="257" r:id="rId5"/>
    <p:sldId id="268" r:id="rId6"/>
    <p:sldId id="301" r:id="rId7"/>
    <p:sldId id="317" r:id="rId8"/>
    <p:sldId id="274" r:id="rId9"/>
    <p:sldId id="318" r:id="rId10"/>
    <p:sldId id="276" r:id="rId11"/>
    <p:sldId id="303" r:id="rId12"/>
    <p:sldId id="277" r:id="rId13"/>
    <p:sldId id="279" r:id="rId14"/>
    <p:sldId id="305" r:id="rId15"/>
    <p:sldId id="307" r:id="rId16"/>
    <p:sldId id="319" r:id="rId17"/>
    <p:sldId id="308" r:id="rId18"/>
    <p:sldId id="310" r:id="rId19"/>
    <p:sldId id="320" r:id="rId20"/>
    <p:sldId id="309" r:id="rId21"/>
    <p:sldId id="311" r:id="rId22"/>
    <p:sldId id="321" r:id="rId23"/>
    <p:sldId id="323" r:id="rId24"/>
    <p:sldId id="324" r:id="rId25"/>
    <p:sldId id="313" r:id="rId26"/>
    <p:sldId id="314" r:id="rId27"/>
    <p:sldId id="316" r:id="rId28"/>
    <p:sldId id="291" r:id="rId29"/>
    <p:sldId id="315" r:id="rId30"/>
    <p:sldId id="295" r:id="rId31"/>
    <p:sldId id="325" r:id="rId32"/>
    <p:sldId id="26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38" autoAdjust="0"/>
    <p:restoredTop sz="79211" autoAdjust="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AppData\Local\Microsoft\Windows\Temporary%20Internet%20Files\Low\Content.IE5\8OXFDFXR\Planilha%2520coleta%2520de%2520dados%2520FINAL%2520Carlos%2520Alberto%2520Granadillo%2520Fiol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5457598870005216E-2"/>
          <c:y val="9.9044219954396578E-2"/>
          <c:w val="0.90672423152547477"/>
          <c:h val="0.708278826817742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26,7</a:t>
                    </a:r>
                    <a:r>
                      <a:rPr lang="en-US" dirty="0" smtClean="0"/>
                      <a:t>%(27)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56,4</a:t>
                    </a:r>
                    <a:r>
                      <a:rPr lang="en-US" smtClean="0"/>
                      <a:t>%(57)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96,0</a:t>
                    </a:r>
                    <a:r>
                      <a:rPr lang="en-US" smtClean="0"/>
                      <a:t>%(97)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0.26732673267326884</c:v>
                </c:pt>
                <c:pt idx="1">
                  <c:v>0.56435643564356464</c:v>
                </c:pt>
                <c:pt idx="2">
                  <c:v>0.96039603960396069</c:v>
                </c:pt>
              </c:numCache>
            </c:numRef>
          </c:val>
        </c:ser>
        <c:dLbls/>
        <c:axId val="57022720"/>
        <c:axId val="58683776"/>
      </c:barChart>
      <c:catAx>
        <c:axId val="57022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83776"/>
        <c:crosses val="autoZero"/>
        <c:auto val="1"/>
        <c:lblAlgn val="ctr"/>
        <c:lblOffset val="100"/>
      </c:catAx>
      <c:valAx>
        <c:axId val="5868377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7022720"/>
        <c:crosses val="autoZero"/>
        <c:crossBetween val="between"/>
        <c:majorUnit val="0.1"/>
        <c:minorUnit val="4.000000000000004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7571397366721042E-2"/>
          <c:y val="7.6665327581087461E-2"/>
          <c:w val="0.91564553914231794"/>
          <c:h val="0.727767008615799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74,1</a:t>
                    </a:r>
                    <a:r>
                      <a:rPr lang="en-US" smtClean="0"/>
                      <a:t>%(20)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75,4</a:t>
                    </a:r>
                    <a:r>
                      <a:rPr lang="en-US" smtClean="0"/>
                      <a:t>%(43)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76,3</a:t>
                    </a:r>
                    <a:r>
                      <a:rPr lang="en-US" smtClean="0"/>
                      <a:t>%(74)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0.7407407407407407</c:v>
                </c:pt>
                <c:pt idx="1">
                  <c:v>0.75438596491228049</c:v>
                </c:pt>
                <c:pt idx="2">
                  <c:v>0.76288659793814462</c:v>
                </c:pt>
              </c:numCache>
            </c:numRef>
          </c:val>
        </c:ser>
        <c:dLbls/>
        <c:axId val="59183872"/>
        <c:axId val="59185408"/>
      </c:barChart>
      <c:catAx>
        <c:axId val="59183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185408"/>
        <c:crosses val="autoZero"/>
        <c:auto val="1"/>
        <c:lblAlgn val="ctr"/>
        <c:lblOffset val="100"/>
      </c:catAx>
      <c:valAx>
        <c:axId val="5918540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18387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4.35040469394882E-2"/>
          <c:y val="9.1494186109322875E-2"/>
          <c:w val="0.91711061505337277"/>
          <c:h val="0.722755329903964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92,6</a:t>
                    </a:r>
                    <a:r>
                      <a:rPr lang="en-US" smtClean="0"/>
                      <a:t>%(25)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93,0</a:t>
                    </a:r>
                    <a:r>
                      <a:rPr lang="en-US" smtClean="0"/>
                      <a:t>%(53)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94,8</a:t>
                    </a:r>
                    <a:r>
                      <a:rPr lang="en-US" smtClean="0"/>
                      <a:t>%(92)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0.92592592592592549</c:v>
                </c:pt>
                <c:pt idx="1">
                  <c:v>0.92982456140351144</c:v>
                </c:pt>
                <c:pt idx="2">
                  <c:v>0.94845360824742253</c:v>
                </c:pt>
              </c:numCache>
            </c:numRef>
          </c:val>
        </c:ser>
        <c:dLbls/>
        <c:axId val="59312000"/>
        <c:axId val="59313536"/>
      </c:barChart>
      <c:catAx>
        <c:axId val="59312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13536"/>
        <c:crosses val="autoZero"/>
        <c:auto val="1"/>
        <c:lblAlgn val="ctr"/>
        <c:lblOffset val="100"/>
      </c:catAx>
      <c:valAx>
        <c:axId val="5931353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31200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4.1869639874203272E-2"/>
          <c:y val="6.9883992019401556E-2"/>
          <c:w val="0.92248766320740394"/>
          <c:h val="0.737409099450785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85,2</a:t>
                    </a:r>
                    <a:r>
                      <a:rPr lang="en-US" smtClean="0"/>
                      <a:t>%(23)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77,2</a:t>
                    </a:r>
                    <a:r>
                      <a:rPr lang="en-US" smtClean="0"/>
                      <a:t>%(44)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79,4</a:t>
                    </a:r>
                    <a:r>
                      <a:rPr lang="en-US" smtClean="0"/>
                      <a:t>%(77)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0.85185185185185264</c:v>
                </c:pt>
                <c:pt idx="1">
                  <c:v>0.77192982456140946</c:v>
                </c:pt>
                <c:pt idx="2">
                  <c:v>0.79381443298969356</c:v>
                </c:pt>
              </c:numCache>
            </c:numRef>
          </c:val>
        </c:ser>
        <c:dLbls/>
        <c:axId val="59346304"/>
        <c:axId val="59372672"/>
      </c:barChart>
      <c:catAx>
        <c:axId val="59346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72672"/>
        <c:crosses val="autoZero"/>
        <c:auto val="1"/>
        <c:lblAlgn val="ctr"/>
        <c:lblOffset val="100"/>
      </c:catAx>
      <c:valAx>
        <c:axId val="5937267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34630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4.6387819654025358E-2"/>
          <c:y val="0.10351882689115301"/>
          <c:w val="0.91732274845278627"/>
          <c:h val="0.746152481062841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85,2</a:t>
                    </a:r>
                    <a:r>
                      <a:rPr lang="en-US" smtClean="0"/>
                      <a:t>%(23)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80,7</a:t>
                    </a:r>
                    <a:r>
                      <a:rPr lang="en-US" smtClean="0"/>
                      <a:t>%(46)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79,4</a:t>
                    </a:r>
                    <a:r>
                      <a:rPr lang="en-US" smtClean="0"/>
                      <a:t>%(77)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0.85185185185185264</c:v>
                </c:pt>
                <c:pt idx="1">
                  <c:v>0.80701754385964608</c:v>
                </c:pt>
                <c:pt idx="2">
                  <c:v>0.79381443298969356</c:v>
                </c:pt>
              </c:numCache>
            </c:numRef>
          </c:val>
        </c:ser>
        <c:dLbls/>
        <c:axId val="59466880"/>
        <c:axId val="59468416"/>
      </c:barChart>
      <c:catAx>
        <c:axId val="59466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68416"/>
        <c:crosses val="autoZero"/>
        <c:auto val="1"/>
        <c:lblAlgn val="ctr"/>
        <c:lblOffset val="100"/>
      </c:catAx>
      <c:valAx>
        <c:axId val="5946841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46688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4.3506105020224284E-2"/>
          <c:y val="5.0177875009197993E-2"/>
          <c:w val="0.92020444605659879"/>
          <c:h val="0.749099697787260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61,5</a:t>
                    </a:r>
                    <a:r>
                      <a:rPr lang="en-US" smtClean="0"/>
                      <a:t>%(16)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46,4</a:t>
                    </a:r>
                    <a:r>
                      <a:rPr lang="en-US" smtClean="0"/>
                      <a:t>%(26)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40,4</a:t>
                    </a:r>
                    <a:r>
                      <a:rPr lang="en-US" smtClean="0"/>
                      <a:t>%(36)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Indicadores!$D$62:$F$62</c:f>
              <c:numCache>
                <c:formatCode>0.0%</c:formatCode>
                <c:ptCount val="3"/>
                <c:pt idx="0">
                  <c:v>0.61538461538461564</c:v>
                </c:pt>
                <c:pt idx="1">
                  <c:v>0.4642857142857143</c:v>
                </c:pt>
                <c:pt idx="2">
                  <c:v>0.4044943820224734</c:v>
                </c:pt>
              </c:numCache>
            </c:numRef>
          </c:val>
        </c:ser>
        <c:dLbls/>
        <c:axId val="59509376"/>
        <c:axId val="59531648"/>
      </c:barChart>
      <c:catAx>
        <c:axId val="59509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531648"/>
        <c:crosses val="autoZero"/>
        <c:auto val="1"/>
        <c:lblAlgn val="ctr"/>
        <c:lblOffset val="100"/>
      </c:catAx>
      <c:valAx>
        <c:axId val="5953164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5093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4.1483524174808925E-2"/>
          <c:y val="5.386130056473571E-2"/>
          <c:w val="0.92207928553430951"/>
          <c:h val="0.763729766121242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59,3</a:t>
                    </a:r>
                    <a:r>
                      <a:rPr lang="en-US" smtClean="0"/>
                      <a:t>%(16)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49,1</a:t>
                    </a:r>
                    <a:r>
                      <a:rPr lang="en-US" smtClean="0"/>
                      <a:t>%(28)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46,4</a:t>
                    </a:r>
                    <a:r>
                      <a:rPr lang="en-US" smtClean="0"/>
                      <a:t>%(45)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Indicadores!$D$95:$F$95</c:f>
              <c:numCache>
                <c:formatCode>0.0%</c:formatCode>
                <c:ptCount val="3"/>
                <c:pt idx="0">
                  <c:v>0.59259259259259267</c:v>
                </c:pt>
                <c:pt idx="1">
                  <c:v>0.49122807017544012</c:v>
                </c:pt>
                <c:pt idx="2">
                  <c:v>0.46391752577319589</c:v>
                </c:pt>
              </c:numCache>
            </c:numRef>
          </c:val>
        </c:ser>
        <c:dLbls/>
        <c:axId val="59400576"/>
        <c:axId val="59402112"/>
      </c:barChart>
      <c:catAx>
        <c:axId val="59400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402112"/>
        <c:crosses val="autoZero"/>
        <c:auto val="1"/>
        <c:lblAlgn val="ctr"/>
        <c:lblOffset val="100"/>
      </c:catAx>
      <c:valAx>
        <c:axId val="594021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594005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523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640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5771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535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0291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723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525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740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401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789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670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279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707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23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227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777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612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  <p:sldLayoutId id="2147484215" r:id="rId14"/>
    <p:sldLayoutId id="2147484216" r:id="rId15"/>
    <p:sldLayoutId id="21474842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00100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17014"/>
            <a:ext cx="1500198" cy="121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964348"/>
            <a:ext cx="1571636" cy="1107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3214686"/>
            <a:ext cx="8358213" cy="12858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400" b="1" dirty="0" smtClean="0">
                <a:solidFill>
                  <a:schemeClr val="bg1"/>
                </a:solidFill>
              </a:rPr>
              <a:t>Melhoria </a:t>
            </a:r>
            <a:r>
              <a:rPr lang="pt-BR" sz="2400" b="1" dirty="0">
                <a:solidFill>
                  <a:schemeClr val="bg1"/>
                </a:solidFill>
              </a:rPr>
              <a:t>da Atenção à Saúde da Criança entre zero e setenta e dois meses na ESF L-04, no bairro Tancredo Neves, Distrito Leste, Manaus/AM 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985105"/>
            <a:ext cx="742212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Especializando: Carlos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Alberto Granadillo Fiol</a:t>
            </a:r>
          </a:p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Orientadora: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Niviane Genz</a:t>
            </a:r>
          </a:p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Apoio Pedagógico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 José Adailton Silva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6100724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Manaus, Agosto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425455" y="142852"/>
            <a:ext cx="1646215" cy="15001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80120"/>
          </a:xfrm>
        </p:spPr>
        <p:txBody>
          <a:bodyPr/>
          <a:lstStyle/>
          <a:p>
            <a:pPr algn="l"/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312368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Protocolo de saúde da criança Ministério de Saúde (Brasil, 2012)  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Registro da informação nas fichas espelho e da caderneta da criança.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Determinar a função de cada integrante da equipe. 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Preenchimento da planilha de coleta de dados semanalmente </a:t>
            </a:r>
          </a:p>
          <a:p>
            <a:pPr lvl="0" algn="just"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Monitoramento das ações em saúde a traves da revisão dos prontuários e fichas espelho.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/>
          <a:lstStyle/>
          <a:p>
            <a:pPr algn="l"/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9912" y="1571612"/>
            <a:ext cx="8205492" cy="453650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isponibilizar 20 vagas semanais para consulta pediátrica (4 vagas para problemas agudos de saúde).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Reprodução da ficha espelho.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Disponibilizar o material necessário (fita métrica, vacinas, suplementos...)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Reuniões com a comunidade.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Atividades educativas.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Reuniões semanais com a equipe.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Busca ativa semanal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6466" y="1000108"/>
            <a:ext cx="8491814" cy="492922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1 - Ampliar a cobertura do Programa de Saúde da Criança. 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1.1: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Ampliar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 cobertura da atenção à saúde para 95% entre zero e 72 meses pertencentes à área de abrangência da unidade saúde.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1800" dirty="0" smtClean="0">
              <a:solidFill>
                <a:schemeClr val="bg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pt-BR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pt-BR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051066742"/>
              </p:ext>
            </p:extLst>
          </p:nvPr>
        </p:nvGraphicFramePr>
        <p:xfrm>
          <a:off x="1142976" y="3214686"/>
          <a:ext cx="6929486" cy="309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71538" y="6324921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pt-BR" sz="1200" b="1" dirty="0" smtClean="0"/>
              <a:t>Figura </a:t>
            </a:r>
            <a:r>
              <a:rPr lang="pt-BR" sz="1200" b="1" dirty="0" smtClean="0"/>
              <a:t>1: </a:t>
            </a:r>
            <a:r>
              <a:rPr lang="pt-BR" sz="1200" dirty="0" smtClean="0"/>
              <a:t>proporção de crianças entre zero e 72 meses inscritas no programa da unidade de saúde na ESF L-04, no bairro Tancredo Neves, Distrito Leste, Manaus/AM, 2015.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643998" cy="485778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OBJETIVO 2 </a:t>
            </a: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400" b="1" dirty="0">
                <a:solidFill>
                  <a:schemeClr val="bg1"/>
                </a:solidFill>
              </a:rPr>
              <a:t> </a:t>
            </a:r>
            <a:r>
              <a:rPr lang="pt-BR" sz="2400" b="1" dirty="0" smtClean="0">
                <a:solidFill>
                  <a:schemeClr val="bg1"/>
                </a:solidFill>
              </a:rPr>
              <a:t>Melhorar </a:t>
            </a:r>
            <a:r>
              <a:rPr lang="pt-BR" sz="2400" b="1" dirty="0">
                <a:solidFill>
                  <a:schemeClr val="bg1"/>
                </a:solidFill>
              </a:rPr>
              <a:t>a qualidade do atendimento à criança. </a:t>
            </a:r>
          </a:p>
          <a:p>
            <a:pPr lvl="0" algn="just"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Meta 2.1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pt-BR" sz="2400" dirty="0">
                <a:solidFill>
                  <a:schemeClr val="tx1"/>
                </a:solidFill>
              </a:rPr>
              <a:t>Realizar a primeira consulta na primeira semana de vida para 100% das crianças cadastradas.</a:t>
            </a:r>
            <a:endParaRPr lang="pt-BR" sz="28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160578161"/>
              </p:ext>
            </p:extLst>
          </p:nvPr>
        </p:nvGraphicFramePr>
        <p:xfrm>
          <a:off x="1071538" y="2928934"/>
          <a:ext cx="7072362" cy="307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00100" y="6072206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t-BR" sz="1200" b="1" dirty="0" smtClean="0"/>
              <a:t>Figura 2.</a:t>
            </a:r>
            <a:r>
              <a:rPr lang="pt-BR" sz="1200" dirty="0" smtClean="0"/>
              <a:t>proporção de </a:t>
            </a:r>
            <a:r>
              <a:rPr lang="pt-BR" sz="1200" dirty="0" smtClean="0"/>
              <a:t>crianças com primeira consulta na primeira semana de vida na ESF L-04, no </a:t>
            </a:r>
            <a:r>
              <a:rPr lang="pt-BR" sz="1200" dirty="0" smtClean="0"/>
              <a:t>bairro </a:t>
            </a:r>
            <a:r>
              <a:rPr lang="pt-BR" sz="1200" dirty="0" smtClean="0"/>
              <a:t>Tancredo Neves, Distrito Leste, Manaus/AM, 2015</a:t>
            </a:r>
            <a:r>
              <a:rPr lang="pt-BR" sz="1200" b="1" dirty="0" smtClean="0"/>
              <a:t>.</a:t>
            </a:r>
            <a:endParaRPr lang="pt-BR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 2 </a:t>
            </a:r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400" b="1" dirty="0" smtClean="0">
                <a:solidFill>
                  <a:schemeClr val="bg1"/>
                </a:solidFill>
              </a:rPr>
              <a:t> Melhorar a qualidade do atendimento à criança. 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2.2: </a:t>
            </a:r>
            <a:r>
              <a:rPr lang="pt-BR" sz="2400" dirty="0">
                <a:solidFill>
                  <a:schemeClr val="tx1"/>
                </a:solidFill>
              </a:rPr>
              <a:t>Monitorar o crescimento em 100% das </a:t>
            </a:r>
            <a:r>
              <a:rPr lang="pt-BR" sz="2400" dirty="0" smtClean="0">
                <a:solidFill>
                  <a:schemeClr val="tx1"/>
                </a:solidFill>
              </a:rPr>
              <a:t>crianças.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2.3: </a:t>
            </a:r>
            <a:r>
              <a:rPr lang="pt-BR" sz="2400" dirty="0">
                <a:solidFill>
                  <a:schemeClr val="tx1"/>
                </a:solidFill>
              </a:rPr>
              <a:t>Monitorar 100% das crianças com déficit de </a:t>
            </a:r>
            <a:r>
              <a:rPr lang="pt-BR" sz="2400" dirty="0" smtClean="0">
                <a:solidFill>
                  <a:schemeClr val="tx1"/>
                </a:solidFill>
              </a:rPr>
              <a:t>peso.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(13 crianças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2.4: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Monitorar 100% das crianças com excesso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peso. (2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crianças)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2.5: </a:t>
            </a:r>
            <a:r>
              <a:rPr lang="pt-BR" sz="2400" dirty="0">
                <a:solidFill>
                  <a:schemeClr val="tx1"/>
                </a:solidFill>
              </a:rPr>
              <a:t>Monitorar o desenvolvimento em 100% das crianças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72264" y="357166"/>
            <a:ext cx="185738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Metas </a:t>
            </a:r>
            <a:r>
              <a:rPr lang="pt-BR" sz="2400" dirty="0" smtClean="0"/>
              <a:t>100%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8929718" cy="542928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2 – </a:t>
            </a:r>
            <a:r>
              <a:rPr lang="pt-BR" sz="2800" b="1" dirty="0" smtClean="0">
                <a:solidFill>
                  <a:schemeClr val="bg1"/>
                </a:solidFill>
              </a:rPr>
              <a:t> Melhorar a qualidade do atendimento à criança. </a:t>
            </a:r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2.6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Vacinar 100% das crianças de acordo com a idade.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844969" y="5857892"/>
            <a:ext cx="7227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dirty="0" smtClean="0"/>
              <a:t>Figura </a:t>
            </a:r>
            <a:r>
              <a:rPr lang="pt-BR" sz="1200" b="1" dirty="0" smtClean="0"/>
              <a:t>3: </a:t>
            </a:r>
            <a:r>
              <a:rPr lang="pt-BR" sz="1200" dirty="0" smtClean="0"/>
              <a:t>proporção </a:t>
            </a:r>
            <a:r>
              <a:rPr lang="pt-BR" sz="1200" dirty="0"/>
              <a:t>de crianças com vacinação em dia para a idade na ESF L-04, no bairro Tancredo Neves, Distrito Leste, Manaus/AM, 2015.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2186448546"/>
              </p:ext>
            </p:extLst>
          </p:nvPr>
        </p:nvGraphicFramePr>
        <p:xfrm>
          <a:off x="928662" y="2571744"/>
          <a:ext cx="7072362" cy="328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 2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800" b="1" dirty="0" smtClean="0">
                <a:solidFill>
                  <a:schemeClr val="bg1"/>
                </a:solidFill>
              </a:rPr>
              <a:t> Melhorar a qualidade do atendimento à criança</a:t>
            </a:r>
            <a:r>
              <a:rPr lang="pt-BR" sz="28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2.7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Realizar suplementação de ferro em 100% das crianças de 6 a 24 meses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43372" y="3967467"/>
            <a:ext cx="371477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Meta </a:t>
            </a:r>
            <a:r>
              <a:rPr lang="pt-BR" sz="2400" dirty="0" smtClean="0"/>
              <a:t>100</a:t>
            </a:r>
            <a:r>
              <a:rPr lang="pt-BR" sz="2400" dirty="0" smtClean="0"/>
              <a:t>% (47 crianças)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314" y="1000108"/>
            <a:ext cx="8786842" cy="500066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OBJETIVO  2 –  Melhorar a qualidade do atendimento à criança</a:t>
            </a:r>
            <a:r>
              <a:rPr lang="pt-BR" sz="2800" b="1" dirty="0" smtClean="0">
                <a:solidFill>
                  <a:schemeClr val="bg1"/>
                </a:solidFill>
              </a:rPr>
              <a:t>.</a:t>
            </a: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2.8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Realizar triagem auditiva em 100% das </a:t>
            </a:r>
            <a:r>
              <a:rPr lang="pt-BR" sz="2400" dirty="0" smtClean="0">
                <a:solidFill>
                  <a:schemeClr val="tx1"/>
                </a:solidFill>
              </a:rPr>
              <a:t>crianças.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pPr algn="l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895531278"/>
              </p:ext>
            </p:extLst>
          </p:nvPr>
        </p:nvGraphicFramePr>
        <p:xfrm>
          <a:off x="857224" y="2714620"/>
          <a:ext cx="7143800" cy="328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85786" y="6039169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Figura </a:t>
            </a:r>
            <a:r>
              <a:rPr lang="pt-BR" sz="1200" b="1" dirty="0" smtClean="0"/>
              <a:t>4: </a:t>
            </a:r>
            <a:r>
              <a:rPr lang="pt-BR" sz="1200" dirty="0" smtClean="0"/>
              <a:t>proporção </a:t>
            </a:r>
            <a:r>
              <a:rPr lang="pt-BR" sz="1200" dirty="0" smtClean="0"/>
              <a:t>de crianças que realizaram triagem auditiva na ESF L-04, no bairro Tancredo Neves, Distrito Leste, Manaus/AM, 2015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14353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OBJETIVO  2 –  Melhorar a qualidade do atendimento à criança.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2.9: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Realizar teste do pezinho em 100% das crianças até 7 dias de </a:t>
            </a:r>
            <a:r>
              <a:rPr lang="pt-BR" sz="2400" dirty="0" smtClean="0">
                <a:solidFill>
                  <a:schemeClr val="tx1"/>
                </a:solidFill>
              </a:rPr>
              <a:t>vida.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xmlns="" val="845454932"/>
              </p:ext>
            </p:extLst>
          </p:nvPr>
        </p:nvGraphicFramePr>
        <p:xfrm>
          <a:off x="1000100" y="2928934"/>
          <a:ext cx="7143800" cy="302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00100" y="5934670"/>
            <a:ext cx="7215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Figura 5: </a:t>
            </a:r>
            <a:r>
              <a:rPr lang="pt-BR" sz="1200" dirty="0" smtClean="0"/>
              <a:t>proporção de crianças com teste do pezinho realizado até 7 dias de vida na ESF L-04, no bairro Tancredo Neves, Distrito Leste, Manaus/AM, 2015</a:t>
            </a:r>
            <a:r>
              <a:rPr lang="pt-BR" dirty="0" smtClean="0"/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 2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800" b="1" dirty="0" smtClean="0">
                <a:solidFill>
                  <a:schemeClr val="bg1"/>
                </a:solidFill>
              </a:rPr>
              <a:t> Melhorar a qualidade do atendimento à criança</a:t>
            </a:r>
            <a:r>
              <a:rPr lang="pt-BR" sz="28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2.10: </a:t>
            </a:r>
            <a:r>
              <a:rPr lang="pt-BR" sz="2400" dirty="0" smtClean="0">
                <a:solidFill>
                  <a:schemeClr val="tx1"/>
                </a:solidFill>
              </a:rPr>
              <a:t>Realizar </a:t>
            </a:r>
            <a:r>
              <a:rPr lang="pt-BR" sz="2400" dirty="0" smtClean="0">
                <a:solidFill>
                  <a:schemeClr val="tx1"/>
                </a:solidFill>
              </a:rPr>
              <a:t>avaliação da necessidade de atendimento odontológico em 100% das crianças de 6 e 72 </a:t>
            </a:r>
            <a:r>
              <a:rPr lang="pt-BR" sz="2400" dirty="0" smtClean="0">
                <a:solidFill>
                  <a:schemeClr val="tx1"/>
                </a:solidFill>
              </a:rPr>
              <a:t>meses.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43372" y="3967467"/>
            <a:ext cx="371477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Meta </a:t>
            </a:r>
            <a:r>
              <a:rPr lang="pt-BR" sz="2400" dirty="0" smtClean="0"/>
              <a:t>100</a:t>
            </a:r>
            <a:r>
              <a:rPr lang="pt-BR" sz="2400" dirty="0" smtClean="0"/>
              <a:t>% (89 crianças)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5572164" cy="1021792"/>
          </a:xfrm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cs typeface="Arial" pitchFamily="34" charset="0"/>
              </a:rPr>
              <a:t>Bairro </a:t>
            </a:r>
            <a:r>
              <a:rPr lang="pt-BR" b="1" dirty="0" smtClean="0">
                <a:solidFill>
                  <a:schemeClr val="bg1"/>
                </a:solidFill>
                <a:cs typeface="Arial" pitchFamily="34" charset="0"/>
              </a:rPr>
              <a:t>Tancredo Neves,  Manaus AM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Distrito Leste 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USF L-04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28596" y="2643182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Estratégia de Saúde da Família;</a:t>
            </a:r>
          </a:p>
          <a:p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Equipe; Processo de trabalho; </a:t>
            </a:r>
          </a:p>
          <a:p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Estrutura da unidade;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População assistida </a:t>
            </a:r>
            <a:r>
              <a:rPr lang="pt-BR" sz="2400" dirty="0" smtClean="0"/>
              <a:t>4.790 </a:t>
            </a:r>
            <a:r>
              <a:rPr lang="pt-BR" sz="2400" dirty="0" smtClean="0"/>
              <a:t>pessoas;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Ações e programa de saúde.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136904" cy="521497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2 –  Melhorar a qualidade do atendimento à criança.</a:t>
            </a:r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2.11: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Realizar primeira consulta odontológica para 100% das crianças de 6 a 72 meses de idade moradoras da área de abrangência, cadastradas na unidade de saúde.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647713634"/>
              </p:ext>
            </p:extLst>
          </p:nvPr>
        </p:nvGraphicFramePr>
        <p:xfrm>
          <a:off x="857224" y="3214686"/>
          <a:ext cx="735811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85786" y="6182045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Figura </a:t>
            </a:r>
            <a:r>
              <a:rPr lang="pt-BR" sz="1200" b="1" dirty="0" smtClean="0"/>
              <a:t>6: </a:t>
            </a:r>
            <a:r>
              <a:rPr lang="pt-BR" sz="1200" dirty="0" smtClean="0"/>
              <a:t>proporção </a:t>
            </a:r>
            <a:r>
              <a:rPr lang="pt-BR" sz="1200" dirty="0" smtClean="0"/>
              <a:t>de crianças de 6 a 72 meses com primeira consulta odontológica na ESF L-04, no bairro Tancredo Neves, Distrito Leste, Manaus/AM, 2015.</a:t>
            </a:r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40072"/>
            <a:ext cx="7960398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3 – 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Melhorar a adesão ao programa de Saúde da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Criança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3.1: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Fazer busca ativa de 100% das crianças faltosas às consultas. </a:t>
            </a:r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43504" y="5072074"/>
            <a:ext cx="221457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Meta </a:t>
            </a:r>
            <a:r>
              <a:rPr lang="pt-BR" sz="3200" dirty="0" smtClean="0"/>
              <a:t>100%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40072"/>
            <a:ext cx="7960398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Melhorar o registro das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informações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4.1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Manter 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registro na ficha de acompanhamento/espelho da saúde da criança de 100% das crianças que consultam no serviço. </a:t>
            </a:r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143504" y="5072074"/>
            <a:ext cx="221457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Meta </a:t>
            </a:r>
            <a:r>
              <a:rPr lang="pt-BR" sz="3200" dirty="0" smtClean="0"/>
              <a:t>100%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40072"/>
            <a:ext cx="7960398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5 – </a:t>
            </a:r>
            <a:r>
              <a:rPr lang="pt-BR" sz="2800" b="1" dirty="0" smtClean="0">
                <a:solidFill>
                  <a:schemeClr val="bg1"/>
                </a:solidFill>
              </a:rPr>
              <a:t>Mapear </a:t>
            </a:r>
            <a:r>
              <a:rPr lang="pt-BR" sz="2800" b="1" dirty="0" smtClean="0">
                <a:solidFill>
                  <a:schemeClr val="bg1"/>
                </a:solidFill>
              </a:rPr>
              <a:t>as crianças de risco pertencentes à área de abrangência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 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registro das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informações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Meta 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5.1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Manter Realizar avaliação de risco em 100% das crianças cadastradas no programa. </a:t>
            </a:r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143504" y="5072074"/>
            <a:ext cx="221457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Meta </a:t>
            </a:r>
            <a:r>
              <a:rPr lang="pt-BR" sz="3200" dirty="0" smtClean="0"/>
              <a:t>100%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40072"/>
            <a:ext cx="7960398" cy="5429288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6 – P</a:t>
            </a:r>
            <a:r>
              <a:rPr lang="pt-BR" sz="2800" b="1" dirty="0" smtClean="0">
                <a:solidFill>
                  <a:schemeClr val="bg1"/>
                </a:solidFill>
              </a:rPr>
              <a:t>romover </a:t>
            </a:r>
            <a:r>
              <a:rPr lang="pt-BR" sz="2800" b="1" dirty="0" smtClean="0">
                <a:solidFill>
                  <a:schemeClr val="bg1"/>
                </a:solidFill>
              </a:rPr>
              <a:t>a saúde das </a:t>
            </a:r>
            <a:r>
              <a:rPr lang="pt-BR" sz="2800" b="1" dirty="0" smtClean="0">
                <a:solidFill>
                  <a:schemeClr val="bg1"/>
                </a:solidFill>
              </a:rPr>
              <a:t>crianças</a:t>
            </a:r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pt-BR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Meta 6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.1</a:t>
            </a:r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Dar </a:t>
            </a:r>
            <a:r>
              <a:rPr lang="pt-BR" sz="2400" dirty="0" smtClean="0">
                <a:solidFill>
                  <a:schemeClr val="tx1"/>
                </a:solidFill>
              </a:rPr>
              <a:t>orientações para prevenir acidentes na infância em 100% das consultas de saúde da </a:t>
            </a:r>
            <a:r>
              <a:rPr lang="pt-BR" sz="2400" dirty="0" smtClean="0">
                <a:solidFill>
                  <a:schemeClr val="tx1"/>
                </a:solidFill>
              </a:rPr>
              <a:t>criança.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+mj-lt"/>
                <a:cs typeface="Arial" pitchFamily="34" charset="0"/>
              </a:rPr>
              <a:t>Resultados</a:t>
            </a:r>
            <a:endParaRPr lang="pt-BR" sz="4400" dirty="0"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72066" y="4572008"/>
            <a:ext cx="221457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Meta </a:t>
            </a:r>
            <a:r>
              <a:rPr lang="pt-BR" sz="3200" dirty="0" smtClean="0"/>
              <a:t>100%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8136904" cy="492922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6 </a:t>
            </a:r>
            <a:r>
              <a:rPr lang="pt-BR" sz="2800" b="1" dirty="0">
                <a:solidFill>
                  <a:schemeClr val="bg1"/>
                </a:solidFill>
                <a:cs typeface="Arial" pitchFamily="34" charset="0"/>
              </a:rPr>
              <a:t>– Promover a saúde das </a:t>
            </a:r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crianças</a:t>
            </a:r>
            <a:endParaRPr lang="pt-BR" sz="2800" b="1" dirty="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sz="24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 smtClean="0">
                <a:solidFill>
                  <a:schemeClr val="tx1"/>
                </a:solidFill>
              </a:rPr>
              <a:t>Meta 6.2: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Colocar 100% das crianças para mamar durante a primeira consulta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</a:p>
          <a:p>
            <a:endParaRPr lang="pt-BR" sz="20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0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022597059"/>
              </p:ext>
            </p:extLst>
          </p:nvPr>
        </p:nvGraphicFramePr>
        <p:xfrm>
          <a:off x="1000100" y="2786058"/>
          <a:ext cx="714380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928662" y="578645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Figura </a:t>
            </a:r>
            <a:r>
              <a:rPr lang="pt-BR" sz="1200" b="1" dirty="0" smtClean="0"/>
              <a:t>7: </a:t>
            </a:r>
            <a:r>
              <a:rPr lang="pt-BR" sz="1200" dirty="0" smtClean="0"/>
              <a:t>número </a:t>
            </a:r>
            <a:r>
              <a:rPr lang="pt-BR" sz="1200" dirty="0" smtClean="0"/>
              <a:t>de crianças colocadas para mamar durante a primeira consulta na ESF L-04, no bairro Tancredo Neves, Distrito Leste, Manaus/AM, 2015.</a:t>
            </a:r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1214422"/>
            <a:ext cx="7929130" cy="4590842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cs typeface="Arial" pitchFamily="34" charset="0"/>
              </a:rPr>
              <a:t>OBJETIVO 6 – Promover a saúde das crianças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6.3: </a:t>
            </a:r>
            <a:r>
              <a:rPr lang="pt-BR" sz="2400" dirty="0" smtClean="0">
                <a:solidFill>
                  <a:schemeClr val="tx1"/>
                </a:solidFill>
              </a:rPr>
              <a:t>Fornecer </a:t>
            </a:r>
            <a:r>
              <a:rPr lang="pt-BR" sz="2400" dirty="0">
                <a:solidFill>
                  <a:schemeClr val="tx1"/>
                </a:solidFill>
              </a:rPr>
              <a:t>orientações nutricionais de acordo com a faixa etária para 100% das </a:t>
            </a:r>
            <a:r>
              <a:rPr lang="pt-BR" sz="2400" dirty="0" smtClean="0">
                <a:solidFill>
                  <a:schemeClr val="tx1"/>
                </a:solidFill>
              </a:rPr>
              <a:t>crianças.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Meta 6.4: </a:t>
            </a:r>
            <a:r>
              <a:rPr lang="pt-BR" sz="2400" dirty="0" smtClean="0">
                <a:solidFill>
                  <a:schemeClr val="tx1"/>
                </a:solidFill>
              </a:rPr>
              <a:t>Fornecer </a:t>
            </a:r>
            <a:r>
              <a:rPr lang="pt-BR" sz="2400" dirty="0">
                <a:solidFill>
                  <a:schemeClr val="tx1"/>
                </a:solidFill>
              </a:rPr>
              <a:t>orientações sobre higiene bucal, etiologia e prevenção da cárie para 100% das crianças de acordo com a faixa </a:t>
            </a:r>
            <a:r>
              <a:rPr lang="pt-BR" sz="2400" dirty="0" smtClean="0">
                <a:solidFill>
                  <a:schemeClr val="tx1"/>
                </a:solidFill>
              </a:rPr>
              <a:t>etária.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29190" y="5214950"/>
            <a:ext cx="221457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/>
              <a:t>Meta </a:t>
            </a:r>
            <a:r>
              <a:rPr lang="pt-BR" sz="3200" dirty="0" smtClean="0"/>
              <a:t>100%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501122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  <a:endParaRPr lang="pt-BR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/>
            <a:endParaRPr lang="pt-BR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Atendimento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às crianças entre 0 e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72 meses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 A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tualização do cadastro e cobertura das crianças; </a:t>
            </a: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 Melhoria,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aperfeiçoamento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dos registros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Melhoria na qualidade da atenção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2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600" dirty="0" smtClean="0">
                <a:solidFill>
                  <a:schemeClr val="tx1"/>
                </a:solidFill>
                <a:cs typeface="Arial" pitchFamily="34" charset="0"/>
              </a:rPr>
              <a:t>Melhoria na adesão por meio da busca ativa;</a:t>
            </a:r>
          </a:p>
        </p:txBody>
      </p:sp>
    </p:spTree>
    <p:extLst>
      <p:ext uri="{BB962C8B-B14F-4D97-AF65-F5344CB8AC3E}">
        <p14:creationId xmlns:p14="http://schemas.microsoft.com/office/powerpoint/2010/main" xmlns="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2852"/>
            <a:ext cx="7772400" cy="881766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071546"/>
            <a:ext cx="8676456" cy="54292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5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  <a:endParaRPr lang="pt-BR" sz="5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/>
            <a:endParaRPr lang="pt-BR" sz="5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 Interação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com a comunidade de forma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ativa;</a:t>
            </a:r>
          </a:p>
          <a:p>
            <a:pPr algn="just">
              <a:buFont typeface="Arial" pitchFamily="34" charset="0"/>
              <a:buChar char="•"/>
            </a:pP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 Ações </a:t>
            </a:r>
            <a:r>
              <a:rPr lang="pt-BR" sz="6000" dirty="0">
                <a:solidFill>
                  <a:schemeClr val="tx1"/>
                </a:solidFill>
                <a:cs typeface="Arial" pitchFamily="34" charset="0"/>
              </a:rPr>
              <a:t>educativas e preventivas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Qualificação da equipe/ aprofundamento teórico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Atenção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interdisciplinar e integração da equipe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cs typeface="Arial" pitchFamily="34" charset="0"/>
              </a:rPr>
              <a:t> Aumento da quantidade de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atendimento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;</a:t>
            </a: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6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 Aperfeiçoamento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na comunidade em </a:t>
            </a:r>
            <a:r>
              <a:rPr lang="pt-BR" sz="6000" dirty="0" smtClean="0">
                <a:solidFill>
                  <a:schemeClr val="tx1"/>
                </a:solidFill>
                <a:cs typeface="Arial" pitchFamily="34" charset="0"/>
              </a:rPr>
              <a:t>prevenção;</a:t>
            </a:r>
            <a:endParaRPr lang="pt-BR" sz="60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357298"/>
            <a:ext cx="8318728" cy="47525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</a:t>
            </a:r>
            <a:endParaRPr lang="pt-B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População superior a possibilidade de resposta da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ESF.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Divisão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geográfica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inadequada da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área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abrangência.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Reclamação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mães e/ou responsáveis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pelo aumento na demora nas consultas.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Irresponsabilidade das mães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e/ou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pessoas responsáveis para continuidade das consultas. </a:t>
            </a:r>
          </a:p>
        </p:txBody>
      </p:sp>
    </p:spTree>
    <p:extLst>
      <p:ext uri="{BB962C8B-B14F-4D97-AF65-F5344CB8AC3E}">
        <p14:creationId xmlns:p14="http://schemas.microsoft.com/office/powerpoint/2010/main" xmlns="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latin typeface="Arial" pitchFamily="34" charset="0"/>
                <a:cs typeface="Arial" pitchFamily="34" charset="0"/>
              </a:rPr>
              <a:t>Análise situacional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00034" y="2214554"/>
            <a:ext cx="8390736" cy="3942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Atenção a saúde </a:t>
            </a:r>
            <a:r>
              <a:rPr lang="pt-BR" sz="2400" noProof="0" dirty="0" smtClean="0">
                <a:cs typeface="Arial" pitchFamily="34" charset="0"/>
              </a:rPr>
              <a:t>das crianças de zero a 72 meses;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Importância da saúde </a:t>
            </a:r>
            <a:r>
              <a:rPr lang="pt-BR" sz="2400" noProof="0" dirty="0" smtClean="0">
                <a:cs typeface="Arial" pitchFamily="34" charset="0"/>
              </a:rPr>
              <a:t>das crianças de zero a 72 meses;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2400" dirty="0" smtClean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dirty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 smtClean="0">
                <a:cs typeface="Arial" pitchFamily="34" charset="0"/>
              </a:rPr>
              <a:t>Número</a:t>
            </a:r>
            <a:r>
              <a:rPr lang="pt-BR" sz="2400" dirty="0" smtClean="0"/>
              <a:t> </a:t>
            </a:r>
            <a:r>
              <a:rPr lang="pt-BR" sz="2400" dirty="0" smtClean="0"/>
              <a:t>de crianças da </a:t>
            </a:r>
            <a:r>
              <a:rPr lang="pt-BR" sz="2400" dirty="0"/>
              <a:t>área de abrangência da </a:t>
            </a:r>
            <a:r>
              <a:rPr lang="pt-BR" sz="2400" dirty="0" smtClean="0"/>
              <a:t>UBS</a:t>
            </a:r>
            <a:r>
              <a:rPr lang="pt-BR" sz="2400" b="1" dirty="0" smtClean="0"/>
              <a:t>: 101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Autofit/>
          </a:bodyPr>
          <a:lstStyle/>
          <a:p>
            <a:pPr algn="l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Reflexão Crítica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3954" y="1714488"/>
            <a:ext cx="7992888" cy="439248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Expectativas</a:t>
            </a:r>
          </a:p>
          <a:p>
            <a:pPr algn="just">
              <a:buFont typeface="Arial" pitchFamily="34" charset="0"/>
              <a:buChar char="•"/>
            </a:pP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Significado</a:t>
            </a:r>
          </a:p>
          <a:p>
            <a:pPr algn="just">
              <a:buFont typeface="Arial" pitchFamily="34" charset="0"/>
              <a:buChar char="•"/>
            </a:pP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Aprendizados mais relevantes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Autofit/>
          </a:bodyPr>
          <a:lstStyle/>
          <a:p>
            <a:pPr algn="l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Referências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3954" y="1714488"/>
            <a:ext cx="7992888" cy="439248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BRASIL. Ministério da Saúde. Secretaria de Atenção a Saúde. Departamento de Atenção Básica. Saúde da Criança: Crescimento e Desenvolvimento. Brasília. Ministério da Saúde, 1ª Edição, 2012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Brasileiro de Geografia e Estatística (IBGE). CENSO DEMOGRÁFICO 2012. Características da população e dos domicílios: resultados do universo. Rio de Janeiro: IBGE, 2013.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43240" y="1643050"/>
            <a:ext cx="4486252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554148"/>
            <a:ext cx="3071833" cy="2303876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28612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764704"/>
            <a:ext cx="7772400" cy="1470025"/>
          </a:xfrm>
        </p:spPr>
        <p:txBody>
          <a:bodyPr/>
          <a:lstStyle/>
          <a:p>
            <a:pPr algn="l"/>
            <a:r>
              <a:rPr lang="pt-BR" b="1" dirty="0" smtClean="0">
                <a:cs typeface="Arial" pitchFamily="34" charset="0"/>
              </a:rPr>
              <a:t>Objetivo Geral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3071810"/>
            <a:ext cx="8318158" cy="23042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</a:rPr>
              <a:t>Melhorar a Atenção à Saúde da Criança entre zero e setenta e dois meses na ESF L-04, Distrito Leste, Manaus/AM.</a:t>
            </a:r>
          </a:p>
          <a:p>
            <a:endParaRPr lang="pt-BR" sz="40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60040" y="1000108"/>
            <a:ext cx="8532440" cy="5445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 avaliação: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600" dirty="0" smtClean="0">
                <a:cs typeface="Arial" pitchFamily="34" charset="0"/>
              </a:rPr>
              <a:t>Nº de crianças cadastradas.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600" dirty="0" smtClean="0">
                <a:cs typeface="Arial" pitchFamily="34" charset="0"/>
              </a:rPr>
              <a:t>Revisão das fichas espelho e prontuários: </a:t>
            </a:r>
            <a:endParaRPr lang="pt-BR" sz="2600" dirty="0" smtClean="0"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600" dirty="0" smtClean="0"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>
                <a:cs typeface="Arial" pitchFamily="34" charset="0"/>
              </a:rPr>
              <a:t>Consulta na primeira semana de vida (acompanhamento pré-natal), avaliação da curva de crescimento e perímetro cefálico, desenvolvimento, situação do calendário de vacinas, suplementação de ferro e vitamina A, Triagem auditiva e Teste do pezinho, avaliação do atendimento odontológico, crianças com consultas atrasadas, revisão dos registros, crianças em situação de risco, orientações de prevenção de acidentes/aleitamento materno/higiene bucal. </a:t>
            </a:r>
          </a:p>
        </p:txBody>
      </p:sp>
    </p:spTree>
    <p:extLst>
      <p:ext uri="{BB962C8B-B14F-4D97-AF65-F5344CB8AC3E}">
        <p14:creationId xmlns:p14="http://schemas.microsoft.com/office/powerpoint/2010/main" xmlns="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92110" y="1428736"/>
            <a:ext cx="8780484" cy="4786346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e gestão do serviço</a:t>
            </a:r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endParaRPr lang="pt-BR" sz="2600" b="1" dirty="0">
              <a:solidFill>
                <a:schemeClr val="tx1"/>
              </a:solidFill>
              <a:cs typeface="Arial" pitchFamily="34" charset="0"/>
            </a:endParaRP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Disponibilizar as vagas para o cadastramento das crianças.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Busca ativa (RN e crianças com consultas em atraso).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Material para realizar a medição antropométrica.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Disponibilizar o protocolo da saúde da criança.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Manutenção do estoque de Vacinas, Ferro e Vitamina A.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Encaminhar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para realização do Teste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A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uditivo e Teste do Pezinho. </a:t>
            </a:r>
          </a:p>
          <a:p>
            <a:pPr marL="92075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Acolhimento das crianças que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precisam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do serviço de odontologia e encaminhar para realizar atendimento.   </a:t>
            </a: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8572528" y="1857340"/>
            <a:ext cx="4494204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577862" y="1571612"/>
            <a:ext cx="8423294" cy="4429156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e gestão do serviço:</a:t>
            </a:r>
          </a:p>
          <a:p>
            <a:pPr marL="0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Visitas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domiciliares para buscar as crianças faltosas (4 vagas semanais). </a:t>
            </a:r>
          </a:p>
          <a:p>
            <a:pPr marL="0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Manter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registro das informações (ficha espelho/prontuários). </a:t>
            </a:r>
          </a:p>
          <a:p>
            <a:pPr marL="0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4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vagas semanais para as crianças em situação de risco.  </a:t>
            </a:r>
          </a:p>
          <a:p>
            <a:pPr marL="0" lvl="1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Atividades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educativas pra os pais e responsáveis das crianças sobre orientações de aleitamento materno, acidentes na infância, alimentação e nutrição, higiene bucal. </a:t>
            </a: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8572528" y="1857340"/>
            <a:ext cx="4494204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6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692" y="1628800"/>
            <a:ext cx="8462588" cy="4300530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Engajamento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público</a:t>
            </a: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1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Reuniões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com a comunidade para informar do programa de saúde da criança. </a:t>
            </a:r>
          </a:p>
          <a:p>
            <a:pPr marL="0" lvl="1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Informar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as gestantes no pré-natal. </a:t>
            </a:r>
          </a:p>
          <a:p>
            <a:pPr marL="0" lvl="1" algn="l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Informar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aos pais e responsáveis sobre a saúde dos seus filhos (peso/altura, desenvolvimento, calendário de vacinas, ferro, Vitamina A, Teste Auditivo, Teste do Pezinho, consulta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o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dontológica, acompanhamento regular, direitos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os registros/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s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egunda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v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ia, fatores de risco, orientações e cuidados à saúde geral...)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9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282" y="1417258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cs typeface="Arial" pitchFamily="34" charset="0"/>
              </a:rPr>
              <a:t>Qualificação da prática </a:t>
            </a:r>
            <a:r>
              <a:rPr lang="pt-BR" sz="2400" b="1" dirty="0" smtClean="0">
                <a:cs typeface="Arial" pitchFamily="34" charset="0"/>
              </a:rPr>
              <a:t>clínica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Capacitar a equipe sobre a saúde da criança/protocolos.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Reunião antes do inicio da intervenção.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Reuniões semanais: </a:t>
            </a:r>
          </a:p>
          <a:p>
            <a:pPr algn="just"/>
            <a:r>
              <a:rPr lang="pt-BR" sz="2400" dirty="0" smtClean="0">
                <a:cs typeface="Arial" pitchFamily="34" charset="0"/>
              </a:rPr>
              <a:t>Consulta na primeira semana de vida, crescimento, desenvolvimento, vacinas, </a:t>
            </a:r>
            <a:r>
              <a:rPr lang="pt-BR" sz="2400" dirty="0" smtClean="0">
                <a:cs typeface="Arial" pitchFamily="34" charset="0"/>
              </a:rPr>
              <a:t>suplementação,avaliação </a:t>
            </a:r>
            <a:r>
              <a:rPr lang="pt-BR" sz="2400" dirty="0" smtClean="0">
                <a:cs typeface="Arial" pitchFamily="34" charset="0"/>
              </a:rPr>
              <a:t>odontologia, teste do pezinho e triagem auditiva, fatores de risco, registro das informações, consultas em atraso, orientações de cuidados a saúde. </a:t>
            </a:r>
          </a:p>
          <a:p>
            <a:pPr algn="just"/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2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1662</TotalTime>
  <Words>1469</Words>
  <Application>Microsoft Office PowerPoint</Application>
  <PresentationFormat>Apresentação na tela (4:3)</PresentationFormat>
  <Paragraphs>263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Facetado</vt:lpstr>
      <vt:lpstr>Slide 1</vt:lpstr>
      <vt:lpstr>Análise situacional</vt:lpstr>
      <vt:lpstr>Análise situacional</vt:lpstr>
      <vt:lpstr>Objetivo Geral</vt:lpstr>
      <vt:lpstr>Metodologia</vt:lpstr>
      <vt:lpstr>Metodologia</vt:lpstr>
      <vt:lpstr>Metodologia</vt:lpstr>
      <vt:lpstr>Metodologia</vt:lpstr>
      <vt:lpstr>Metodologia</vt:lpstr>
      <vt:lpstr>Logística</vt:lpstr>
      <vt:lpstr>Logística</vt:lpstr>
      <vt:lpstr>Resultados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Discussão</vt:lpstr>
      <vt:lpstr>Discussão</vt:lpstr>
      <vt:lpstr>Discussão</vt:lpstr>
      <vt:lpstr>Reflexão Crítica</vt:lpstr>
      <vt:lpstr>Referências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Niviane Genz</cp:lastModifiedBy>
  <cp:revision>138</cp:revision>
  <dcterms:created xsi:type="dcterms:W3CDTF">2014-04-14T13:00:38Z</dcterms:created>
  <dcterms:modified xsi:type="dcterms:W3CDTF">2015-08-13T13:21:18Z</dcterms:modified>
</cp:coreProperties>
</file>