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7" r:id="rId12"/>
    <p:sldId id="301" r:id="rId13"/>
    <p:sldId id="268" r:id="rId14"/>
    <p:sldId id="302" r:id="rId15"/>
    <p:sldId id="305" r:id="rId16"/>
    <p:sldId id="304" r:id="rId17"/>
    <p:sldId id="283" r:id="rId18"/>
    <p:sldId id="300" r:id="rId19"/>
    <p:sldId id="308" r:id="rId20"/>
    <p:sldId id="306" r:id="rId21"/>
    <p:sldId id="269" r:id="rId22"/>
    <p:sldId id="270" r:id="rId23"/>
    <p:sldId id="271" r:id="rId24"/>
    <p:sldId id="272" r:id="rId25"/>
    <p:sldId id="273" r:id="rId26"/>
    <p:sldId id="274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MARILIS\Downloads\coleta%20de%20%20puerperio%20sem%201,2,3,4,5,6,7,8,9,10,11,12%20,Fok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MARILIS\Downloads\coleta%20dados%20pre-natal%201,2,%203,4,5,6,7,8,9,10,11,12,F%20sem.ok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lipe%20Martins\Downloads\coleta%20de%20%20puerperio%20sem%201,2,3,4,5,6,7,8,9,10,11,12%20,Fok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0.67500000000000004</c:v>
                </c:pt>
                <c:pt idx="1">
                  <c:v>0.875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92480"/>
        <c:axId val="21041536"/>
      </c:barChart>
      <c:catAx>
        <c:axId val="2909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041536"/>
        <c:crosses val="autoZero"/>
        <c:auto val="1"/>
        <c:lblAlgn val="ctr"/>
        <c:lblOffset val="100"/>
        <c:noMultiLvlLbl val="0"/>
      </c:catAx>
      <c:valAx>
        <c:axId val="210415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90924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0.75000000000000078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99488"/>
        <c:axId val="66801024"/>
      </c:barChart>
      <c:catAx>
        <c:axId val="6679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801024"/>
        <c:crosses val="autoZero"/>
        <c:auto val="1"/>
        <c:lblAlgn val="ctr"/>
        <c:lblOffset val="100"/>
        <c:noMultiLvlLbl val="0"/>
      </c:catAx>
      <c:valAx>
        <c:axId val="668010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79948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0.92592592592592593</c:v>
                </c:pt>
                <c:pt idx="1">
                  <c:v>0.94285714285714284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Indicadores!$C$11</c:f>
              <c:strCache>
                <c:ptCount val="1"/>
                <c:pt idx="0">
                  <c:v>Proporção de gestantes com ingresso no primeiro trimestre de gestação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0.92592592592592593</c:v>
                </c:pt>
                <c:pt idx="1">
                  <c:v>0.94285714285714284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414336"/>
        <c:axId val="74420224"/>
      </c:barChart>
      <c:catAx>
        <c:axId val="74414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420224"/>
        <c:crosses val="autoZero"/>
        <c:auto val="1"/>
        <c:lblAlgn val="ctr"/>
        <c:lblOffset val="100"/>
        <c:noMultiLvlLbl val="0"/>
      </c:catAx>
      <c:valAx>
        <c:axId val="7442022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4143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'[coleta de  puerperio sem 1,2,3,4,5,6,7,8,9,10,11,12 ,Fok (1).xls]Indicadores'!$C$47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'[coleta de  puerperio sem 1,2,3,4,5,6,7,8,9,10,11,12 ,Fok (1).xls]Indicadores'!$D$46:$G$46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 puerperio sem 1,2,3,4,5,6,7,8,9,10,11,12 ,Fok (1).xls]Indicadores'!$D$47:$G$47</c:f>
              <c:numCache>
                <c:formatCode>0.0%</c:formatCode>
                <c:ptCount val="4"/>
                <c:pt idx="0">
                  <c:v>0.83333333333333337</c:v>
                </c:pt>
                <c:pt idx="1">
                  <c:v>0.92307692307692313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724864"/>
        <c:axId val="74726400"/>
      </c:barChart>
      <c:catAx>
        <c:axId val="7472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726400"/>
        <c:crosses val="autoZero"/>
        <c:auto val="1"/>
        <c:lblAlgn val="ctr"/>
        <c:lblOffset val="100"/>
        <c:noMultiLvlLbl val="0"/>
      </c:catAx>
      <c:valAx>
        <c:axId val="747264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47248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F06D-177B-42FB-9477-B1F70C4DF9B5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5C3B-C335-4022-849D-63DF20C8E9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731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F06D-177B-42FB-9477-B1F70C4DF9B5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5C3B-C335-4022-849D-63DF20C8E9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418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F06D-177B-42FB-9477-B1F70C4DF9B5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5C3B-C335-4022-849D-63DF20C8E9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425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F06D-177B-42FB-9477-B1F70C4DF9B5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5C3B-C335-4022-849D-63DF20C8E9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782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F06D-177B-42FB-9477-B1F70C4DF9B5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5C3B-C335-4022-849D-63DF20C8E9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04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F06D-177B-42FB-9477-B1F70C4DF9B5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5C3B-C335-4022-849D-63DF20C8E9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460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F06D-177B-42FB-9477-B1F70C4DF9B5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5C3B-C335-4022-849D-63DF20C8E9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29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F06D-177B-42FB-9477-B1F70C4DF9B5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5C3B-C335-4022-849D-63DF20C8E9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656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F06D-177B-42FB-9477-B1F70C4DF9B5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5C3B-C335-4022-849D-63DF20C8E9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232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F06D-177B-42FB-9477-B1F70C4DF9B5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5C3B-C335-4022-849D-63DF20C8E9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0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F06D-177B-42FB-9477-B1F70C4DF9B5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E5C3B-C335-4022-849D-63DF20C8E9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449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8F06D-177B-42FB-9477-B1F70C4DF9B5}" type="datetimeFigureOut">
              <a:rPr lang="pt-BR" smtClean="0"/>
              <a:t>21/08/2015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E5C3B-C335-4022-849D-63DF20C8E90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615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9100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-108520" y="-207112"/>
            <a:ext cx="9252520" cy="630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Universidade</a:t>
            </a:r>
            <a:r>
              <a:rPr kumimoji="0" lang="pt-BR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Aberta do SUS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Universidade</a:t>
            </a:r>
            <a:r>
              <a:rPr kumimoji="0" lang="pt-BR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Federal de Pelotas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Especialização em Saúde da Família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Modalidade a Distância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Turma nº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</a:t>
            </a: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800" b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Atenção ao Pré-natal e Puerpério na UBS Gentil Perdomo de Rocha, Rio Branco/AC.</a:t>
            </a:r>
            <a:endParaRPr lang="pt-BR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895725" algn="l"/>
              </a:tabLst>
            </a:pP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lvl="0" indent="539750" algn="r" eaLnBrk="0" fontAlgn="base" hangingPunct="0">
              <a:tabLst>
                <a:tab pos="3895725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Carlos Manuel San Juan Aragoneses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buClrTx/>
              <a:buSzTx/>
              <a:buFontTx/>
              <a:buNone/>
              <a:tabLst/>
            </a:pPr>
            <a:endParaRPr kumimoji="0" lang="pt-BR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Orientadora: </a:t>
            </a:r>
            <a:r>
              <a:rPr lang="pt-BR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Lavínia Boaventura Silva Martins</a:t>
            </a:r>
          </a:p>
          <a:p>
            <a:pPr algn="r"/>
            <a:r>
              <a:rPr lang="pt-BR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Co-orientadora: </a:t>
            </a: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Simone Gomes Dias de Oliveira</a:t>
            </a:r>
            <a:endParaRPr lang="pt-BR" dirty="0" smtClean="0">
              <a:solidFill>
                <a:srgbClr val="FF0000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Pelotas, 2015</a:t>
            </a:r>
          </a:p>
        </p:txBody>
      </p:sp>
      <p:pic>
        <p:nvPicPr>
          <p:cNvPr id="1025" name="Imagem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>
            <a:fillRect/>
          </a:stretch>
        </p:blipFill>
        <p:spPr bwMode="auto">
          <a:xfrm>
            <a:off x="4561241" y="1811983"/>
            <a:ext cx="597581" cy="60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350318"/>
            <a:ext cx="41184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95725" algn="l"/>
              </a:tabLst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95725" algn="l"/>
              </a:tabLst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pt-BR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0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0" y="272111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Objetivos, Metas e  Resultados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pt-BR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78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13284" y="346878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 smtClean="0">
                <a:solidFill>
                  <a:srgbClr val="FF0000"/>
                </a:solidFill>
                <a:effectLst/>
                <a:latin typeface="Constantia-Bold"/>
                <a:ea typeface="Calibri"/>
                <a:cs typeface="Constantia-Bold"/>
              </a:rPr>
              <a:t>Objetivo</a:t>
            </a:r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: Aumentar a cobertura </a:t>
            </a:r>
            <a:r>
              <a:rPr lang="pt-BR" sz="2800" b="1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do </a:t>
            </a:r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pré-natal e puerpério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.</a:t>
            </a:r>
            <a:endParaRPr lang="pt-BR" sz="28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3528" y="1331763"/>
            <a:ext cx="88204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b="1" dirty="0" smtClean="0">
              <a:solidFill>
                <a:srgbClr val="000000"/>
              </a:solidFill>
              <a:effectLst/>
              <a:latin typeface="Arial" pitchFamily="34" charset="0"/>
              <a:ea typeface="Calibri"/>
              <a:cs typeface="Arial" pitchFamily="34" charset="0"/>
            </a:endParaRPr>
          </a:p>
          <a:p>
            <a:r>
              <a:rPr lang="pt-BR" sz="2000" b="1" dirty="0" smtClean="0">
                <a:solidFill>
                  <a:srgbClr val="000000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META</a:t>
            </a:r>
            <a:r>
              <a:rPr lang="pt-BR" sz="2400" b="1" dirty="0" smtClean="0">
                <a:solidFill>
                  <a:srgbClr val="000000"/>
                </a:solidFill>
                <a:effectLst/>
                <a:latin typeface="Constantia-Bold"/>
                <a:ea typeface="Calibri"/>
                <a:cs typeface="Constantia-Bold"/>
              </a:rPr>
              <a:t>:</a:t>
            </a: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effectLst/>
                <a:latin typeface="Constantia-Bold"/>
                <a:ea typeface="Calibri"/>
                <a:cs typeface="Constantia-Bold"/>
              </a:rPr>
              <a:t>Alcançar 100% de cobertura das gestantes cadastradas 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199261392"/>
              </p:ext>
            </p:extLst>
          </p:nvPr>
        </p:nvGraphicFramePr>
        <p:xfrm>
          <a:off x="683568" y="2180095"/>
          <a:ext cx="5583261" cy="3573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6293525" y="2738970"/>
            <a:ext cx="20769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 smtClean="0">
                <a:solidFill>
                  <a:srgbClr val="000000"/>
                </a:solidFill>
                <a:latin typeface="Arial"/>
                <a:ea typeface="Calibri"/>
              </a:rPr>
              <a:t>    Total</a:t>
            </a:r>
            <a:r>
              <a:rPr lang="pt-BR" sz="1600" b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40 gravidas</a:t>
            </a:r>
            <a:endParaRPr lang="pt-BR" sz="1600" b="1" dirty="0"/>
          </a:p>
        </p:txBody>
      </p:sp>
      <p:sp>
        <p:nvSpPr>
          <p:cNvPr id="7" name="Retângulo 6"/>
          <p:cNvSpPr/>
          <p:nvPr/>
        </p:nvSpPr>
        <p:spPr>
          <a:xfrm>
            <a:off x="6538580" y="3262190"/>
            <a:ext cx="17171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     25 grávidas </a:t>
            </a:r>
            <a:endParaRPr lang="pt-BR" sz="1600" b="1" dirty="0"/>
          </a:p>
        </p:txBody>
      </p:sp>
      <p:sp>
        <p:nvSpPr>
          <p:cNvPr id="8" name="Retângulo 7"/>
          <p:cNvSpPr/>
          <p:nvPr/>
        </p:nvSpPr>
        <p:spPr>
          <a:xfrm>
            <a:off x="6570171" y="3810526"/>
            <a:ext cx="18902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1600" b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      35 grávidas   </a:t>
            </a:r>
            <a:endParaRPr lang="pt-BR" sz="1600" b="1" dirty="0"/>
          </a:p>
        </p:txBody>
      </p:sp>
      <p:sp>
        <p:nvSpPr>
          <p:cNvPr id="5" name="Retângulo 4"/>
          <p:cNvSpPr/>
          <p:nvPr/>
        </p:nvSpPr>
        <p:spPr>
          <a:xfrm>
            <a:off x="683568" y="5775647"/>
            <a:ext cx="5488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Figura 1: Proporção de gestantes cadastradas no Programa de Pré-natal e Puerpério.</a:t>
            </a: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dados, 2015.</a:t>
            </a:r>
          </a:p>
        </p:txBody>
      </p:sp>
    </p:spTree>
    <p:extLst>
      <p:ext uri="{BB962C8B-B14F-4D97-AF65-F5344CB8AC3E}">
        <p14:creationId xmlns:p14="http://schemas.microsoft.com/office/powerpoint/2010/main" val="11318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11051" y="1556792"/>
            <a:ext cx="88099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META</a:t>
            </a:r>
            <a:r>
              <a:rPr lang="pt-BR" sz="2000" b="1" dirty="0" smtClean="0">
                <a:solidFill>
                  <a:srgbClr val="000000"/>
                </a:solidFill>
                <a:latin typeface="Constantia-Bold"/>
                <a:ea typeface="Calibri"/>
                <a:cs typeface="Constantia-Bold"/>
              </a:rPr>
              <a:t>: </a:t>
            </a:r>
            <a:r>
              <a:rPr lang="pt-BR" sz="2400" dirty="0" smtClean="0">
                <a:solidFill>
                  <a:srgbClr val="000000"/>
                </a:solidFill>
                <a:latin typeface="Constantia-Bold"/>
                <a:ea typeface="Calibri"/>
                <a:cs typeface="Constantia-Bold"/>
              </a:rPr>
              <a:t>Garantir a 100% das puérperas cadastradas no programa de Pré-Natal e Puerpério  seja consultado pelo médico antes dos 42 dias após o parto</a:t>
            </a:r>
            <a:endParaRPr lang="pt-BR" sz="2400" dirty="0">
              <a:solidFill>
                <a:prstClr val="black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067678" y="3717032"/>
            <a:ext cx="3040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Constantia-Bold"/>
                <a:ea typeface="Calibri"/>
                <a:cs typeface="Constantia-Bold"/>
              </a:rPr>
              <a:t>T</a:t>
            </a:r>
            <a:r>
              <a:rPr lang="pt-BR" sz="2000" b="1" dirty="0" smtClean="0">
                <a:solidFill>
                  <a:srgbClr val="000000"/>
                </a:solidFill>
                <a:latin typeface="Constantia-Bold"/>
                <a:ea typeface="Calibri"/>
                <a:cs typeface="Constantia-Bold"/>
              </a:rPr>
              <a:t>otal de 8 puérperas  6</a:t>
            </a:r>
            <a:endParaRPr lang="pt-BR" sz="2000" b="1" dirty="0">
              <a:solidFill>
                <a:prstClr val="black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275720" y="4229747"/>
            <a:ext cx="18053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 smtClean="0">
                <a:solidFill>
                  <a:srgbClr val="000000"/>
                </a:solidFill>
                <a:latin typeface="Constantia-Bold"/>
                <a:ea typeface="Calibri"/>
                <a:cs typeface="Constantia-Bold"/>
              </a:rPr>
              <a:t>(75%) mês 1. </a:t>
            </a:r>
            <a:endParaRPr lang="pt-BR" sz="2000" b="1" dirty="0">
              <a:solidFill>
                <a:prstClr val="black"/>
              </a:solidFill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390731507"/>
              </p:ext>
            </p:extLst>
          </p:nvPr>
        </p:nvGraphicFramePr>
        <p:xfrm>
          <a:off x="753787" y="2852936"/>
          <a:ext cx="5186365" cy="2780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755576" y="5661248"/>
            <a:ext cx="518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Figura 3: Proporção de puérperas com consulta até 42 dias após o parto.   </a:t>
            </a:r>
          </a:p>
          <a:p>
            <a:r>
              <a:rPr lang="pt-BR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dados, 2015.</a:t>
            </a:r>
          </a:p>
        </p:txBody>
      </p:sp>
      <p:sp>
        <p:nvSpPr>
          <p:cNvPr id="8" name="Retângulo 7"/>
          <p:cNvSpPr/>
          <p:nvPr/>
        </p:nvSpPr>
        <p:spPr>
          <a:xfrm>
            <a:off x="395536" y="330870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 smtClean="0">
                <a:solidFill>
                  <a:srgbClr val="FF0000"/>
                </a:solidFill>
                <a:effectLst/>
                <a:latin typeface="Constantia-Bold"/>
                <a:ea typeface="Calibri"/>
                <a:cs typeface="Constantia-Bold"/>
              </a:rPr>
              <a:t>Objetivo</a:t>
            </a:r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: Aumentar a cobertura </a:t>
            </a:r>
            <a:r>
              <a:rPr lang="pt-BR" sz="2800" b="1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do </a:t>
            </a:r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pré-natal e puerpério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.</a:t>
            </a:r>
            <a:endParaRPr lang="pt-BR" sz="28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32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334397"/>
            <a:ext cx="88924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Objetivo :</a:t>
            </a:r>
            <a:r>
              <a:rPr lang="pt-BR" sz="28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Melhorar a qualidade da atenção ao pré-natal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.</a:t>
            </a:r>
            <a:endParaRPr lang="pt-BR" sz="28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04482" y="1484784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488" algn="just">
              <a:lnSpc>
                <a:spcPct val="150000"/>
              </a:lnSpc>
              <a:spcAft>
                <a:spcPts val="0"/>
              </a:spcAft>
            </a:pPr>
            <a:r>
              <a:rPr lang="pt-BR" sz="20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META:</a:t>
            </a:r>
            <a:r>
              <a:rPr lang="pt-BR" sz="20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Garantir a 100% das gestantes o ingresso no Programa de Pré-Natal no primeiro trimestre de gestação.</a:t>
            </a:r>
            <a:endParaRPr lang="pt-BR" sz="24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524434093"/>
              </p:ext>
            </p:extLst>
          </p:nvPr>
        </p:nvGraphicFramePr>
        <p:xfrm>
          <a:off x="1111196" y="2636912"/>
          <a:ext cx="6237023" cy="3038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115616" y="5661248"/>
            <a:ext cx="62646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Figura 2: Proporção de gestantes com ingresso no Programa de Pré-Natal no primeiro trimestre de gestação.  </a:t>
            </a: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dados, 2015.</a:t>
            </a:r>
          </a:p>
        </p:txBody>
      </p:sp>
    </p:spTree>
    <p:extLst>
      <p:ext uri="{BB962C8B-B14F-4D97-AF65-F5344CB8AC3E}">
        <p14:creationId xmlns:p14="http://schemas.microsoft.com/office/powerpoint/2010/main" val="3836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78948" y="1124744"/>
            <a:ext cx="828092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 DO PRE_NATAL: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pelo menos um exame ginecológico por trimestre em 100% das gestantes.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pelo menos um exame de mamas em 100% das gestantes.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100% das gestantes a solicitação de exames laboratoriais de acordo com protocolo.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100% das gestantes a prescrição de sulfato ferroso e ácido fólico conforme protocolo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nos três meses de intervenção!</a:t>
            </a:r>
          </a:p>
          <a:p>
            <a:pPr algn="ctr">
              <a:lnSpc>
                <a:spcPct val="150000"/>
              </a:lnSpc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0"/>
            <a:ext cx="8820472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84138"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Objetivo :</a:t>
            </a:r>
            <a:r>
              <a:rPr lang="pt-BR" sz="28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Melhorar a qualidade da atenção ao pré-natal e puerpério</a:t>
            </a:r>
            <a:endParaRPr lang="pt-BR" sz="28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7917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12434" y="1412776"/>
            <a:ext cx="82809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METAS do </a:t>
            </a:r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ré-Natal</a:t>
            </a:r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100% das gestantes com vacina antitetânica em dia.</a:t>
            </a: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100% das gestantes com vacina contra hepatite B em dia.</a:t>
            </a: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 da necessidade de atendimento odontológico em 100% das gestantes durante o 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pré-natal.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Garantir </a:t>
            </a:r>
            <a:r>
              <a:rPr lang="pt-B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primeira consulta odontológica programática para 100% das gestantes cadastradas</a:t>
            </a:r>
            <a:r>
              <a:rPr lang="pt-B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nos três meses de intervenção!</a:t>
            </a:r>
          </a:p>
          <a:p>
            <a:pPr algn="just">
              <a:lnSpc>
                <a:spcPct val="150000"/>
              </a:lnSpc>
            </a:pPr>
            <a:endParaRPr lang="pt-BR" sz="2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334397"/>
            <a:ext cx="8820472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84138" algn="just">
              <a:lnSpc>
                <a:spcPct val="150000"/>
              </a:lnSpc>
            </a:pPr>
            <a:r>
              <a:rPr lang="pt-BR" sz="2800" b="1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Objetivo :</a:t>
            </a:r>
            <a:r>
              <a:rPr lang="pt-BR" sz="28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Melhorar a qualidade da atenção ao pré-natal e puerpério</a:t>
            </a:r>
            <a:endParaRPr lang="pt-BR" sz="28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56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20047" y="1124744"/>
            <a:ext cx="828092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PUERPERIO: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Examinar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 mamas em 100% das puérperas cadastradas no Programa.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Examinar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abdome em 100% das puérperas cadastradas no Programa.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exame ginecológico em 100% das puérperas cadastradas no Programa.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Avaliar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estado psíquico em o 100% das puérperas cadastradas no Programa.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Avaliar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intercorrências em o 100% das puérperas cadastradas no Programa.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Prescrever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100% das puérperas um dos métodos de anticoncepção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nos três meses de intervenção!</a:t>
            </a:r>
          </a:p>
          <a:p>
            <a:pPr marL="285750" indent="-285750" algn="just">
              <a:buFontTx/>
              <a:buChar char="-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0" y="0"/>
            <a:ext cx="8820472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84138"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Objetivo :</a:t>
            </a:r>
            <a:r>
              <a:rPr lang="pt-BR" sz="2800" dirty="0" smtClean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Arial"/>
              </a:rPr>
              <a:t>Melhorar a qualidade da atenção ao pré-natal e puerpério</a:t>
            </a:r>
            <a:endParaRPr lang="pt-BR" sz="2800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421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85292" y="-459432"/>
            <a:ext cx="813690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tabLst>
                <a:tab pos="2232660" algn="l"/>
              </a:tabLst>
            </a:pPr>
            <a:r>
              <a:rPr lang="pt-BR" sz="28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Arial"/>
              </a:rPr>
              <a:t>	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	</a:t>
            </a:r>
          </a:p>
          <a:p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</a:rPr>
              <a:t>Objetivo: Melhorar a adesão ao pré-natal e puerpério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5496" y="1075392"/>
            <a:ext cx="903649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METAS: </a:t>
            </a:r>
          </a:p>
          <a:p>
            <a:pPr algn="just">
              <a:lnSpc>
                <a:spcPct val="150000"/>
              </a:lnSpc>
            </a:pPr>
            <a:r>
              <a:rPr lang="pt-BR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- </a:t>
            </a:r>
            <a:r>
              <a:rPr lang="pt-BR" sz="24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Realizar busca ativa de 100% das gestantes faltosas às consultas de pré-natal. 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Realizar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busca ativa em 100% das puérperas que não realizaram a consulta de puerpério até 30 dias após o parto.</a:t>
            </a:r>
            <a:endParaRPr lang="pt-BR" sz="2400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5496" y="4205507"/>
            <a:ext cx="28803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Arial"/>
                <a:ea typeface="Calibri"/>
              </a:rPr>
              <a:t>Pré-natal:</a:t>
            </a:r>
          </a:p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Arial"/>
                <a:ea typeface="Calibri"/>
              </a:rPr>
              <a:t>Não houve gestante faltosa à consulta.</a:t>
            </a:r>
            <a:r>
              <a:rPr lang="pt-BR" sz="2000" b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</a:t>
            </a:r>
            <a:endParaRPr lang="pt-BR" sz="2000" b="1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076385760"/>
              </p:ext>
            </p:extLst>
          </p:nvPr>
        </p:nvGraphicFramePr>
        <p:xfrm>
          <a:off x="3744415" y="3883989"/>
          <a:ext cx="4834890" cy="2550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2304256" y="4205507"/>
            <a:ext cx="28803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Arial"/>
                <a:ea typeface="Calibri"/>
              </a:rPr>
              <a:t>Puerpério:</a:t>
            </a:r>
          </a:p>
        </p:txBody>
      </p:sp>
      <p:sp>
        <p:nvSpPr>
          <p:cNvPr id="7" name="Retângulo 6"/>
          <p:cNvSpPr/>
          <p:nvPr/>
        </p:nvSpPr>
        <p:spPr>
          <a:xfrm>
            <a:off x="3744416" y="6457890"/>
            <a:ext cx="4932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Figura 4: Proporção de puérperas faltosas à consulta que receberam busca ativa.</a:t>
            </a: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de dados, 2015.</a:t>
            </a:r>
          </a:p>
        </p:txBody>
      </p:sp>
    </p:spTree>
    <p:extLst>
      <p:ext uri="{BB962C8B-B14F-4D97-AF65-F5344CB8AC3E}">
        <p14:creationId xmlns:p14="http://schemas.microsoft.com/office/powerpoint/2010/main" val="325766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404664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METAS: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Manter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registro na ficha espelho de pré-natal / vacinação em 100% das gestantes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Manter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registro na ficha de acompanhamento do Programa para 100% das puérperas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pt-BR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nos três meses da intervenção!</a:t>
            </a:r>
            <a:endParaRPr lang="pt-BR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9552" y="-171400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tabLst>
                <a:tab pos="2232660" algn="l"/>
              </a:tabLst>
            </a:pPr>
            <a:r>
              <a:rPr lang="pt-BR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	</a:t>
            </a:r>
          </a:p>
          <a:p>
            <a:r>
              <a:rPr lang="pt-BR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Objetivo: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Melhorar o registro das informações.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539552" y="3772197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tabLst>
                <a:tab pos="2232660" algn="l"/>
              </a:tabLst>
            </a:pPr>
            <a:r>
              <a:rPr lang="pt-BR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	</a:t>
            </a:r>
          </a:p>
          <a:p>
            <a:r>
              <a:rPr lang="pt-BR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Objetivo: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Mapear as gestantes de risco.</a:t>
            </a:r>
          </a:p>
          <a:p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Retângulo 5"/>
          <p:cNvSpPr/>
          <p:nvPr/>
        </p:nvSpPr>
        <p:spPr>
          <a:xfrm>
            <a:off x="467544" y="4678104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META: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Avaliar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risco gestacional em 100% das gestantes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nos três meses da intervenção!</a:t>
            </a:r>
          </a:p>
          <a:p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9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3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 do pré-natal: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100% das gestantes orientações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nutricionais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durante a gestação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aleitamento materno junto a 100% das gestantes.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100% das gestantes sobre os cuidados com o recém-nascido (teste do pezinho, decúbito dorsal para dormir).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100% das gestantes sobre anticoncepcional após o parto.</a:t>
            </a: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100% das gestantes sobre os riscos do tabaquismo e do uso de álcool e drogas na gestação.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100% das gestantes sobre higiene bucal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nos três meses da intervenção!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-171400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tabLst>
                <a:tab pos="2232660" algn="l"/>
              </a:tabLst>
            </a:pPr>
            <a:r>
              <a:rPr lang="pt-BR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	</a:t>
            </a:r>
          </a:p>
          <a:p>
            <a:r>
              <a:rPr lang="pt-BR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Objetivo: 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a saúde no pré-natal e puerpério</a:t>
            </a:r>
            <a:r>
              <a:rPr lang="pt-B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6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401" y="-27384"/>
            <a:ext cx="4693599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827584" y="404664"/>
            <a:ext cx="2592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b="1" i="0" u="none" strike="noStrike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1378511"/>
            <a:ext cx="442798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primeiro semestre do ano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2013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foram notificados 705 óbitos por causas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obstétricas;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que representa queda de 19% em relação ao mesmo período de 2010, quando foram registradas 870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mortes; 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" y="4082296"/>
            <a:ext cx="42119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000" dirty="0">
                <a:solidFill>
                  <a:srgbClr val="000000"/>
                </a:solidFill>
                <a:latin typeface="Arial"/>
                <a:ea typeface="Calibri"/>
              </a:rPr>
              <a:t>A</a:t>
            </a:r>
            <a:r>
              <a:rPr lang="pt-BR" sz="20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s causas diretas de mortalidade materna: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pt-BR" sz="2000" dirty="0" smtClean="0">
              <a:solidFill>
                <a:srgbClr val="000000"/>
              </a:solidFill>
              <a:effectLst/>
              <a:latin typeface="Arial"/>
              <a:ea typeface="Calibri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pt-BR" sz="20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aborto (81,9%).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pt-BR" sz="20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hemorragia (69,2%).</a:t>
            </a:r>
            <a:endParaRPr lang="pt-BR" sz="2000" dirty="0"/>
          </a:p>
          <a:p>
            <a:pPr marL="457200" indent="-457200" algn="just">
              <a:buFont typeface="Wingdings" pitchFamily="2" charset="2"/>
              <a:buChar char="v"/>
            </a:pPr>
            <a:r>
              <a:rPr lang="pt-BR" sz="20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hipertensão arterial (66,1%).</a:t>
            </a:r>
          </a:p>
          <a:p>
            <a:pPr algn="just"/>
            <a:endParaRPr lang="pt-BR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915815" y="6359212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BRASIL, 2013.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908720"/>
            <a:ext cx="813690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Metas do puerpério:</a:t>
            </a:r>
          </a:p>
          <a:p>
            <a:pPr algn="just">
              <a:lnSpc>
                <a:spcPct val="150000"/>
              </a:lnSpc>
            </a:pPr>
            <a:endParaRPr lang="pt-B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Orientar 100% das puérperas cadastradas no Programa sobre os cuidados do recém-nascido.</a:t>
            </a: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 das puérperas cadastradas no Programa sobre aleitamento materno exclusivo.</a:t>
            </a:r>
          </a:p>
          <a:p>
            <a:pPr algn="just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Orientar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100% das puérperas cadastradas no Programa de Pré-natal e Puerpério sobre planejamento familiar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lnSpc>
                <a:spcPct val="150000"/>
              </a:lnSpc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pt-B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nos três meses da intervenção!</a:t>
            </a:r>
          </a:p>
          <a:p>
            <a:pPr algn="jus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-171400"/>
            <a:ext cx="813690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  <a:tabLst>
                <a:tab pos="2232660" algn="l"/>
              </a:tabLst>
            </a:pPr>
            <a:r>
              <a:rPr lang="pt-BR" sz="24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	</a:t>
            </a:r>
          </a:p>
          <a:p>
            <a:r>
              <a:rPr lang="pt-BR" sz="2800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Objetivo: 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a saúde no pré-natal e puerpério.</a:t>
            </a:r>
          </a:p>
        </p:txBody>
      </p:sp>
    </p:spTree>
    <p:extLst>
      <p:ext uri="{BB962C8B-B14F-4D97-AF65-F5344CB8AC3E}">
        <p14:creationId xmlns:p14="http://schemas.microsoft.com/office/powerpoint/2010/main" val="1599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93254" y="332656"/>
            <a:ext cx="638636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512572" y="3059668"/>
            <a:ext cx="3310892" cy="82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ctr">
              <a:lnSpc>
                <a:spcPct val="150000"/>
              </a:lnSpc>
            </a:pPr>
            <a:r>
              <a:rPr lang="pt-BR" sz="36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Discussão</a:t>
            </a:r>
            <a:endParaRPr lang="pt-BR" sz="3600" dirty="0">
              <a:solidFill>
                <a:srgbClr val="FF0000"/>
              </a:solidFill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92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226" y="0"/>
            <a:ext cx="4212774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-396552" y="188640"/>
            <a:ext cx="9540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6696" lvl="2" algn="ctr">
              <a:spcBef>
                <a:spcPts val="600"/>
              </a:spcBef>
              <a:buClr>
                <a:srgbClr val="C66951"/>
              </a:buClr>
              <a:buSzPct val="80000"/>
              <a:defRPr/>
            </a:pPr>
            <a:r>
              <a:rPr lang="pt-B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Importância da intervenção para a equipe e para toda US</a:t>
            </a:r>
          </a:p>
        </p:txBody>
      </p:sp>
      <p:sp>
        <p:nvSpPr>
          <p:cNvPr id="4" name="Retângulo 3"/>
          <p:cNvSpPr/>
          <p:nvPr/>
        </p:nvSpPr>
        <p:spPr>
          <a:xfrm>
            <a:off x="440303" y="1300698"/>
            <a:ext cx="3894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Equipe mais motivada</a:t>
            </a: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40302" y="2060848"/>
            <a:ext cx="7516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Melhorias do processo de trabalho (em</a:t>
            </a:r>
            <a:r>
              <a:rPr kumimoji="0" lang="pt-BR" sz="24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equipe)</a:t>
            </a: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86355" y="2740858"/>
            <a:ext cx="84521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</a:rPr>
              <a:t>M</a:t>
            </a:r>
            <a:r>
              <a:rPr lang="pt-BR" sz="2400" b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aior e mais organizado número de atendimento na unidade</a:t>
            </a:r>
            <a:endParaRPr lang="pt-BR" sz="2400" b="1" dirty="0"/>
          </a:p>
        </p:txBody>
      </p:sp>
      <p:sp>
        <p:nvSpPr>
          <p:cNvPr id="8" name="Retângulo 7"/>
          <p:cNvSpPr/>
          <p:nvPr/>
        </p:nvSpPr>
        <p:spPr>
          <a:xfrm>
            <a:off x="0" y="4181018"/>
            <a:ext cx="8781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itchFamily="2" charset="2"/>
              <a:buChar char="Ø"/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</a:rPr>
              <a:t>M</a:t>
            </a:r>
            <a:r>
              <a:rPr lang="pt-BR" sz="2400" b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elhora geral no registro e agendamento</a:t>
            </a:r>
            <a:endParaRPr lang="pt-BR" sz="2400" b="1" dirty="0"/>
          </a:p>
        </p:txBody>
      </p:sp>
      <p:sp>
        <p:nvSpPr>
          <p:cNvPr id="9" name="Retângulo 8"/>
          <p:cNvSpPr/>
          <p:nvPr/>
        </p:nvSpPr>
        <p:spPr>
          <a:xfrm>
            <a:off x="440303" y="4953812"/>
            <a:ext cx="77828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Calibri"/>
              </a:rPr>
              <a:t>P</a:t>
            </a:r>
            <a:r>
              <a:rPr lang="pt-BR" sz="2400" b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ela primeira vez o mapeamento do risco nas gestantes</a:t>
            </a: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440302" y="5733256"/>
            <a:ext cx="83408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Maior preparação e equipe mais capacitada </a:t>
            </a:r>
            <a:endParaRPr lang="pt-BR" sz="2400" b="1" dirty="0"/>
          </a:p>
        </p:txBody>
      </p:sp>
      <p:sp>
        <p:nvSpPr>
          <p:cNvPr id="11" name="Retângulo 10"/>
          <p:cNvSpPr/>
          <p:nvPr/>
        </p:nvSpPr>
        <p:spPr>
          <a:xfrm>
            <a:off x="0" y="3464613"/>
            <a:ext cx="7380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cs typeface="Times New Roman"/>
              </a:rPr>
              <a:t>Bons resultados nos indicadores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6588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0"/>
            <a:ext cx="3923928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51967" y="260648"/>
            <a:ext cx="85754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lvl="0" algn="just" fontAlgn="base">
              <a:spcBef>
                <a:spcPts val="600"/>
              </a:spcBef>
              <a:spcAft>
                <a:spcPct val="0"/>
              </a:spcAft>
              <a:buClr>
                <a:srgbClr val="C66951"/>
              </a:buClr>
              <a:buSzPct val="80000"/>
            </a:pPr>
            <a:r>
              <a:rPr lang="pt-BR" altLang="pt-BR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Importância para a </a:t>
            </a:r>
            <a:r>
              <a:rPr lang="pt-BR" altLang="pt-B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comunidade</a:t>
            </a:r>
            <a:endParaRPr lang="pt-BR" altLang="pt-BR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10863" y="1527175"/>
            <a:ext cx="8592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Melhor vínculo com a equipe de saúde</a:t>
            </a: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-324544" y="2261776"/>
            <a:ext cx="4615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4400" lvl="1" indent="-457200" algn="just">
              <a:buFont typeface="Wingdings" pitchFamily="2" charset="2"/>
              <a:buChar char="Ø"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Satisfação das usuárias</a:t>
            </a: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27424" y="3049001"/>
            <a:ext cx="70727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0" indent="-4572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Melhora do acesso as consultas na unidade</a:t>
            </a:r>
          </a:p>
          <a:p>
            <a:pPr marL="457200" marR="0" lvl="0" indent="-4572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pt-BR" sz="2400" b="1" kern="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5007" y="3831431"/>
            <a:ext cx="7085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Disfrutando de atividades nunca feitas     (visitas domiciliares)</a:t>
            </a:r>
            <a:endParaRPr lang="pt-BR" sz="2400" b="1" dirty="0"/>
          </a:p>
        </p:txBody>
      </p:sp>
      <p:sp>
        <p:nvSpPr>
          <p:cNvPr id="8" name="Retângulo 7"/>
          <p:cNvSpPr/>
          <p:nvPr/>
        </p:nvSpPr>
        <p:spPr>
          <a:xfrm>
            <a:off x="227424" y="5055567"/>
            <a:ext cx="6766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</a:rPr>
              <a:t>Controle e captações em seus domicílios</a:t>
            </a:r>
            <a:r>
              <a:rPr lang="pt-BR" sz="2400" b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85641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744" y="1973"/>
            <a:ext cx="4862773" cy="6856028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23528" y="26064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lvl="0" algn="just" fontAlgn="base">
              <a:spcBef>
                <a:spcPts val="600"/>
              </a:spcBef>
              <a:spcAft>
                <a:spcPct val="0"/>
              </a:spcAft>
              <a:buClr>
                <a:srgbClr val="C66951"/>
              </a:buClr>
              <a:buSzPct val="80000"/>
            </a:pPr>
            <a:r>
              <a:rPr lang="pt-BR" altLang="pt-B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Intervenção já incorporada à rotina da </a:t>
            </a:r>
            <a:r>
              <a:rPr lang="pt-BR" alt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equipe</a:t>
            </a:r>
            <a:endParaRPr lang="pt-BR" altLang="pt-BR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-22872" y="1202830"/>
            <a:ext cx="91668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Atendimentos prioritários pelo médico, dentista e enfermagem</a:t>
            </a:r>
            <a:endParaRPr lang="pt-BR" sz="2400" b="1" dirty="0"/>
          </a:p>
        </p:txBody>
      </p:sp>
      <p:sp>
        <p:nvSpPr>
          <p:cNvPr id="5" name="Retângulo 4"/>
          <p:cNvSpPr/>
          <p:nvPr/>
        </p:nvSpPr>
        <p:spPr>
          <a:xfrm>
            <a:off x="-58500" y="2060848"/>
            <a:ext cx="96786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</a:rPr>
              <a:t>Continuar trabalhando com o uso do  cronograma Pré-determinado </a:t>
            </a:r>
            <a:r>
              <a:rPr lang="pt-BR" sz="2400" b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</a:t>
            </a:r>
            <a:endParaRPr lang="pt-BR" sz="2400" b="1" dirty="0"/>
          </a:p>
        </p:txBody>
      </p:sp>
      <p:sp>
        <p:nvSpPr>
          <p:cNvPr id="6" name="Retângulo 5"/>
          <p:cNvSpPr/>
          <p:nvPr/>
        </p:nvSpPr>
        <p:spPr>
          <a:xfrm>
            <a:off x="7160" y="2996952"/>
            <a:ext cx="61318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</a:rPr>
              <a:t>Manter o trabalho com os grupos prioritários </a:t>
            </a:r>
            <a:endParaRPr lang="pt-BR" sz="2400" b="1" dirty="0"/>
          </a:p>
        </p:txBody>
      </p:sp>
      <p:sp>
        <p:nvSpPr>
          <p:cNvPr id="7" name="Retângulo 6"/>
          <p:cNvSpPr/>
          <p:nvPr/>
        </p:nvSpPr>
        <p:spPr>
          <a:xfrm>
            <a:off x="7161" y="3887470"/>
            <a:ext cx="63065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</a:rPr>
              <a:t>Atividades semanais da equipe toda (reuniões)</a:t>
            </a:r>
            <a:endParaRPr lang="pt-BR" sz="2400" b="1" dirty="0"/>
          </a:p>
        </p:txBody>
      </p:sp>
      <p:sp>
        <p:nvSpPr>
          <p:cNvPr id="8" name="Retângulo 7"/>
          <p:cNvSpPr/>
          <p:nvPr/>
        </p:nvSpPr>
        <p:spPr>
          <a:xfrm>
            <a:off x="7161" y="4881354"/>
            <a:ext cx="88133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</a:rPr>
              <a:t>Manter o trabalho junto com a equipe saúde </a:t>
            </a: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/>
              </a:rPr>
              <a:t>     bucal</a:t>
            </a:r>
            <a:endParaRPr lang="pt-BR" sz="2400" b="1" dirty="0"/>
          </a:p>
        </p:txBody>
      </p:sp>
      <p:sp>
        <p:nvSpPr>
          <p:cNvPr id="9" name="Retângulo 8"/>
          <p:cNvSpPr/>
          <p:nvPr/>
        </p:nvSpPr>
        <p:spPr>
          <a:xfrm>
            <a:off x="-22872" y="5949280"/>
            <a:ext cx="84833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</a:rPr>
              <a:t>Manter a mesma quantidade de atendimentos diários </a:t>
            </a:r>
            <a:r>
              <a:rPr lang="pt-BR" sz="2400" b="1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62482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965" y="63235"/>
            <a:ext cx="4355976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93173" y="218760"/>
            <a:ext cx="8755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kern="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Processo pessoal de aprendizagem</a:t>
            </a:r>
            <a:endParaRPr kumimoji="0" lang="pt-BR" sz="3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0750" y="1218393"/>
            <a:ext cx="6540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Início incerto, dúvidas, pouca aceitação </a:t>
            </a: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0750" y="2077009"/>
            <a:ext cx="6665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Equipe mais preparada, mais capacitada</a:t>
            </a:r>
            <a:r>
              <a:rPr lang="pt-BR" sz="24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endParaRPr lang="pt-BR" sz="2400" b="1" dirty="0"/>
          </a:p>
        </p:txBody>
      </p:sp>
      <p:sp>
        <p:nvSpPr>
          <p:cNvPr id="6" name="Retângulo 5"/>
          <p:cNvSpPr/>
          <p:nvPr/>
        </p:nvSpPr>
        <p:spPr>
          <a:xfrm>
            <a:off x="60750" y="2843625"/>
            <a:ext cx="71755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t-BR" altLang="pt-BR" sz="2400" b="1" kern="0" noProof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População</a:t>
            </a:r>
            <a:r>
              <a:rPr kumimoji="0" lang="pt-BR" altLang="pt-BR" sz="24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mais orientada  </a:t>
            </a: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8403" y="3707721"/>
            <a:ext cx="5941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cs typeface="Times New Roman"/>
              </a:rPr>
              <a:t>Trabalho em equipe todo </a:t>
            </a:r>
            <a:r>
              <a:rPr lang="pt-BR" sz="2400" b="1" dirty="0">
                <a:solidFill>
                  <a:srgbClr val="000000"/>
                </a:solidFill>
                <a:latin typeface="Arial"/>
                <a:cs typeface="Times New Roman"/>
              </a:rPr>
              <a:t>é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cs typeface="Times New Roman"/>
              </a:rPr>
              <a:t> possível </a:t>
            </a:r>
            <a:endParaRPr lang="pt-BR" sz="2400" b="1" dirty="0"/>
          </a:p>
        </p:txBody>
      </p:sp>
      <p:sp>
        <p:nvSpPr>
          <p:cNvPr id="9" name="Retângulo 8"/>
          <p:cNvSpPr/>
          <p:nvPr/>
        </p:nvSpPr>
        <p:spPr>
          <a:xfrm>
            <a:off x="60750" y="4715833"/>
            <a:ext cx="7141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cs typeface="Times New Roman"/>
              </a:rPr>
              <a:t>Satisfação pessoal pelos resultados obtidos</a:t>
            </a:r>
            <a:endParaRPr lang="pt-BR" sz="2400" b="1" dirty="0"/>
          </a:p>
        </p:txBody>
      </p:sp>
      <p:sp>
        <p:nvSpPr>
          <p:cNvPr id="11" name="Retângulo 10"/>
          <p:cNvSpPr/>
          <p:nvPr/>
        </p:nvSpPr>
        <p:spPr>
          <a:xfrm>
            <a:off x="121576" y="5631631"/>
            <a:ext cx="3738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Apoio da orientadora</a:t>
            </a:r>
            <a:endParaRPr kumimoji="0" lang="pt-BR" sz="2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9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0" y="2294300"/>
            <a:ext cx="87484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4000" b="0" i="0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pt-BR" sz="3600" b="1" i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Médico é um título. O exercício da                medicina com amor, um dom divino.</a:t>
            </a:r>
          </a:p>
          <a:p>
            <a:pPr algn="r"/>
            <a:r>
              <a:rPr lang="pt-B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Jaelson Quintela </a:t>
            </a:r>
            <a:endParaRPr lang="pt-BR" sz="3600" b="1" i="0" dirty="0" smtClean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93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400" y="18535"/>
            <a:ext cx="3707904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798725" y="262389"/>
            <a:ext cx="31854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kern="0" dirty="0" smtClean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É necessário:</a:t>
            </a:r>
            <a:endParaRPr kumimoji="0" lang="pt-BR" sz="3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56984" y="1365746"/>
            <a:ext cx="50464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Melhorar 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o atendimento das gestantes e puérperas; 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356984" y="3462099"/>
            <a:ext cx="4968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Melhorar a qualidade e periocidade dos controles;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356984" y="2444695"/>
            <a:ext cx="49687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Aprimorar o cadastramento das usuárias ;</a:t>
            </a:r>
          </a:p>
          <a:p>
            <a:pPr algn="just"/>
            <a:r>
              <a:rPr lang="pt-BR" sz="24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</a:t>
            </a:r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356984" y="4542219"/>
            <a:ext cx="47910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M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elhorar a promoção da saúde.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79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809" y="36226"/>
            <a:ext cx="3779912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95982" y="319141"/>
            <a:ext cx="8435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i="0" u="none" strike="noStrike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Rio</a:t>
            </a:r>
            <a:r>
              <a:rPr lang="pt-BR" sz="3600" b="1" i="0" u="none" strike="noStrik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Branco, Acre</a:t>
            </a:r>
            <a:endParaRPr lang="pt-BR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60576" y="1016729"/>
            <a:ext cx="620714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</a:rPr>
              <a:t>P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opulação de 363. 928 habitantes;</a:t>
            </a:r>
          </a:p>
          <a:p>
            <a:pPr marL="457200" indent="-457200">
              <a:buFont typeface="Wingdings" pitchFamily="2" charset="2"/>
              <a:buChar char="Ø"/>
            </a:pPr>
            <a:endParaRPr lang="pt-BR" sz="2000" b="1" dirty="0">
              <a:solidFill>
                <a:srgbClr val="000000"/>
              </a:solidFill>
              <a:latin typeface="Arial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pt-BR" sz="28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Um total de 59 </a:t>
            </a:r>
            <a:r>
              <a:rPr lang="pt-BR" sz="28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UBS;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pt-BR" sz="2000" b="1" dirty="0"/>
          </a:p>
        </p:txBody>
      </p:sp>
      <p:sp>
        <p:nvSpPr>
          <p:cNvPr id="7" name="Retângulo 6"/>
          <p:cNvSpPr/>
          <p:nvPr/>
        </p:nvSpPr>
        <p:spPr>
          <a:xfrm>
            <a:off x="107504" y="2524834"/>
            <a:ext cx="88832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02 NASF(Núcleo de Apoio à Saúde da Família); </a:t>
            </a:r>
            <a:endParaRPr lang="pt-BR" sz="2800" dirty="0"/>
          </a:p>
        </p:txBody>
      </p:sp>
      <p:sp>
        <p:nvSpPr>
          <p:cNvPr id="8" name="Retângulo 7"/>
          <p:cNvSpPr/>
          <p:nvPr/>
        </p:nvSpPr>
        <p:spPr>
          <a:xfrm>
            <a:off x="107504" y="3964994"/>
            <a:ext cx="8858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01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CEO(Centro de Especialidades Odontológicas);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115195" y="4685074"/>
            <a:ext cx="85272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09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Hospitais, cinco gerais e quatro de atenção especializada;</a:t>
            </a: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127969" y="5596567"/>
            <a:ext cx="88832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05 URAP (Unidades de Referência de Atenção Primária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)</a:t>
            </a:r>
            <a:endParaRPr lang="pt-BR" sz="2800" dirty="0"/>
          </a:p>
        </p:txBody>
      </p:sp>
      <p:sp>
        <p:nvSpPr>
          <p:cNvPr id="11" name="Retângulo 10"/>
          <p:cNvSpPr/>
          <p:nvPr/>
        </p:nvSpPr>
        <p:spPr>
          <a:xfrm>
            <a:off x="107504" y="3172906"/>
            <a:ext cx="7556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03 UPA (Unidades de Pronto Atendimento);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6191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0"/>
            <a:ext cx="3347864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683568" y="385899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i="0" u="none" strike="noStrike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Unidade</a:t>
            </a:r>
            <a:r>
              <a:rPr lang="pt-BR" sz="3600" b="1" i="0" u="none" strike="noStrik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600" b="1" i="0" u="none" strike="noStrike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Básica</a:t>
            </a:r>
            <a:r>
              <a:rPr lang="pt-BR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600" b="1" i="0" u="none" strike="noStrike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</a:t>
            </a:r>
            <a:r>
              <a:rPr lang="pt-BR" sz="3600" b="1" i="0" u="none" strike="noStrik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600" b="1" i="0" u="none" strike="noStrike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Saúde </a:t>
            </a:r>
            <a:endParaRPr lang="pt-BR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03586" y="2128444"/>
            <a:ext cx="4393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</a:rPr>
              <a:t>T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rês equipes de saúde;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503586" y="1537628"/>
            <a:ext cx="86404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Total de população da unidade 11000 pessoas; 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503586" y="2686571"/>
            <a:ext cx="6024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</a:rPr>
              <a:t>U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m dentista para as três equipes;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503586" y="3394154"/>
            <a:ext cx="75247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Equipes: 1 Médico Clinico Geral, 1 enfermeiro, 1 técnico de enfermagem, 1 dentista, 1 auxiliar de dentista e 8 agentes comunitários</a:t>
            </a:r>
            <a:r>
              <a:rPr lang="pt-BR" dirty="0">
                <a:solidFill>
                  <a:srgbClr val="000000"/>
                </a:solidFill>
                <a:latin typeface="Arial"/>
                <a:ea typeface="Calibri"/>
              </a:rPr>
              <a:t>;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85723" y="5210036"/>
            <a:ext cx="7104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Adequada estrutura interna e externa.   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529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0"/>
            <a:ext cx="3779912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768629" y="261610"/>
            <a:ext cx="7170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Antes</a:t>
            </a:r>
            <a:r>
              <a:rPr kumimoji="0" lang="pt-BR" sz="36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da intervenção </a:t>
            </a:r>
            <a:endParaRPr kumimoji="0" lang="pt-BR" sz="3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23721" y="1200470"/>
            <a:ext cx="75248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Equipes incompletos, poucos profissionais;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5598" y="2031231"/>
            <a:ext cx="52854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Poucos atendimentos no dia;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86099" y="2751311"/>
            <a:ext cx="87113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pt-BR" sz="28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Poucas atividades coletivas, sem cronograma pré-definido;</a:t>
            </a:r>
            <a:endParaRPr kumimoji="0" lang="pt-BR" sz="28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25598" y="3626099"/>
            <a:ext cx="87113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latin typeface="Arial"/>
              </a:rPr>
              <a:t>Não havia registros de pacientes;</a:t>
            </a:r>
            <a:endParaRPr lang="pt-BR" sz="2800" dirty="0"/>
          </a:p>
        </p:txBody>
      </p:sp>
      <p:sp>
        <p:nvSpPr>
          <p:cNvPr id="8" name="Retângulo 7"/>
          <p:cNvSpPr/>
          <p:nvPr/>
        </p:nvSpPr>
        <p:spPr>
          <a:xfrm>
            <a:off x="186218" y="4221088"/>
            <a:ext cx="87113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pt-BR" sz="2800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Não </a:t>
            </a:r>
            <a:r>
              <a:rPr kumimoji="0" lang="pt-BR" sz="28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participação da equipe multiprofissional;</a:t>
            </a:r>
            <a:endParaRPr kumimoji="0" lang="pt-BR" sz="280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86099" y="4995352"/>
            <a:ext cx="90476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Não existiam grupos especiais(grávidas, puérperas);</a:t>
            </a:r>
            <a:endParaRPr lang="pt-BR" sz="2800" dirty="0"/>
          </a:p>
        </p:txBody>
      </p:sp>
      <p:sp>
        <p:nvSpPr>
          <p:cNvPr id="11" name="Retângulo 10"/>
          <p:cNvSpPr/>
          <p:nvPr/>
        </p:nvSpPr>
        <p:spPr>
          <a:xfrm>
            <a:off x="225598" y="5805264"/>
            <a:ext cx="6407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Não cumprimento da carga horária.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2579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547" y="-459432"/>
            <a:ext cx="9175111" cy="731743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2771800" y="1556792"/>
            <a:ext cx="39522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i="0" u="none" strike="noStrike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pt-B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pt-BR" sz="3600" b="1" i="0" u="none" strike="noStrike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eral</a:t>
            </a:r>
            <a:endParaRPr lang="pt-BR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43085" y="2852936"/>
            <a:ext cx="86942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Melhorar </a:t>
            </a:r>
            <a:r>
              <a:rPr lang="pt-BR" sz="2800" b="1" dirty="0" smtClean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a atenção</a:t>
            </a:r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Arial"/>
                <a:ea typeface="Calibri"/>
                <a:cs typeface="Times New Roman"/>
              </a:rPr>
              <a:t>a</a:t>
            </a:r>
            <a:r>
              <a:rPr lang="pt-BR" sz="2800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o pré-natal e puerpério da UBS Gentil Perdomo de Rocha no município Rio Branco/AC</a:t>
            </a:r>
            <a:r>
              <a:rPr lang="pt-BR" b="1" dirty="0" smtClean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.</a:t>
            </a:r>
            <a:endParaRPr lang="pt-BR" dirty="0">
              <a:solidFill>
                <a:srgbClr val="FF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8066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47664" y="568138"/>
            <a:ext cx="2903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Metodologia</a:t>
            </a:r>
            <a:endParaRPr lang="pt-BR" sz="36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0"/>
            <a:ext cx="4067944" cy="68580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6895" y="1903953"/>
            <a:ext cx="504916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Protocolo: Caderno de Atenção Básica ao Pré Natal de Baixo Risco (Ministério da Saúde, 2012</a:t>
            </a:r>
            <a:r>
              <a:rPr lang="pt-BR" sz="2800" dirty="0" smtClean="0">
                <a:solidFill>
                  <a:srgbClr val="000000"/>
                </a:solidFill>
                <a:latin typeface="Arial"/>
                <a:ea typeface="Calibri"/>
              </a:rPr>
              <a:t>);</a:t>
            </a:r>
            <a:r>
              <a:rPr lang="pt-BR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73898" y="4059069"/>
            <a:ext cx="49021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pt-BR" sz="2800" dirty="0">
                <a:solidFill>
                  <a:srgbClr val="000000"/>
                </a:solidFill>
                <a:latin typeface="Arial"/>
                <a:ea typeface="Calibri"/>
              </a:rPr>
              <a:t>F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icha espelho e planilha de coleta de dados.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713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0"/>
            <a:ext cx="4283968" cy="685800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907704" y="188640"/>
            <a:ext cx="7236296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pt-BR" sz="3600" b="1" dirty="0" smtClean="0">
                <a:solidFill>
                  <a:srgbClr val="FF0000"/>
                </a:solidFill>
                <a:effectLst/>
                <a:latin typeface="Arial"/>
                <a:ea typeface="Times New Roman"/>
                <a:cs typeface="Times New Roman"/>
              </a:rPr>
              <a:t>Metodologia (Ações)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pt-BR" dirty="0">
              <a:solidFill>
                <a:srgbClr val="000000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95137" y="1321604"/>
            <a:ext cx="74194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Monitoramento  e  Avaliação 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331700" y="2113692"/>
            <a:ext cx="6043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latin typeface="Arial"/>
              </a:rPr>
              <a:t>Organização e Gestão do Serviço</a:t>
            </a:r>
            <a:endParaRPr lang="pt-BR" sz="2800" dirty="0"/>
          </a:p>
        </p:txBody>
      </p:sp>
      <p:sp>
        <p:nvSpPr>
          <p:cNvPr id="6" name="Retângulo 5"/>
          <p:cNvSpPr/>
          <p:nvPr/>
        </p:nvSpPr>
        <p:spPr>
          <a:xfrm>
            <a:off x="331700" y="2905780"/>
            <a:ext cx="55435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Qualificação da Prática Clínica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331700" y="3757396"/>
            <a:ext cx="4122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pt-BR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 </a:t>
            </a:r>
            <a:r>
              <a:rPr lang="pt-BR" sz="2800" dirty="0" smtClean="0">
                <a:solidFill>
                  <a:srgbClr val="000000"/>
                </a:solidFill>
                <a:effectLst/>
                <a:latin typeface="Arial"/>
                <a:ea typeface="Calibri"/>
              </a:rPr>
              <a:t>Engajamento Público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9416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2432</TotalTime>
  <Words>1126</Words>
  <Application>Microsoft Office PowerPoint</Application>
  <PresentationFormat>Apresentação na tela (4:3)</PresentationFormat>
  <Paragraphs>196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AMARILIS</dc:creator>
  <cp:lastModifiedBy>AMARILIS</cp:lastModifiedBy>
  <cp:revision>123</cp:revision>
  <dcterms:created xsi:type="dcterms:W3CDTF">2015-08-10T00:50:18Z</dcterms:created>
  <dcterms:modified xsi:type="dcterms:W3CDTF">2015-08-21T17:44:35Z</dcterms:modified>
</cp:coreProperties>
</file>