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1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8" r:id="rId1"/>
  </p:sldMasterIdLst>
  <p:notesMasterIdLst>
    <p:notesMasterId r:id="rId21"/>
  </p:notesMasterIdLst>
  <p:sldIdLst>
    <p:sldId id="279" r:id="rId2"/>
    <p:sldId id="338" r:id="rId3"/>
    <p:sldId id="379" r:id="rId4"/>
    <p:sldId id="307" r:id="rId5"/>
    <p:sldId id="344" r:id="rId6"/>
    <p:sldId id="280" r:id="rId7"/>
    <p:sldId id="290" r:id="rId8"/>
    <p:sldId id="330" r:id="rId9"/>
    <p:sldId id="376" r:id="rId10"/>
    <p:sldId id="332" r:id="rId11"/>
    <p:sldId id="358" r:id="rId12"/>
    <p:sldId id="298" r:id="rId13"/>
    <p:sldId id="333" r:id="rId14"/>
    <p:sldId id="334" r:id="rId15"/>
    <p:sldId id="380" r:id="rId16"/>
    <p:sldId id="335" r:id="rId17"/>
    <p:sldId id="305" r:id="rId18"/>
    <p:sldId id="366" r:id="rId19"/>
    <p:sldId id="375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rebuchet MS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DAFD"/>
    <a:srgbClr val="0DC4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Estilo claro 3 - Acento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iledame-teixeira:Downloads:Planilha%20Final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Macintosh%20HD:Users:nailedame-teixeira:Downloads:Planilha%20Final.xls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LOS_PCD_12_OK%20(3).xls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los_Planilha%20Final.xls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Carlos_Planilha%20Final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49069097634501"/>
          <c:y val="4.9052651557234379E-2"/>
          <c:w val="0.85849155468238103"/>
          <c:h val="0.8185921471688331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</c:f>
              <c:strCache>
                <c:ptCount val="1"/>
                <c:pt idx="0">
                  <c:v>Proporção de mulheres entre 25 e 64 anos com exame em dia para detecção precoce do câncer de colo de útero</c:v>
                </c:pt>
              </c:strCache>
            </c:strRef>
          </c:tx>
          <c:invertIfNegative val="0"/>
          <c:cat>
            <c:strRef>
              <c:f>Indicadores!$D$4:$G$4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Indicadores!$D$5:$G$5</c:f>
              <c:numCache>
                <c:formatCode>0.0%</c:formatCode>
                <c:ptCount val="4"/>
                <c:pt idx="0">
                  <c:v>1.9047619047619001E-2</c:v>
                </c:pt>
                <c:pt idx="1">
                  <c:v>4.2857142857142802E-2</c:v>
                </c:pt>
                <c:pt idx="2">
                  <c:v>7.7777777777777807E-2</c:v>
                </c:pt>
                <c:pt idx="3">
                  <c:v>0.22063492063492099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47456"/>
        <c:axId val="109448016"/>
      </c:barChart>
      <c:catAx>
        <c:axId val="1094474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109448016"/>
        <c:crosses val="autoZero"/>
        <c:auto val="1"/>
        <c:lblAlgn val="ctr"/>
        <c:lblOffset val="100"/>
        <c:noMultiLvlLbl val="0"/>
      </c:catAx>
      <c:valAx>
        <c:axId val="109448016"/>
        <c:scaling>
          <c:orientation val="minMax"/>
          <c:max val="1"/>
          <c:min val="0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109447456"/>
        <c:crosses val="autoZero"/>
        <c:crossBetween val="between"/>
        <c:majorUnit val="0.1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es-BO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926896440595283"/>
          <c:y val="5.7499036565381627E-2"/>
          <c:w val="0.84917125063312526"/>
          <c:h val="0.8453969524219531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mulheres entre 50 e 69 anos com exame em dia para detecção precoce de câncer de mama</c:v>
                </c:pt>
              </c:strCache>
            </c:strRef>
          </c:tx>
          <c:invertIfNegative val="0"/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9.9502487562189001E-3</c:v>
                </c:pt>
                <c:pt idx="1">
                  <c:v>1.49253731343284E-2</c:v>
                </c:pt>
                <c:pt idx="2">
                  <c:v>5.4726368159204002E-2</c:v>
                </c:pt>
                <c:pt idx="3">
                  <c:v>0.19900497512437801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9450256"/>
        <c:axId val="109450816"/>
      </c:barChart>
      <c:catAx>
        <c:axId val="10945025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109450816"/>
        <c:crosses val="autoZero"/>
        <c:auto val="1"/>
        <c:lblAlgn val="ctr"/>
        <c:lblOffset val="100"/>
        <c:noMultiLvlLbl val="0"/>
      </c:catAx>
      <c:valAx>
        <c:axId val="10945081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10945025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es-BO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Indicadores!$C$21</c:f>
              <c:strCache>
                <c:ptCount val="1"/>
                <c:pt idx="0">
                  <c:v>Proporção de mulheres com exame citopatológico alterado que não retornaram para conhecer resultado </c:v>
                </c:pt>
              </c:strCache>
            </c:strRef>
          </c:tx>
          <c:invertIfNegative val="0"/>
          <c:cat>
            <c:strRef>
              <c:f>Indicadores!$D$20:$G$20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Indicadores!$D$21:$G$21</c:f>
              <c:numCache>
                <c:formatCode>0.0%</c:formatCode>
                <c:ptCount val="4"/>
                <c:pt idx="0">
                  <c:v>0</c:v>
                </c:pt>
                <c:pt idx="1">
                  <c:v>1</c:v>
                </c:pt>
                <c:pt idx="2">
                  <c:v>1</c:v>
                </c:pt>
                <c:pt idx="3">
                  <c:v>0.6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79296"/>
        <c:axId val="71279856"/>
      </c:barChart>
      <c:catAx>
        <c:axId val="7127929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71279856"/>
        <c:crosses val="autoZero"/>
        <c:auto val="1"/>
        <c:lblAlgn val="ctr"/>
        <c:lblOffset val="100"/>
        <c:noMultiLvlLbl val="0"/>
      </c:catAx>
      <c:valAx>
        <c:axId val="71279856"/>
        <c:scaling>
          <c:orientation val="minMax"/>
          <c:max val="1"/>
        </c:scaling>
        <c:delete val="0"/>
        <c:axPos val="l"/>
        <c:majorGridlines/>
        <c:numFmt formatCode="0.0%" sourceLinked="1"/>
        <c:majorTickMark val="out"/>
        <c:minorTickMark val="none"/>
        <c:tickLblPos val="nextTo"/>
        <c:txPr>
          <a:bodyPr rot="0" vert="horz"/>
          <a:lstStyle/>
          <a:p>
            <a:pPr>
              <a:defRPr/>
            </a:pPr>
            <a:endParaRPr lang="es-BO"/>
          </a:p>
        </c:txPr>
        <c:crossAx val="712792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>
          <a:latin typeface="Tahoma" pitchFamily="34" charset="0"/>
          <a:ea typeface="Tahoma" pitchFamily="34" charset="0"/>
          <a:cs typeface="Tahoma" pitchFamily="34" charset="0"/>
        </a:defRPr>
      </a:pPr>
      <a:endParaRPr lang="es-BO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442772170917664"/>
          <c:y val="8.493180213855607E-2"/>
          <c:w val="0.8507452353160524"/>
          <c:h val="0.77660450925491642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Indicadores!$C$52</c:f>
              <c:strCache>
                <c:ptCount val="1"/>
                <c:pt idx="0">
                  <c:v>Proporção de mulheres entre 25 e 64 anos com pesquisa de sinais de alerta para câncer de colo de útero</c:v>
                </c:pt>
              </c:strCache>
            </c:strRef>
          </c:tx>
          <c:spPr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Indicadores!$D$51:$G$51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Indicadores!$D$52:$G$52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71280976"/>
        <c:axId val="161613696"/>
      </c:barChart>
      <c:catAx>
        <c:axId val="7128097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BO"/>
          </a:p>
        </c:txPr>
        <c:crossAx val="161613696"/>
        <c:crosses val="autoZero"/>
        <c:auto val="1"/>
        <c:lblAlgn val="ctr"/>
        <c:lblOffset val="100"/>
        <c:noMultiLvlLbl val="0"/>
      </c:catAx>
      <c:valAx>
        <c:axId val="1616136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BO"/>
          </a:p>
        </c:txPr>
        <c:crossAx val="71280976"/>
        <c:crosses val="autoZero"/>
        <c:crossBetween val="between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es-BO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Indicadores!$C$57</c:f>
              <c:strCache>
                <c:ptCount val="1"/>
                <c:pt idx="0">
                  <c:v>Proporção de mulheres entre 50 e 69 anos com avaliação de risco para câncer de mama</c:v>
                </c:pt>
              </c:strCache>
            </c:strRef>
          </c:tx>
          <c:spPr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invertIfNegative val="0"/>
          <c:cat>
            <c:strRef>
              <c:f>Indicadores!$D$56:$G$56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Indicadores!$D$57:$G$57</c:f>
              <c:numCache>
                <c:formatCode>0.0%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1615936"/>
        <c:axId val="161616496"/>
      </c:barChart>
      <c:catAx>
        <c:axId val="161615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BO"/>
          </a:p>
        </c:txPr>
        <c:crossAx val="161616496"/>
        <c:crosses val="autoZero"/>
        <c:auto val="1"/>
        <c:lblAlgn val="ctr"/>
        <c:lblOffset val="100"/>
        <c:noMultiLvlLbl val="0"/>
      </c:catAx>
      <c:valAx>
        <c:axId val="161616496"/>
        <c:scaling>
          <c:orientation val="minMax"/>
          <c:max val="1"/>
        </c:scaling>
        <c:delete val="0"/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majorTickMark val="out"/>
        <c:minorTickMark val="none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/>
            </a:pPr>
            <a:endParaRPr lang="es-BO"/>
          </a:p>
        </c:txPr>
        <c:crossAx val="1616159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  <c:showDLblsOverMax val="0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800" b="0" i="0" u="none" strike="noStrike" baseline="0">
          <a:solidFill>
            <a:srgbClr val="000000"/>
          </a:solidFill>
          <a:latin typeface="Tahoma" pitchFamily="34" charset="0"/>
          <a:ea typeface="Tahoma" pitchFamily="34" charset="0"/>
          <a:cs typeface="Tahoma" pitchFamily="34" charset="0"/>
        </a:defRPr>
      </a:pPr>
      <a:endParaRPr lang="es-BO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75F156-4B28-490F-8E22-36CA283FC08D}" type="doc">
      <dgm:prSet loTypeId="urn:microsoft.com/office/officeart/2005/8/layout/list1" loCatId="list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583A787A-EC47-4588-A9AF-F29E3E6A51DC}">
      <dgm:prSet phldrT="[Texto]" custT="1"/>
      <dgm:spPr/>
      <dgm:t>
        <a:bodyPr/>
        <a:lstStyle/>
        <a:p>
          <a:pPr algn="ctr">
            <a:lnSpc>
              <a:spcPct val="200000"/>
            </a:lnSpc>
          </a:pPr>
          <a:r>
            <a:rPr lang="pt-BR" sz="22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Antes da intervenção: muita desinformação, atrasos nos exames preventivos cito-patológicos (</a:t>
          </a:r>
          <a:r>
            <a:rPr lang="pt-BR" sz="22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era um grande problema só se haciam 4 preventivos e 3 mamografias por mês)</a:t>
          </a:r>
          <a:r>
            <a:rPr lang="pt-BR" sz="22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</a:t>
          </a:r>
          <a:r>
            <a:rPr lang="pt-BR" sz="2200" b="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além </a:t>
          </a:r>
          <a:r>
            <a:rPr lang="pt-BR" sz="2200" b="0" dirty="0" smtClean="0">
              <a:latin typeface="Tahoma" pitchFamily="34" charset="0"/>
              <a:ea typeface="Tahoma" pitchFamily="34" charset="0"/>
              <a:cs typeface="Tahoma" pitchFamily="34" charset="0"/>
            </a:rPr>
            <a:t>de falta de assistência para a grande maioria de mulheres da área, levando a uma condição preocupante e do alto grau de morbimortalidade das doenças cancerígenas de maior ocorrência em mulheres</a:t>
          </a:r>
          <a:endParaRPr lang="es-ES" sz="2200" b="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D7A6B34-F9A9-4479-882B-4467EFC61514}" type="sibTrans" cxnId="{CAE707FF-7908-46E9-9211-66DE6978BF12}">
      <dgm:prSet/>
      <dgm:spPr/>
      <dgm:t>
        <a:bodyPr/>
        <a:lstStyle/>
        <a:p>
          <a:endParaRPr lang="es-ES"/>
        </a:p>
      </dgm:t>
    </dgm:pt>
    <dgm:pt modelId="{024ED666-3E8C-4363-9F56-EEDB726DCEAB}" type="parTrans" cxnId="{CAE707FF-7908-46E9-9211-66DE6978BF12}">
      <dgm:prSet/>
      <dgm:spPr/>
      <dgm:t>
        <a:bodyPr/>
        <a:lstStyle/>
        <a:p>
          <a:endParaRPr lang="es-ES"/>
        </a:p>
      </dgm:t>
    </dgm:pt>
    <dgm:pt modelId="{6A8075FB-BCC3-4F84-A6D7-E3560F3C5587}" type="pres">
      <dgm:prSet presAssocID="{A275F156-4B28-490F-8E22-36CA283FC08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1E135A1-9942-48F8-A9F0-18F0F46B6F4B}" type="pres">
      <dgm:prSet presAssocID="{583A787A-EC47-4588-A9AF-F29E3E6A51DC}" presName="parentLin" presStyleCnt="0"/>
      <dgm:spPr/>
    </dgm:pt>
    <dgm:pt modelId="{BB232BC7-D2CE-460D-BC7D-4DD33783304B}" type="pres">
      <dgm:prSet presAssocID="{583A787A-EC47-4588-A9AF-F29E3E6A51DC}" presName="parentLeftMargin" presStyleLbl="node1" presStyleIdx="0" presStyleCnt="1"/>
      <dgm:spPr/>
      <dgm:t>
        <a:bodyPr/>
        <a:lstStyle/>
        <a:p>
          <a:endParaRPr lang="es-ES"/>
        </a:p>
      </dgm:t>
    </dgm:pt>
    <dgm:pt modelId="{951AD6AC-83A6-48C7-B5D9-EF07429915BC}" type="pres">
      <dgm:prSet presAssocID="{583A787A-EC47-4588-A9AF-F29E3E6A51DC}" presName="parentText" presStyleLbl="node1" presStyleIdx="0" presStyleCnt="1" custScaleX="146432" custScaleY="252255" custLinFactNeighborX="-91413" custLinFactNeighborY="-3437">
        <dgm:presLayoutVars>
          <dgm:chMax val="0"/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1877779-BA48-4F8A-A3DD-2D5452BCE2AF}" type="pres">
      <dgm:prSet presAssocID="{583A787A-EC47-4588-A9AF-F29E3E6A51DC}" presName="negativeSpace" presStyleCnt="0"/>
      <dgm:spPr/>
    </dgm:pt>
    <dgm:pt modelId="{A2AD562B-741D-4535-9B9E-3FFC655FF830}" type="pres">
      <dgm:prSet presAssocID="{583A787A-EC47-4588-A9AF-F29E3E6A51DC}" presName="childText" presStyleLbl="conFgAcc1" presStyleIdx="0" presStyleCnt="1" custFlipVert="1" custScaleX="89091" custScaleY="29278" custLinFactNeighborX="2429" custLinFactNeighborY="81251">
        <dgm:presLayoutVars>
          <dgm:bulletEnabled val="1"/>
        </dgm:presLayoutVars>
      </dgm:prSet>
      <dgm:spPr/>
    </dgm:pt>
  </dgm:ptLst>
  <dgm:cxnLst>
    <dgm:cxn modelId="{5CD21418-9075-409E-9A62-F8E972C4C020}" type="presOf" srcId="{A275F156-4B28-490F-8E22-36CA283FC08D}" destId="{6A8075FB-BCC3-4F84-A6D7-E3560F3C5587}" srcOrd="0" destOrd="0" presId="urn:microsoft.com/office/officeart/2005/8/layout/list1"/>
    <dgm:cxn modelId="{CAE707FF-7908-46E9-9211-66DE6978BF12}" srcId="{A275F156-4B28-490F-8E22-36CA283FC08D}" destId="{583A787A-EC47-4588-A9AF-F29E3E6A51DC}" srcOrd="0" destOrd="0" parTransId="{024ED666-3E8C-4363-9F56-EEDB726DCEAB}" sibTransId="{5D7A6B34-F9A9-4479-882B-4467EFC61514}"/>
    <dgm:cxn modelId="{71467B41-027C-46F3-970B-859B6C3C8029}" type="presOf" srcId="{583A787A-EC47-4588-A9AF-F29E3E6A51DC}" destId="{BB232BC7-D2CE-460D-BC7D-4DD33783304B}" srcOrd="0" destOrd="0" presId="urn:microsoft.com/office/officeart/2005/8/layout/list1"/>
    <dgm:cxn modelId="{4C97301F-F73A-4CA5-A264-BB6B538B4CE2}" type="presOf" srcId="{583A787A-EC47-4588-A9AF-F29E3E6A51DC}" destId="{951AD6AC-83A6-48C7-B5D9-EF07429915BC}" srcOrd="1" destOrd="0" presId="urn:microsoft.com/office/officeart/2005/8/layout/list1"/>
    <dgm:cxn modelId="{95145D79-3FEA-4E24-B19F-9B4A90EF05D4}" type="presParOf" srcId="{6A8075FB-BCC3-4F84-A6D7-E3560F3C5587}" destId="{A1E135A1-9942-48F8-A9F0-18F0F46B6F4B}" srcOrd="0" destOrd="0" presId="urn:microsoft.com/office/officeart/2005/8/layout/list1"/>
    <dgm:cxn modelId="{A8E9CC78-4B82-423F-869B-48420AC83EAF}" type="presParOf" srcId="{A1E135A1-9942-48F8-A9F0-18F0F46B6F4B}" destId="{BB232BC7-D2CE-460D-BC7D-4DD33783304B}" srcOrd="0" destOrd="0" presId="urn:microsoft.com/office/officeart/2005/8/layout/list1"/>
    <dgm:cxn modelId="{D66D7E8A-D29B-4EE8-8DB6-1822B15D6F2E}" type="presParOf" srcId="{A1E135A1-9942-48F8-A9F0-18F0F46B6F4B}" destId="{951AD6AC-83A6-48C7-B5D9-EF07429915BC}" srcOrd="1" destOrd="0" presId="urn:microsoft.com/office/officeart/2005/8/layout/list1"/>
    <dgm:cxn modelId="{38D86A57-C951-477B-AF8B-EF947956CDDB}" type="presParOf" srcId="{6A8075FB-BCC3-4F84-A6D7-E3560F3C5587}" destId="{01877779-BA48-4F8A-A3DD-2D5452BCE2AF}" srcOrd="1" destOrd="0" presId="urn:microsoft.com/office/officeart/2005/8/layout/list1"/>
    <dgm:cxn modelId="{6FA2004D-91F1-46F6-B8EE-28383DC388D3}" type="presParOf" srcId="{6A8075FB-BCC3-4F84-A6D7-E3560F3C5587}" destId="{A2AD562B-741D-4535-9B9E-3FFC655FF830}" srcOrd="2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28B8008-5829-4394-8810-E8EC49772553}" type="doc">
      <dgm:prSet loTypeId="urn:microsoft.com/office/officeart/2005/8/layout/cycle5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ES"/>
        </a:p>
      </dgm:t>
    </dgm:pt>
    <dgm:pt modelId="{9B5F77A7-BBF4-4869-8AAA-3175A7412B7A}">
      <dgm:prSet phldrT="[Texto]" custT="1"/>
      <dgm:spPr/>
      <dgm:t>
        <a:bodyPr/>
        <a:lstStyle/>
        <a:p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623 famílias cadastradas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FED9682C-C506-4FF9-B9C7-2039B49613ED}" type="parTrans" cxnId="{974A9EC1-9062-46BC-B2EE-952FD1A1CC89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9D2E766C-1278-43EF-B7F4-C8C4EC2D60E6}" type="sibTrans" cxnId="{974A9EC1-9062-46BC-B2EE-952FD1A1CC89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E3B05F9-C5F6-4D18-9E58-92A7E2D049F7}">
      <dgm:prSet phldrT="[Texto]" custT="1"/>
      <dgm:spPr/>
      <dgm:t>
        <a:bodyPr/>
        <a:lstStyle/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10 grávidas</a:t>
          </a:r>
        </a:p>
        <a:p>
          <a:pPr marL="0" marR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27% 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C3A1E31B-5730-49ED-A9F2-C0BA2569B58C}" type="parTrans" cxnId="{C14512CB-5450-4C2E-8DB8-B90C4F450D1A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DC1FABB-CC1C-451A-8061-FDD52F8D54AD}" type="sibTrans" cxnId="{C14512CB-5450-4C2E-8DB8-B90C4F450D1A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C5649A6-7EF8-4A03-8EFF-24212D972068}">
      <dgm:prSet phldrT="[Texto]" custT="1"/>
      <dgm:spPr/>
      <dgm:t>
        <a:bodyPr/>
        <a:lstStyle/>
        <a:p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419 idosos</a:t>
          </a:r>
        </a:p>
        <a:p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71% 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727C4F37-64C1-470E-AC98-523E51181D89}" type="parTrans" cxnId="{02C7662A-073F-4554-95F8-04F5F0361F2A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99F71F5-A474-417C-B688-CB11EC48AE29}" type="sibTrans" cxnId="{02C7662A-073F-4554-95F8-04F5F0361F2A}">
      <dgm:prSet/>
      <dgm:spPr/>
      <dgm:t>
        <a:bodyPr/>
        <a:lstStyle/>
        <a:p>
          <a:endParaRPr lang="es-ES" sz="220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46F75536-B4E6-407D-83D9-704253F74754}">
      <dgm:prSet custT="1"/>
      <dgm:spPr/>
      <dgm:t>
        <a:bodyPr/>
        <a:lstStyle/>
        <a:p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Crianças registradas de 0-5 anos temos 107</a:t>
          </a:r>
        </a:p>
        <a:p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27%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34841FA7-F819-4575-BD5C-6B7866022C94}" type="parTrans" cxnId="{62830A7C-16B1-414D-B0F6-1B7FFABD71EC}">
      <dgm:prSet/>
      <dgm:spPr/>
      <dgm:t>
        <a:bodyPr/>
        <a:lstStyle/>
        <a:p>
          <a:endParaRPr lang="es-ES" sz="2200"/>
        </a:p>
      </dgm:t>
    </dgm:pt>
    <dgm:pt modelId="{65672E41-2A30-49AD-9253-203E2B6E7113}" type="sibTrans" cxnId="{62830A7C-16B1-414D-B0F6-1B7FFABD71EC}">
      <dgm:prSet/>
      <dgm:spPr/>
      <dgm:t>
        <a:bodyPr/>
        <a:lstStyle/>
        <a:p>
          <a:endParaRPr lang="es-ES" sz="2200"/>
        </a:p>
      </dgm:t>
    </dgm:pt>
    <dgm:pt modelId="{C7A58E5F-78E2-40E3-8DD5-DF9B0F8A11C6}">
      <dgm:prSet phldrT="[Texto]" custT="1"/>
      <dgm:spPr/>
      <dgm:t>
        <a:bodyPr/>
        <a:lstStyle/>
        <a:p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Grupo de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idade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de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de 25_64 (630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) e 50-69 (201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</a:p>
        <a:p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4 preventivos e 3 mamografía por mes, </a:t>
          </a:r>
          <a:r>
            <a:rPr lang="es-ES" sz="20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 media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50C89A03-F38B-4604-93B0-E5CC66487665}" type="parTrans" cxnId="{2174AE8B-CABD-4123-B283-29D1D68938C9}">
      <dgm:prSet/>
      <dgm:spPr/>
      <dgm:t>
        <a:bodyPr/>
        <a:lstStyle/>
        <a:p>
          <a:endParaRPr lang="es-ES" sz="2200"/>
        </a:p>
      </dgm:t>
    </dgm:pt>
    <dgm:pt modelId="{2561DB62-8C7A-4068-8B04-D46C0520D771}" type="sibTrans" cxnId="{2174AE8B-CABD-4123-B283-29D1D68938C9}">
      <dgm:prSet/>
      <dgm:spPr/>
      <dgm:t>
        <a:bodyPr/>
        <a:lstStyle/>
        <a:p>
          <a:endParaRPr lang="es-ES" sz="2200"/>
        </a:p>
      </dgm:t>
    </dgm:pt>
    <dgm:pt modelId="{A4665E06-740F-4376-BFEF-1E3D18059391}">
      <dgm:prSet phldrT="[Texto]" custT="1"/>
      <dgm:spPr/>
      <dgm:t>
        <a:bodyPr/>
        <a:lstStyle/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Maior predomínio do sexo feminino</a:t>
          </a:r>
        </a:p>
        <a:p>
          <a:pPr marL="0" indent="0" defTabSz="914400">
            <a:lnSpc>
              <a:spcPct val="100000"/>
            </a:lnSpc>
            <a:spcBef>
              <a:spcPts val="0"/>
            </a:spcBef>
            <a:spcAft>
              <a:spcPts val="0"/>
            </a:spcAft>
            <a:buNone/>
          </a:pPr>
          <a:r>
            <a:rPr lang="pt-BR" sz="2000" dirty="0" smtClean="0">
              <a:latin typeface="Tahoma" pitchFamily="34" charset="0"/>
              <a:ea typeface="Tahoma" pitchFamily="34" charset="0"/>
              <a:cs typeface="Tahoma" pitchFamily="34" charset="0"/>
            </a:rPr>
            <a:t>(1630 mulheres e 1170 homes) </a:t>
          </a:r>
          <a:endParaRPr lang="es-ES" sz="2000" dirty="0">
            <a:latin typeface="Tahoma" pitchFamily="34" charset="0"/>
            <a:ea typeface="Tahoma" pitchFamily="34" charset="0"/>
            <a:cs typeface="Tahoma" pitchFamily="34" charset="0"/>
          </a:endParaRPr>
        </a:p>
      </dgm:t>
    </dgm:pt>
    <dgm:pt modelId="{2A983642-1802-400A-901B-9332DED146BB}" type="parTrans" cxnId="{65080F1F-0A63-4395-ADFA-9596CF468595}">
      <dgm:prSet/>
      <dgm:spPr/>
      <dgm:t>
        <a:bodyPr/>
        <a:lstStyle/>
        <a:p>
          <a:endParaRPr lang="es-ES" sz="2200"/>
        </a:p>
      </dgm:t>
    </dgm:pt>
    <dgm:pt modelId="{B96ABC16-E9FF-4BDA-BFF5-774A768F6E91}" type="sibTrans" cxnId="{65080F1F-0A63-4395-ADFA-9596CF468595}">
      <dgm:prSet/>
      <dgm:spPr/>
      <dgm:t>
        <a:bodyPr/>
        <a:lstStyle/>
        <a:p>
          <a:endParaRPr lang="es-ES" sz="2200"/>
        </a:p>
      </dgm:t>
    </dgm:pt>
    <dgm:pt modelId="{B36DA9D5-85B4-49E7-9DA9-F8B505E0172F}" type="pres">
      <dgm:prSet presAssocID="{328B8008-5829-4394-8810-E8EC49772553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ES"/>
        </a:p>
      </dgm:t>
    </dgm:pt>
    <dgm:pt modelId="{ADFC178C-7D72-4D31-ABCC-B1D6CFDBB5B7}" type="pres">
      <dgm:prSet presAssocID="{9B5F77A7-BBF4-4869-8AAA-3175A7412B7A}" presName="node" presStyleLbl="node1" presStyleIdx="0" presStyleCnt="6" custScaleX="149161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B3E5876-AA79-44E4-B911-F914C2DAC02D}" type="pres">
      <dgm:prSet presAssocID="{9B5F77A7-BBF4-4869-8AAA-3175A7412B7A}" presName="spNode" presStyleCnt="0"/>
      <dgm:spPr/>
    </dgm:pt>
    <dgm:pt modelId="{397A655D-F7B9-4190-90F1-DC7E97DBCE03}" type="pres">
      <dgm:prSet presAssocID="{9D2E766C-1278-43EF-B7F4-C8C4EC2D60E6}" presName="sibTrans" presStyleLbl="sibTrans1D1" presStyleIdx="0" presStyleCnt="6"/>
      <dgm:spPr/>
      <dgm:t>
        <a:bodyPr/>
        <a:lstStyle/>
        <a:p>
          <a:endParaRPr lang="es-ES"/>
        </a:p>
      </dgm:t>
    </dgm:pt>
    <dgm:pt modelId="{84BCC226-DD2F-43D2-A4CB-7F3CF21EDDA7}" type="pres">
      <dgm:prSet presAssocID="{46F75536-B4E6-407D-83D9-704253F74754}" presName="node" presStyleLbl="node1" presStyleIdx="1" presStyleCnt="6" custScaleX="201873" custScaleY="135026" custRadScaleRad="99386" custRadScaleInc="25989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41ABF25-FBFC-4F03-9928-EAA73BAB4DC6}" type="pres">
      <dgm:prSet presAssocID="{46F75536-B4E6-407D-83D9-704253F74754}" presName="spNode" presStyleCnt="0"/>
      <dgm:spPr/>
    </dgm:pt>
    <dgm:pt modelId="{EF4242AB-85D9-4867-A5BC-B8963904054D}" type="pres">
      <dgm:prSet presAssocID="{65672E41-2A30-49AD-9253-203E2B6E7113}" presName="sibTrans" presStyleLbl="sibTrans1D1" presStyleIdx="1" presStyleCnt="6"/>
      <dgm:spPr/>
      <dgm:t>
        <a:bodyPr/>
        <a:lstStyle/>
        <a:p>
          <a:endParaRPr lang="es-ES"/>
        </a:p>
      </dgm:t>
    </dgm:pt>
    <dgm:pt modelId="{A2DEC223-326A-4E1A-85A6-01F84BAC772A}" type="pres">
      <dgm:prSet presAssocID="{4E3B05F9-C5F6-4D18-9E58-92A7E2D049F7}" presName="node" presStyleLbl="node1" presStyleIdx="2" presStyleCnt="6" custScaleX="132957" custRadScaleRad="97853" custRadScaleInc="-40262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E94F0279-234A-4335-8EE6-EE7AAC7E7C98}" type="pres">
      <dgm:prSet presAssocID="{4E3B05F9-C5F6-4D18-9E58-92A7E2D049F7}" presName="spNode" presStyleCnt="0"/>
      <dgm:spPr/>
    </dgm:pt>
    <dgm:pt modelId="{B6C65EF3-F484-4AAF-8270-1E152BE00BCA}" type="pres">
      <dgm:prSet presAssocID="{5DC1FABB-CC1C-451A-8061-FDD52F8D54AD}" presName="sibTrans" presStyleLbl="sibTrans1D1" presStyleIdx="2" presStyleCnt="6"/>
      <dgm:spPr/>
      <dgm:t>
        <a:bodyPr/>
        <a:lstStyle/>
        <a:p>
          <a:endParaRPr lang="es-ES"/>
        </a:p>
      </dgm:t>
    </dgm:pt>
    <dgm:pt modelId="{F244467B-3BD8-49B6-ACBB-C915F5FF6978}" type="pres">
      <dgm:prSet presAssocID="{A4665E06-740F-4376-BFEF-1E3D18059391}" presName="node" presStyleLbl="node1" presStyleIdx="3" presStyleCnt="6" custScaleX="177091" custScaleY="146155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4A51612B-AE3D-4BBC-986E-88AE99E46C32}" type="pres">
      <dgm:prSet presAssocID="{A4665E06-740F-4376-BFEF-1E3D18059391}" presName="spNode" presStyleCnt="0"/>
      <dgm:spPr/>
    </dgm:pt>
    <dgm:pt modelId="{FB0AC1F5-97AA-4E7F-9CD8-F99B68E25053}" type="pres">
      <dgm:prSet presAssocID="{B96ABC16-E9FF-4BDA-BFF5-774A768F6E91}" presName="sibTrans" presStyleLbl="sibTrans1D1" presStyleIdx="3" presStyleCnt="6"/>
      <dgm:spPr/>
      <dgm:t>
        <a:bodyPr/>
        <a:lstStyle/>
        <a:p>
          <a:endParaRPr lang="es-ES"/>
        </a:p>
      </dgm:t>
    </dgm:pt>
    <dgm:pt modelId="{37042A7C-865D-4607-9D47-2C839E25AFFD}" type="pres">
      <dgm:prSet presAssocID="{7C5649A6-7EF8-4A03-8EFF-24212D972068}" presName="node" presStyleLbl="node1" presStyleIdx="4" presStyleCnt="6" custScaleX="131530" custRadScaleRad="97667" custRadScaleInc="4004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9FF91089-02B1-4AAD-988D-55BC44E13B20}" type="pres">
      <dgm:prSet presAssocID="{7C5649A6-7EF8-4A03-8EFF-24212D972068}" presName="spNode" presStyleCnt="0"/>
      <dgm:spPr/>
    </dgm:pt>
    <dgm:pt modelId="{A0102751-368E-41AE-8885-578560947A3C}" type="pres">
      <dgm:prSet presAssocID="{499F71F5-A474-417C-B688-CB11EC48AE29}" presName="sibTrans" presStyleLbl="sibTrans1D1" presStyleIdx="4" presStyleCnt="6"/>
      <dgm:spPr/>
      <dgm:t>
        <a:bodyPr/>
        <a:lstStyle/>
        <a:p>
          <a:endParaRPr lang="es-ES"/>
        </a:p>
      </dgm:t>
    </dgm:pt>
    <dgm:pt modelId="{F80D09EF-7D1D-4D65-83FD-A116A63A522F}" type="pres">
      <dgm:prSet presAssocID="{C7A58E5F-78E2-40E3-8DD5-DF9B0F8A11C6}" presName="node" presStyleLbl="node1" presStyleIdx="5" presStyleCnt="6" custScaleX="249367" custScaleY="138756" custRadScaleRad="93116" custRadScaleInc="-23736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0881DE2A-3766-4EF8-B6E2-1DEBCE891758}" type="pres">
      <dgm:prSet presAssocID="{C7A58E5F-78E2-40E3-8DD5-DF9B0F8A11C6}" presName="spNode" presStyleCnt="0"/>
      <dgm:spPr/>
    </dgm:pt>
    <dgm:pt modelId="{21EF5866-BAB7-44E4-8C21-209446D2CF8E}" type="pres">
      <dgm:prSet presAssocID="{2561DB62-8C7A-4068-8B04-D46C0520D771}" presName="sibTrans" presStyleLbl="sibTrans1D1" presStyleIdx="5" presStyleCnt="6"/>
      <dgm:spPr/>
      <dgm:t>
        <a:bodyPr/>
        <a:lstStyle/>
        <a:p>
          <a:endParaRPr lang="es-ES"/>
        </a:p>
      </dgm:t>
    </dgm:pt>
  </dgm:ptLst>
  <dgm:cxnLst>
    <dgm:cxn modelId="{EC9804D5-7321-424A-8E08-88F50D90B05E}" type="presOf" srcId="{328B8008-5829-4394-8810-E8EC49772553}" destId="{B36DA9D5-85B4-49E7-9DA9-F8B505E0172F}" srcOrd="0" destOrd="0" presId="urn:microsoft.com/office/officeart/2005/8/layout/cycle5"/>
    <dgm:cxn modelId="{85531684-767B-4A7E-9E4A-2D6D2ADFEEEC}" type="presOf" srcId="{499F71F5-A474-417C-B688-CB11EC48AE29}" destId="{A0102751-368E-41AE-8885-578560947A3C}" srcOrd="0" destOrd="0" presId="urn:microsoft.com/office/officeart/2005/8/layout/cycle5"/>
    <dgm:cxn modelId="{579FC9F8-1F91-49F3-8EAC-6258F67DAC50}" type="presOf" srcId="{9D2E766C-1278-43EF-B7F4-C8C4EC2D60E6}" destId="{397A655D-F7B9-4190-90F1-DC7E97DBCE03}" srcOrd="0" destOrd="0" presId="urn:microsoft.com/office/officeart/2005/8/layout/cycle5"/>
    <dgm:cxn modelId="{69B2B797-E094-465D-976F-87B7B8DE7DB8}" type="presOf" srcId="{7C5649A6-7EF8-4A03-8EFF-24212D972068}" destId="{37042A7C-865D-4607-9D47-2C839E25AFFD}" srcOrd="0" destOrd="0" presId="urn:microsoft.com/office/officeart/2005/8/layout/cycle5"/>
    <dgm:cxn modelId="{4AFC319E-0687-4DB8-B31E-6E90E630D9A7}" type="presOf" srcId="{9B5F77A7-BBF4-4869-8AAA-3175A7412B7A}" destId="{ADFC178C-7D72-4D31-ABCC-B1D6CFDBB5B7}" srcOrd="0" destOrd="0" presId="urn:microsoft.com/office/officeart/2005/8/layout/cycle5"/>
    <dgm:cxn modelId="{6359094D-F790-4D69-B314-19ADB608C808}" type="presOf" srcId="{65672E41-2A30-49AD-9253-203E2B6E7113}" destId="{EF4242AB-85D9-4867-A5BC-B8963904054D}" srcOrd="0" destOrd="0" presId="urn:microsoft.com/office/officeart/2005/8/layout/cycle5"/>
    <dgm:cxn modelId="{A85BD52B-0090-4E07-B0F9-BAE5FF701D24}" type="presOf" srcId="{5DC1FABB-CC1C-451A-8061-FDD52F8D54AD}" destId="{B6C65EF3-F484-4AAF-8270-1E152BE00BCA}" srcOrd="0" destOrd="0" presId="urn:microsoft.com/office/officeart/2005/8/layout/cycle5"/>
    <dgm:cxn modelId="{62830A7C-16B1-414D-B0F6-1B7FFABD71EC}" srcId="{328B8008-5829-4394-8810-E8EC49772553}" destId="{46F75536-B4E6-407D-83D9-704253F74754}" srcOrd="1" destOrd="0" parTransId="{34841FA7-F819-4575-BD5C-6B7866022C94}" sibTransId="{65672E41-2A30-49AD-9253-203E2B6E7113}"/>
    <dgm:cxn modelId="{02C7662A-073F-4554-95F8-04F5F0361F2A}" srcId="{328B8008-5829-4394-8810-E8EC49772553}" destId="{7C5649A6-7EF8-4A03-8EFF-24212D972068}" srcOrd="4" destOrd="0" parTransId="{727C4F37-64C1-470E-AC98-523E51181D89}" sibTransId="{499F71F5-A474-417C-B688-CB11EC48AE29}"/>
    <dgm:cxn modelId="{C14512CB-5450-4C2E-8DB8-B90C4F450D1A}" srcId="{328B8008-5829-4394-8810-E8EC49772553}" destId="{4E3B05F9-C5F6-4D18-9E58-92A7E2D049F7}" srcOrd="2" destOrd="0" parTransId="{C3A1E31B-5730-49ED-A9F2-C0BA2569B58C}" sibTransId="{5DC1FABB-CC1C-451A-8061-FDD52F8D54AD}"/>
    <dgm:cxn modelId="{A91A1E59-94CA-432B-BB20-F22AF1832128}" type="presOf" srcId="{C7A58E5F-78E2-40E3-8DD5-DF9B0F8A11C6}" destId="{F80D09EF-7D1D-4D65-83FD-A116A63A522F}" srcOrd="0" destOrd="0" presId="urn:microsoft.com/office/officeart/2005/8/layout/cycle5"/>
    <dgm:cxn modelId="{1AC6C6BD-E6C1-420E-9C9A-DB7BCC488044}" type="presOf" srcId="{B96ABC16-E9FF-4BDA-BFF5-774A768F6E91}" destId="{FB0AC1F5-97AA-4E7F-9CD8-F99B68E25053}" srcOrd="0" destOrd="0" presId="urn:microsoft.com/office/officeart/2005/8/layout/cycle5"/>
    <dgm:cxn modelId="{2174AE8B-CABD-4123-B283-29D1D68938C9}" srcId="{328B8008-5829-4394-8810-E8EC49772553}" destId="{C7A58E5F-78E2-40E3-8DD5-DF9B0F8A11C6}" srcOrd="5" destOrd="0" parTransId="{50C89A03-F38B-4604-93B0-E5CC66487665}" sibTransId="{2561DB62-8C7A-4068-8B04-D46C0520D771}"/>
    <dgm:cxn modelId="{3EC1E357-A621-4C98-85C0-DA0E4FE66E97}" type="presOf" srcId="{A4665E06-740F-4376-BFEF-1E3D18059391}" destId="{F244467B-3BD8-49B6-ACBB-C915F5FF6978}" srcOrd="0" destOrd="0" presId="urn:microsoft.com/office/officeart/2005/8/layout/cycle5"/>
    <dgm:cxn modelId="{B6EEEA16-4D70-4872-807E-41CDD16864B5}" type="presOf" srcId="{46F75536-B4E6-407D-83D9-704253F74754}" destId="{84BCC226-DD2F-43D2-A4CB-7F3CF21EDDA7}" srcOrd="0" destOrd="0" presId="urn:microsoft.com/office/officeart/2005/8/layout/cycle5"/>
    <dgm:cxn modelId="{491922A1-09CA-4657-A812-777AFB43A163}" type="presOf" srcId="{4E3B05F9-C5F6-4D18-9E58-92A7E2D049F7}" destId="{A2DEC223-326A-4E1A-85A6-01F84BAC772A}" srcOrd="0" destOrd="0" presId="urn:microsoft.com/office/officeart/2005/8/layout/cycle5"/>
    <dgm:cxn modelId="{974A9EC1-9062-46BC-B2EE-952FD1A1CC89}" srcId="{328B8008-5829-4394-8810-E8EC49772553}" destId="{9B5F77A7-BBF4-4869-8AAA-3175A7412B7A}" srcOrd="0" destOrd="0" parTransId="{FED9682C-C506-4FF9-B9C7-2039B49613ED}" sibTransId="{9D2E766C-1278-43EF-B7F4-C8C4EC2D60E6}"/>
    <dgm:cxn modelId="{35D8EFFB-1B4D-41BF-AF96-2E127FAF1A62}" type="presOf" srcId="{2561DB62-8C7A-4068-8B04-D46C0520D771}" destId="{21EF5866-BAB7-44E4-8C21-209446D2CF8E}" srcOrd="0" destOrd="0" presId="urn:microsoft.com/office/officeart/2005/8/layout/cycle5"/>
    <dgm:cxn modelId="{65080F1F-0A63-4395-ADFA-9596CF468595}" srcId="{328B8008-5829-4394-8810-E8EC49772553}" destId="{A4665E06-740F-4376-BFEF-1E3D18059391}" srcOrd="3" destOrd="0" parTransId="{2A983642-1802-400A-901B-9332DED146BB}" sibTransId="{B96ABC16-E9FF-4BDA-BFF5-774A768F6E91}"/>
    <dgm:cxn modelId="{480F71D3-66C7-4747-A658-CC0AEE7892D0}" type="presParOf" srcId="{B36DA9D5-85B4-49E7-9DA9-F8B505E0172F}" destId="{ADFC178C-7D72-4D31-ABCC-B1D6CFDBB5B7}" srcOrd="0" destOrd="0" presId="urn:microsoft.com/office/officeart/2005/8/layout/cycle5"/>
    <dgm:cxn modelId="{35723020-C41A-4191-8EAE-53F7BE813BE9}" type="presParOf" srcId="{B36DA9D5-85B4-49E7-9DA9-F8B505E0172F}" destId="{9B3E5876-AA79-44E4-B911-F914C2DAC02D}" srcOrd="1" destOrd="0" presId="urn:microsoft.com/office/officeart/2005/8/layout/cycle5"/>
    <dgm:cxn modelId="{922BFD96-3753-425A-B18C-7D8BAFA4E851}" type="presParOf" srcId="{B36DA9D5-85B4-49E7-9DA9-F8B505E0172F}" destId="{397A655D-F7B9-4190-90F1-DC7E97DBCE03}" srcOrd="2" destOrd="0" presId="urn:microsoft.com/office/officeart/2005/8/layout/cycle5"/>
    <dgm:cxn modelId="{65C94775-21E7-471E-AA04-E358570D8326}" type="presParOf" srcId="{B36DA9D5-85B4-49E7-9DA9-F8B505E0172F}" destId="{84BCC226-DD2F-43D2-A4CB-7F3CF21EDDA7}" srcOrd="3" destOrd="0" presId="urn:microsoft.com/office/officeart/2005/8/layout/cycle5"/>
    <dgm:cxn modelId="{0AB05456-86FB-4035-9BA7-4020D9E85199}" type="presParOf" srcId="{B36DA9D5-85B4-49E7-9DA9-F8B505E0172F}" destId="{E41ABF25-FBFC-4F03-9928-EAA73BAB4DC6}" srcOrd="4" destOrd="0" presId="urn:microsoft.com/office/officeart/2005/8/layout/cycle5"/>
    <dgm:cxn modelId="{3FA60898-A28C-4DE0-9EDA-5669B88B12A9}" type="presParOf" srcId="{B36DA9D5-85B4-49E7-9DA9-F8B505E0172F}" destId="{EF4242AB-85D9-4867-A5BC-B8963904054D}" srcOrd="5" destOrd="0" presId="urn:microsoft.com/office/officeart/2005/8/layout/cycle5"/>
    <dgm:cxn modelId="{B7421562-E039-449B-9438-D66BED3DB980}" type="presParOf" srcId="{B36DA9D5-85B4-49E7-9DA9-F8B505E0172F}" destId="{A2DEC223-326A-4E1A-85A6-01F84BAC772A}" srcOrd="6" destOrd="0" presId="urn:microsoft.com/office/officeart/2005/8/layout/cycle5"/>
    <dgm:cxn modelId="{8EB752CB-4B7D-40F1-873D-E86ACC863A4F}" type="presParOf" srcId="{B36DA9D5-85B4-49E7-9DA9-F8B505E0172F}" destId="{E94F0279-234A-4335-8EE6-EE7AAC7E7C98}" srcOrd="7" destOrd="0" presId="urn:microsoft.com/office/officeart/2005/8/layout/cycle5"/>
    <dgm:cxn modelId="{1ABF2313-EA93-4308-B53F-8840EB72067C}" type="presParOf" srcId="{B36DA9D5-85B4-49E7-9DA9-F8B505E0172F}" destId="{B6C65EF3-F484-4AAF-8270-1E152BE00BCA}" srcOrd="8" destOrd="0" presId="urn:microsoft.com/office/officeart/2005/8/layout/cycle5"/>
    <dgm:cxn modelId="{2156574F-8DE7-4733-8AF3-69794B7C8837}" type="presParOf" srcId="{B36DA9D5-85B4-49E7-9DA9-F8B505E0172F}" destId="{F244467B-3BD8-49B6-ACBB-C915F5FF6978}" srcOrd="9" destOrd="0" presId="urn:microsoft.com/office/officeart/2005/8/layout/cycle5"/>
    <dgm:cxn modelId="{1BFA4838-E731-412F-9DAE-4A9B5324AA17}" type="presParOf" srcId="{B36DA9D5-85B4-49E7-9DA9-F8B505E0172F}" destId="{4A51612B-AE3D-4BBC-986E-88AE99E46C32}" srcOrd="10" destOrd="0" presId="urn:microsoft.com/office/officeart/2005/8/layout/cycle5"/>
    <dgm:cxn modelId="{1A5CD582-AAD2-4004-9703-66199BDBB417}" type="presParOf" srcId="{B36DA9D5-85B4-49E7-9DA9-F8B505E0172F}" destId="{FB0AC1F5-97AA-4E7F-9CD8-F99B68E25053}" srcOrd="11" destOrd="0" presId="urn:microsoft.com/office/officeart/2005/8/layout/cycle5"/>
    <dgm:cxn modelId="{8951BA39-2D73-41D9-A946-8C5C3AF482D9}" type="presParOf" srcId="{B36DA9D5-85B4-49E7-9DA9-F8B505E0172F}" destId="{37042A7C-865D-4607-9D47-2C839E25AFFD}" srcOrd="12" destOrd="0" presId="urn:microsoft.com/office/officeart/2005/8/layout/cycle5"/>
    <dgm:cxn modelId="{5CC1598F-D53A-495E-878A-A6FCDE29B9C9}" type="presParOf" srcId="{B36DA9D5-85B4-49E7-9DA9-F8B505E0172F}" destId="{9FF91089-02B1-4AAD-988D-55BC44E13B20}" srcOrd="13" destOrd="0" presId="urn:microsoft.com/office/officeart/2005/8/layout/cycle5"/>
    <dgm:cxn modelId="{02A50774-C0AB-4096-AD58-47F06E1F2308}" type="presParOf" srcId="{B36DA9D5-85B4-49E7-9DA9-F8B505E0172F}" destId="{A0102751-368E-41AE-8885-578560947A3C}" srcOrd="14" destOrd="0" presId="urn:microsoft.com/office/officeart/2005/8/layout/cycle5"/>
    <dgm:cxn modelId="{99D97A3B-A726-40B1-AF51-8F4886425CA4}" type="presParOf" srcId="{B36DA9D5-85B4-49E7-9DA9-F8B505E0172F}" destId="{F80D09EF-7D1D-4D65-83FD-A116A63A522F}" srcOrd="15" destOrd="0" presId="urn:microsoft.com/office/officeart/2005/8/layout/cycle5"/>
    <dgm:cxn modelId="{2EBA1302-73A0-4A2A-9511-342041977E5D}" type="presParOf" srcId="{B36DA9D5-85B4-49E7-9DA9-F8B505E0172F}" destId="{0881DE2A-3766-4EF8-B6E2-1DEBCE891758}" srcOrd="16" destOrd="0" presId="urn:microsoft.com/office/officeart/2005/8/layout/cycle5"/>
    <dgm:cxn modelId="{1543301E-D88D-4A57-BB90-4F54D429163D}" type="presParOf" srcId="{B36DA9D5-85B4-49E7-9DA9-F8B505E0172F}" destId="{21EF5866-BAB7-44E4-8C21-209446D2CF8E}" srcOrd="17" destOrd="0" presId="urn:microsoft.com/office/officeart/2005/8/layout/cycle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AD562B-741D-4535-9B9E-3FFC655FF830}">
      <dsp:nvSpPr>
        <dsp:cNvPr id="0" name=""/>
        <dsp:cNvSpPr/>
      </dsp:nvSpPr>
      <dsp:spPr>
        <a:xfrm flipV="1">
          <a:off x="215998" y="5504467"/>
          <a:ext cx="7922399" cy="472195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1AD6AC-83A6-48C7-B5D9-EF07429915BC}">
      <dsp:nvSpPr>
        <dsp:cNvPr id="0" name=""/>
        <dsp:cNvSpPr/>
      </dsp:nvSpPr>
      <dsp:spPr>
        <a:xfrm>
          <a:off x="35495" y="850839"/>
          <a:ext cx="8474106" cy="476580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5280" tIns="0" rIns="235280" bIns="0" numCol="1" spcCol="1270" anchor="ctr" anchorCtr="0">
          <a:noAutofit/>
        </a:bodyPr>
        <a:lstStyle/>
        <a:p>
          <a:pPr lvl="0" algn="ctr" defTabSz="977900">
            <a:lnSpc>
              <a:spcPct val="200000"/>
            </a:lnSpc>
            <a:spcBef>
              <a:spcPct val="0"/>
            </a:spcBef>
            <a:spcAft>
              <a:spcPct val="35000"/>
            </a:spcAft>
          </a:pPr>
          <a:r>
            <a:rPr lang="pt-BR" sz="22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Antes da intervenção: muita desinformação, atrasos nos exames preventivos cito-patológicos (</a:t>
          </a:r>
          <a:r>
            <a:rPr lang="pt-BR" sz="22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era um grande problema só se haciam 4 preventivos e 3 mamografias por mês)</a:t>
          </a:r>
          <a:r>
            <a:rPr lang="pt-BR" sz="2200" b="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, </a:t>
          </a:r>
          <a:r>
            <a:rPr lang="pt-BR" sz="2200" b="0" kern="1200" dirty="0" smtClean="0">
              <a:solidFill>
                <a:schemeClr val="tx1"/>
              </a:solidFill>
              <a:latin typeface="Tahoma" pitchFamily="34" charset="0"/>
              <a:ea typeface="Tahoma" pitchFamily="34" charset="0"/>
              <a:cs typeface="Tahoma" pitchFamily="34" charset="0"/>
            </a:rPr>
            <a:t>além </a:t>
          </a:r>
          <a:r>
            <a:rPr lang="pt-BR" sz="2200" b="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de falta de assistência para a grande maioria de mulheres da área, levando a uma condição preocupante e do alto grau de morbimortalidade das doenças cancerígenas de maior ocorrência em mulheres</a:t>
          </a:r>
          <a:endParaRPr lang="es-ES" sz="2200" b="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68142" y="1083486"/>
        <a:ext cx="8008812" cy="4300509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DFC178C-7D72-4D31-ABCC-B1D6CFDBB5B7}">
      <dsp:nvSpPr>
        <dsp:cNvPr id="0" name=""/>
        <dsp:cNvSpPr/>
      </dsp:nvSpPr>
      <dsp:spPr>
        <a:xfrm>
          <a:off x="2709457" y="-120745"/>
          <a:ext cx="2436600" cy="10617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623 famílias cadastradas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761290" y="-68912"/>
        <a:ext cx="2332934" cy="958133"/>
      </dsp:txXfrm>
    </dsp:sp>
    <dsp:sp modelId="{397A655D-F7B9-4190-90F1-DC7E97DBCE03}">
      <dsp:nvSpPr>
        <dsp:cNvPr id="0" name=""/>
        <dsp:cNvSpPr/>
      </dsp:nvSpPr>
      <dsp:spPr>
        <a:xfrm>
          <a:off x="1087717" y="183752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4150169" y="619681"/>
              </a:moveTo>
              <a:arcTo wR="2501907" hR="2501907" stAng="18672514" swAng="494993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BCC226-DD2F-43D2-A4CB-7F3CF21EDDA7}">
      <dsp:nvSpPr>
        <dsp:cNvPr id="0" name=""/>
        <dsp:cNvSpPr/>
      </dsp:nvSpPr>
      <dsp:spPr>
        <a:xfrm>
          <a:off x="4445638" y="1152135"/>
          <a:ext cx="3297671" cy="143370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Crianças registradas de 0-5 anos temos 107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27%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4515626" y="1222123"/>
        <a:ext cx="3157695" cy="1293729"/>
      </dsp:txXfrm>
    </dsp:sp>
    <dsp:sp modelId="{EF4242AB-85D9-4867-A5BC-B8963904054D}">
      <dsp:nvSpPr>
        <dsp:cNvPr id="0" name=""/>
        <dsp:cNvSpPr/>
      </dsp:nvSpPr>
      <dsp:spPr>
        <a:xfrm>
          <a:off x="1352588" y="562309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4980871" y="2163851"/>
              </a:moveTo>
              <a:arcTo wR="2501907" hR="2501907" stAng="21134069" swAng="589684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DEC223-326A-4E1A-85A6-01F84BAC772A}">
      <dsp:nvSpPr>
        <dsp:cNvPr id="0" name=""/>
        <dsp:cNvSpPr/>
      </dsp:nvSpPr>
      <dsp:spPr>
        <a:xfrm>
          <a:off x="5112568" y="3296194"/>
          <a:ext cx="2171902" cy="10617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10 grávidas</a:t>
          </a:r>
        </a:p>
        <a:p>
          <a:pPr marL="0" marR="0" lvl="0" indent="0" algn="ctr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es-ES" sz="2000" kern="120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27% 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5164401" y="3348027"/>
        <a:ext cx="2068236" cy="958133"/>
      </dsp:txXfrm>
    </dsp:sp>
    <dsp:sp modelId="{B6C65EF3-F484-4AAF-8270-1E152BE00BCA}">
      <dsp:nvSpPr>
        <dsp:cNvPr id="0" name=""/>
        <dsp:cNvSpPr/>
      </dsp:nvSpPr>
      <dsp:spPr>
        <a:xfrm>
          <a:off x="1290498" y="513140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4523099" y="3976467"/>
              </a:moveTo>
              <a:arcTo wR="2501907" hR="2501907" stAng="2166757" swAng="66144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44467B-3BD8-49B6-ACBB-C915F5FF6978}">
      <dsp:nvSpPr>
        <dsp:cNvPr id="0" name=""/>
        <dsp:cNvSpPr/>
      </dsp:nvSpPr>
      <dsp:spPr>
        <a:xfrm>
          <a:off x="2481334" y="4638033"/>
          <a:ext cx="2892847" cy="155187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Maior predomínio do sexo feminino</a:t>
          </a:r>
        </a:p>
        <a:p>
          <a:pPr marL="0" lvl="0" indent="0" algn="ctr" defTabSz="914400">
            <a:lnSpc>
              <a:spcPct val="100000"/>
            </a:lnSpc>
            <a:spcBef>
              <a:spcPct val="0"/>
            </a:spcBef>
            <a:spcAft>
              <a:spcPts val="0"/>
            </a:spcAft>
            <a:buNone/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(1630 mulheres e 1170 homes) 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2557090" y="4713789"/>
        <a:ext cx="2741335" cy="1400360"/>
      </dsp:txXfrm>
    </dsp:sp>
    <dsp:sp modelId="{FB0AC1F5-97AA-4E7F-9CD8-F99B68E25053}">
      <dsp:nvSpPr>
        <dsp:cNvPr id="0" name=""/>
        <dsp:cNvSpPr/>
      </dsp:nvSpPr>
      <dsp:spPr>
        <a:xfrm>
          <a:off x="1573214" y="523005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789174" y="4325664"/>
              </a:moveTo>
              <a:arcTo wR="2501907" hR="2501907" stAng="7992112" swAng="658231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042A7C-865D-4607-9D47-2C839E25AFFD}">
      <dsp:nvSpPr>
        <dsp:cNvPr id="0" name=""/>
        <dsp:cNvSpPr/>
      </dsp:nvSpPr>
      <dsp:spPr>
        <a:xfrm>
          <a:off x="587715" y="3296187"/>
          <a:ext cx="2148591" cy="106179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pt-BR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419 idosos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CAP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71% 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639548" y="3348020"/>
        <a:ext cx="2044925" cy="958133"/>
      </dsp:txXfrm>
    </dsp:sp>
    <dsp:sp modelId="{A0102751-368E-41AE-8885-578560947A3C}">
      <dsp:nvSpPr>
        <dsp:cNvPr id="0" name=""/>
        <dsp:cNvSpPr/>
      </dsp:nvSpPr>
      <dsp:spPr>
        <a:xfrm>
          <a:off x="1514039" y="847303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6673" y="2319294"/>
              </a:moveTo>
              <a:arcTo wR="2501907" hR="2501907" stAng="11051143" swAng="537360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80D09EF-7D1D-4D65-83FD-A116A63A522F}">
      <dsp:nvSpPr>
        <dsp:cNvPr id="0" name=""/>
        <dsp:cNvSpPr/>
      </dsp:nvSpPr>
      <dsp:spPr>
        <a:xfrm>
          <a:off x="-216032" y="1181536"/>
          <a:ext cx="4073503" cy="14733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Grupo de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idade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de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de 25_64 (630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) e 50-69 (201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mulheres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)</a:t>
          </a:r>
        </a:p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Cobertura 4 preventivos e 3 mamografía por mes, </a:t>
          </a:r>
          <a:r>
            <a:rPr lang="es-ES" sz="2000" kern="1200" dirty="0" err="1" smtClean="0">
              <a:latin typeface="Tahoma" pitchFamily="34" charset="0"/>
              <a:ea typeface="Tahoma" pitchFamily="34" charset="0"/>
              <a:cs typeface="Tahoma" pitchFamily="34" charset="0"/>
            </a:rPr>
            <a:t>em</a:t>
          </a:r>
          <a:r>
            <a:rPr lang="es-ES" sz="2000" kern="1200" dirty="0" smtClean="0">
              <a:latin typeface="Tahoma" pitchFamily="34" charset="0"/>
              <a:ea typeface="Tahoma" pitchFamily="34" charset="0"/>
              <a:cs typeface="Tahoma" pitchFamily="34" charset="0"/>
            </a:rPr>
            <a:t> media</a:t>
          </a:r>
          <a:endParaRPr lang="es-ES" sz="2000" kern="1200" dirty="0">
            <a:latin typeface="Tahoma" pitchFamily="34" charset="0"/>
            <a:ea typeface="Tahoma" pitchFamily="34" charset="0"/>
            <a:cs typeface="Tahoma" pitchFamily="34" charset="0"/>
          </a:endParaRPr>
        </a:p>
      </dsp:txBody>
      <dsp:txXfrm>
        <a:off x="-144111" y="1253457"/>
        <a:ext cx="3929661" cy="1329468"/>
      </dsp:txXfrm>
    </dsp:sp>
    <dsp:sp modelId="{21EF5866-BAB7-44E4-8C21-209446D2CF8E}">
      <dsp:nvSpPr>
        <dsp:cNvPr id="0" name=""/>
        <dsp:cNvSpPr/>
      </dsp:nvSpPr>
      <dsp:spPr>
        <a:xfrm>
          <a:off x="2024644" y="-55288"/>
          <a:ext cx="5003815" cy="5003815"/>
        </a:xfrm>
        <a:custGeom>
          <a:avLst/>
          <a:gdLst/>
          <a:ahLst/>
          <a:cxnLst/>
          <a:rect l="0" t="0" r="0" b="0"/>
          <a:pathLst>
            <a:path>
              <a:moveTo>
                <a:pt x="403124" y="1140052"/>
              </a:moveTo>
              <a:arcTo wR="2501907" hR="2501907" stAng="12778720" swAng="470475"/>
            </a:path>
          </a:pathLst>
        </a:custGeom>
        <a:noFill/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tailEnd type="arrow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5">
  <dgm:title val=""/>
  <dgm:desc val=""/>
  <dgm:catLst>
    <dgm:cat type="cycle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9">
      <dgm:if name="Name10" func="var" arg="dir" op="equ" val="norm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op="equ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if>
      <dgm:else name="Name11">
        <dgm:constrLst>
          <dgm:constr type="w" for="ch" forName="node" refType="w"/>
          <dgm:constr type="w" for="ch" ptType="sibTrans" refType="w" refFor="ch" refForName="node" op="equ" fact="0.3"/>
          <dgm:constr type="diam" for="ch" ptType="sibTrans" refType="diam" fact="-1"/>
          <dgm:constr type="diam" for="ch" refType="diam" op="equ" fact="-1"/>
          <dgm:constr type="sibSp" refType="w" refFor="ch" refForName="node" op="equ" fact="0.15"/>
          <dgm:constr type="w" for="ch" forName="spNode" refType="sibSp" fact="1.6"/>
          <dgm:constr type="primFontSz" for="ch" forName="node" op="equ" val="65"/>
        </dgm:constrLst>
      </dgm:else>
    </dgm:choose>
    <dgm:ruleLst/>
    <dgm:forEach name="Name12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/>
        </dgm:shape>
        <dgm:presOf axis="desOrSelf" ptType="node"/>
        <dgm:constrLst>
          <dgm:constr type="h" refType="w" fact="0.6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13">
        <dgm:if name="Name14" axis="par ch" ptType="doc node" func="cnt" op="gt" val="1">
          <dgm:layoutNode name="spNode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  <dgm:forEach name="Name15" axis="followSib" ptType="sibTrans" hideLastTrans="0" cnt="1">
            <dgm:layoutNode name="sibTrans">
              <dgm:alg type="conn">
                <dgm:param type="dim" val="1D"/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connDist"/>
                <dgm:constr type="begPad" refType="connDist" fact="0.2"/>
                <dgm:constr type="endPad" refType="connDist" fact="0.2"/>
              </dgm:constrLst>
              <dgm:ruleLst/>
            </dgm:layoutNode>
          </dgm:forEach>
        </dgm:if>
        <dgm:else name="Name16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EDEB017-A90E-4721-AB8F-2C23A87952C9}" type="datetimeFigureOut">
              <a:rPr lang="es-ES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C4FC6591-14B8-42B5-B274-D34B045E9CD8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0021432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4FC6591-14B8-42B5-B274-D34B045E9CD8}" type="slidenum">
              <a:rPr lang="es-ES" smtClean="0"/>
              <a:pPr>
                <a:defRPr/>
              </a:pPr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716420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Título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9" name="8 Subtítulo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28" name="27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pPr>
              <a:defRPr/>
            </a:pPr>
            <a:fld id="{3254D6F0-92B6-4E14-83B5-2ECE52952A38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17" name="16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10" name="9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13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21 Conector recto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26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23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Elipse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24 Elipse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28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pPr>
              <a:defRPr/>
            </a:pPr>
            <a:fld id="{2B7EC475-1246-4078-8F1D-DAFF79C19BFC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FCE88DB-192F-48AB-A95B-74C8A18123CC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1690A5-A3C3-4308-BCA1-1F834888453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E86B39C-FAA1-4711-89FC-207BE2102B87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6B76EC-1846-4F05-B223-3B8953E7C2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6 Imagen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3429000"/>
            <a:ext cx="7772400" cy="936104"/>
          </a:xfrm>
        </p:spPr>
        <p:txBody>
          <a:bodyPr/>
          <a:lstStyle>
            <a:lvl1pPr>
              <a:defRPr sz="2400" b="1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Verdana" pitchFamily="34" charset="0"/>
                <a:ea typeface="Verdana" pitchFamily="34" charset="0"/>
                <a:cs typeface="Verdana" pitchFamily="34" charset="0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831319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8" name="7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1BAA5E6E-9C62-48CC-A303-0636912172B1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002FE4F0-DCAE-4895-A52C-A44E512C007B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0" name="9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pPr>
              <a:defRPr/>
            </a:pPr>
            <a:fld id="{8C5366EF-B9CB-4F9D-B189-23ADF3609E7F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Rectángulo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Conector recto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14 Conector recto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16 Conector recto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17 Rectángulo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18 Elipse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19 Elipse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20 Elipse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Elipse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Elipse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25 Conector recto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pPr>
              <a:defRPr/>
            </a:pPr>
            <a:fld id="{A799691C-D826-4C3D-9FD9-AD2F2D51B4D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0ED71DD-7101-4741-8068-34602F27826C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854CF20-E969-4594-B1CC-D0D3C410C727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9" name="8 Marcador de contenido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FC7DB0F-5DCA-4A62-ABF9-917018F2B269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21A2800-D8B9-46B8-9A36-032715683A3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11" name="10 Marcador de contenido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3" name="12 Marcador de contenido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12" name="11 Marcador de texto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4" name="13 Marcador de texto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6" name="5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8EDBEC4-D46E-4A54-87D8-702878D5370F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DB2B2F3F-8586-43D3-936A-0B410B50031A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3BC2FE2-24DE-4D3A-A6A7-40C3B264C6D9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FDDCBC-2F10-4278-BAE9-22FE697C13F4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8" name="7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13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17 Marcador de contenido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21" name="20 Marcador de fecha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pPr>
              <a:defRPr/>
            </a:pPr>
            <a:fld id="{E52A3648-9268-4D52-A5F6-550C60A67DEB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22" name="21 Marcador de número de diapositiva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pPr>
              <a:defRPr/>
            </a:pPr>
            <a:fld id="{8DEB7BF6-757F-413E-810F-4FEA48D67C26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3" name="22 Marcador de pie de página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12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10" name="9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10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18 Conector recto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19 Conector recto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16 Marcador de fecha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>
              <a:defRPr/>
            </a:pPr>
            <a:fld id="{D692325E-E49D-4B92-82F8-72F93D5D17D7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pPr>
              <a:defRPr/>
            </a:pPr>
            <a:fld id="{AB1F6E12-E5B7-4C19-8E64-7774C23AD819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  <p:sp>
        <p:nvSpPr>
          <p:cNvPr id="21" name="20 Marcador de pie de página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pPr>
              <a:defRPr/>
            </a:pPr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Conector recto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2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3" name="1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4" name="13 Marcador de fecha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F6DBF3FB-231C-4014-8B50-4752EA9605B7}" type="datetimeFigureOut">
              <a:rPr lang="es-ES" smtClean="0"/>
              <a:pPr>
                <a:defRPr/>
              </a:pPr>
              <a:t>16/09/2015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Conector recto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Conector recto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9 Rectángulo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Conector recto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11 Elipse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22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E8051424-E38E-464F-B612-174F14CD9B40}" type="slidenum">
              <a:rPr lang="es-ES" smtClean="0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9" r:id="rId1"/>
    <p:sldLayoutId id="2147483800" r:id="rId2"/>
    <p:sldLayoutId id="2147483801" r:id="rId3"/>
    <p:sldLayoutId id="2147483802" r:id="rId4"/>
    <p:sldLayoutId id="2147483803" r:id="rId5"/>
    <p:sldLayoutId id="2147483804" r:id="rId6"/>
    <p:sldLayoutId id="2147483805" r:id="rId7"/>
    <p:sldLayoutId id="2147483806" r:id="rId8"/>
    <p:sldLayoutId id="2147483807" r:id="rId9"/>
    <p:sldLayoutId id="2147483808" r:id="rId10"/>
    <p:sldLayoutId id="2147483809" r:id="rId11"/>
    <p:sldLayoutId id="2147483737" r:id="rId12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2051720" y="2038694"/>
            <a:ext cx="6840760" cy="1894362"/>
          </a:xfrm>
        </p:spPr>
        <p:txBody>
          <a:bodyPr vert="horz" anchor="b">
            <a:noAutofit/>
          </a:bodyPr>
          <a:lstStyle/>
          <a:p>
            <a:pPr algn="ctr">
              <a:lnSpc>
                <a:spcPct val="125000"/>
              </a:lnSpc>
            </a:pPr>
            <a:r>
              <a:rPr lang="pt-BR" sz="2400" dirty="0"/>
              <a:t>MELHORIA DA DETECÇÃO DO CÂNCER DE COLO DE ÚTERO E DO CÂNCER DE MAMA, NA UBS PITANGUI II, EXTREMOS/RN</a:t>
            </a:r>
            <a:endParaRPr lang="es-ES" sz="2400" dirty="0"/>
          </a:p>
        </p:txBody>
      </p:sp>
      <p:sp>
        <p:nvSpPr>
          <p:cNvPr id="7171" name="2 Subtítulo"/>
          <p:cNvSpPr>
            <a:spLocks noGrp="1"/>
          </p:cNvSpPr>
          <p:nvPr>
            <p:ph type="subTitle" idx="1"/>
          </p:nvPr>
        </p:nvSpPr>
        <p:spPr>
          <a:xfrm>
            <a:off x="2123728" y="4221088"/>
            <a:ext cx="6876256" cy="2348880"/>
          </a:xfrm>
        </p:spPr>
        <p:txBody>
          <a:bodyPr vert="horz" anchor="b">
            <a:noAutofit/>
          </a:bodyPr>
          <a:lstStyle/>
          <a:p>
            <a:pPr algn="ctr">
              <a:spcBef>
                <a:spcPct val="0"/>
              </a:spcBef>
            </a:pPr>
            <a:r>
              <a:rPr lang="es-ES_tradnl" sz="2400" cap="small" dirty="0">
                <a:latin typeface="+mj-lt"/>
                <a:ea typeface="+mj-ea"/>
                <a:cs typeface="+mj-cs"/>
              </a:rPr>
              <a:t>CARLOS MARIO PERDOMO MARTÍNEZ</a:t>
            </a:r>
          </a:p>
          <a:p>
            <a:pPr algn="ctr">
              <a:spcBef>
                <a:spcPct val="0"/>
              </a:spcBef>
            </a:pPr>
            <a:endParaRPr lang="es-ES_tradnl" cap="small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pt-BR" sz="2400" cap="small" dirty="0">
                <a:latin typeface="+mj-lt"/>
                <a:ea typeface="+mj-ea"/>
                <a:cs typeface="+mj-cs"/>
              </a:rPr>
              <a:t>Orientador: </a:t>
            </a:r>
            <a:r>
              <a:rPr lang="pt-BR" sz="2400" cap="small" dirty="0" err="1">
                <a:latin typeface="+mj-lt"/>
                <a:ea typeface="+mj-ea"/>
                <a:cs typeface="+mj-cs"/>
              </a:rPr>
              <a:t>Nailê</a:t>
            </a:r>
            <a:r>
              <a:rPr lang="pt-BR" sz="2400" cap="small" dirty="0">
                <a:latin typeface="+mj-lt"/>
                <a:ea typeface="+mj-ea"/>
                <a:cs typeface="+mj-cs"/>
              </a:rPr>
              <a:t> </a:t>
            </a:r>
            <a:r>
              <a:rPr lang="pt-BR" sz="2400" cap="small" dirty="0" err="1">
                <a:latin typeface="+mj-lt"/>
                <a:ea typeface="+mj-ea"/>
                <a:cs typeface="+mj-cs"/>
              </a:rPr>
              <a:t>Damé</a:t>
            </a:r>
            <a:r>
              <a:rPr lang="pt-BR" sz="2400" cap="small" dirty="0">
                <a:latin typeface="+mj-lt"/>
                <a:ea typeface="+mj-ea"/>
                <a:cs typeface="+mj-cs"/>
              </a:rPr>
              <a:t>-Teixeira</a:t>
            </a:r>
            <a:endParaRPr lang="es-ES" sz="2400" cap="small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s-VE" cap="small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endParaRPr lang="es-ES" sz="2400" cap="small" dirty="0">
              <a:latin typeface="+mj-lt"/>
              <a:ea typeface="+mj-ea"/>
              <a:cs typeface="+mj-cs"/>
            </a:endParaRPr>
          </a:p>
          <a:p>
            <a:pPr algn="ctr">
              <a:spcBef>
                <a:spcPct val="0"/>
              </a:spcBef>
            </a:pPr>
            <a:r>
              <a:rPr lang="es-ES" sz="2400" cap="small" dirty="0">
                <a:latin typeface="+mj-lt"/>
                <a:ea typeface="+mj-ea"/>
                <a:cs typeface="+mj-cs"/>
              </a:rPr>
              <a:t>Pelotas, 2015</a:t>
            </a:r>
            <a:endParaRPr lang="es-VE" sz="2400" cap="small" dirty="0">
              <a:latin typeface="+mj-lt"/>
              <a:ea typeface="+mj-ea"/>
              <a:cs typeface="+mj-cs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234229" y="161795"/>
            <a:ext cx="6615914" cy="1539013"/>
          </a:xfrm>
          <a:prstGeom prst="rect">
            <a:avLst/>
          </a:prstGeom>
        </p:spPr>
        <p:txBody>
          <a:bodyPr vert="horz" anchor="b">
            <a:noAutofit/>
          </a:bodyPr>
          <a:lstStyle/>
          <a:p>
            <a:pPr algn="ctr"/>
            <a:r>
              <a:rPr lang="pt-BR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UNIVERSIDADE ABERTA DO SUS</a:t>
            </a:r>
            <a:endParaRPr lang="es-ES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UNIVERSIDADE FEDERAL DE PELOTAS</a:t>
            </a:r>
            <a:endParaRPr lang="es-ES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Especialização em Saúde da Família</a:t>
            </a:r>
            <a:endParaRPr lang="es-ES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Modalidade a Distância</a:t>
            </a:r>
            <a:endParaRPr lang="es-ES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  <a:p>
            <a:pPr algn="ctr"/>
            <a:r>
              <a:rPr lang="pt-BR" b="1" cap="small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Turma nº 8</a:t>
            </a:r>
            <a:endParaRPr lang="es-ES" b="1" cap="small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magem 8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225" t="18695" r="19223" b="18871"/>
          <a:stretch/>
        </p:blipFill>
        <p:spPr bwMode="auto">
          <a:xfrm>
            <a:off x="7236296" y="260648"/>
            <a:ext cx="1584176" cy="129614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1583668" y="4663014"/>
            <a:ext cx="5868144" cy="10390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Resultado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100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% de qualidade durantes os 4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meses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11560" y="620688"/>
            <a:ext cx="7812360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2: Melhorar a qualidade do atendimento das mulheres que realizam detecção precoce de câncer de colo de útero e de mama na unidade de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saúde</a:t>
            </a:r>
          </a:p>
          <a:p>
            <a:pPr algn="just">
              <a:lnSpc>
                <a:spcPct val="150000"/>
              </a:lnSpc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2.1 Obter 100% de coleta de amostras satisfatórias do exame cito patológico de colo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útero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8141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67544" y="260648"/>
            <a:ext cx="8003232" cy="46805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3: Melhorar a adesão das mulheres à realização de exame cito patológico de colo de útero e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mamografia</a:t>
            </a:r>
            <a:endParaRPr lang="pt-BR" sz="22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pt-BR" sz="1500" b="1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3.1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Identificar 100% das mulheres com exame cito patológico alterado sem acompanhamento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marL="0" indent="0" algn="just">
              <a:buNone/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4 Gráfico"/>
          <p:cNvGraphicFramePr/>
          <p:nvPr>
            <p:extLst>
              <p:ext uri="{D42A27DB-BD31-4B8C-83A1-F6EECF244321}">
                <p14:modId xmlns:p14="http://schemas.microsoft.com/office/powerpoint/2010/main" val="3363011513"/>
              </p:ext>
            </p:extLst>
          </p:nvPr>
        </p:nvGraphicFramePr>
        <p:xfrm>
          <a:off x="467544" y="2636912"/>
          <a:ext cx="8064895" cy="30914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1 Rectángulo"/>
          <p:cNvSpPr/>
          <p:nvPr/>
        </p:nvSpPr>
        <p:spPr>
          <a:xfrm>
            <a:off x="-823060624" y="-732373069"/>
            <a:ext cx="1655265249" cy="147160413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Proporção de mulheres com exame cito patológico alterado que não retornaram para conhecer resultado na UBS Pitangui II, Extremoz, RN. 2015.</a:t>
            </a:r>
            <a:r>
              <a:rPr lang="es-ES" dirty="0"/>
              <a:t> </a:t>
            </a:r>
          </a:p>
        </p:txBody>
      </p:sp>
      <p:sp>
        <p:nvSpPr>
          <p:cNvPr id="6" name="5 Rectángulo"/>
          <p:cNvSpPr/>
          <p:nvPr/>
        </p:nvSpPr>
        <p:spPr>
          <a:xfrm>
            <a:off x="-823061137" y="-732931170"/>
            <a:ext cx="1655266275" cy="14727203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Proporção de mulheres com exame cito patológico alterado que não retornaram para conhecer resultado na UBS Pitangui II, Extremoz, RN. 2015.</a:t>
            </a:r>
            <a:r>
              <a:rPr lang="es-ES" dirty="0"/>
              <a:t> </a:t>
            </a:r>
          </a:p>
        </p:txBody>
      </p:sp>
      <p:sp>
        <p:nvSpPr>
          <p:cNvPr id="7" name="2 Marcador de contenido"/>
          <p:cNvSpPr txBox="1">
            <a:spLocks/>
          </p:cNvSpPr>
          <p:nvPr/>
        </p:nvSpPr>
        <p:spPr>
          <a:xfrm>
            <a:off x="704800" y="5632648"/>
            <a:ext cx="7467600" cy="14687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pt-BR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Proporção de mulheres com exame cito patológico alterado que não retornaram para conhecer resultado na UBS Pitangui II, Extremoz, RN. 2015</a:t>
            </a:r>
            <a:r>
              <a:rPr lang="es-ES" sz="18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 </a:t>
            </a:r>
          </a:p>
          <a:p>
            <a:pPr algn="ctr"/>
            <a:endParaRPr lang="es-ES" sz="1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3750591" y="2420888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8" name="7 Rectángulo"/>
          <p:cNvSpPr/>
          <p:nvPr/>
        </p:nvSpPr>
        <p:spPr>
          <a:xfrm>
            <a:off x="1979712" y="4797152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0,0%</a:t>
            </a:r>
          </a:p>
        </p:txBody>
      </p:sp>
      <p:sp>
        <p:nvSpPr>
          <p:cNvPr id="9" name="8 Rectángulo"/>
          <p:cNvSpPr/>
          <p:nvPr/>
        </p:nvSpPr>
        <p:spPr>
          <a:xfrm>
            <a:off x="7246179" y="3347700"/>
            <a:ext cx="56618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60%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5508104" y="2420888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81209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8003232" cy="5832648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3.2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Identificar 100% das mulheres com mamografia alterada sem acompanhamento pela unidade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saúde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Meta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3.3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Realizar busca ativa em 100% de mulheres com exame cito patológico alterado sem acompanhamento pela unidade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saúde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Meta 3.4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Realizar busca ativa em 100% de mulheres com mamografia alterada sem acompanhamento pela unidade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saúde</a:t>
            </a:r>
          </a:p>
          <a:p>
            <a:pPr marL="0" indent="0" algn="just">
              <a:lnSpc>
                <a:spcPct val="150000"/>
              </a:lnSpc>
              <a:buNone/>
            </a:pPr>
            <a:endParaRPr lang="pt-BR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: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100% de qualidade durantes os 4 meses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lnSpc>
                <a:spcPct val="150000"/>
              </a:lnSpc>
              <a:buNone/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Rectángulo"/>
          <p:cNvSpPr/>
          <p:nvPr/>
        </p:nvSpPr>
        <p:spPr>
          <a:xfrm>
            <a:off x="642301" y="4869160"/>
            <a:ext cx="8100392" cy="53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Resultado: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100% de qualidade durantes os 4 meses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65820" y="682797"/>
            <a:ext cx="7794612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4: Melhorar o registro das informações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4.1 Manter registro da coleta de exame cito patológico de colo de útero em registro específico em 100% das mulheres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cadastradas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4.2 Manter registro da realização da mamografia em registro específico em 100% das mulheres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cadastradas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35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323528" y="5418109"/>
            <a:ext cx="8100392" cy="53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Resultado: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100% de qualidade durantes os 4 meses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569676" y="548680"/>
            <a:ext cx="7890756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5: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Mapear as mulheres de risco para câncer de colo de útero e de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mama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5.1 Pesquisar sinais de alerta para câncer de colo de útero em 100% das mulheres entre 25 e 64 anos (Dor e sangramento após relação sexual e/ou corrimento vaginal excessivo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)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5.2 Realizar avaliação de risco para câncer de mama em 100% das mulheres entre 50 e 69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665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Gráfico"/>
          <p:cNvGraphicFramePr/>
          <p:nvPr>
            <p:extLst>
              <p:ext uri="{D42A27DB-BD31-4B8C-83A1-F6EECF244321}">
                <p14:modId xmlns:p14="http://schemas.microsoft.com/office/powerpoint/2010/main" val="2943166146"/>
              </p:ext>
            </p:extLst>
          </p:nvPr>
        </p:nvGraphicFramePr>
        <p:xfrm>
          <a:off x="400690" y="1844824"/>
          <a:ext cx="3888432" cy="42215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4 Rectángulo"/>
          <p:cNvSpPr/>
          <p:nvPr/>
        </p:nvSpPr>
        <p:spPr>
          <a:xfrm>
            <a:off x="395536" y="260648"/>
            <a:ext cx="388843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Proporção de mulheres entre 25 e 64 anos com pesquisa de sinais de alerta para câncer de colo de útero</a:t>
            </a:r>
            <a:endParaRPr lang="es-E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6" name="5 Gráfico"/>
          <p:cNvGraphicFramePr/>
          <p:nvPr>
            <p:extLst>
              <p:ext uri="{D42A27DB-BD31-4B8C-83A1-F6EECF244321}">
                <p14:modId xmlns:p14="http://schemas.microsoft.com/office/powerpoint/2010/main" val="1395404285"/>
              </p:ext>
            </p:extLst>
          </p:nvPr>
        </p:nvGraphicFramePr>
        <p:xfrm>
          <a:off x="4644008" y="1844824"/>
          <a:ext cx="3816424" cy="414916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4644008" y="232901"/>
            <a:ext cx="379816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Proporção de mulheres entre 50 e 69 anos com avaliação de risco para câncer de mama</a:t>
            </a:r>
            <a:endParaRPr lang="es-E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435719" y="1835532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8" name="7 Rectángulo"/>
          <p:cNvSpPr/>
          <p:nvPr/>
        </p:nvSpPr>
        <p:spPr>
          <a:xfrm>
            <a:off x="2155799" y="1821721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9" name="8 Rectángulo"/>
          <p:cNvSpPr/>
          <p:nvPr/>
        </p:nvSpPr>
        <p:spPr>
          <a:xfrm>
            <a:off x="2875879" y="184482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3595959" y="1851556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5724128" y="1498591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6412137" y="148478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020272" y="1507485"/>
            <a:ext cx="79208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/>
              <a:t>100%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668344" y="1484784"/>
            <a:ext cx="68800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3982362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Rectángulo"/>
          <p:cNvSpPr/>
          <p:nvPr/>
        </p:nvSpPr>
        <p:spPr>
          <a:xfrm>
            <a:off x="449796" y="5706141"/>
            <a:ext cx="8100392" cy="5311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Resultado: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100% de qualidade durantes os 4 meses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5" name="4 Rectángulo"/>
          <p:cNvSpPr/>
          <p:nvPr/>
        </p:nvSpPr>
        <p:spPr>
          <a:xfrm>
            <a:off x="665820" y="476672"/>
            <a:ext cx="7794612" cy="51244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6: Promover a saúde das mulheres que realizam detecção precoce de câncer de colo de útero e de mama na unidade de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saúde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6.1 Orientar 100% das mulheres cadastradas sobre doenças sexualmente transmissíveis (DST) e fatores de risco para câncer de colo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útero</a:t>
            </a:r>
          </a:p>
          <a:p>
            <a:pPr algn="just">
              <a:lnSpc>
                <a:spcPct val="150000"/>
              </a:lnSpc>
            </a:pPr>
            <a:endParaRPr lang="es-ES" sz="10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Meta 6.2 Orientar 100% das mulheres cadastradas sobre doenças sexualmente transmissíveis (DST) e fatores de risco para câncer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mama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342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-99392"/>
            <a:ext cx="7239000" cy="692514"/>
          </a:xfrm>
        </p:spPr>
        <p:txBody>
          <a:bodyPr>
            <a:noAutofit/>
          </a:bodyPr>
          <a:lstStyle/>
          <a:p>
            <a:pPr algn="ctr">
              <a:defRPr/>
            </a:pPr>
            <a:r>
              <a:rPr lang="es-ES" sz="3200" dirty="0" err="1" smtClean="0"/>
              <a:t>Discussão</a:t>
            </a:r>
            <a:endParaRPr lang="es-ES" sz="3200" dirty="0"/>
          </a:p>
        </p:txBody>
      </p:sp>
      <p:sp>
        <p:nvSpPr>
          <p:cNvPr id="4" name="3 Rectángulo"/>
          <p:cNvSpPr/>
          <p:nvPr/>
        </p:nvSpPr>
        <p:spPr>
          <a:xfrm>
            <a:off x="266546" y="548680"/>
            <a:ext cx="8367881" cy="62016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Importância da intervenção para </a:t>
            </a:r>
            <a:r>
              <a:rPr lang="pt-B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equipe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O desenvolvimento desta intervenção propiciou uma maior integração da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equipe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O trabalho em equipe alcançou melhores resultados que em anos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anteriores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A intervenção reviveu as atribuições da equipe viabilizando a atenção de um maior número de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pessoas</a:t>
            </a: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endParaRPr lang="pt-BR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Importância </a:t>
            </a:r>
            <a:r>
              <a:rPr lang="pt-BR" sz="21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 intervenção para a </a:t>
            </a:r>
            <a:r>
              <a:rPr lang="pt-BR" sz="21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comunidade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Observamos muitas mudanças no preconceito dos usuários da comunidade na realização dos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exames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Uma maior interações entre a comunidade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a equipe dá ESF foi alcançada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Aumento o nível de conhecimento sobre estas doenças em nas usuárias da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população</a:t>
            </a:r>
          </a:p>
          <a:p>
            <a:pPr marL="274320" indent="-274320" algn="just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</a:pPr>
            <a:r>
              <a:rPr lang="pt-BR" sz="2100" dirty="0">
                <a:latin typeface="Tahoma" pitchFamily="34" charset="0"/>
                <a:ea typeface="Tahoma" pitchFamily="34" charset="0"/>
                <a:cs typeface="Tahoma" pitchFamily="34" charset="0"/>
              </a:rPr>
              <a:t>A comunidade recebe qualidade nos atendimentos, registros </a:t>
            </a:r>
            <a:r>
              <a:rPr lang="pt-BR" sz="21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adequados</a:t>
            </a:r>
            <a:endParaRPr lang="es-ES" sz="21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076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251520" y="666310"/>
            <a:ext cx="8352928" cy="571501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Importância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da intervenção para o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Serviço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Garantimos uma implementação da ações programáticas para melhorar a qualidade do programa de saúde da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mulher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Conseg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uir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incorporar ações planejadas no projeto a rotina do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serviço</a:t>
            </a:r>
          </a:p>
          <a:p>
            <a:pPr algn="just"/>
            <a:endParaRPr lang="pt-BR" sz="2200" dirty="0" smtClean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0" indent="0" algn="just">
              <a:buNone/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Processo Aprendizagem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concluir este curso de especialização, obtive mais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experiência, aprendizado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 preparação como profissional para trabalhar na estratégia de saúde da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família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Ganhei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em conhecimento sobre o significado de uma estratégia de intervenção, seu funcionamento, atividade de promoção e prevenção em saúde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/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upero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as expectativas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iniciais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5141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2286036" y="820253"/>
            <a:ext cx="4968552" cy="584775"/>
          </a:xfrm>
          <a:prstGeom prst="rect">
            <a:avLst/>
          </a:prstGeom>
        </p:spPr>
        <p:txBody>
          <a:bodyPr vert="horz" anchor="b">
            <a:noAutofit/>
          </a:bodyPr>
          <a:lstStyle>
            <a:lvl1pPr algn="ctr" eaLnBrk="1" latinLnBrk="0" hangingPunct="1">
              <a:buNone/>
              <a:defRPr kumimoji="0" sz="3200" b="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ES" sz="5000" dirty="0">
                <a:solidFill>
                  <a:schemeClr val="accent3"/>
                </a:solidFill>
              </a:rPr>
              <a:t>OBRIGADO</a:t>
            </a:r>
          </a:p>
        </p:txBody>
      </p:sp>
    </p:spTree>
    <p:extLst>
      <p:ext uri="{BB962C8B-B14F-4D97-AF65-F5344CB8AC3E}">
        <p14:creationId xmlns:p14="http://schemas.microsoft.com/office/powerpoint/2010/main" val="1258715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Diagrama"/>
          <p:cNvGraphicFramePr/>
          <p:nvPr>
            <p:extLst>
              <p:ext uri="{D42A27DB-BD31-4B8C-83A1-F6EECF244321}">
                <p14:modId xmlns:p14="http://schemas.microsoft.com/office/powerpoint/2010/main" val="2489581866"/>
              </p:ext>
            </p:extLst>
          </p:nvPr>
        </p:nvGraphicFramePr>
        <p:xfrm>
          <a:off x="216024" y="260648"/>
          <a:ext cx="8892480" cy="65973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2987824" y="332656"/>
            <a:ext cx="2736304" cy="648072"/>
          </a:xfrm>
        </p:spPr>
        <p:txBody>
          <a:bodyPr vert="horz" anchor="b">
            <a:noAutofit/>
          </a:bodyPr>
          <a:lstStyle/>
          <a:p>
            <a:pPr algn="ctr">
              <a:lnSpc>
                <a:spcPct val="125000"/>
              </a:lnSpc>
            </a:pPr>
            <a:r>
              <a:rPr lang="es-ES" sz="3200" b="1" dirty="0" err="1" smtClean="0"/>
              <a:t>Introdução</a:t>
            </a:r>
            <a:endParaRPr lang="es-ES" sz="3200" b="1" dirty="0"/>
          </a:p>
        </p:txBody>
      </p:sp>
    </p:spTree>
    <p:extLst>
      <p:ext uri="{BB962C8B-B14F-4D97-AF65-F5344CB8AC3E}">
        <p14:creationId xmlns:p14="http://schemas.microsoft.com/office/powerpoint/2010/main" val="155160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s-ES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5 Rectángulo"/>
          <p:cNvSpPr/>
          <p:nvPr/>
        </p:nvSpPr>
        <p:spPr>
          <a:xfrm>
            <a:off x="1699444" y="828001"/>
            <a:ext cx="611291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t-BR" sz="3200" b="1" cap="small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Caracterização da UBS</a:t>
            </a:r>
          </a:p>
        </p:txBody>
      </p:sp>
    </p:spTree>
    <p:extLst>
      <p:ext uri="{BB962C8B-B14F-4D97-AF65-F5344CB8AC3E}">
        <p14:creationId xmlns:p14="http://schemas.microsoft.com/office/powerpoint/2010/main" val="34594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Rectángulo"/>
          <p:cNvSpPr/>
          <p:nvPr/>
        </p:nvSpPr>
        <p:spPr>
          <a:xfrm>
            <a:off x="395536" y="620688"/>
            <a:ext cx="8064896" cy="56094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equipe: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 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médico, 1 enfermeira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,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técnico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de enfermagem, 3 agentes comunitários de saúde (ACS), 1 odontólogo e 1 encarregado da limpeza da área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física</a:t>
            </a:r>
          </a:p>
          <a:p>
            <a:pPr algn="ctr">
              <a:lnSpc>
                <a:spcPct val="150000"/>
              </a:lnSpc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Estrutura </a:t>
            </a: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f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ísica: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sala de consultas médicas, 1 sala de odontologia,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sala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de vacinas,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 sala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de curativos,1 sala de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enfermaria. Também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contamos com 1 farmácia, 1 sala do recepção e arquivos dos prontuários,1 cozinha, 1 sala onde se mede e pesa aos usuários e 2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banheiros</a:t>
            </a:r>
          </a:p>
          <a:p>
            <a:pPr algn="ctr">
              <a:lnSpc>
                <a:spcPct val="150000"/>
              </a:lnSpc>
            </a:pP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E caracterizada como ESF e atende área urbana e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rural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847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Marcador de contenido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1031328812"/>
              </p:ext>
            </p:extLst>
          </p:nvPr>
        </p:nvGraphicFramePr>
        <p:xfrm>
          <a:off x="683568" y="332656"/>
          <a:ext cx="7467600" cy="6069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4 CuadroTexto"/>
          <p:cNvSpPr txBox="1"/>
          <p:nvPr/>
        </p:nvSpPr>
        <p:spPr>
          <a:xfrm>
            <a:off x="4139952" y="3481844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latin typeface="Tahoma" pitchFamily="34" charset="0"/>
                <a:ea typeface="Tahoma" pitchFamily="34" charset="0"/>
                <a:cs typeface="Tahoma" pitchFamily="34" charset="0"/>
              </a:rPr>
              <a:t>UBS</a:t>
            </a:r>
            <a:endParaRPr lang="es-ES" sz="28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9331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20824" y="1844824"/>
            <a:ext cx="7467600" cy="580926"/>
          </a:xfrm>
        </p:spPr>
        <p:txBody>
          <a:bodyPr vert="horz" anchor="b">
            <a:noAutofit/>
          </a:bodyPr>
          <a:lstStyle/>
          <a:p>
            <a:pPr algn="ctr">
              <a:lnSpc>
                <a:spcPct val="125000"/>
              </a:lnSpc>
            </a:pPr>
            <a:r>
              <a:rPr lang="es-ES" sz="3200" b="1" dirty="0"/>
              <a:t>OBJETIVO GRAL</a:t>
            </a:r>
            <a:endParaRPr lang="es-VE" sz="3200" b="1" dirty="0"/>
          </a:p>
        </p:txBody>
      </p:sp>
      <p:sp>
        <p:nvSpPr>
          <p:cNvPr id="3" name="2 Marcador de contenido"/>
          <p:cNvSpPr>
            <a:spLocks noGrp="1"/>
          </p:cNvSpPr>
          <p:nvPr>
            <p:ph sz="quarter" idx="1"/>
          </p:nvPr>
        </p:nvSpPr>
        <p:spPr>
          <a:xfrm>
            <a:off x="457200" y="2613174"/>
            <a:ext cx="8075240" cy="199343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  <a:defRPr/>
            </a:pPr>
            <a:r>
              <a:rPr lang="pt-BR" sz="2200" dirty="0">
                <a:latin typeface="Tahoma" pitchFamily="34" charset="0"/>
                <a:cs typeface="Tahoma" pitchFamily="34" charset="0"/>
              </a:rPr>
              <a:t>Melhorar da Detecção do Câncer de Colo e do Câncer de Mama, na UBS Pitangui II, </a:t>
            </a:r>
            <a:r>
              <a:rPr lang="pt-BR" sz="2200" dirty="0" smtClean="0">
                <a:latin typeface="Tahoma" pitchFamily="34" charset="0"/>
                <a:cs typeface="Tahoma" pitchFamily="34" charset="0"/>
              </a:rPr>
              <a:t>Extremoz/RN</a:t>
            </a:r>
            <a:endParaRPr lang="es-VE" sz="2200" dirty="0">
              <a:latin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043608" y="357028"/>
            <a:ext cx="7239000" cy="695708"/>
          </a:xfrm>
        </p:spPr>
        <p:txBody>
          <a:bodyPr vert="horz" anchor="b">
            <a:noAutofit/>
          </a:bodyPr>
          <a:lstStyle/>
          <a:p>
            <a:pPr algn="ctr">
              <a:lnSpc>
                <a:spcPct val="125000"/>
              </a:lnSpc>
            </a:pPr>
            <a:r>
              <a:rPr lang="pt-BR" sz="3200" b="1" dirty="0"/>
              <a:t>Metodologia</a:t>
            </a:r>
            <a:endParaRPr lang="es-ES" sz="3200" b="1" dirty="0"/>
          </a:p>
        </p:txBody>
      </p:sp>
      <p:sp>
        <p:nvSpPr>
          <p:cNvPr id="4" name="3 Rectángulo"/>
          <p:cNvSpPr/>
          <p:nvPr/>
        </p:nvSpPr>
        <p:spPr>
          <a:xfrm>
            <a:off x="179512" y="1268760"/>
            <a:ext cx="8424936" cy="4248472"/>
          </a:xfrm>
          <a:prstGeom prst="rect">
            <a:avLst/>
          </a:prstGeom>
        </p:spPr>
        <p:txBody>
          <a:bodyPr vert="horz">
            <a:noAutofit/>
          </a:bodyPr>
          <a:lstStyle/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Caderno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de Atenção Básica n°13,2 da edição (Manual Técnico de Controles de Câncer de Colo de Útero e de Câncer de Mama, Ministério da Saúde,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2013)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População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alvo: mulheres em faixa etária de 25-64 anos e de 50-69 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anos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16 semanas</a:t>
            </a:r>
          </a:p>
          <a:p>
            <a:pPr marL="342900" indent="-342900" algn="just">
              <a:lnSpc>
                <a:spcPct val="150000"/>
              </a:lnSpc>
              <a:buFont typeface="Arial" pitchFamily="34" charset="0"/>
              <a:buChar char="•"/>
            </a:pP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Ações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foram desenvolvidas nos seguintes eixos: Monitoramento e avaliação, Organização e Gestão do serviço, Engajamento Publico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Clr>
                <a:schemeClr val="accent1"/>
              </a:buClr>
              <a:buSzPct val="70000"/>
            </a:pPr>
            <a:endParaRPr lang="pt-BR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1 Título"/>
          <p:cNvSpPr>
            <a:spLocks noGrp="1"/>
          </p:cNvSpPr>
          <p:nvPr>
            <p:ph type="title"/>
          </p:nvPr>
        </p:nvSpPr>
        <p:spPr>
          <a:xfrm>
            <a:off x="251520" y="476672"/>
            <a:ext cx="8352928" cy="695708"/>
          </a:xfrm>
        </p:spPr>
        <p:txBody>
          <a:bodyPr vert="horz" anchor="b">
            <a:noAutofit/>
          </a:bodyPr>
          <a:lstStyle/>
          <a:p>
            <a:pPr algn="ctr">
              <a:lnSpc>
                <a:spcPct val="125000"/>
              </a:lnSpc>
            </a:pPr>
            <a:r>
              <a:rPr lang="pt-BR" sz="3200" b="1" dirty="0" smtClean="0"/>
              <a:t>OBJETIVOS, METAS E RESULTADOS </a:t>
            </a:r>
            <a:endParaRPr lang="es-ES" sz="3200" b="1" dirty="0"/>
          </a:p>
        </p:txBody>
      </p:sp>
      <p:sp>
        <p:nvSpPr>
          <p:cNvPr id="3" name="2 Rectángulo"/>
          <p:cNvSpPr/>
          <p:nvPr/>
        </p:nvSpPr>
        <p:spPr>
          <a:xfrm>
            <a:off x="395536" y="1412776"/>
            <a:ext cx="8136904" cy="48474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Objetivo 1: Ampliar a cobertura de detecção precoce do câncer de colo e do câncer de </a:t>
            </a:r>
            <a:r>
              <a:rPr lang="pt-BR" sz="22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mama</a:t>
            </a:r>
          </a:p>
          <a:p>
            <a:pPr algn="just">
              <a:lnSpc>
                <a:spcPct val="150000"/>
              </a:lnSpc>
            </a:pPr>
            <a:endParaRPr lang="es-E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Meta 1.1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Ampliar a cobertura de detecção precoce do câncer de colo de útero das mulheres na faixa etária entre 25 e 64 anos de idade para 80</a:t>
            </a:r>
            <a:r>
              <a:rPr lang="pt-BR" sz="2200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%</a:t>
            </a:r>
          </a:p>
          <a:p>
            <a:pPr algn="just">
              <a:lnSpc>
                <a:spcPct val="150000"/>
              </a:lnSpc>
            </a:pPr>
            <a:endParaRPr lang="es-ES" sz="1500" dirty="0"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pt-BR" sz="2200" b="1" dirty="0">
                <a:latin typeface="Tahoma" pitchFamily="34" charset="0"/>
                <a:ea typeface="Tahoma" pitchFamily="34" charset="0"/>
                <a:cs typeface="Tahoma" pitchFamily="34" charset="0"/>
              </a:rPr>
              <a:t>Meta 1.2 </a:t>
            </a:r>
            <a:r>
              <a:rPr lang="pt-BR" sz="2200" dirty="0">
                <a:latin typeface="Tahoma" pitchFamily="34" charset="0"/>
                <a:ea typeface="Tahoma" pitchFamily="34" charset="0"/>
                <a:cs typeface="Tahoma" pitchFamily="34" charset="0"/>
              </a:rPr>
              <a:t>Ampliar a cobertura de detecção precoce do câncer de mama das mulheres na faixa etária entre 50 e 69 anos de idade para 80%</a:t>
            </a:r>
            <a:endParaRPr lang="es-ES" sz="2200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068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1"/>
          <p:cNvGraphicFramePr/>
          <p:nvPr>
            <p:extLst>
              <p:ext uri="{D42A27DB-BD31-4B8C-83A1-F6EECF244321}">
                <p14:modId xmlns:p14="http://schemas.microsoft.com/office/powerpoint/2010/main" val="2167166141"/>
              </p:ext>
            </p:extLst>
          </p:nvPr>
        </p:nvGraphicFramePr>
        <p:xfrm>
          <a:off x="314527" y="1373072"/>
          <a:ext cx="3978442" cy="48632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5 Rectángulo"/>
          <p:cNvSpPr/>
          <p:nvPr/>
        </p:nvSpPr>
        <p:spPr>
          <a:xfrm>
            <a:off x="179512" y="44624"/>
            <a:ext cx="4248472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Proporção de mulheres entre 25 e 64 anos com exame em dia para detecção precoce do câncer de colo de </a:t>
            </a:r>
            <a:r>
              <a:rPr lang="pt-B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útero</a:t>
            </a:r>
            <a:endParaRPr lang="es-ES" sz="2000" b="1" dirty="0"/>
          </a:p>
        </p:txBody>
      </p:sp>
      <p:sp>
        <p:nvSpPr>
          <p:cNvPr id="2" name="1 Rectángulo"/>
          <p:cNvSpPr/>
          <p:nvPr/>
        </p:nvSpPr>
        <p:spPr>
          <a:xfrm>
            <a:off x="395536" y="6237312"/>
            <a:ext cx="3350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22,1%=139 preventivos</a:t>
            </a:r>
            <a:endParaRPr lang="es-E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aphicFrame>
        <p:nvGraphicFramePr>
          <p:cNvPr id="5" name="Chart 3"/>
          <p:cNvGraphicFramePr/>
          <p:nvPr>
            <p:extLst>
              <p:ext uri="{D42A27DB-BD31-4B8C-83A1-F6EECF244321}">
                <p14:modId xmlns:p14="http://schemas.microsoft.com/office/powerpoint/2010/main" val="1771017246"/>
              </p:ext>
            </p:extLst>
          </p:nvPr>
        </p:nvGraphicFramePr>
        <p:xfrm>
          <a:off x="4582068" y="1373073"/>
          <a:ext cx="3959026" cy="4648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6 Rectángulo"/>
          <p:cNvSpPr/>
          <p:nvPr/>
        </p:nvSpPr>
        <p:spPr>
          <a:xfrm>
            <a:off x="4499992" y="49633"/>
            <a:ext cx="4301758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Proporção de mulheres entre 50 e 69 anos com exame em dia para detecção precoce de câncer de </a:t>
            </a:r>
            <a:r>
              <a:rPr lang="pt-BR" sz="2000" b="1" dirty="0" smtClean="0">
                <a:latin typeface="Tahoma" pitchFamily="34" charset="0"/>
                <a:ea typeface="Tahoma" pitchFamily="34" charset="0"/>
                <a:cs typeface="Tahoma" pitchFamily="34" charset="0"/>
              </a:rPr>
              <a:t>mama</a:t>
            </a:r>
            <a:endParaRPr lang="es-ES" sz="2000" b="1" dirty="0"/>
          </a:p>
        </p:txBody>
      </p:sp>
      <p:sp>
        <p:nvSpPr>
          <p:cNvPr id="8" name="7 Rectángulo"/>
          <p:cNvSpPr/>
          <p:nvPr/>
        </p:nvSpPr>
        <p:spPr>
          <a:xfrm>
            <a:off x="4951392" y="6236278"/>
            <a:ext cx="336502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sz="2000" b="1" dirty="0">
                <a:latin typeface="Tahoma" pitchFamily="34" charset="0"/>
                <a:ea typeface="Tahoma" pitchFamily="34" charset="0"/>
                <a:cs typeface="Tahoma" pitchFamily="34" charset="0"/>
              </a:rPr>
              <a:t>19,9%=40 mamografias</a:t>
            </a:r>
            <a:endParaRPr lang="es-ES" sz="2000" b="1" dirty="0"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3" name="2 Rectángulo"/>
          <p:cNvSpPr/>
          <p:nvPr/>
        </p:nvSpPr>
        <p:spPr>
          <a:xfrm>
            <a:off x="1400580" y="5223811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1,9%</a:t>
            </a:r>
            <a:endParaRPr lang="es-ES" dirty="0"/>
          </a:p>
        </p:txBody>
      </p:sp>
      <p:sp>
        <p:nvSpPr>
          <p:cNvPr id="9" name="8 Rectángulo"/>
          <p:cNvSpPr/>
          <p:nvPr/>
        </p:nvSpPr>
        <p:spPr>
          <a:xfrm>
            <a:off x="2120660" y="4859868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4,3</a:t>
            </a:r>
            <a:r>
              <a:rPr lang="es-ES" dirty="0"/>
              <a:t>%</a:t>
            </a:r>
          </a:p>
        </p:txBody>
      </p:sp>
      <p:sp>
        <p:nvSpPr>
          <p:cNvPr id="10" name="9 Rectángulo"/>
          <p:cNvSpPr/>
          <p:nvPr/>
        </p:nvSpPr>
        <p:spPr>
          <a:xfrm>
            <a:off x="2840740" y="4859868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7,8</a:t>
            </a:r>
            <a:r>
              <a:rPr lang="es-ES" dirty="0"/>
              <a:t>%</a:t>
            </a:r>
          </a:p>
        </p:txBody>
      </p:sp>
      <p:sp>
        <p:nvSpPr>
          <p:cNvPr id="11" name="10 Rectángulo"/>
          <p:cNvSpPr/>
          <p:nvPr/>
        </p:nvSpPr>
        <p:spPr>
          <a:xfrm>
            <a:off x="3583007" y="4355812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22,1</a:t>
            </a:r>
            <a:r>
              <a:rPr lang="es-ES" dirty="0"/>
              <a:t>%</a:t>
            </a:r>
          </a:p>
        </p:txBody>
      </p:sp>
      <p:sp>
        <p:nvSpPr>
          <p:cNvPr id="12" name="11 Rectángulo"/>
          <p:cNvSpPr/>
          <p:nvPr/>
        </p:nvSpPr>
        <p:spPr>
          <a:xfrm>
            <a:off x="5586281" y="5147900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 smtClean="0"/>
              <a:t>1,0</a:t>
            </a:r>
            <a:r>
              <a:rPr lang="es-ES" dirty="0"/>
              <a:t>%</a:t>
            </a:r>
          </a:p>
        </p:txBody>
      </p:sp>
      <p:sp>
        <p:nvSpPr>
          <p:cNvPr id="13" name="12 Rectángulo"/>
          <p:cNvSpPr/>
          <p:nvPr/>
        </p:nvSpPr>
        <p:spPr>
          <a:xfrm>
            <a:off x="7089212" y="4808528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5,5%</a:t>
            </a:r>
          </a:p>
        </p:txBody>
      </p:sp>
      <p:sp>
        <p:nvSpPr>
          <p:cNvPr id="14" name="13 Rectángulo"/>
          <p:cNvSpPr/>
          <p:nvPr/>
        </p:nvSpPr>
        <p:spPr>
          <a:xfrm>
            <a:off x="7740352" y="4388023"/>
            <a:ext cx="77296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19,9%</a:t>
            </a:r>
          </a:p>
        </p:txBody>
      </p:sp>
      <p:sp>
        <p:nvSpPr>
          <p:cNvPr id="15" name="14 Rectángulo"/>
          <p:cNvSpPr/>
          <p:nvPr/>
        </p:nvSpPr>
        <p:spPr>
          <a:xfrm>
            <a:off x="6325301" y="4797152"/>
            <a:ext cx="6511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dirty="0"/>
              <a:t>1,5%</a:t>
            </a:r>
          </a:p>
        </p:txBody>
      </p:sp>
    </p:spTree>
    <p:extLst>
      <p:ext uri="{BB962C8B-B14F-4D97-AF65-F5344CB8AC3E}">
        <p14:creationId xmlns:p14="http://schemas.microsoft.com/office/powerpoint/2010/main" val="861451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irador">
  <a:themeElements>
    <a:clrScheme name="Mirador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irador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Mirador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1119</TotalTime>
  <Words>1093</Words>
  <Application>Microsoft Office PowerPoint</Application>
  <PresentationFormat>Apresentação na tela (4:3)</PresentationFormat>
  <Paragraphs>128</Paragraphs>
  <Slides>19</Slides>
  <Notes>1</Notes>
  <HiddenSlides>0</HiddenSlides>
  <MMClips>0</MMClips>
  <ScaleCrop>false</ScaleCrop>
  <HeadingPairs>
    <vt:vector size="6" baseType="variant">
      <vt:variant>
        <vt:lpstr>Fontes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19</vt:i4>
      </vt:variant>
    </vt:vector>
  </HeadingPairs>
  <TitlesOfParts>
    <vt:vector size="28" baseType="lpstr">
      <vt:lpstr>Arial</vt:lpstr>
      <vt:lpstr>Calibri</vt:lpstr>
      <vt:lpstr>Century Schoolbook</vt:lpstr>
      <vt:lpstr>Tahoma</vt:lpstr>
      <vt:lpstr>Trebuchet MS</vt:lpstr>
      <vt:lpstr>Verdana</vt:lpstr>
      <vt:lpstr>Wingdings</vt:lpstr>
      <vt:lpstr>Wingdings 2</vt:lpstr>
      <vt:lpstr>Mirador</vt:lpstr>
      <vt:lpstr>MELHORIA DA DETECÇÃO DO CÂNCER DE COLO DE ÚTERO E DO CÂNCER DE MAMA, NA UBS PITANGUI II, EXTREMOS/RN</vt:lpstr>
      <vt:lpstr>Introdução</vt:lpstr>
      <vt:lpstr>Apresentação do PowerPoint</vt:lpstr>
      <vt:lpstr>Apresentação do PowerPoint</vt:lpstr>
      <vt:lpstr>Apresentação do PowerPoint</vt:lpstr>
      <vt:lpstr>OBJETIVO GRAL</vt:lpstr>
      <vt:lpstr>Metodologia</vt:lpstr>
      <vt:lpstr>OBJETIVOS, METAS E RESULTADOS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Discussão</vt:lpstr>
      <vt:lpstr>Apresentação do PowerPoint</vt:lpstr>
      <vt:lpstr>Apresentação do PowerPoint</vt:lpstr>
    </vt:vector>
  </TitlesOfParts>
  <Company>UCI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Grency Irene Martínez Alba</dc:creator>
  <cp:lastModifiedBy>Carlos Mario</cp:lastModifiedBy>
  <cp:revision>127</cp:revision>
  <dcterms:created xsi:type="dcterms:W3CDTF">2013-05-07T13:15:53Z</dcterms:created>
  <dcterms:modified xsi:type="dcterms:W3CDTF">2015-09-16T22:02:09Z</dcterms:modified>
</cp:coreProperties>
</file>