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56" r:id="rId2"/>
    <p:sldId id="317" r:id="rId3"/>
    <p:sldId id="318" r:id="rId4"/>
    <p:sldId id="321" r:id="rId5"/>
    <p:sldId id="322" r:id="rId6"/>
    <p:sldId id="319" r:id="rId7"/>
    <p:sldId id="257" r:id="rId8"/>
    <p:sldId id="320" r:id="rId9"/>
    <p:sldId id="323" r:id="rId10"/>
    <p:sldId id="277" r:id="rId11"/>
    <p:sldId id="279" r:id="rId12"/>
    <p:sldId id="305" r:id="rId13"/>
    <p:sldId id="326" r:id="rId14"/>
    <p:sldId id="307" r:id="rId15"/>
    <p:sldId id="308" r:id="rId16"/>
    <p:sldId id="325" r:id="rId17"/>
    <p:sldId id="310" r:id="rId18"/>
    <p:sldId id="311" r:id="rId19"/>
    <p:sldId id="327" r:id="rId20"/>
    <p:sldId id="328" r:id="rId21"/>
    <p:sldId id="329" r:id="rId22"/>
    <p:sldId id="316" r:id="rId23"/>
    <p:sldId id="324" r:id="rId24"/>
    <p:sldId id="265" r:id="rId2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D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98" autoAdjust="0"/>
    <p:restoredTop sz="94615" autoAdjust="0"/>
  </p:normalViewPr>
  <p:slideViewPr>
    <p:cSldViewPr>
      <p:cViewPr>
        <p:scale>
          <a:sx n="71" d="100"/>
          <a:sy n="71" d="100"/>
        </p:scale>
        <p:origin x="-15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214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is%20medicos\Especializacion\Docencia\Unidade%204\Guia\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is%20medicos\Especializacion\Docencia\Unidade%204\Guia\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is%20medicos\Especializacion\Docencia\Unidade%204\Guia\2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E:\Mais%20medicos\Especializacion\Docencia\Unidade%204\Guia\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1.0059324219757545E-2</c:v>
                </c:pt>
                <c:pt idx="1">
                  <c:v>3.8173845757028632E-2</c:v>
                </c:pt>
                <c:pt idx="2">
                  <c:v>4.9780758318287335E-2</c:v>
                </c:pt>
                <c:pt idx="3">
                  <c:v>6.8867681196801644E-2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318400"/>
        <c:axId val="134751936"/>
      </c:barChart>
      <c:catAx>
        <c:axId val="137318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4751936"/>
        <c:crosses val="autoZero"/>
        <c:auto val="1"/>
        <c:lblAlgn val="ctr"/>
        <c:lblOffset val="100"/>
        <c:noMultiLvlLbl val="0"/>
      </c:catAx>
      <c:valAx>
        <c:axId val="13475193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31840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FF0000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1.9855595667870037E-2</c:v>
                </c:pt>
                <c:pt idx="1">
                  <c:v>9.7472924187725629E-2</c:v>
                </c:pt>
                <c:pt idx="2">
                  <c:v>0.12725631768953069</c:v>
                </c:pt>
                <c:pt idx="3">
                  <c:v>0.17057761732851986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27712"/>
        <c:axId val="134753664"/>
      </c:barChart>
      <c:catAx>
        <c:axId val="1350277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4753664"/>
        <c:crosses val="autoZero"/>
        <c:auto val="1"/>
        <c:lblAlgn val="ctr"/>
        <c:lblOffset val="100"/>
        <c:noMultiLvlLbl val="0"/>
      </c:catAx>
      <c:valAx>
        <c:axId val="1347536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2771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0.97435897435897434</c:v>
                </c:pt>
                <c:pt idx="1">
                  <c:v>0.9932432432432432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59520"/>
        <c:axId val="135070848"/>
      </c:barChart>
      <c:catAx>
        <c:axId val="137259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70848"/>
        <c:crosses val="autoZero"/>
        <c:auto val="1"/>
        <c:lblAlgn val="ctr"/>
        <c:lblOffset val="100"/>
        <c:noMultiLvlLbl val="0"/>
      </c:catAx>
      <c:valAx>
        <c:axId val="135070848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259520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0.90909090909090906</c:v>
                </c:pt>
                <c:pt idx="1">
                  <c:v>0.98148148148148151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7260032"/>
        <c:axId val="135072576"/>
      </c:barChart>
      <c:catAx>
        <c:axId val="13726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5072576"/>
        <c:crosses val="autoZero"/>
        <c:auto val="1"/>
        <c:lblAlgn val="ctr"/>
        <c:lblOffset val="100"/>
        <c:noMultiLvlLbl val="0"/>
      </c:catAx>
      <c:valAx>
        <c:axId val="13507257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37260032"/>
        <c:crosses val="autoZero"/>
        <c:crossBetween val="between"/>
        <c:majorUnit val="0.1"/>
        <c:minorUnit val="0.1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2CFD1B-18A4-4F03-9D57-15F255D6C0BD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9C8B7-80DC-417D-BAFF-EE32D247077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0591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5197C7-11FE-4B3E-9255-39B9F866C4E8}" type="datetimeFigureOut">
              <a:rPr lang="pt-BR" smtClean="0"/>
              <a:pPr/>
              <a:t>23/10/2015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EBDE420-33E2-43CB-B395-5C1974C126B0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714884"/>
            <a:ext cx="7848872" cy="159443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1142976" y="369126"/>
            <a:ext cx="6243654" cy="171451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	</a:t>
            </a: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UNIVERSIDADE FEDERAL DE PELOTAS - 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Universidade Aberta do SUS - UNASUS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Especialização em Saúde da Família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Modalidade a Distância</a:t>
            </a:r>
            <a:b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	Turma 8</a:t>
            </a:r>
            <a: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pt-B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Imagem 23" descr="logo_saudeFamili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33410" y="433609"/>
            <a:ext cx="1415124" cy="1142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 descr="C:\Users\talita helena\Desktop\Logo_UNA-SUS_Vertical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084" y="514738"/>
            <a:ext cx="1391784" cy="980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Subtítulo 2"/>
          <p:cNvSpPr txBox="1">
            <a:spLocks/>
          </p:cNvSpPr>
          <p:nvPr/>
        </p:nvSpPr>
        <p:spPr>
          <a:xfrm>
            <a:off x="447084" y="2074460"/>
            <a:ext cx="8358213" cy="241565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>
              <a:spcBef>
                <a:spcPct val="20000"/>
              </a:spcBef>
            </a:pPr>
            <a:endParaRPr lang="pt-BR" sz="32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pt-BR" sz="2400" b="1" dirty="0">
                <a:latin typeface="+mj-lt"/>
                <a:cs typeface="Arial" pitchFamily="34" charset="0"/>
              </a:rPr>
              <a:t>MELHORIA DA ATENÇÃO À SAÚDE DA PESSOA COM HIPERTENSÃO ARTERIAL SISTÊMICA E/OU DIABETES MELLITUS NA UBS/USA BALBINA MESTRINHO, MANAUS/AM</a:t>
            </a:r>
            <a:endParaRPr kumimoji="0" lang="pt-BR" sz="2400" b="1" i="0" u="none" strike="noStrike" kern="1200" cap="all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cs typeface="Arial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5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CaixaDeTexto 1"/>
          <p:cNvSpPr txBox="1">
            <a:spLocks noChangeArrowheads="1"/>
          </p:cNvSpPr>
          <p:nvPr/>
        </p:nvSpPr>
        <p:spPr bwMode="auto">
          <a:xfrm>
            <a:off x="810058" y="4395079"/>
            <a:ext cx="742212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b="1" dirty="0">
                <a:latin typeface="+mj-lt"/>
                <a:cs typeface="Arial" pitchFamily="34" charset="0"/>
              </a:rPr>
              <a:t>Carlos Rafael Duany Miranda</a:t>
            </a:r>
            <a:endParaRPr lang="es-ES" b="1" dirty="0">
              <a:latin typeface="+mj-lt"/>
              <a:cs typeface="Arial" pitchFamily="34" charset="0"/>
            </a:endParaRPr>
          </a:p>
          <a:p>
            <a:pPr algn="ctr"/>
            <a:r>
              <a:rPr lang="pt-BR" b="1" smtClean="0">
                <a:latin typeface="+mj-lt"/>
                <a:cs typeface="Arial" pitchFamily="34" charset="0"/>
              </a:rPr>
              <a:t>Orientadora: </a:t>
            </a:r>
            <a:r>
              <a:rPr lang="pt-BR" b="1" dirty="0">
                <a:latin typeface="+mj-lt"/>
                <a:cs typeface="Arial" pitchFamily="34" charset="0"/>
              </a:rPr>
              <a:t>Luciane Soares Seixas</a:t>
            </a:r>
            <a:endParaRPr lang="es-ES" b="1" dirty="0">
              <a:latin typeface="+mj-lt"/>
              <a:cs typeface="Arial" pitchFamily="34" charset="0"/>
            </a:endParaRPr>
          </a:p>
        </p:txBody>
      </p:sp>
      <p:sp>
        <p:nvSpPr>
          <p:cNvPr id="11" name="CaixaDeTexto 1"/>
          <p:cNvSpPr txBox="1">
            <a:spLocks noChangeArrowheads="1"/>
          </p:cNvSpPr>
          <p:nvPr/>
        </p:nvSpPr>
        <p:spPr bwMode="auto">
          <a:xfrm>
            <a:off x="785787" y="5677331"/>
            <a:ext cx="74221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Pelotas, 2015</a:t>
            </a:r>
            <a:endParaRPr lang="pt-B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73889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142984"/>
            <a:ext cx="7848872" cy="521497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Objetivo 1: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Ampliar a cobertura dos hipertensos e diabéticos</a:t>
            </a: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.</a:t>
            </a:r>
            <a:endParaRPr lang="pt-BR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Meta: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Cadastrar 6</a:t>
            </a: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0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% dos hipertensos e dos diabéticos da área de abrangência no Programa de Atenção à Hipertensão Arterial Sistémica e à Diabetes Mellitus da unidade de saúde.</a:t>
            </a:r>
          </a:p>
          <a:p>
            <a:pPr algn="just"/>
            <a:r>
              <a:rPr lang="pt-BR" sz="1800" dirty="0">
                <a:solidFill>
                  <a:schemeClr val="tx1"/>
                </a:solidFill>
              </a:rPr>
              <a:t> </a:t>
            </a:r>
            <a:r>
              <a:rPr lang="pt-BR" sz="1800" dirty="0" smtClean="0">
                <a:solidFill>
                  <a:schemeClr val="tx1"/>
                </a:solidFill>
              </a:rPr>
              <a:t>                      </a:t>
            </a:r>
            <a:r>
              <a:rPr lang="pt-BR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                                 Diabéticos</a:t>
            </a:r>
            <a:endParaRPr lang="pt-BR" sz="1800" dirty="0" smtClean="0">
              <a:solidFill>
                <a:schemeClr val="tx1"/>
              </a:solidFill>
            </a:endParaRPr>
          </a:p>
          <a:p>
            <a:pPr algn="l"/>
            <a:endParaRPr lang="pt-BR" sz="1800" dirty="0" smtClean="0">
              <a:solidFill>
                <a:srgbClr val="FF0000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r>
              <a:rPr lang="pt-BR" sz="1800" dirty="0" smtClean="0">
                <a:latin typeface="+mj-lt"/>
                <a:cs typeface="Calibri" pitchFamily="34" charset="0"/>
              </a:rPr>
              <a:t>                    </a:t>
            </a:r>
          </a:p>
          <a:p>
            <a:pPr algn="just"/>
            <a:endParaRPr lang="pt-BR" sz="1800" dirty="0">
              <a:latin typeface="+mj-lt"/>
              <a:cs typeface="Calibri" pitchFamily="34" charset="0"/>
            </a:endParaRPr>
          </a:p>
          <a:p>
            <a:pPr algn="just"/>
            <a:endParaRPr lang="pt-BR" sz="1800" dirty="0" smtClean="0">
              <a:latin typeface="+mj-lt"/>
              <a:cs typeface="Calibri" pitchFamily="34" charset="0"/>
            </a:endParaRPr>
          </a:p>
          <a:p>
            <a:pPr algn="just"/>
            <a:r>
              <a:rPr lang="pt-BR" sz="1800" dirty="0" smtClean="0">
                <a:latin typeface="+mj-lt"/>
                <a:cs typeface="Calibri" pitchFamily="34" charset="0"/>
              </a:rPr>
              <a:t>                     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1º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39                                                         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1º 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22</a:t>
            </a:r>
            <a:endParaRPr lang="pt-BR" sz="1800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 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2º 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148                                                        2º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108</a:t>
            </a:r>
            <a:endParaRPr lang="pt-BR" sz="1800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3º 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193                                                        3º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141</a:t>
            </a:r>
            <a:endParaRPr lang="pt-BR" sz="1800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                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4º 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267                                                       4º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189</a:t>
            </a:r>
            <a:endParaRPr lang="pt-BR" sz="1800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1800" dirty="0" smtClean="0">
                <a:solidFill>
                  <a:schemeClr val="tx1"/>
                </a:solidFill>
              </a:rPr>
              <a:t>   </a:t>
            </a: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  <a:p>
            <a:pPr algn="just"/>
            <a:endParaRPr lang="pt-BR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7" name="6 Gráfico"/>
          <p:cNvGraphicFramePr/>
          <p:nvPr>
            <p:extLst>
              <p:ext uri="{D42A27DB-BD31-4B8C-83A1-F6EECF244321}">
                <p14:modId xmlns:p14="http://schemas.microsoft.com/office/powerpoint/2010/main" val="989086641"/>
              </p:ext>
            </p:extLst>
          </p:nvPr>
        </p:nvGraphicFramePr>
        <p:xfrm>
          <a:off x="1043608" y="2852936"/>
          <a:ext cx="2961005" cy="1828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7 Gráfico"/>
          <p:cNvGraphicFramePr/>
          <p:nvPr>
            <p:extLst>
              <p:ext uri="{D42A27DB-BD31-4B8C-83A1-F6EECF244321}">
                <p14:modId xmlns:p14="http://schemas.microsoft.com/office/powerpoint/2010/main" val="2375722210"/>
              </p:ext>
            </p:extLst>
          </p:nvPr>
        </p:nvGraphicFramePr>
        <p:xfrm>
          <a:off x="5004048" y="2852936"/>
          <a:ext cx="2888997" cy="1800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571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7482" y="599010"/>
            <a:ext cx="8136904" cy="5088187"/>
          </a:xfrm>
        </p:spPr>
        <p:txBody>
          <a:bodyPr>
            <a:noAutofit/>
          </a:bodyPr>
          <a:lstStyle/>
          <a:p>
            <a:pPr lvl="0" algn="just">
              <a:defRPr/>
            </a:pPr>
            <a:endParaRPr lang="pt-BR" sz="2800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Melhorar a qualidade do atendimento ao usuário hipertenso e/ou diabético realizado na unidade de saúde.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Metas </a:t>
            </a:r>
            <a:r>
              <a:rPr lang="pt-BR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Realizar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exame clínico apropriado em 100% dos hipertensos e diabéticos.</a:t>
            </a:r>
          </a:p>
          <a:p>
            <a:pPr algn="just"/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Hipertensão arterial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Diabetes  Mellitus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22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2º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148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(100%)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108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3º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193 (100%)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141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267 (100%)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4º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189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(100%) </a:t>
            </a:r>
            <a:endParaRPr lang="pt-BR" sz="18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t-BR" sz="2800" dirty="0" smtClean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</a:endParaRPr>
          </a:p>
        </p:txBody>
      </p:sp>
      <p:pic>
        <p:nvPicPr>
          <p:cNvPr id="5" name="7 Imagen" descr="C:\Users\Duany\Pictures\2015-09-30 09.24.2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3212976"/>
            <a:ext cx="2808312" cy="26642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03050" y="579455"/>
            <a:ext cx="7632848" cy="5441833"/>
          </a:xfrm>
        </p:spPr>
        <p:txBody>
          <a:bodyPr>
            <a:noAutofit/>
          </a:bodyPr>
          <a:lstStyle/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Melhorar a qualidade do atendimento ao usuário hipertenso e/ou diabético realizado na unidade de saúde.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Metas </a:t>
            </a:r>
            <a:r>
              <a:rPr lang="pt-BR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Priorizar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a prescrição de medicamentos da farmácia popular para 100% dos hipertensos e diabéticos cadastrados na unidade de saúde. </a:t>
            </a:r>
          </a:p>
          <a:p>
            <a:pPr algn="just"/>
            <a:endParaRPr lang="pt-BR" b="1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Hipertensão arterial        Diabetes  Mellitus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1º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39 (100%)              1º mês: 22 (100%) 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148 (100%)           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193 (100%)           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267 (100%)           4º mês: 189 (100%) </a:t>
            </a:r>
            <a:endParaRPr lang="pt-BR" sz="1800" dirty="0">
              <a:solidFill>
                <a:srgbClr val="FF0000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6" name="Imagem 23" descr="2015-09-30 0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717032"/>
            <a:ext cx="295232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83568" y="1124744"/>
            <a:ext cx="7704856" cy="48965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Objetivo 2: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Melhorar a qualidade do atendimento ao usuário hipertenso e/ou diabético realizado na unidade de saúde.</a:t>
            </a:r>
          </a:p>
          <a:p>
            <a:pPr algn="just">
              <a:lnSpc>
                <a:spcPct val="150000"/>
              </a:lnSpc>
            </a:pP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Metas :</a:t>
            </a:r>
          </a:p>
          <a:p>
            <a:pPr algn="just">
              <a:lnSpc>
                <a:spcPct val="150000"/>
              </a:lnSpc>
            </a:pPr>
            <a:r>
              <a:rPr lang="pt-BR" dirty="0" smtClean="0">
                <a:solidFill>
                  <a:schemeClr val="tx1"/>
                </a:solidFill>
              </a:rPr>
              <a:t>Garantir </a:t>
            </a:r>
            <a:r>
              <a:rPr lang="pt-BR" dirty="0">
                <a:solidFill>
                  <a:schemeClr val="tx1"/>
                </a:solidFill>
              </a:rPr>
              <a:t>a 100% dos hipertensos e diabéticos a realização de exames complementares em dia de acordo com o protocolo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Hipertensão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arterial    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Diabetes  Mellitus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1º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39 (100%)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148 (100%)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193 (100%)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4º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267 (100%)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189 (100%) </a:t>
            </a:r>
            <a:endParaRPr lang="pt-BR" sz="1800" dirty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61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000108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Objetivo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2: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Melhorar a qualidade do atendimento ao usuário hipertenso e/ou diabético realizado na unidade de saúde.</a:t>
            </a: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Meta:</a:t>
            </a:r>
            <a:r>
              <a:rPr lang="pt-BR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Realizar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avaliação da necessidade de atendimento odontológico em 100% dos hipertensos e diabéticos</a:t>
            </a:r>
            <a:r>
              <a:rPr lang="pt-BR" sz="2800" dirty="0">
                <a:solidFill>
                  <a:schemeClr val="tx1"/>
                </a:solidFill>
                <a:latin typeface="+mj-lt"/>
                <a:cs typeface="Calibri" pitchFamily="34" charset="0"/>
              </a:rPr>
              <a:t>. </a:t>
            </a:r>
          </a:p>
          <a:p>
            <a:pPr algn="just"/>
            <a:r>
              <a:rPr lang="pt-BR" sz="2800" dirty="0" smtClean="0">
                <a:latin typeface="Calibri" pitchFamily="34" charset="0"/>
                <a:cs typeface="Calibri" pitchFamily="34" charset="0"/>
              </a:rPr>
              <a:t>              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                  Diabéticos</a:t>
            </a:r>
            <a:endParaRPr lang="pt-BR" sz="24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800" dirty="0">
                <a:latin typeface="Calibri" pitchFamily="34" charset="0"/>
                <a:cs typeface="Calibri" pitchFamily="34" charset="0"/>
              </a:rPr>
              <a:t>  </a:t>
            </a:r>
            <a:endParaRPr lang="pt-BR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sz="28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       1º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38                                  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20</a:t>
            </a:r>
            <a:endParaRPr lang="pt-BR" sz="1800" b="1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147                                 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106</a:t>
            </a:r>
            <a:endParaRPr lang="pt-BR" sz="1800" b="1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193                                                        3º mês: 141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267                    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189</a:t>
            </a:r>
          </a:p>
          <a:p>
            <a:pPr algn="just"/>
            <a:endParaRPr lang="pt-BR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latin typeface="Arial" pitchFamily="34" charset="0"/>
                <a:cs typeface="Arial" pitchFamily="34" charset="0"/>
              </a:rPr>
              <a:t>Resultados</a:t>
            </a:r>
            <a:endParaRPr lang="pt-BR" sz="4400" dirty="0"/>
          </a:p>
        </p:txBody>
      </p:sp>
      <p:sp>
        <p:nvSpPr>
          <p:cNvPr id="2" name="Retângulo 1"/>
          <p:cNvSpPr/>
          <p:nvPr/>
        </p:nvSpPr>
        <p:spPr>
          <a:xfrm>
            <a:off x="467544" y="5014916"/>
            <a:ext cx="7992888" cy="1366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pt-BR" dirty="0"/>
          </a:p>
        </p:txBody>
      </p:sp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933967393"/>
              </p:ext>
            </p:extLst>
          </p:nvPr>
        </p:nvGraphicFramePr>
        <p:xfrm>
          <a:off x="1071538" y="3140968"/>
          <a:ext cx="2824480" cy="17741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10 Gráfico"/>
          <p:cNvGraphicFramePr/>
          <p:nvPr>
            <p:extLst>
              <p:ext uri="{D42A27DB-BD31-4B8C-83A1-F6EECF244321}">
                <p14:modId xmlns:p14="http://schemas.microsoft.com/office/powerpoint/2010/main" val="818758366"/>
              </p:ext>
            </p:extLst>
          </p:nvPr>
        </p:nvGraphicFramePr>
        <p:xfrm>
          <a:off x="5076056" y="3140968"/>
          <a:ext cx="2808312" cy="18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1196752"/>
            <a:ext cx="8136904" cy="5232644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</a:rPr>
              <a:t>Objetivo 3- 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Melhorar a adesão de hipertensos e/ou diabéticos ao programa.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</a:rPr>
              <a:t>Metas :</a:t>
            </a:r>
            <a:r>
              <a:rPr lang="pt-BR" dirty="0">
                <a:solidFill>
                  <a:schemeClr val="tx1"/>
                </a:solidFill>
                <a:latin typeface="+mj-lt"/>
              </a:rPr>
              <a:t> Buscar 100% dos hipertensos e diabéticos faltosos às consultas na unidade de saúde conforme a periodicidade recomendada.</a:t>
            </a:r>
          </a:p>
          <a:p>
            <a:pPr algn="just"/>
            <a:endParaRPr lang="pt-BR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sz="24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Hipertensos                      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Diabéticos</a:t>
            </a:r>
            <a:endParaRPr lang="pt-BR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sz="2800" dirty="0">
                <a:cs typeface="Calibri" pitchFamily="34" charset="0"/>
              </a:rPr>
              <a:t>  </a:t>
            </a:r>
            <a:r>
              <a:rPr lang="pt-BR" dirty="0">
                <a:cs typeface="Calibri" pitchFamily="34" charset="0"/>
              </a:rPr>
              <a:t>              </a:t>
            </a:r>
            <a:r>
              <a:rPr lang="pt-BR" dirty="0" smtClean="0">
                <a:cs typeface="Calibri" pitchFamily="34" charset="0"/>
              </a:rPr>
              <a:t>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1º mês: 0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             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1º mês: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0</a:t>
            </a:r>
            <a:endParaRPr lang="pt-BR" b="1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              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2º mês: 0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             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2º mês: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0</a:t>
            </a:r>
            <a:endParaRPr lang="pt-BR" b="1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               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3º mês: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0                          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3º mês: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0</a:t>
            </a:r>
            <a:endParaRPr lang="pt-BR" b="1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                  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4º mês: 0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                                       </a:t>
            </a:r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4º mês: </a:t>
            </a:r>
            <a:r>
              <a:rPr lang="pt-BR" b="1" dirty="0" smtClean="0">
                <a:solidFill>
                  <a:schemeClr val="tx1"/>
                </a:solidFill>
                <a:cs typeface="Calibri" pitchFamily="34" charset="0"/>
              </a:rPr>
              <a:t>0</a:t>
            </a:r>
            <a:endParaRPr lang="pt-BR" dirty="0" smtClean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21429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99592" y="908720"/>
            <a:ext cx="7128792" cy="4680520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Objetivo 4: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Melhorar o registro das informações.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Meta: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 Manter ficha de acompanhamento de 100% dos hipertensos e diabéticos cadastrados na unidade de saúde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endParaRPr lang="pt-BR" dirty="0">
              <a:solidFill>
                <a:schemeClr val="tx1"/>
              </a:solidFill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</a:t>
            </a:r>
            <a:r>
              <a:rPr lang="pt-BR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Diabéticos</a:t>
            </a:r>
            <a:endParaRPr lang="pt-BR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dirty="0">
                <a:latin typeface="Calibri" pitchFamily="34" charset="0"/>
                <a:cs typeface="Calibri" pitchFamily="34" charset="0"/>
              </a:rPr>
              <a:t>  </a:t>
            </a:r>
            <a:r>
              <a:rPr lang="pt-BR" sz="1800" dirty="0">
                <a:cs typeface="Calibri" pitchFamily="34" charset="0"/>
              </a:rPr>
              <a:t>              </a:t>
            </a:r>
            <a:r>
              <a:rPr lang="pt-BR" sz="1800" dirty="0" smtClean="0">
                <a:cs typeface="Calibri" pitchFamily="34" charset="0"/>
              </a:rPr>
              <a:t>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148 (100%)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3º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193 (100%)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4º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267 (100%)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189 (100%) </a:t>
            </a:r>
            <a:endParaRPr lang="pt-BR" sz="1800" dirty="0">
              <a:solidFill>
                <a:srgbClr val="FF0000"/>
              </a:solidFill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333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7482" y="1343652"/>
            <a:ext cx="8136904" cy="5429288"/>
          </a:xfrm>
        </p:spPr>
        <p:txBody>
          <a:bodyPr>
            <a:no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Objetivo 5: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Mapear hipertensos e diabéticos de risco para doença cardiovascular.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Meta: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 Realizar estratificação do risco cardiovascular em 100% dos hipertensos e diabéticos cadastrados na unidade de saúde.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Hipertensos                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Diabéticos</a:t>
            </a:r>
            <a:endParaRPr lang="pt-BR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1800" dirty="0">
                <a:latin typeface="Calibri" pitchFamily="34" charset="0"/>
                <a:cs typeface="Calibri" pitchFamily="34" charset="0"/>
              </a:rPr>
              <a:t>  </a:t>
            </a:r>
            <a:endParaRPr lang="pt-BR" sz="1800" dirty="0" smtClean="0"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              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2º mês: 148 (100%)           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3º mês: 193 (100%)           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4º mês: 267 (100%)           4º mês: 189 (100%) </a:t>
            </a:r>
            <a:endParaRPr lang="pt-BR" sz="1800" dirty="0">
              <a:solidFill>
                <a:srgbClr val="FF0000"/>
              </a:solidFill>
            </a:endParaRPr>
          </a:p>
          <a:p>
            <a:pPr algn="just"/>
            <a:endParaRPr lang="pt-BR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1071538" y="599010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26" name="Picture 2" descr="C:\Users\Duany\Downloads\IMG_20150918_1550400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2780928"/>
            <a:ext cx="2520279" cy="2889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71538" y="476672"/>
            <a:ext cx="71287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>
                <a:solidFill>
                  <a:schemeClr val="bg1"/>
                </a:solidFill>
                <a:latin typeface="+mj-lt"/>
                <a:cs typeface="Arial" pitchFamily="34" charset="0"/>
              </a:rPr>
              <a:t>Resultados</a:t>
            </a:r>
            <a:endParaRPr lang="pt-BR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5326260" y="4654877"/>
            <a:ext cx="3275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t-BR" dirty="0"/>
          </a:p>
        </p:txBody>
      </p:sp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755576" y="1484784"/>
            <a:ext cx="7846540" cy="3544417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Objetivo 6: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Promoção da saúde.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Metas: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 Garantir orientação nutricional sobre alimentação </a:t>
            </a: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saudável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a 100% dos hipertensos e diabéticos.</a:t>
            </a:r>
            <a:endParaRPr lang="pt-B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</a:t>
            </a:r>
          </a:p>
          <a:p>
            <a:pPr algn="just"/>
            <a:endParaRPr lang="pt-BR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</a:t>
            </a:r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     </a:t>
            </a:r>
            <a:r>
              <a:rPr lang="pt-B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</a:t>
            </a:r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Diabéticos</a:t>
            </a:r>
            <a:endParaRPr lang="pt-BR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dirty="0">
                <a:latin typeface="+mj-lt"/>
                <a:cs typeface="Calibri" pitchFamily="34" charset="0"/>
              </a:rPr>
              <a:t>  </a:t>
            </a:r>
            <a:r>
              <a:rPr lang="pt-BR" sz="1800" dirty="0">
                <a:latin typeface="+mj-lt"/>
                <a:cs typeface="Calibri" pitchFamily="34" charset="0"/>
              </a:rPr>
              <a:t>                </a:t>
            </a:r>
            <a:r>
              <a:rPr lang="pt-BR" sz="1800" dirty="0" smtClean="0">
                <a:latin typeface="+mj-lt"/>
                <a:cs typeface="Calibri" pitchFamily="34" charset="0"/>
              </a:rPr>
              <a:t>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2º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mês: 148 (100%)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193 (100%)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267 (100%)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189 (100%) </a:t>
            </a:r>
            <a:endParaRPr lang="pt-BR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27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11560" y="1268760"/>
            <a:ext cx="7776864" cy="4248472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Objetivo 6: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Promoção da saúde.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Metas: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 Garantir 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orientação sobre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a prática de atividade física 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regular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a 100% dos hipertensos e diabéticos.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</a:t>
            </a:r>
          </a:p>
          <a:p>
            <a:pPr algn="just"/>
            <a:r>
              <a:rPr lang="pt-BR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      </a:t>
            </a:r>
            <a:r>
              <a:rPr lang="pt-BR" sz="1800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Diabéticos</a:t>
            </a:r>
            <a:endParaRPr lang="pt-BR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dirty="0">
                <a:cs typeface="Calibri" pitchFamily="34" charset="0"/>
              </a:rPr>
              <a:t>  </a:t>
            </a:r>
            <a:r>
              <a:rPr lang="pt-BR" sz="1800" dirty="0">
                <a:cs typeface="Calibri" pitchFamily="34" charset="0"/>
              </a:rPr>
              <a:t>         </a:t>
            </a:r>
            <a:r>
              <a:rPr lang="pt-BR" sz="1800" dirty="0" smtClean="0">
                <a:cs typeface="Calibri" pitchFamily="34" charset="0"/>
              </a:rPr>
              <a:t>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                                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2º mês: 148 (100%)                              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3º mês: 193 (100%)                               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         </a:t>
            </a:r>
            <a:r>
              <a:rPr lang="pt-BR" sz="1800" b="1" dirty="0" smtClean="0">
                <a:solidFill>
                  <a:schemeClr val="tx1"/>
                </a:solidFill>
                <a:cs typeface="Calibri" pitchFamily="34" charset="0"/>
              </a:rPr>
              <a:t>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4º mês: 267 (100%)                              4º mês: 189 (100%) 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252988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95537" y="2675467"/>
            <a:ext cx="7884864" cy="3450696"/>
          </a:xfrm>
        </p:spPr>
        <p:txBody>
          <a:bodyPr>
            <a:no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>
                <a:solidFill>
                  <a:schemeClr val="tx1"/>
                </a:solidFill>
              </a:rPr>
              <a:t>A Hipertensão Arterial Sistêmica e o Diabetes Mellitus são doenças crônicas frequentes na </a:t>
            </a:r>
            <a:r>
              <a:rPr lang="pt-BR" sz="2400" dirty="0" smtClean="0">
                <a:solidFill>
                  <a:schemeClr val="tx1"/>
                </a:solidFill>
              </a:rPr>
              <a:t>atualidade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pt-B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São </a:t>
            </a:r>
            <a:r>
              <a:rPr lang="pt-BR" sz="2400" dirty="0">
                <a:solidFill>
                  <a:schemeClr val="tx1"/>
                </a:solidFill>
              </a:rPr>
              <a:t>responsáveis pela primeira causa de mortalidade e de hospitalizações no Sistema Único de Saúde (SUS</a:t>
            </a:r>
            <a:r>
              <a:rPr lang="pt-BR" sz="2400" dirty="0" smtClean="0">
                <a:solidFill>
                  <a:schemeClr val="tx1"/>
                </a:solidFill>
              </a:rPr>
              <a:t>)</a:t>
            </a:r>
          </a:p>
          <a:p>
            <a:pPr algn="just"/>
            <a:endParaRPr lang="pt-BR" sz="2400" dirty="0" smtClean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2400" dirty="0" smtClean="0">
                <a:solidFill>
                  <a:schemeClr val="tx1"/>
                </a:solidFill>
              </a:rPr>
              <a:t>Representam</a:t>
            </a:r>
            <a:r>
              <a:rPr lang="pt-BR" sz="2400" dirty="0">
                <a:solidFill>
                  <a:schemeClr val="tx1"/>
                </a:solidFill>
              </a:rPr>
              <a:t>, ainda, mais da metade do diagnóstico primário em pessoas com insuficiência renal crônica submetida à diálise</a:t>
            </a:r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Introdução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4015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27584" y="1124744"/>
            <a:ext cx="7632848" cy="4248472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Objetivo 6: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Promoção da saúde.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Metas: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 Garantir 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orientação sobre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os riscos do tabagismo 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a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100% dos hipertensos e diabéticos.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</a:t>
            </a:r>
            <a:endParaRPr lang="pt-BR" b="1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pt-BR" b="1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        </a:t>
            </a:r>
            <a:r>
              <a:rPr lang="pt-BR" sz="18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Hipertensos                                       Diabéticos</a:t>
            </a:r>
            <a:endParaRPr lang="pt-BR" sz="18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pt-BR" sz="2400" dirty="0">
                <a:cs typeface="Calibri" pitchFamily="34" charset="0"/>
              </a:rPr>
              <a:t>  </a:t>
            </a:r>
            <a:r>
              <a:rPr lang="pt-BR" sz="1800" dirty="0">
                <a:cs typeface="Calibri" pitchFamily="34" charset="0"/>
              </a:rPr>
              <a:t>                  </a:t>
            </a:r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1º mês: 39 (100%)                                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     2º mês: 148 (100%)                              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                   3º mês: 193 (100%)                               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cs typeface="Calibri" pitchFamily="34" charset="0"/>
              </a:rPr>
              <a:t>                   4º mês: 267 (100%)                              4º mês: 189 (100%) </a:t>
            </a:r>
            <a:endParaRPr lang="pt-BR" sz="1800" b="1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20859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827584" y="1196752"/>
            <a:ext cx="7488832" cy="4032448"/>
          </a:xfrm>
        </p:spPr>
        <p:txBody>
          <a:bodyPr>
            <a:normAutofit/>
          </a:bodyPr>
          <a:lstStyle/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Objetivo 6: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Promoção da saúde.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cs typeface="Calibri" pitchFamily="34" charset="0"/>
              </a:rPr>
              <a:t>Metas: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 Garantir orientação </a:t>
            </a:r>
            <a:r>
              <a:rPr lang="pt-BR" dirty="0" smtClean="0">
                <a:solidFill>
                  <a:schemeClr val="tx1"/>
                </a:solidFill>
                <a:cs typeface="Calibri" pitchFamily="34" charset="0"/>
              </a:rPr>
              <a:t>sobre </a:t>
            </a:r>
            <a:r>
              <a:rPr lang="pt-BR" dirty="0">
                <a:solidFill>
                  <a:schemeClr val="tx1"/>
                </a:solidFill>
                <a:cs typeface="Calibri" pitchFamily="34" charset="0"/>
              </a:rPr>
              <a:t>higiene bucal a 100% dos hipertensos e diabéticos.</a:t>
            </a:r>
          </a:p>
          <a:p>
            <a:pPr algn="just"/>
            <a:r>
              <a:rPr lang="pt-BR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            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sz="1800" b="1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     Hipertensos                                      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Diabéticos</a:t>
            </a:r>
            <a:endParaRPr lang="pt-BR" sz="18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algn="just"/>
            <a:r>
              <a:rPr lang="pt-BR" sz="2400" dirty="0">
                <a:latin typeface="+mj-lt"/>
                <a:cs typeface="Calibri" pitchFamily="34" charset="0"/>
              </a:rPr>
              <a:t>  </a:t>
            </a:r>
            <a:r>
              <a:rPr lang="pt-BR" sz="1800" dirty="0">
                <a:latin typeface="+mj-lt"/>
                <a:cs typeface="Calibri" pitchFamily="34" charset="0"/>
              </a:rPr>
              <a:t>                  </a:t>
            </a:r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1º mês: 39 (100%)                                1º mês: 22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 2º mês: 148 (100%)                              2º mês: 108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                   3º mês: 193 (100%)                               3º mês: 141 (100%) </a:t>
            </a:r>
          </a:p>
          <a:p>
            <a:pPr algn="just"/>
            <a:r>
              <a:rPr lang="pt-BR" sz="1800" b="1" dirty="0">
                <a:solidFill>
                  <a:schemeClr val="tx1"/>
                </a:solidFill>
                <a:latin typeface="+mj-lt"/>
                <a:cs typeface="Calibri" pitchFamily="34" charset="0"/>
              </a:rPr>
              <a:t>                   4º mês: 267 (100%)                              4º mês: 189 (100%) </a:t>
            </a:r>
            <a:endParaRPr lang="es-E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126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820688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Discussão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11560" y="1412776"/>
            <a:ext cx="7992888" cy="3816424"/>
          </a:xfrm>
        </p:spPr>
        <p:txBody>
          <a:bodyPr>
            <a:normAutofit fontScale="25000" lnSpcReduction="20000"/>
          </a:bodyPr>
          <a:lstStyle/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Ampliação da cobertura da atenção as pessoas com </a:t>
            </a:r>
            <a:r>
              <a:rPr lang="pt-BR" sz="8000" dirty="0" smtClean="0">
                <a:solidFill>
                  <a:schemeClr val="tx1"/>
                </a:solidFill>
                <a:cs typeface="Calibri" pitchFamily="34" charset="0"/>
              </a:rPr>
              <a:t>Hipertensão Arterial </a:t>
            </a: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e Diabetes Mellitus de 20 anos ou mais pertencentes a nossa área de abrangência.</a:t>
            </a:r>
          </a:p>
          <a:p>
            <a:pPr marL="68580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Capacitação e treinamento profissional da equipe de saúde.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Ampliamos o vínculo entre a equipe de saúde e a comunidade.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Melhoria da qualidade dos registros.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Qualificamos a atenção a saúde do usuário hipertenso e ou diabético em acompanhamento.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Satisfação da comunidade com o trabalho realizado.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Foco na educação em saúde e prevenção.</a:t>
            </a:r>
          </a:p>
          <a:p>
            <a:pPr marL="68580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8000" dirty="0">
                <a:solidFill>
                  <a:schemeClr val="tx1"/>
                </a:solidFill>
                <a:cs typeface="Calibri" pitchFamily="34" charset="0"/>
              </a:rPr>
              <a:t>Próximo passo organizar as ações direcionadas a outros focos. </a:t>
            </a:r>
          </a:p>
          <a:p>
            <a:endParaRPr lang="pt-BR" sz="2400" dirty="0" smtClean="0">
              <a:solidFill>
                <a:schemeClr val="tx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373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55576" y="548680"/>
            <a:ext cx="7772400" cy="74868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Reflexão Crítica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1628800"/>
            <a:ext cx="7344816" cy="3960440"/>
          </a:xfrm>
        </p:spPr>
        <p:txBody>
          <a:bodyPr>
            <a:norm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Superação de dificuldades e novos desafios (o idioma, entre os mais relevantes</a:t>
            </a:r>
            <a:r>
              <a:rPr lang="pt-BR" dirty="0" smtClean="0">
                <a:solidFill>
                  <a:schemeClr val="tx1"/>
                </a:solidFill>
              </a:rPr>
              <a:t>).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Conhecimento sobre o SUS  e o trabalho na Estratégia de Saúde da Família do Brasil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Conhecimento da realidade do serviço e intervenções positivas</a:t>
            </a:r>
            <a:r>
              <a:rPr lang="pt-BR" dirty="0" smtClean="0">
                <a:solidFill>
                  <a:schemeClr val="tx1"/>
                </a:solidFill>
              </a:rPr>
              <a:t>.</a:t>
            </a:r>
          </a:p>
          <a:p>
            <a:pPr algn="just"/>
            <a:endParaRPr lang="pt-BR" dirty="0">
              <a:solidFill>
                <a:schemeClr val="tx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Qualificação das práticas profissionais individuais e coletivas da equipe.</a:t>
            </a:r>
          </a:p>
        </p:txBody>
      </p:sp>
    </p:spTree>
    <p:extLst>
      <p:ext uri="{BB962C8B-B14F-4D97-AF65-F5344CB8AC3E}">
        <p14:creationId xmlns:p14="http://schemas.microsoft.com/office/powerpoint/2010/main" val="2462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85786" y="1643050"/>
            <a:ext cx="7772400" cy="1470025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OBRIGADO!</a:t>
            </a: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 descr="C:\Users\talita helena\Desktop\su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643314"/>
            <a:ext cx="2857519" cy="2143140"/>
          </a:xfrm>
          <a:prstGeom prst="rect">
            <a:avLst/>
          </a:prstGeom>
          <a:noFill/>
        </p:spPr>
      </p:pic>
      <p:pic>
        <p:nvPicPr>
          <p:cNvPr id="5" name="Picture 4" descr="C:\Users\talita helena\Desktop\saude-da-famili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643314"/>
            <a:ext cx="3343312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6500" b="1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Sobre o Município Manaus/AM.</a:t>
            </a:r>
            <a:endParaRPr lang="pt-BR" sz="65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68580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latin typeface="+mj-lt"/>
                <a:cs typeface="Calibri" pitchFamily="34" charset="0"/>
              </a:rPr>
              <a:t>Capital do estado Amazonas.</a:t>
            </a:r>
            <a:endParaRPr lang="pt-BR" sz="6000" strike="sngStrike" dirty="0">
              <a:solidFill>
                <a:schemeClr val="tx1"/>
              </a:solidFill>
              <a:latin typeface="+mj-lt"/>
            </a:endParaRPr>
          </a:p>
          <a:p>
            <a:pPr marL="68580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latin typeface="+mj-lt"/>
              </a:rPr>
              <a:t>2.020.301 habitantes (IBGE).</a:t>
            </a:r>
            <a:endParaRPr lang="pt-BR" sz="6000" dirty="0">
              <a:solidFill>
                <a:schemeClr val="tx1"/>
              </a:solidFill>
              <a:latin typeface="+mj-lt"/>
              <a:cs typeface="Calibri" pitchFamily="34" charset="0"/>
            </a:endParaRP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latin typeface="+mj-lt"/>
                <a:cs typeface="Calibri" pitchFamily="34" charset="0"/>
              </a:rPr>
              <a:t>Principal centro financeiro, corporativo e econômico da região Norte do Brasil.</a:t>
            </a:r>
          </a:p>
          <a:p>
            <a:pPr marL="685800" lvl="0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6000" dirty="0">
                <a:solidFill>
                  <a:schemeClr val="tx1"/>
                </a:solidFill>
                <a:latin typeface="+mj-lt"/>
                <a:cs typeface="Calibri" pitchFamily="34" charset="0"/>
              </a:rPr>
              <a:t>O município esta dividido em cinco Distritos Sanitários de Saúde (DISA): </a:t>
            </a:r>
          </a:p>
          <a:p>
            <a:pPr marL="1143000" lvl="1" indent="-6858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6200" dirty="0">
                <a:solidFill>
                  <a:schemeClr val="tx1"/>
                </a:solidFill>
                <a:latin typeface="+mj-lt"/>
                <a:cs typeface="Calibri" pitchFamily="34" charset="0"/>
              </a:rPr>
              <a:t>Norte, Sul, Leste, Oeste e Rural.</a:t>
            </a:r>
          </a:p>
          <a:p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Introdução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11823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323528" y="2204864"/>
            <a:ext cx="8640959" cy="4104456"/>
          </a:xfrm>
        </p:spPr>
        <p:txBody>
          <a:bodyPr>
            <a:noAutofit/>
          </a:bodyPr>
          <a:lstStyle/>
          <a:p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Sobre UBS/USA </a:t>
            </a:r>
            <a:r>
              <a:rPr lang="pt-BR" sz="2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Balbina</a:t>
            </a:r>
            <a:r>
              <a:rPr lang="pt-B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Mestrinho</a:t>
            </a:r>
          </a:p>
          <a:p>
            <a:pPr marL="0" indent="0">
              <a:buNone/>
            </a:pPr>
            <a:endParaRPr lang="pt-BR" sz="2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cs typeface="Calibri" pitchFamily="34" charset="0"/>
              </a:rPr>
              <a:t>Localizada em uma região urbana, no bairro Cidade de Nova 2, subscrita no DISA  Norte</a:t>
            </a:r>
            <a:r>
              <a:rPr lang="pt-BR" sz="1800" dirty="0" smtClean="0">
                <a:solidFill>
                  <a:schemeClr val="tx1"/>
                </a:solidFill>
                <a:cs typeface="Calibri" pitchFamily="34" charset="0"/>
              </a:rPr>
              <a:t>.</a:t>
            </a:r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cs typeface="Arial" pitchFamily="34" charset="0"/>
              </a:rPr>
              <a:t>Unidade tradicional sem agentes comunitários de saúde;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</a:rPr>
              <a:t>Existem nove médicos clínicos, dois médicos na ultrassonografia, três médicos ginecologistas, uma médicas pediatra, quatros cirurgiões dentista, nove enfermeiras, trinta e cinco técnicos de enfermagem, quatro auxiliares de consultório dentário, três assistentes sociais, cinco assistentes administrativos, três farmacêuticos, doze auxiliar de serviços gerais, três lavadeiros, três copeiros e uma gestora</a:t>
            </a:r>
            <a:endParaRPr lang="pt-BR" sz="1800" dirty="0">
              <a:solidFill>
                <a:schemeClr val="tx1"/>
              </a:solidFill>
              <a:cs typeface="Arial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pt-BR" sz="1800" dirty="0">
                <a:solidFill>
                  <a:schemeClr val="tx1"/>
                </a:solidFill>
                <a:cs typeface="Arial" pitchFamily="34" charset="0"/>
              </a:rPr>
              <a:t>População assistida: aproximadamente 21.845 pessoas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Introdução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76629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>
          <a:xfrm>
            <a:off x="323528" y="2492896"/>
            <a:ext cx="8640959" cy="3816424"/>
          </a:xfrm>
        </p:spPr>
        <p:txBody>
          <a:bodyPr>
            <a:noAutofit/>
          </a:bodyPr>
          <a:lstStyle/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Usuários com Hipertensão Arterial Sistêmica e/ou Diabetes Mellitus com 20 anos ou mais;</a:t>
            </a:r>
          </a:p>
          <a:p>
            <a:pPr marL="342900" lvl="0" indent="-342900" algn="just">
              <a:buClrTx/>
              <a:buSzTx/>
              <a:buFont typeface="Arial" pitchFamily="34" charset="0"/>
              <a:buChar char="•"/>
              <a:defRPr/>
            </a:pPr>
            <a:endParaRPr lang="pt-BR" sz="20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Estimativa do Caderno de Ações Programáticas (</a:t>
            </a:r>
            <a:r>
              <a:rPr lang="pt-BR" sz="2000" dirty="0" smtClean="0">
                <a:solidFill>
                  <a:schemeClr val="tx1"/>
                </a:solidFill>
                <a:cs typeface="Arial" pitchFamily="34" charset="0"/>
              </a:rPr>
              <a:t>CAP) quanto </a:t>
            </a: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ao  número de hipertensos com 20 anos ou mais  residentes na área foi 3877 usuários com Hipertensão Arterial, entretanto, diagnosticados existem 2.109 usuários. </a:t>
            </a:r>
          </a:p>
          <a:p>
            <a:pPr lvl="0" algn="just">
              <a:buFont typeface="Arial" pitchFamily="34" charset="0"/>
              <a:buChar char="•"/>
              <a:defRPr/>
            </a:pPr>
            <a:endParaRPr lang="pt-BR" sz="2000" dirty="0">
              <a:solidFill>
                <a:schemeClr val="tx1"/>
              </a:solidFill>
              <a:cs typeface="Arial" pitchFamily="34" charset="0"/>
            </a:endParaRPr>
          </a:p>
          <a:p>
            <a:pPr marL="342900" lvl="0" indent="-342900" algn="just">
              <a:buFont typeface="Arial" pitchFamily="34" charset="0"/>
              <a:buChar char="•"/>
              <a:defRPr/>
            </a:pPr>
            <a:r>
              <a:rPr lang="pt-BR" sz="2000" dirty="0">
                <a:solidFill>
                  <a:schemeClr val="tx1"/>
                </a:solidFill>
                <a:cs typeface="Arial" pitchFamily="34" charset="0"/>
              </a:rPr>
              <a:t>Estimativa do número de diabéticos residentes na área (CAP) foi 1108 usuários, existem diagnosticados 734 usuários.</a:t>
            </a: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rial" pitchFamily="34" charset="0"/>
                <a:cs typeface="Arial" pitchFamily="34" charset="0"/>
              </a:rPr>
              <a:t>Introdução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25006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Não utilizava o Protocolo de atendimento de hipertensão e diabetes.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Não existia um  registro específico para este programa.</a:t>
            </a:r>
          </a:p>
          <a:p>
            <a:pPr marL="342900" lvl="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000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Os </a:t>
            </a:r>
            <a:r>
              <a:rPr lang="pt-BR" sz="2000" dirty="0">
                <a:solidFill>
                  <a:schemeClr val="tx1"/>
                </a:solidFill>
                <a:latin typeface="+mj-lt"/>
                <a:cs typeface="Calibri" pitchFamily="34" charset="0"/>
              </a:rPr>
              <a:t>indicadores de cobertura encontravam-se baixos.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Justificativa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9171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5DF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7"/>
            <a:ext cx="7772400" cy="864096"/>
          </a:xfrm>
        </p:spPr>
        <p:txBody>
          <a:bodyPr/>
          <a:lstStyle/>
          <a:p>
            <a:r>
              <a:rPr lang="pt-BR" b="1" dirty="0" smtClean="0">
                <a:cs typeface="Arial" pitchFamily="34" charset="0"/>
              </a:rPr>
              <a:t>Objetivo Geral</a:t>
            </a:r>
            <a:endParaRPr lang="pt-BR" b="1" dirty="0"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99592" y="2500306"/>
            <a:ext cx="7632848" cy="2304256"/>
          </a:xfrm>
        </p:spPr>
        <p:txBody>
          <a:bodyPr>
            <a:normAutofit/>
          </a:bodyPr>
          <a:lstStyle/>
          <a:p>
            <a:r>
              <a:rPr lang="pt-BR" sz="2800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Melhorar a atenção à saúde da pessoa com Hipertensão Arterial Sistêmica e/ou Diabetes Mellitus na USA Balbina Mestrinho, Manaus/AM.</a:t>
            </a:r>
            <a:endParaRPr lang="es-ES" sz="2800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820688"/>
          </a:xfrm>
        </p:spPr>
        <p:txBody>
          <a:bodyPr/>
          <a:lstStyle/>
          <a:p>
            <a:r>
              <a:rPr lang="pt-BR" b="1" dirty="0">
                <a:cs typeface="Arial" pitchFamily="34" charset="0"/>
              </a:rPr>
              <a:t>Objetivo </a:t>
            </a:r>
            <a:r>
              <a:rPr lang="pt-BR" b="1" dirty="0" smtClean="0">
                <a:cs typeface="Arial" pitchFamily="34" charset="0"/>
              </a:rPr>
              <a:t>específicos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136904" cy="3672408"/>
          </a:xfrm>
        </p:spPr>
        <p:txBody>
          <a:bodyPr>
            <a:normAutofit/>
          </a:bodyPr>
          <a:lstStyle/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Ampliar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a cobertura dos hipertensos e/ou diabéticos.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Melhorar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a qualidade do atendimento ao usuário hipertenso e/ou diabético realizado na unidade de saúde.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Melhorar a adesão dos hipertensos e/ou diabéticos.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Melhorar o registro das informações.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Mapear hipertensos e diabéticos de risco para doença cardiovascular.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eriod"/>
            </a:pPr>
            <a:r>
              <a:rPr lang="pt-BR" dirty="0" smtClean="0">
                <a:solidFill>
                  <a:schemeClr val="tx1"/>
                </a:solidFill>
                <a:latin typeface="+mj-lt"/>
                <a:cs typeface="Calibri" pitchFamily="34" charset="0"/>
              </a:rPr>
              <a:t>Promoção </a:t>
            </a:r>
            <a:r>
              <a:rPr lang="pt-BR" dirty="0">
                <a:solidFill>
                  <a:schemeClr val="tx1"/>
                </a:solidFill>
                <a:latin typeface="+mj-lt"/>
                <a:cs typeface="Calibri" pitchFamily="34" charset="0"/>
              </a:rPr>
              <a:t>de saúde.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75198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103436"/>
          </a:xfrm>
        </p:spPr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600400"/>
          </a:xfrm>
        </p:spPr>
        <p:txBody>
          <a:bodyPr>
            <a:norm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Projeto está estruturado para ser desenvolvido no período de 04 meses.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Local: Unidade de Saúde Ambulatorial (USA) </a:t>
            </a:r>
            <a:r>
              <a:rPr lang="pt-BR" dirty="0" err="1">
                <a:solidFill>
                  <a:schemeClr val="tx1"/>
                </a:solidFill>
              </a:rPr>
              <a:t>Balbina</a:t>
            </a:r>
            <a:r>
              <a:rPr lang="pt-BR" dirty="0">
                <a:solidFill>
                  <a:schemeClr val="tx1"/>
                </a:solidFill>
              </a:rPr>
              <a:t> Mestrinho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Base teórica: Caderno de atenção Básica de HAS e DM/Ministério de Saúde, Secretaria de Atenção a Saúde – ed.- Brasilia,2013.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  <a:p>
            <a:pPr marL="342900" indent="-342900" algn="l">
              <a:buFont typeface="Arial" pitchFamily="34" charset="0"/>
              <a:buChar char="•"/>
            </a:pPr>
            <a:r>
              <a:rPr lang="pt-BR" dirty="0">
                <a:solidFill>
                  <a:schemeClr val="tx1"/>
                </a:solidFill>
              </a:rPr>
              <a:t>Grupo alvo: usuários hipertensos e diabéticos com 20 anos de idade ou mais  pertencentes a área de abrangência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196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 de Onda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orma de Onda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orma de Onda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1896</TotalTime>
  <Words>1557</Words>
  <Application>Microsoft Office PowerPoint</Application>
  <PresentationFormat>Apresentação na tela (4:3)</PresentationFormat>
  <Paragraphs>194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5" baseType="lpstr">
      <vt:lpstr>Forma de Onda</vt:lpstr>
      <vt:lpstr>Apresentação do PowerPoint</vt:lpstr>
      <vt:lpstr>Introdução</vt:lpstr>
      <vt:lpstr>Introdução</vt:lpstr>
      <vt:lpstr>Introdução</vt:lpstr>
      <vt:lpstr>Introdução</vt:lpstr>
      <vt:lpstr>Justificativa</vt:lpstr>
      <vt:lpstr>Objetivo Geral</vt:lpstr>
      <vt:lpstr>Objetivo específicos</vt:lpstr>
      <vt:lpstr>Metodologia</vt:lpstr>
      <vt:lpstr>Resultados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Reflexão Crítica</vt:lpstr>
      <vt:lpstr>OBRIGADO!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Talita Monteiro</cp:lastModifiedBy>
  <cp:revision>133</cp:revision>
  <dcterms:created xsi:type="dcterms:W3CDTF">2014-04-14T13:00:38Z</dcterms:created>
  <dcterms:modified xsi:type="dcterms:W3CDTF">2015-10-23T23:41:23Z</dcterms:modified>
</cp:coreProperties>
</file>