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57" r:id="rId3"/>
    <p:sldId id="294" r:id="rId4"/>
    <p:sldId id="260" r:id="rId5"/>
    <p:sldId id="295" r:id="rId6"/>
    <p:sldId id="258" r:id="rId7"/>
    <p:sldId id="263" r:id="rId8"/>
    <p:sldId id="259" r:id="rId9"/>
    <p:sldId id="261" r:id="rId10"/>
    <p:sldId id="262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4" r:id="rId19"/>
    <p:sldId id="305" r:id="rId20"/>
    <p:sldId id="306" r:id="rId21"/>
    <p:sldId id="308" r:id="rId22"/>
    <p:sldId id="307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273" r:id="rId31"/>
    <p:sldId id="276" r:id="rId32"/>
    <p:sldId id="319" r:id="rId33"/>
    <p:sldId id="316" r:id="rId34"/>
    <p:sldId id="317" r:id="rId35"/>
    <p:sldId id="318" r:id="rId3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\Documents\documentos%20medicos\ESPECIALIZA&#199;AO%20SF\CURSO%20SAUDE%20FAMILIA\coleta%20de%20dados%20hiperdia%20carlos%20itaboa%20geral\2013_10_17%20Coleta%20de%20dados%20HAS%20e%20DM%20ITABOA%20CARLOS%20sem16_07%20a%2013MAR14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\Documents\documentos%20medicos\ESPECIALIZA&#199;AO%20SF\CURSO%20SAUDE%20FAMILIA\coleta%20de%20dados%20hiperdia%20carlos%20itaboa%20geral\2013_10_17%20Coleta%20de%20dados%20HAS%20e%20DM%20ITABOA%20CARLOS%20sem16_07%20a%2013MAR14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\Documents\documentos%20medicos\ESPECIALIZA&#199;AO%20SF\CURSO%20SAUDE%20FAMILIA\coleta%20de%20dados%20hiperdia%20carlos%20itaboa%20geral\2013_10_17%20Coleta%20de%20dados%20HAS%20e%20DM%20ITABOA%20CARLOS%20sem16_07%20a%2013MAR14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\Documents\documentos%20medicos\ESPECIALIZA&#199;AO%20SF\CURSO%20SAUDE%20FAMILIA\coleta%20de%20dados%20hiperdia%20carlos%20itaboa%20geral\2013_10_17%20Coleta%20de%20dados%20HAS%20e%20DM%20ITABOA%20CARLOS%20sem16_07%20a%2013MAR14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\Documents\documentos%20medicos\ESPECIALIZA&#199;AO%20SF\CURSO%20SAUDE%20FAMILIA\coleta%20de%20dados%20hiperdia%20carlos%20itaboa%20geral\2013_10_17%20Coleta%20de%20dados%20HAS%20e%20DM%20ITABOA%20CARLOS%20sem16_07%20a%2013MAR14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\Documents\documentos%20medicos\ESPECIALIZA&#199;AO%20SF\CURSO%20SAUDE%20FAMILIA\coleta%20de%20dados%20hiperdia%20carlos%20itaboa%20geral\2013_10_17%20Coleta%20de%20dados%20HAS%20e%20DM%20ITABOA%20CARLOS%20sem16_07%20a%2013MAR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\Documents\documentos%20medicos\ESPECIALIZA&#199;AO%20SF\CURSO%20SAUDE%20FAMILIA\coleta%20de%20dados%20hiperdia%20carlos%20itaboa%20geral\HIPERDIA%20Coleta%20de%20dados%20Complementar%20Itaboa%20Carlos%20sem%2016_07a%2013MAR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\Documents\documentos%20medicos\ESPECIALIZA&#199;AO%20SF\CURSO%20SAUDE%20FAMILIA\coleta%20de%20dados%20hiperdia%20carlos%20itaboa%20geral\2013_10_17%20Coleta%20de%20dados%20HAS%20e%20DM%20ITABOA%20CARLOS%20sem16_07%20a%2013MAR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\Documents\documentos%20medicos\ESPECIALIZA&#199;AO%20SF\CURSO%20SAUDE%20FAMILIA\coleta%20de%20dados%20hiperdia%20carlos%20itaboa%20geral\HIPERDIA%20Coleta%20de%20dados%20Complementar%20Itaboa%20Carlos%20sem%2016_07a%2013MAR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\Documents\documentos%20medicos\ESPECIALIZA&#199;AO%20SF\CURSO%20SAUDE%20FAMILIA\coleta%20de%20dados%20hiperdia%20carlos%20itaboa%20geral\2013_10_17%20Coleta%20de%20dados%20HAS%20e%20DM%20ITABOA%20CARLOS%20sem16_07%20a%2013MAR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\Documents\documentos%20medicos\ESPECIALIZA&#199;AO%20SF\CURSO%20SAUDE%20FAMILIA\coleta%20de%20dados%20hiperdia%20carlos%20itaboa%20geral\2013_10_17%20Coleta%20de%20dados%20HAS%20e%20DM%20ITABOA%20CARLOS%20sem16_07%20a%2013MAR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\Documents\documentos%20medicos\ESPECIALIZA&#199;AO%20SF\CURSO%20SAUDE%20FAMILIA\coleta%20de%20dados%20hiperdia%20carlos%20itaboa%20geral\2013_10_17%20Coleta%20de%20dados%20HAS%20e%20DM%20ITABOA%20CARLOS%20sem16_07%20a%2013MAR1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\Documents\documentos%20medicos\ESPECIALIZA&#199;AO%20SF\CURSO%20SAUDE%20FAMILIA\coleta%20de%20dados%20hiperdia%20carlos%20itaboa%20geral\2013_10_17%20Coleta%20de%20dados%20HAS%20e%20DM%20ITABOA%20CARLOS%20sem16_07%20a%2013MAR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\Documents\documentos%20medicos\ESPECIALIZA&#199;AO%20SF\CURSO%20SAUDE%20FAMILIA\coleta%20de%20dados%20hiperdia%20carlos%20itaboa%20geral\2013_10_17%20Coleta%20de%20dados%20HAS%20e%20DM%20ITABOA%20CARLOS%20sem16_07%20a%2013MAR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7.1225071225071296E-2</c:v>
                </c:pt>
                <c:pt idx="1">
                  <c:v>0.13176638176638297</c:v>
                </c:pt>
                <c:pt idx="2">
                  <c:v>0.19586894586894599</c:v>
                </c:pt>
                <c:pt idx="3">
                  <c:v>0.23789173789173856</c:v>
                </c:pt>
              </c:numCache>
            </c:numRef>
          </c:val>
        </c:ser>
        <c:overlap val="100"/>
        <c:axId val="64308352"/>
        <c:axId val="64309888"/>
      </c:barChart>
      <c:catAx>
        <c:axId val="6430835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4309888"/>
        <c:crosses val="autoZero"/>
        <c:auto val="1"/>
        <c:lblAlgn val="ctr"/>
        <c:lblOffset val="100"/>
      </c:catAx>
      <c:valAx>
        <c:axId val="64309888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4308352"/>
        <c:crosses val="autoZero"/>
        <c:crossBetween val="between"/>
        <c:majorUnit val="0.2"/>
        <c:minorUnit val="0.2"/>
      </c:valAx>
      <c:spPr>
        <a:solidFill>
          <a:schemeClr val="bg1"/>
        </a:solidFill>
      </c:spPr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Indicadores!$S$26</c:f>
              <c:strCache>
                <c:ptCount val="1"/>
                <c:pt idx="0">
                  <c:v>Proporção de diabéticos com prescrição de medicamentos  da lista do Hiperdia ou da Farmácia Popular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Indicadores!$T$25:$W$25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Indicadores!$T$26:$W$26</c:f>
              <c:numCache>
                <c:formatCode>0.0%</c:formatCode>
                <c:ptCount val="4"/>
                <c:pt idx="0">
                  <c:v>0.90625</c:v>
                </c:pt>
                <c:pt idx="1">
                  <c:v>0.89393939393939392</c:v>
                </c:pt>
                <c:pt idx="2">
                  <c:v>0.85858585858586112</c:v>
                </c:pt>
                <c:pt idx="3">
                  <c:v>0.87394957983193278</c:v>
                </c:pt>
              </c:numCache>
            </c:numRef>
          </c:val>
        </c:ser>
        <c:axId val="148155776"/>
        <c:axId val="148166144"/>
      </c:barChart>
      <c:catAx>
        <c:axId val="1481557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166144"/>
        <c:crosses val="autoZero"/>
        <c:auto val="1"/>
        <c:lblAlgn val="ctr"/>
        <c:lblOffset val="100"/>
      </c:catAx>
      <c:valAx>
        <c:axId val="1481661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15577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Indicadores!$C$31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Indicadores!$D$30:$G$30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Indicadores!$D$31:$G$31</c:f>
              <c:numCache>
                <c:formatCode>0.0%</c:formatCode>
                <c:ptCount val="4"/>
                <c:pt idx="0">
                  <c:v>0.99</c:v>
                </c:pt>
                <c:pt idx="1">
                  <c:v>0.99459459459459465</c:v>
                </c:pt>
                <c:pt idx="2">
                  <c:v>0.99636363636363634</c:v>
                </c:pt>
                <c:pt idx="3">
                  <c:v>0.99700598802395157</c:v>
                </c:pt>
              </c:numCache>
            </c:numRef>
          </c:val>
        </c:ser>
        <c:axId val="148850944"/>
        <c:axId val="149030784"/>
      </c:barChart>
      <c:catAx>
        <c:axId val="1488509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030784"/>
        <c:crosses val="autoZero"/>
        <c:auto val="1"/>
        <c:lblAlgn val="ctr"/>
        <c:lblOffset val="100"/>
      </c:catAx>
      <c:valAx>
        <c:axId val="14903078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8509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Indicadores!$S$31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Indicadores!$T$30:$W$30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Indicadores!$T$31:$W$31</c:f>
              <c:numCache>
                <c:formatCode>0.0%</c:formatCode>
                <c:ptCount val="4"/>
                <c:pt idx="0">
                  <c:v>0.96875000000000122</c:v>
                </c:pt>
                <c:pt idx="1">
                  <c:v>0.98484848484848564</c:v>
                </c:pt>
                <c:pt idx="2">
                  <c:v>0.9898989898989895</c:v>
                </c:pt>
                <c:pt idx="3">
                  <c:v>0.99159663865546221</c:v>
                </c:pt>
              </c:numCache>
            </c:numRef>
          </c:val>
        </c:ser>
        <c:axId val="149108224"/>
        <c:axId val="149110144"/>
      </c:barChart>
      <c:catAx>
        <c:axId val="1491082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110144"/>
        <c:crosses val="autoZero"/>
        <c:auto val="1"/>
        <c:lblAlgn val="ctr"/>
        <c:lblOffset val="100"/>
      </c:catAx>
      <c:valAx>
        <c:axId val="1491101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9108224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avaliação odontológica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9.0000000000000024E-2</c:v>
                </c:pt>
                <c:pt idx="1">
                  <c:v>8.6486486486486505E-2</c:v>
                </c:pt>
                <c:pt idx="2">
                  <c:v>9.4545454545455071E-2</c:v>
                </c:pt>
                <c:pt idx="3">
                  <c:v>0.12874251497005987</c:v>
                </c:pt>
              </c:numCache>
            </c:numRef>
          </c:val>
        </c:ser>
        <c:axId val="66785664"/>
        <c:axId val="66818432"/>
      </c:barChart>
      <c:catAx>
        <c:axId val="667856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818432"/>
        <c:crosses val="autoZero"/>
        <c:auto val="1"/>
        <c:lblAlgn val="ctr"/>
        <c:lblOffset val="100"/>
      </c:catAx>
      <c:valAx>
        <c:axId val="6681843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7856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avaliação odontológica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0.125</c:v>
                </c:pt>
                <c:pt idx="1">
                  <c:v>0.10606060606060635</c:v>
                </c:pt>
                <c:pt idx="2">
                  <c:v>0.10101010101010102</c:v>
                </c:pt>
                <c:pt idx="3">
                  <c:v>0.14285714285714352</c:v>
                </c:pt>
              </c:numCache>
            </c:numRef>
          </c:val>
        </c:ser>
        <c:axId val="148836352"/>
        <c:axId val="148898560"/>
      </c:barChart>
      <c:catAx>
        <c:axId val="1488363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898560"/>
        <c:crosses val="autoZero"/>
        <c:auto val="1"/>
        <c:lblAlgn val="ctr"/>
        <c:lblOffset val="100"/>
      </c:catAx>
      <c:valAx>
        <c:axId val="14889856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83635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INDICADORES!$C$74</c:f>
              <c:strCache>
                <c:ptCount val="1"/>
                <c:pt idx="0">
                  <c:v>Cobertura  de HIPERTENSOS na área de abrangência da UBS-ITABOA</c:v>
                </c:pt>
              </c:strCache>
            </c:strRef>
          </c:tx>
          <c:cat>
            <c:strRef>
              <c:f>INDICADORES!$D$73:$G$73</c:f>
              <c:strCache>
                <c:ptCount val="4"/>
                <c:pt idx="0">
                  <c:v>ABR/13 SIAB</c:v>
                </c:pt>
                <c:pt idx="1">
                  <c:v>OUT/13 SIAB</c:v>
                </c:pt>
                <c:pt idx="2">
                  <c:v>DEZ/14 SIAB</c:v>
                </c:pt>
                <c:pt idx="3">
                  <c:v>FEV/14 SIAB</c:v>
                </c:pt>
              </c:strCache>
            </c:strRef>
          </c:cat>
          <c:val>
            <c:numRef>
              <c:f>INDICADORES!$D$74:$G$74</c:f>
              <c:numCache>
                <c:formatCode>General</c:formatCode>
                <c:ptCount val="4"/>
                <c:pt idx="0">
                  <c:v>42.877492877492699</c:v>
                </c:pt>
                <c:pt idx="1">
                  <c:v>44.088319088319089</c:v>
                </c:pt>
                <c:pt idx="2">
                  <c:v>49.928774928775191</c:v>
                </c:pt>
                <c:pt idx="3">
                  <c:v>49.928774928775191</c:v>
                </c:pt>
              </c:numCache>
            </c:numRef>
          </c:val>
        </c:ser>
        <c:overlap val="100"/>
        <c:axId val="66323200"/>
        <c:axId val="66324736"/>
      </c:barChart>
      <c:catAx>
        <c:axId val="66323200"/>
        <c:scaling>
          <c:orientation val="minMax"/>
        </c:scaling>
        <c:axPos val="b"/>
        <c:tickLblPos val="nextTo"/>
        <c:crossAx val="66324736"/>
        <c:crosses val="autoZero"/>
        <c:auto val="1"/>
        <c:lblAlgn val="ctr"/>
        <c:lblOffset val="100"/>
      </c:catAx>
      <c:valAx>
        <c:axId val="66324736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crossAx val="66323200"/>
        <c:crosses val="autoZero"/>
        <c:crossBetween val="between"/>
        <c:majorUnit val="20"/>
      </c:valAx>
      <c:spPr>
        <a:solidFill>
          <a:schemeClr val="bg1"/>
        </a:solidFill>
        <a:ln w="12700"/>
      </c:spPr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9.2485549132947972E-2</c:v>
                </c:pt>
                <c:pt idx="1">
                  <c:v>0.19075144508670541</c:v>
                </c:pt>
                <c:pt idx="2">
                  <c:v>0.28612716763005924</c:v>
                </c:pt>
                <c:pt idx="3">
                  <c:v>0.34393063583815031</c:v>
                </c:pt>
              </c:numCache>
            </c:numRef>
          </c:val>
        </c:ser>
        <c:axId val="66341504"/>
        <c:axId val="66363776"/>
      </c:barChart>
      <c:catAx>
        <c:axId val="663415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363776"/>
        <c:crosses val="autoZero"/>
        <c:auto val="1"/>
        <c:lblAlgn val="ctr"/>
        <c:lblOffset val="100"/>
      </c:catAx>
      <c:valAx>
        <c:axId val="6636377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3415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INDICADORES!$S$74</c:f>
              <c:strCache>
                <c:ptCount val="1"/>
                <c:pt idx="0">
                  <c:v>Cobertura  de DIABÉTICOS na área de abrangência da UBS-ITABOA</c:v>
                </c:pt>
              </c:strCache>
            </c:strRef>
          </c:tx>
          <c:cat>
            <c:strRef>
              <c:f>INDICADORES!$T$73:$W$73</c:f>
              <c:strCache>
                <c:ptCount val="4"/>
                <c:pt idx="0">
                  <c:v>ABR/13 SIAB</c:v>
                </c:pt>
                <c:pt idx="1">
                  <c:v>OUT/14 SIAB</c:v>
                </c:pt>
                <c:pt idx="2">
                  <c:v>DEZ/14 SIAB</c:v>
                </c:pt>
                <c:pt idx="3">
                  <c:v>FEV/14 SIAB</c:v>
                </c:pt>
              </c:strCache>
            </c:strRef>
          </c:cat>
          <c:val>
            <c:numRef>
              <c:f>INDICADORES!$T$74:$W$74</c:f>
              <c:numCache>
                <c:formatCode>General</c:formatCode>
                <c:ptCount val="4"/>
                <c:pt idx="0">
                  <c:v>47.687861271675978</c:v>
                </c:pt>
                <c:pt idx="1">
                  <c:v>48.843930635838149</c:v>
                </c:pt>
                <c:pt idx="2">
                  <c:v>53.757225433526003</c:v>
                </c:pt>
                <c:pt idx="3">
                  <c:v>53.757225433526003</c:v>
                </c:pt>
              </c:numCache>
            </c:numRef>
          </c:val>
        </c:ser>
        <c:overlap val="100"/>
        <c:axId val="66382080"/>
        <c:axId val="66781184"/>
      </c:barChart>
      <c:catAx>
        <c:axId val="66382080"/>
        <c:scaling>
          <c:orientation val="minMax"/>
        </c:scaling>
        <c:axPos val="b"/>
        <c:tickLblPos val="nextTo"/>
        <c:crossAx val="66781184"/>
        <c:crosses val="autoZero"/>
        <c:auto val="1"/>
        <c:lblAlgn val="ctr"/>
        <c:lblOffset val="100"/>
      </c:catAx>
      <c:valAx>
        <c:axId val="66781184"/>
        <c:scaling>
          <c:orientation val="minMax"/>
          <c:max val="100"/>
          <c:min val="0"/>
        </c:scaling>
        <c:axPos val="l"/>
        <c:majorGridlines>
          <c:spPr>
            <a:ln w="9525"/>
          </c:spPr>
        </c:majorGridlines>
        <c:numFmt formatCode="General" sourceLinked="1"/>
        <c:tickLblPos val="nextTo"/>
        <c:crossAx val="66382080"/>
        <c:crosses val="autoZero"/>
        <c:crossBetween val="between"/>
        <c:majorUnit val="20"/>
      </c:valAx>
      <c:spPr>
        <a:solidFill>
          <a:schemeClr val="bg1"/>
        </a:solidFill>
        <a:ln>
          <a:solidFill>
            <a:schemeClr val="bg1"/>
          </a:solidFill>
        </a:ln>
      </c:spPr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0.98</c:v>
                </c:pt>
                <c:pt idx="1">
                  <c:v>0.98918918918918919</c:v>
                </c:pt>
                <c:pt idx="2">
                  <c:v>0.99272727272727268</c:v>
                </c:pt>
                <c:pt idx="3">
                  <c:v>0.98502994011976053</c:v>
                </c:pt>
              </c:numCache>
            </c:numRef>
          </c:val>
        </c:ser>
        <c:axId val="79544320"/>
        <c:axId val="88303488"/>
      </c:barChart>
      <c:catAx>
        <c:axId val="795443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303488"/>
        <c:crosses val="autoZero"/>
        <c:auto val="1"/>
        <c:lblAlgn val="ctr"/>
        <c:lblOffset val="100"/>
      </c:catAx>
      <c:valAx>
        <c:axId val="8830348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5443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0.96875000000000233</c:v>
                </c:pt>
                <c:pt idx="1">
                  <c:v>0.98484848484848564</c:v>
                </c:pt>
                <c:pt idx="2">
                  <c:v>0.9898989898989895</c:v>
                </c:pt>
                <c:pt idx="3">
                  <c:v>0.98319327731092432</c:v>
                </c:pt>
              </c:numCache>
            </c:numRef>
          </c:val>
        </c:ser>
        <c:axId val="143737216"/>
        <c:axId val="147472768"/>
      </c:barChart>
      <c:catAx>
        <c:axId val="1437372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472768"/>
        <c:crosses val="autoZero"/>
        <c:auto val="1"/>
        <c:lblAlgn val="ctr"/>
        <c:lblOffset val="100"/>
      </c:catAx>
      <c:valAx>
        <c:axId val="14747276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37372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hipertensos com os exames complementares  em dia de acordo com o protocolo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Indicadores!$D$19:$G$19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Indicadores!$D$20:$G$20</c:f>
              <c:numCache>
                <c:formatCode>0.0%</c:formatCode>
                <c:ptCount val="4"/>
                <c:pt idx="0">
                  <c:v>7.0000000000000021E-2</c:v>
                </c:pt>
                <c:pt idx="1">
                  <c:v>0.11891891891891893</c:v>
                </c:pt>
                <c:pt idx="2">
                  <c:v>0.14909090909090941</c:v>
                </c:pt>
                <c:pt idx="3">
                  <c:v>0.19461077844311367</c:v>
                </c:pt>
              </c:numCache>
            </c:numRef>
          </c:val>
        </c:ser>
        <c:axId val="143737984"/>
        <c:axId val="147507840"/>
      </c:barChart>
      <c:catAx>
        <c:axId val="1437379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507840"/>
        <c:crosses val="autoZero"/>
        <c:auto val="1"/>
        <c:lblAlgn val="ctr"/>
        <c:lblOffset val="100"/>
      </c:catAx>
      <c:valAx>
        <c:axId val="14750784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3737984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Indicadores!$S$20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Indicadores!$T$19:$W$19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Indicadores!$T$20:$W$20</c:f>
              <c:numCache>
                <c:formatCode>0.0%</c:formatCode>
                <c:ptCount val="4"/>
                <c:pt idx="0">
                  <c:v>3.125E-2</c:v>
                </c:pt>
                <c:pt idx="1">
                  <c:v>9.0909090909091064E-2</c:v>
                </c:pt>
                <c:pt idx="2">
                  <c:v>0.13131313131313141</c:v>
                </c:pt>
                <c:pt idx="3">
                  <c:v>0.17647058823529421</c:v>
                </c:pt>
              </c:numCache>
            </c:numRef>
          </c:val>
        </c:ser>
        <c:axId val="151588224"/>
        <c:axId val="181917952"/>
      </c:barChart>
      <c:catAx>
        <c:axId val="1515882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1917952"/>
        <c:crosses val="autoZero"/>
        <c:auto val="1"/>
        <c:lblAlgn val="ctr"/>
        <c:lblOffset val="100"/>
      </c:catAx>
      <c:valAx>
        <c:axId val="18191795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15882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Indicadores!$C$26</c:f>
              <c:strCache>
                <c:ptCount val="1"/>
                <c:pt idx="0">
                  <c:v>Proporção de hipertensos com prescrição de medicamentos  da lista do Hiperdia ou da Farmácia Popular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Indicadores!$D$25:$G$25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Indicadores!$D$26:$G$26</c:f>
              <c:numCache>
                <c:formatCode>0.0%</c:formatCode>
                <c:ptCount val="4"/>
                <c:pt idx="0">
                  <c:v>0.95604395604395664</c:v>
                </c:pt>
                <c:pt idx="1">
                  <c:v>0.93678160919540265</c:v>
                </c:pt>
                <c:pt idx="2">
                  <c:v>0.91891891891891897</c:v>
                </c:pt>
                <c:pt idx="3">
                  <c:v>0.92138364779874216</c:v>
                </c:pt>
              </c:numCache>
            </c:numRef>
          </c:val>
        </c:ser>
        <c:axId val="147507456"/>
        <c:axId val="147511168"/>
      </c:barChart>
      <c:catAx>
        <c:axId val="1475074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511168"/>
        <c:crosses val="autoZero"/>
        <c:auto val="1"/>
        <c:lblAlgn val="ctr"/>
        <c:lblOffset val="100"/>
      </c:catAx>
      <c:valAx>
        <c:axId val="14751116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75074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5EFFE53-7D49-4DBC-B6C6-4E64D2212B06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0349-41A5-4F3B-9682-FB5C5F84BDD8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1516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E53-7D49-4DBC-B6C6-4E64D2212B06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0349-41A5-4F3B-9682-FB5C5F84BDD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788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E53-7D49-4DBC-B6C6-4E64D2212B06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0349-41A5-4F3B-9682-FB5C5F84BDD8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2647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E53-7D49-4DBC-B6C6-4E64D2212B06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0349-41A5-4F3B-9682-FB5C5F84BDD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2966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E53-7D49-4DBC-B6C6-4E64D2212B06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0349-41A5-4F3B-9682-FB5C5F84BDD8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7485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E53-7D49-4DBC-B6C6-4E64D2212B06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0349-41A5-4F3B-9682-FB5C5F84BDD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6111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E53-7D49-4DBC-B6C6-4E64D2212B06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0349-41A5-4F3B-9682-FB5C5F84BDD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8117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E53-7D49-4DBC-B6C6-4E64D2212B06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0349-41A5-4F3B-9682-FB5C5F84BDD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1945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E53-7D49-4DBC-B6C6-4E64D2212B06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0349-41A5-4F3B-9682-FB5C5F84BDD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9218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E53-7D49-4DBC-B6C6-4E64D2212B06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0349-41A5-4F3B-9682-FB5C5F84BDD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42112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E53-7D49-4DBC-B6C6-4E64D2212B06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0349-41A5-4F3B-9682-FB5C5F84BDD8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0802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5EFFE53-7D49-4DBC-B6C6-4E64D2212B06}" type="datetimeFigureOut">
              <a:rPr lang="pt-BR" smtClean="0"/>
              <a:pPr/>
              <a:t>04/08/2014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490349-41A5-4F3B-9682-FB5C5F84BDD8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7453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hiperdia.datasus.gov.br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mpinas.sp.gov.br/governo/saude/atencao-a-saude/programas/saude_adulto_protocolos_hipertensao_justificativa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46976" y="2885516"/>
            <a:ext cx="11053472" cy="1951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 smtClean="0"/>
              <a:t>Melhoria da Atenção ao Hipertenso e Diabético na Unidade Básica de Saúde </a:t>
            </a:r>
            <a:r>
              <a:rPr lang="pt-BR" sz="2800" b="1" dirty="0" err="1" smtClean="0"/>
              <a:t>Itaboa</a:t>
            </a:r>
            <a:r>
              <a:rPr lang="pt-BR" sz="2800" b="1" dirty="0" smtClean="0"/>
              <a:t> em Campo Largo-PR</a:t>
            </a:r>
            <a:endParaRPr lang="pt-BR" sz="2800" dirty="0" smtClean="0"/>
          </a:p>
          <a:p>
            <a:pPr algn="ctr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40853" y="5099073"/>
            <a:ext cx="613185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Carlos Hamilton Aguiar Rocha</a:t>
            </a: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Orientadora: </a:t>
            </a:r>
            <a:r>
              <a:rPr 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Lenise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Menezes </a:t>
            </a:r>
            <a:r>
              <a:rPr 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Seerig</a:t>
            </a: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Pelotas, 2014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1920582" y="58107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Faculdade de Medicina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Departamento de Medicina Social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Curso de Especialização em Saúde da Família - </a:t>
            </a:r>
            <a:r>
              <a:rPr kumimoji="0" lang="pt-B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UnaSUS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9" descr="http://dms.ufpel.edu.br/aquares/images/stories/logos/unasus-ufpel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354" y="573261"/>
            <a:ext cx="1368152" cy="11290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8" descr="http://www.minhapos.com.br/data/artigos/images/ufpel.gif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3953"/>
            <a:ext cx="1269898" cy="12093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3522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0643" y="469564"/>
            <a:ext cx="8911687" cy="1258478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/>
              <a:t>m</a:t>
            </a:r>
            <a:r>
              <a:rPr lang="pt-BR" b="1" cap="none" dirty="0" smtClean="0"/>
              <a:t>etodologia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7882" y="1658983"/>
            <a:ext cx="11066730" cy="4252239"/>
          </a:xfr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lvl="0"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população-alvo: todo hipertenso e diabético da área de abrangência;</a:t>
            </a:r>
          </a:p>
          <a:p>
            <a:pPr lvl="0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período de 04 meses ( out/13 a fev/14);</a:t>
            </a:r>
          </a:p>
          <a:p>
            <a:pPr lvl="0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Manuais Técnicos  n° 15 de Hipertensão e n° 16  de Diabetes, da Série Cadernos de Atenção Básica do Ministério da Saúde, ano 2006 (BRASIL, 2006) </a:t>
            </a:r>
          </a:p>
          <a:p>
            <a:pPr lvl="0"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lvl="3">
              <a:buFont typeface="Arial" pitchFamily="34" charset="0"/>
              <a:buChar char="•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Meta</a:t>
            </a:r>
          </a:p>
          <a:p>
            <a:pPr lvl="6">
              <a:buFont typeface="Arial" pitchFamily="34" charset="0"/>
              <a:buChar char="•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Ações em 4 eixos (monitoramento e avaliação, organização e gestão de serviço, engajamento público e qualificação da prática clínica);</a:t>
            </a:r>
          </a:p>
        </p:txBody>
      </p:sp>
    </p:spTree>
    <p:extLst>
      <p:ext uri="{BB962C8B-B14F-4D97-AF65-F5344CB8AC3E}">
        <p14:creationId xmlns:p14="http://schemas.microsoft.com/office/powerpoint/2010/main" xmlns="" val="118647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12955"/>
          </a:xfrm>
        </p:spPr>
        <p:txBody>
          <a:bodyPr/>
          <a:lstStyle/>
          <a:p>
            <a:r>
              <a:rPr lang="pt-BR" dirty="0" smtClean="0"/>
              <a:t>A</a:t>
            </a:r>
            <a:r>
              <a:rPr lang="pt-BR" cap="none" dirty="0" smtClean="0"/>
              <a:t>ções</a:t>
            </a:r>
            <a:r>
              <a:rPr lang="pt-BR" dirty="0" smtClean="0"/>
              <a:t> r</a:t>
            </a:r>
            <a:r>
              <a:rPr lang="pt-BR" cap="none" dirty="0" smtClean="0"/>
              <a:t>ealizadas</a:t>
            </a:r>
            <a:endParaRPr lang="pt-B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24128" y="1685109"/>
            <a:ext cx="9720073" cy="4624251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Criação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 implementação do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Programa de Atenção à Hipertensão e Diabetes da UBS ( HIPERDIA – ITABOA);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capacitação da equipe;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divulgação da existência do Programa à comunidade;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mutirão para ampliação da cobertura;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organização e atualização dos registros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;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acolhimento diferenciado; 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monitoramento das ações,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1694" y="2335639"/>
            <a:ext cx="9720072" cy="1499616"/>
          </a:xfrm>
        </p:spPr>
        <p:txBody>
          <a:bodyPr/>
          <a:lstStyle/>
          <a:p>
            <a:pPr algn="ctr"/>
            <a:r>
              <a:rPr lang="pt-BR" b="1" dirty="0" smtClean="0"/>
              <a:t>OBJETIVOS, METAS E RESULTADOS</a:t>
            </a:r>
            <a:endParaRPr lang="pt-BR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21515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1. A</a:t>
            </a:r>
            <a:r>
              <a:rPr lang="pt-BR" sz="2800" b="1" cap="none" dirty="0" smtClean="0">
                <a:latin typeface="Arial" pitchFamily="34" charset="0"/>
                <a:cs typeface="Arial" pitchFamily="34" charset="0"/>
              </a:rPr>
              <a:t>mpliar a cobertura da atenção ao hipertenso e diabético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24128" y="1737360"/>
            <a:ext cx="9720073" cy="4572000"/>
          </a:xfr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ampliar a cobertura do programa de atenção ao hipertenso na unidade de saúde para 23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%.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TOTAL: 1.404 hipertensos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1º mês:   100 (  7,1%)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2º mês:   185 (13,2%)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3º mês:    275 (19,6%)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4º mês:   334 (23,8%)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Gráfico"/>
          <p:cNvGraphicFramePr/>
          <p:nvPr/>
        </p:nvGraphicFramePr>
        <p:xfrm>
          <a:off x="4976949" y="2325189"/>
          <a:ext cx="5590902" cy="3735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21515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1. A</a:t>
            </a:r>
            <a:r>
              <a:rPr lang="pt-BR" sz="2800" b="1" cap="none" dirty="0" smtClean="0">
                <a:latin typeface="Arial" pitchFamily="34" charset="0"/>
                <a:cs typeface="Arial" pitchFamily="34" charset="0"/>
              </a:rPr>
              <a:t>mpliar a cobertura da atenção ao hipertenso e diabético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24128" y="1737360"/>
            <a:ext cx="9720073" cy="4572000"/>
          </a:xfr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600" dirty="0" smtClean="0"/>
              <a:t>cadastrar 50% dos hipertensos da área de abrangência no SIAB</a:t>
            </a:r>
            <a:r>
              <a:rPr lang="pt-BR" sz="26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600" i="1" dirty="0" smtClean="0">
                <a:latin typeface="Arial" pitchFamily="34" charset="0"/>
                <a:cs typeface="Arial" pitchFamily="34" charset="0"/>
              </a:rPr>
              <a:t>Abr/13: 603 (42,9%) hiper-</a:t>
            </a:r>
          </a:p>
          <a:p>
            <a:pPr>
              <a:buNone/>
            </a:pPr>
            <a:r>
              <a:rPr lang="pt-BR" sz="2600" i="1" dirty="0" smtClean="0">
                <a:latin typeface="Arial" pitchFamily="34" charset="0"/>
                <a:cs typeface="Arial" pitchFamily="34" charset="0"/>
              </a:rPr>
              <a:t>tensos cadastrados no SIAB</a:t>
            </a:r>
            <a:endParaRPr lang="pt-BR" sz="26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TOTAL: 1.404 hipertensos</a:t>
            </a:r>
          </a:p>
          <a:p>
            <a:pPr>
              <a:buFont typeface="Wingdings" pitchFamily="2" charset="2"/>
              <a:buChar char="Ø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 1º mês:  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619 (44,1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%)</a:t>
            </a:r>
          </a:p>
          <a:p>
            <a:pPr>
              <a:buFont typeface="Wingdings" pitchFamily="2" charset="2"/>
              <a:buChar char="Ø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 2º mês:  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701 (49,9%)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 3º mês:   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701 (49,9%)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  4º mês:  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701 (49,9%)</a:t>
            </a: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Gráfico"/>
          <p:cNvGraphicFramePr/>
          <p:nvPr/>
        </p:nvGraphicFramePr>
        <p:xfrm>
          <a:off x="5159829" y="2325188"/>
          <a:ext cx="5499462" cy="367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21515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1. A</a:t>
            </a:r>
            <a:r>
              <a:rPr lang="pt-BR" sz="2800" b="1" cap="none" dirty="0" smtClean="0">
                <a:latin typeface="Arial" pitchFamily="34" charset="0"/>
                <a:cs typeface="Arial" pitchFamily="34" charset="0"/>
              </a:rPr>
              <a:t>mpliar a cobertura da atenção ao hipertenso e diabético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24128" y="1737360"/>
            <a:ext cx="9720073" cy="4572000"/>
          </a:xfr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400" dirty="0" smtClean="0"/>
              <a:t>ampliar a cobertura do programa de atenção ao diabético na unidade de saúde para 23</a:t>
            </a:r>
            <a:r>
              <a:rPr lang="pt-BR" sz="2400" dirty="0" smtClean="0"/>
              <a:t>%.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TOTAL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346 diabéticos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1º mês: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32 ( 9,2%)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2º mês: 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66 (19,1%)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3º mês:  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99 (28,6%)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4º mês: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119 (34,4%)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Gráfico"/>
          <p:cNvGraphicFramePr/>
          <p:nvPr/>
        </p:nvGraphicFramePr>
        <p:xfrm>
          <a:off x="4924697" y="2338252"/>
          <a:ext cx="5682341" cy="3605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21515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1. A</a:t>
            </a:r>
            <a:r>
              <a:rPr lang="pt-BR" sz="2800" b="1" cap="none" dirty="0" smtClean="0">
                <a:latin typeface="Arial" pitchFamily="34" charset="0"/>
                <a:cs typeface="Arial" pitchFamily="34" charset="0"/>
              </a:rPr>
              <a:t>mpliar a cobertura da atenção ao hipertenso e diabético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11065" y="1672046"/>
            <a:ext cx="9720073" cy="4572000"/>
          </a:xfr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600" dirty="0" smtClean="0"/>
              <a:t>cadastrar 50% dos diabéticos da área de abrangência no SIAB</a:t>
            </a:r>
            <a:r>
              <a:rPr lang="pt-BR" sz="26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600" i="1" dirty="0" smtClean="0">
                <a:latin typeface="Arial" pitchFamily="34" charset="0"/>
                <a:cs typeface="Arial" pitchFamily="34" charset="0"/>
              </a:rPr>
              <a:t>Abr/13: </a:t>
            </a:r>
            <a:r>
              <a:rPr lang="pt-BR" sz="2600" i="1" dirty="0" smtClean="0">
                <a:latin typeface="Arial" pitchFamily="34" charset="0"/>
                <a:cs typeface="Arial" pitchFamily="34" charset="0"/>
              </a:rPr>
              <a:t>153 (44,2%) </a:t>
            </a:r>
            <a:r>
              <a:rPr lang="pt-BR" sz="2600" i="1" dirty="0" err="1" smtClean="0">
                <a:latin typeface="Arial" pitchFamily="34" charset="0"/>
                <a:cs typeface="Arial" pitchFamily="34" charset="0"/>
              </a:rPr>
              <a:t>diabé</a:t>
            </a:r>
            <a:r>
              <a:rPr lang="pt-BR" sz="2600" i="1" dirty="0" smtClean="0">
                <a:latin typeface="Arial" pitchFamily="34" charset="0"/>
                <a:cs typeface="Arial" pitchFamily="34" charset="0"/>
              </a:rPr>
              <a:t>-</a:t>
            </a:r>
            <a:endParaRPr lang="pt-BR" sz="26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600" i="1" dirty="0" smtClean="0">
                <a:latin typeface="Arial" pitchFamily="34" charset="0"/>
                <a:cs typeface="Arial" pitchFamily="34" charset="0"/>
              </a:rPr>
              <a:t>ticos cadastrados </a:t>
            </a:r>
            <a:r>
              <a:rPr lang="pt-BR" sz="2600" i="1" dirty="0" smtClean="0">
                <a:latin typeface="Arial" pitchFamily="34" charset="0"/>
                <a:cs typeface="Arial" pitchFamily="34" charset="0"/>
              </a:rPr>
              <a:t>no SIAB</a:t>
            </a:r>
          </a:p>
          <a:p>
            <a:pPr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TOTAL: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  346 diabéticos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 1º mês:  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169 (48,8%)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 2º mês:  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186 (53,4%)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 3º mês:   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186 (53,4%)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  4º mês:  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186 (53,4%)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Font typeface="Arial" pitchFamily="34" charset="0"/>
              <a:buChar char="•"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Gráfico"/>
          <p:cNvGraphicFramePr/>
          <p:nvPr/>
        </p:nvGraphicFramePr>
        <p:xfrm>
          <a:off x="4885509" y="2479765"/>
          <a:ext cx="5643153" cy="359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21515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800" b="1" cap="none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pt-BR" sz="2800" b="1" cap="none" dirty="0" smtClean="0">
                <a:latin typeface="Arial" pitchFamily="34" charset="0"/>
                <a:cs typeface="Arial" pitchFamily="34" charset="0"/>
              </a:rPr>
              <a:t>elhorar a adesão ao programa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11065" y="1672046"/>
            <a:ext cx="9720073" cy="4572000"/>
          </a:xfr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400" dirty="0" smtClean="0"/>
              <a:t>fazer busca ativa a 100% dos hipertensos faltosos às consultas.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 fazer busca ativa a 100% dos </a:t>
            </a:r>
            <a:r>
              <a:rPr lang="pt-BR" sz="2400" dirty="0" smtClean="0"/>
              <a:t>diabéticos faltosos </a:t>
            </a:r>
            <a:r>
              <a:rPr lang="pt-BR" sz="2400" dirty="0" smtClean="0"/>
              <a:t>às consultas</a:t>
            </a:r>
            <a:r>
              <a:rPr lang="pt-BR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 lvl="7">
              <a:buFont typeface="Wingdings" pitchFamily="2" charset="2"/>
              <a:buChar char="Ø"/>
            </a:pPr>
            <a:r>
              <a:rPr lang="pt-BR" sz="2400" dirty="0" smtClean="0"/>
              <a:t>HIPERTENSOS: houveram somente 04 faltosos, 02 com busca ativa (50%)</a:t>
            </a:r>
          </a:p>
          <a:p>
            <a:pPr lvl="7">
              <a:buFont typeface="Wingdings" pitchFamily="2" charset="2"/>
              <a:buChar char="Ø"/>
            </a:pPr>
            <a:endParaRPr lang="pt-BR" sz="1600" dirty="0" smtClean="0"/>
          </a:p>
          <a:p>
            <a:pPr lvl="7">
              <a:buFont typeface="Wingdings" pitchFamily="2" charset="2"/>
              <a:buChar char="Ø"/>
            </a:pPr>
            <a:endParaRPr lang="pt-BR" sz="1600" dirty="0" smtClean="0"/>
          </a:p>
          <a:p>
            <a:pPr lvl="7">
              <a:buFont typeface="Wingdings" pitchFamily="2" charset="2"/>
              <a:buChar char="Ø"/>
            </a:pPr>
            <a:r>
              <a:rPr lang="pt-BR" sz="2400" dirty="0" smtClean="0"/>
              <a:t>DIABÉTICOS: houveram somente 02 faltosos, 01 com busca ativa (50%)</a:t>
            </a: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21515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800" b="1" cap="none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pt-BR" sz="2800" b="1" cap="none" dirty="0" smtClean="0">
                <a:latin typeface="Arial" pitchFamily="34" charset="0"/>
                <a:cs typeface="Arial" pitchFamily="34" charset="0"/>
              </a:rPr>
              <a:t>elhorar a qualidade do atendimento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11065" y="1672046"/>
            <a:ext cx="9720073" cy="4572000"/>
          </a:xfr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400" dirty="0" smtClean="0"/>
              <a:t>realizar exame clínico apropriado em 100% dos hipertensos.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None/>
            </a:pPr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1:  98 (98,0%)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Mês 2: 183 (98,9%)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3: 273 (99,3%)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4: </a:t>
            </a:r>
            <a:r>
              <a:rPr lang="pt-BR" sz="2400" dirty="0" smtClean="0"/>
              <a:t>329 (98,5</a:t>
            </a:r>
            <a:r>
              <a:rPr lang="pt-BR" sz="2400" dirty="0" smtClean="0"/>
              <a:t>%)</a:t>
            </a:r>
          </a:p>
          <a:p>
            <a:pPr lvl="4">
              <a:buFont typeface="Wingdings" pitchFamily="2" charset="2"/>
              <a:buChar char="Ø"/>
            </a:pPr>
            <a:endParaRPr lang="pt-BR" sz="1600" dirty="0" smtClean="0"/>
          </a:p>
          <a:p>
            <a:pPr lvl="4">
              <a:buFont typeface="Wingdings" pitchFamily="2" charset="2"/>
              <a:buChar char="Ø"/>
            </a:pPr>
            <a:r>
              <a:rPr lang="pt-BR" sz="2400" i="1" dirty="0" smtClean="0"/>
              <a:t>Média: 98,7% </a:t>
            </a:r>
            <a:endParaRPr lang="pt-BR" sz="24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Gráfico"/>
          <p:cNvGraphicFramePr/>
          <p:nvPr/>
        </p:nvGraphicFramePr>
        <p:xfrm>
          <a:off x="4599350" y="2495006"/>
          <a:ext cx="5759496" cy="3219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21515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800" b="1" cap="none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pt-BR" sz="2800" b="1" cap="none" dirty="0" smtClean="0">
                <a:latin typeface="Arial" pitchFamily="34" charset="0"/>
                <a:cs typeface="Arial" pitchFamily="34" charset="0"/>
              </a:rPr>
              <a:t>elhorar a qualidade do atendimento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11065" y="1672046"/>
            <a:ext cx="9720073" cy="4572000"/>
          </a:xfr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400" dirty="0" smtClean="0"/>
              <a:t>realizar exame clínico apropriado em 100% dos </a:t>
            </a:r>
            <a:r>
              <a:rPr lang="pt-BR" sz="2400" dirty="0" smtClean="0"/>
              <a:t>diabéticos.</a:t>
            </a:r>
            <a:endParaRPr lang="pt-BR" sz="2400" dirty="0" smtClean="0"/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None/>
            </a:pPr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1:   </a:t>
            </a:r>
            <a:r>
              <a:rPr lang="pt-BR" sz="2400" dirty="0" smtClean="0"/>
              <a:t>31(96,9</a:t>
            </a:r>
            <a:r>
              <a:rPr lang="pt-BR" sz="2400" dirty="0" smtClean="0"/>
              <a:t>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Mês 2:   </a:t>
            </a:r>
            <a:r>
              <a:rPr lang="pt-BR" sz="2400" dirty="0" smtClean="0"/>
              <a:t>65(98,5</a:t>
            </a:r>
            <a:r>
              <a:rPr lang="pt-BR" sz="2400" dirty="0" smtClean="0"/>
              <a:t>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3:   </a:t>
            </a:r>
            <a:r>
              <a:rPr lang="pt-BR" sz="2400" dirty="0" smtClean="0"/>
              <a:t>98 </a:t>
            </a:r>
            <a:r>
              <a:rPr lang="pt-BR" sz="2400" dirty="0" smtClean="0"/>
              <a:t>(99,0%)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4: </a:t>
            </a:r>
            <a:r>
              <a:rPr lang="pt-BR" sz="2400" dirty="0" smtClean="0"/>
              <a:t>117 (98,3</a:t>
            </a:r>
            <a:r>
              <a:rPr lang="pt-BR" sz="2400" dirty="0" smtClean="0"/>
              <a:t>%)</a:t>
            </a:r>
          </a:p>
          <a:p>
            <a:pPr lvl="5">
              <a:buFont typeface="Wingdings" pitchFamily="2" charset="2"/>
              <a:buChar char="Ø"/>
            </a:pPr>
            <a:endParaRPr lang="pt-BR" sz="1600" dirty="0" smtClean="0"/>
          </a:p>
          <a:p>
            <a:pPr lvl="5">
              <a:buFont typeface="Wingdings" pitchFamily="2" charset="2"/>
              <a:buChar char="Ø"/>
            </a:pPr>
            <a:r>
              <a:rPr lang="pt-BR" sz="1600" dirty="0" smtClean="0"/>
              <a:t> </a:t>
            </a:r>
            <a:r>
              <a:rPr lang="pt-BR" sz="2400" i="1" dirty="0" smtClean="0"/>
              <a:t>Média: 98,2%  </a:t>
            </a:r>
            <a:endParaRPr lang="pt-BR" sz="24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Gráfico"/>
          <p:cNvGraphicFramePr/>
          <p:nvPr/>
        </p:nvGraphicFramePr>
        <p:xfrm>
          <a:off x="4427628" y="2495006"/>
          <a:ext cx="6087972" cy="3409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7449" y="186228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r>
              <a:rPr lang="pt-BR" b="1" dirty="0" smtClean="0">
                <a:solidFill>
                  <a:schemeClr val="bg1"/>
                </a:solidFill>
              </a:rPr>
              <a:t/>
            </a:r>
            <a:br>
              <a:rPr lang="pt-BR" b="1" dirty="0" smtClean="0">
                <a:solidFill>
                  <a:schemeClr val="bg1"/>
                </a:solidFill>
              </a:rPr>
            </a:b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1973" y="1135766"/>
            <a:ext cx="11182640" cy="5082154"/>
          </a:xfr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457200" lvl="3" indent="0" algn="just">
              <a:lnSpc>
                <a:spcPct val="100000"/>
              </a:lnSpc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400" dirty="0" smtClean="0"/>
              <a:t> A Hipertensão Arterial Sistêmica (HAS) e o Diabetes </a:t>
            </a:r>
            <a:r>
              <a:rPr lang="pt-BR" sz="2400" dirty="0" err="1" smtClean="0"/>
              <a:t>Mellitus</a:t>
            </a:r>
            <a:r>
              <a:rPr lang="pt-BR" sz="2400" dirty="0" smtClean="0"/>
              <a:t> (DM) representam um grande desafio à Saúde Pública.</a:t>
            </a:r>
          </a:p>
          <a:p>
            <a:pPr marL="457200" lvl="3" indent="0" algn="just">
              <a:lnSpc>
                <a:spcPct val="100000"/>
              </a:lnSpc>
              <a:buNone/>
            </a:pPr>
            <a:r>
              <a:rPr lang="pt-BR" sz="2400" dirty="0" smtClean="0"/>
              <a:t>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>
              <a:lnSpc>
                <a:spcPct val="100000"/>
              </a:lnSpc>
            </a:pPr>
            <a:r>
              <a:rPr lang="pt-BR" sz="2400" i="1" dirty="0" smtClean="0"/>
              <a:t>Um em cada três adultos maior ou igual a 25 anos tem  hipertensão arterial  e um em cada dez adultos tem diabetes</a:t>
            </a:r>
            <a:r>
              <a:rPr lang="pt-BR" sz="2400" dirty="0" smtClean="0"/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(OMS, 2012)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3" algn="just">
              <a:lnSpc>
                <a:spcPct val="100000"/>
              </a:lnSpc>
            </a:pP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>
              <a:lnSpc>
                <a:spcPct val="150000"/>
              </a:lnSpc>
            </a:pP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morbi-mortalidade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elevada; </a:t>
            </a:r>
          </a:p>
          <a:p>
            <a:pPr lvl="3" algn="just">
              <a:lnSpc>
                <a:spcPct val="150000"/>
              </a:lnSpc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>
              <a:lnSpc>
                <a:spcPct val="100000"/>
              </a:lnSpc>
            </a:pPr>
            <a:r>
              <a:rPr lang="pt-BR" sz="2400" i="1" dirty="0" smtClean="0"/>
              <a:t>A HAS é causa de 51% das mortes por Acidente Vascular Cerebral e 45% das mortes por Infarto Agudo do Miocárdio (OMS, 2012).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>
              <a:lnSpc>
                <a:spcPct val="150000"/>
              </a:lnSpc>
              <a:buNone/>
            </a:pP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>
              <a:lnSpc>
                <a:spcPct val="150000"/>
              </a:lnSpc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099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21515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800" b="1" cap="none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pt-BR" sz="2800" b="1" cap="none" dirty="0" smtClean="0">
                <a:latin typeface="Arial" pitchFamily="34" charset="0"/>
                <a:cs typeface="Arial" pitchFamily="34" charset="0"/>
              </a:rPr>
              <a:t>elhorar a qualidade do atendimento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58813" y="1593669"/>
            <a:ext cx="9720073" cy="4572000"/>
          </a:xfr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400" dirty="0" smtClean="0"/>
              <a:t>garantir a 100% dos hipertensos a realização de exames complementares em dia de acordo com o protocolo.</a:t>
            </a:r>
          </a:p>
          <a:p>
            <a:pPr>
              <a:buNone/>
            </a:pPr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1: </a:t>
            </a:r>
            <a:r>
              <a:rPr lang="pt-BR" sz="2400" dirty="0" smtClean="0"/>
              <a:t>07 </a:t>
            </a:r>
            <a:r>
              <a:rPr lang="pt-BR" sz="2400" dirty="0" smtClean="0"/>
              <a:t>( 7,0</a:t>
            </a:r>
            <a:r>
              <a:rPr lang="pt-BR" sz="2400" dirty="0" smtClean="0"/>
              <a:t>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Mês 2: </a:t>
            </a:r>
            <a:r>
              <a:rPr lang="pt-BR" sz="2400" dirty="0" smtClean="0"/>
              <a:t>22 (11,9%)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3: </a:t>
            </a:r>
            <a:r>
              <a:rPr lang="pt-BR" sz="2400" dirty="0" smtClean="0"/>
              <a:t>41 (14,9%)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4: </a:t>
            </a:r>
            <a:r>
              <a:rPr lang="pt-BR" sz="2400" dirty="0" smtClean="0"/>
              <a:t>65 (19,5 %) </a:t>
            </a:r>
            <a:endParaRPr lang="pt-BR" sz="2400" dirty="0" smtClean="0"/>
          </a:p>
          <a:p>
            <a:pPr lvl="5">
              <a:buNone/>
            </a:pPr>
            <a:endParaRPr lang="pt-BR" sz="1600" dirty="0" smtClean="0"/>
          </a:p>
        </p:txBody>
      </p:sp>
      <p:graphicFrame>
        <p:nvGraphicFramePr>
          <p:cNvPr id="5" name="4 Gráfico"/>
          <p:cNvGraphicFramePr/>
          <p:nvPr/>
        </p:nvGraphicFramePr>
        <p:xfrm>
          <a:off x="4555672" y="2743200"/>
          <a:ext cx="5803174" cy="3222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21515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800" b="1" cap="none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pt-BR" sz="2800" b="1" cap="none" dirty="0" smtClean="0">
                <a:latin typeface="Arial" pitchFamily="34" charset="0"/>
                <a:cs typeface="Arial" pitchFamily="34" charset="0"/>
              </a:rPr>
              <a:t>elhorar a qualidade do atendimento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58813" y="1593669"/>
            <a:ext cx="9720073" cy="4572000"/>
          </a:xfr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400" dirty="0" smtClean="0"/>
              <a:t>garantir a 100% dos </a:t>
            </a:r>
            <a:r>
              <a:rPr lang="pt-BR" sz="2400" dirty="0" smtClean="0"/>
              <a:t>diabéticos a </a:t>
            </a:r>
            <a:r>
              <a:rPr lang="pt-BR" sz="2400" dirty="0" smtClean="0"/>
              <a:t>realização de exames complementares em dia de acordo com o protocolo.</a:t>
            </a:r>
          </a:p>
          <a:p>
            <a:pPr>
              <a:buNone/>
            </a:pPr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1: </a:t>
            </a:r>
            <a:r>
              <a:rPr lang="pt-BR" sz="2400" dirty="0" smtClean="0"/>
              <a:t>01(3,1%)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Mês 2: </a:t>
            </a:r>
            <a:r>
              <a:rPr lang="pt-BR" sz="2400" dirty="0" smtClean="0"/>
              <a:t>06 (9,1%)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3: </a:t>
            </a:r>
            <a:r>
              <a:rPr lang="pt-BR" sz="2400" dirty="0" smtClean="0"/>
              <a:t>13 (13,1%)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4: </a:t>
            </a:r>
            <a:r>
              <a:rPr lang="pt-BR" sz="2400" dirty="0" smtClean="0"/>
              <a:t>21 (17,6%) </a:t>
            </a:r>
            <a:endParaRPr lang="pt-BR" sz="2400" dirty="0" smtClean="0"/>
          </a:p>
          <a:p>
            <a:pPr lvl="5">
              <a:buNone/>
            </a:pPr>
            <a:endParaRPr lang="pt-BR" sz="1600" dirty="0" smtClean="0"/>
          </a:p>
        </p:txBody>
      </p:sp>
      <p:graphicFrame>
        <p:nvGraphicFramePr>
          <p:cNvPr id="6" name="5 Gráfico"/>
          <p:cNvGraphicFramePr/>
          <p:nvPr/>
        </p:nvGraphicFramePr>
        <p:xfrm>
          <a:off x="4145007" y="2791504"/>
          <a:ext cx="6318342" cy="3099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21515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800" b="1" cap="none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pt-BR" sz="2800" b="1" cap="none" dirty="0" smtClean="0">
                <a:latin typeface="Arial" pitchFamily="34" charset="0"/>
                <a:cs typeface="Arial" pitchFamily="34" charset="0"/>
              </a:rPr>
              <a:t>elhorar a qualidade do atendimento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58813" y="1593669"/>
            <a:ext cx="9720073" cy="4572000"/>
          </a:xfr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400" dirty="0" smtClean="0"/>
              <a:t>garantir a totalidade da prescrição de medicamentos da farmácia popular para 100% dos hipertensos cadastrados na unidade de saúde.</a:t>
            </a:r>
          </a:p>
          <a:p>
            <a:pPr>
              <a:buNone/>
            </a:pPr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1:   </a:t>
            </a:r>
            <a:r>
              <a:rPr lang="pt-BR" sz="2400" dirty="0" smtClean="0"/>
              <a:t>87 (</a:t>
            </a:r>
            <a:r>
              <a:rPr lang="pt-BR" sz="2400" dirty="0" smtClean="0"/>
              <a:t>95,6%)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Mês 2: </a:t>
            </a:r>
            <a:r>
              <a:rPr lang="pt-BR" sz="2400" dirty="0" smtClean="0"/>
              <a:t>163 (</a:t>
            </a:r>
            <a:r>
              <a:rPr lang="pt-BR" sz="2400" dirty="0" smtClean="0"/>
              <a:t>93,7%)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3: </a:t>
            </a:r>
            <a:r>
              <a:rPr lang="pt-BR" sz="2400" dirty="0" smtClean="0"/>
              <a:t>238 (</a:t>
            </a:r>
            <a:r>
              <a:rPr lang="pt-BR" sz="2400" dirty="0" smtClean="0"/>
              <a:t>91,9%)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4: </a:t>
            </a:r>
            <a:r>
              <a:rPr lang="pt-BR" sz="2400" dirty="0" smtClean="0"/>
              <a:t>293 (92,1%) </a:t>
            </a:r>
          </a:p>
          <a:p>
            <a:pPr lvl="5">
              <a:buFont typeface="Wingdings" pitchFamily="2" charset="2"/>
              <a:buChar char="Ø"/>
            </a:pPr>
            <a:endParaRPr lang="pt-BR" sz="1600" dirty="0" smtClean="0"/>
          </a:p>
          <a:p>
            <a:pPr lvl="5">
              <a:buFont typeface="Wingdings" pitchFamily="2" charset="2"/>
              <a:buChar char="Ø"/>
            </a:pPr>
            <a:r>
              <a:rPr lang="pt-BR" sz="2400" i="1" dirty="0" smtClean="0"/>
              <a:t>média </a:t>
            </a:r>
            <a:r>
              <a:rPr lang="pt-BR" sz="2400" i="1" dirty="0" smtClean="0"/>
              <a:t>de 93,3%</a:t>
            </a:r>
            <a:endParaRPr lang="pt-BR" sz="2400" i="1" dirty="0" smtClean="0"/>
          </a:p>
          <a:p>
            <a:pPr lvl="5">
              <a:buNone/>
            </a:pPr>
            <a:endParaRPr lang="pt-BR" sz="1600" dirty="0" smtClean="0"/>
          </a:p>
        </p:txBody>
      </p:sp>
      <p:graphicFrame>
        <p:nvGraphicFramePr>
          <p:cNvPr id="7" name="6 Gráfico"/>
          <p:cNvGraphicFramePr/>
          <p:nvPr/>
        </p:nvGraphicFramePr>
        <p:xfrm>
          <a:off x="4692151" y="2638697"/>
          <a:ext cx="5797323" cy="3249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21515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800" b="1" cap="none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pt-BR" sz="2800" b="1" cap="none" dirty="0" smtClean="0">
                <a:latin typeface="Arial" pitchFamily="34" charset="0"/>
                <a:cs typeface="Arial" pitchFamily="34" charset="0"/>
              </a:rPr>
              <a:t>elhorar a qualidade do atendimento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58813" y="1593669"/>
            <a:ext cx="9720073" cy="4572000"/>
          </a:xfr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400" dirty="0" smtClean="0"/>
              <a:t>garantir a totalidade da prescrição de medicamentos da farmácia popular para 100% dos </a:t>
            </a:r>
            <a:r>
              <a:rPr lang="pt-BR" sz="2400" dirty="0" smtClean="0"/>
              <a:t>diabéticos cadastrados </a:t>
            </a:r>
            <a:r>
              <a:rPr lang="pt-BR" sz="2400" dirty="0" smtClean="0"/>
              <a:t>na unidade de saúde.</a:t>
            </a:r>
          </a:p>
          <a:p>
            <a:pPr>
              <a:buNone/>
            </a:pPr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1:  </a:t>
            </a:r>
            <a:r>
              <a:rPr lang="pt-BR" sz="2400" dirty="0" smtClean="0"/>
              <a:t>29 </a:t>
            </a:r>
            <a:r>
              <a:rPr lang="pt-BR" sz="2400" dirty="0" smtClean="0"/>
              <a:t>(90,6%)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Mês 2:  </a:t>
            </a:r>
            <a:r>
              <a:rPr lang="pt-BR" sz="2400" dirty="0" smtClean="0"/>
              <a:t>59 </a:t>
            </a:r>
            <a:r>
              <a:rPr lang="pt-BR" sz="2400" dirty="0" smtClean="0"/>
              <a:t>(89,4%)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3:  </a:t>
            </a:r>
            <a:r>
              <a:rPr lang="pt-BR" sz="2400" dirty="0" smtClean="0"/>
              <a:t>85 </a:t>
            </a:r>
            <a:r>
              <a:rPr lang="pt-BR" sz="2400" dirty="0" smtClean="0"/>
              <a:t>(85,9%)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4: </a:t>
            </a:r>
            <a:r>
              <a:rPr lang="pt-BR" sz="2400" dirty="0" smtClean="0"/>
              <a:t>104 (87,4%) </a:t>
            </a:r>
          </a:p>
          <a:p>
            <a:pPr lvl="5">
              <a:buFont typeface="Wingdings" pitchFamily="2" charset="2"/>
              <a:buChar char="Ø"/>
            </a:pPr>
            <a:endParaRPr lang="pt-BR" sz="1600" dirty="0" smtClean="0"/>
          </a:p>
          <a:p>
            <a:pPr lvl="5">
              <a:buFont typeface="Wingdings" pitchFamily="2" charset="2"/>
              <a:buChar char="Ø"/>
            </a:pPr>
            <a:r>
              <a:rPr lang="pt-BR" sz="2400" i="1" dirty="0" smtClean="0"/>
              <a:t>média </a:t>
            </a:r>
            <a:r>
              <a:rPr lang="pt-BR" sz="2400" i="1" dirty="0" smtClean="0"/>
              <a:t>de </a:t>
            </a:r>
            <a:r>
              <a:rPr lang="pt-BR" sz="2400" dirty="0" smtClean="0"/>
              <a:t>88,3% </a:t>
            </a:r>
            <a:endParaRPr lang="pt-BR" sz="2400" i="1" dirty="0" smtClean="0"/>
          </a:p>
          <a:p>
            <a:pPr lvl="5">
              <a:buNone/>
            </a:pPr>
            <a:endParaRPr lang="pt-BR" sz="1600" dirty="0" smtClean="0"/>
          </a:p>
        </p:txBody>
      </p:sp>
      <p:graphicFrame>
        <p:nvGraphicFramePr>
          <p:cNvPr id="5" name="4 Gráfico"/>
          <p:cNvGraphicFramePr/>
          <p:nvPr/>
        </p:nvGraphicFramePr>
        <p:xfrm>
          <a:off x="4450080" y="2756263"/>
          <a:ext cx="6000206" cy="3178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21515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800" b="1" cap="none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pt-BR" sz="2800" b="1" cap="none" dirty="0" smtClean="0">
                <a:latin typeface="Arial" pitchFamily="34" charset="0"/>
                <a:cs typeface="Arial" pitchFamily="34" charset="0"/>
              </a:rPr>
              <a:t>elhorar a </a:t>
            </a:r>
            <a:r>
              <a:rPr lang="pt-BR" sz="2800" b="1" cap="none" dirty="0" smtClean="0"/>
              <a:t>qualidade dos registros das informações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58813" y="1593669"/>
            <a:ext cx="9720073" cy="4572000"/>
          </a:xfr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 manter </a:t>
            </a:r>
            <a:r>
              <a:rPr lang="pt-BR" sz="2400" dirty="0" smtClean="0"/>
              <a:t>ficha de acompanhamento de 100% dos hipertensos cadastrados na unidade de saúde</a:t>
            </a:r>
            <a:r>
              <a:rPr lang="pt-BR" sz="2400" dirty="0" smtClean="0"/>
              <a:t>.</a:t>
            </a:r>
          </a:p>
          <a:p>
            <a:pPr>
              <a:buNone/>
            </a:pPr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1:  </a:t>
            </a:r>
            <a:r>
              <a:rPr lang="pt-BR" sz="2400" dirty="0" smtClean="0"/>
              <a:t>99 </a:t>
            </a:r>
            <a:r>
              <a:rPr lang="pt-BR" sz="2400" dirty="0" smtClean="0"/>
              <a:t>(</a:t>
            </a:r>
            <a:r>
              <a:rPr lang="pt-BR" sz="2400" dirty="0" smtClean="0"/>
              <a:t>99,0%)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Mês 2: </a:t>
            </a:r>
            <a:r>
              <a:rPr lang="pt-BR" sz="2400" dirty="0" smtClean="0"/>
              <a:t>184(99,5%)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3: </a:t>
            </a:r>
            <a:r>
              <a:rPr lang="pt-BR" sz="2400" dirty="0" smtClean="0"/>
              <a:t>274 (99,6%)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4: </a:t>
            </a:r>
            <a:r>
              <a:rPr lang="pt-BR" sz="2400" dirty="0" smtClean="0"/>
              <a:t>333 (99,7%) </a:t>
            </a:r>
          </a:p>
          <a:p>
            <a:pPr lvl="5">
              <a:buFont typeface="Wingdings" pitchFamily="2" charset="2"/>
              <a:buChar char="Ø"/>
            </a:pPr>
            <a:endParaRPr lang="pt-BR" sz="1600" dirty="0" smtClean="0"/>
          </a:p>
          <a:p>
            <a:pPr lvl="5">
              <a:buFont typeface="Wingdings" pitchFamily="2" charset="2"/>
              <a:buChar char="Ø"/>
            </a:pPr>
            <a:r>
              <a:rPr lang="pt-BR" sz="2400" i="1" dirty="0" smtClean="0"/>
              <a:t>média </a:t>
            </a:r>
            <a:r>
              <a:rPr lang="pt-BR" sz="2400" i="1" dirty="0" smtClean="0"/>
              <a:t>de </a:t>
            </a:r>
            <a:r>
              <a:rPr lang="pt-BR" sz="2400" dirty="0" smtClean="0"/>
              <a:t>99,5% </a:t>
            </a:r>
            <a:endParaRPr lang="pt-BR" sz="2400" i="1" dirty="0" smtClean="0"/>
          </a:p>
          <a:p>
            <a:pPr lvl="5">
              <a:buNone/>
            </a:pPr>
            <a:endParaRPr lang="pt-BR" sz="1600" dirty="0" smtClean="0"/>
          </a:p>
        </p:txBody>
      </p:sp>
      <p:graphicFrame>
        <p:nvGraphicFramePr>
          <p:cNvPr id="6" name="5 Gráfico"/>
          <p:cNvGraphicFramePr/>
          <p:nvPr/>
        </p:nvGraphicFramePr>
        <p:xfrm>
          <a:off x="4448718" y="2547257"/>
          <a:ext cx="5949315" cy="3391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21515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800" b="1" cap="none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pt-BR" sz="2800" b="1" cap="none" dirty="0" smtClean="0">
                <a:latin typeface="Arial" pitchFamily="34" charset="0"/>
                <a:cs typeface="Arial" pitchFamily="34" charset="0"/>
              </a:rPr>
              <a:t>elhorar a </a:t>
            </a:r>
            <a:r>
              <a:rPr lang="pt-BR" sz="2800" b="1" cap="none" dirty="0" smtClean="0"/>
              <a:t>qualidade dos registros das informações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58813" y="1593669"/>
            <a:ext cx="9720073" cy="4572000"/>
          </a:xfr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 manter </a:t>
            </a:r>
            <a:r>
              <a:rPr lang="pt-BR" sz="2400" dirty="0" smtClean="0"/>
              <a:t>ficha de acompanhamento de 100% dos </a:t>
            </a:r>
            <a:r>
              <a:rPr lang="pt-BR" sz="2400" dirty="0" smtClean="0"/>
              <a:t>diabéticos cadastrados </a:t>
            </a:r>
            <a:r>
              <a:rPr lang="pt-BR" sz="2400" dirty="0" smtClean="0"/>
              <a:t>na unidade de saúde</a:t>
            </a:r>
            <a:r>
              <a:rPr lang="pt-BR" sz="2400" dirty="0" smtClean="0"/>
              <a:t>.</a:t>
            </a:r>
          </a:p>
          <a:p>
            <a:pPr>
              <a:buNone/>
            </a:pPr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1:  </a:t>
            </a:r>
            <a:r>
              <a:rPr lang="pt-BR" sz="2400" dirty="0" smtClean="0"/>
              <a:t>31 (96,9%)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Mês 2:  </a:t>
            </a:r>
            <a:r>
              <a:rPr lang="pt-BR" sz="2400" dirty="0" smtClean="0"/>
              <a:t>65 </a:t>
            </a:r>
            <a:r>
              <a:rPr lang="pt-BR" sz="2400" dirty="0" smtClean="0"/>
              <a:t>(98,5%)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3:  </a:t>
            </a:r>
            <a:r>
              <a:rPr lang="pt-BR" sz="2400" dirty="0" smtClean="0"/>
              <a:t>98 </a:t>
            </a:r>
            <a:r>
              <a:rPr lang="pt-BR" sz="2400" dirty="0" smtClean="0"/>
              <a:t>(99,0%)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 4: </a:t>
            </a:r>
            <a:r>
              <a:rPr lang="pt-BR" sz="2400" dirty="0" smtClean="0"/>
              <a:t>118 (99,2%) </a:t>
            </a:r>
          </a:p>
          <a:p>
            <a:pPr lvl="5">
              <a:buFont typeface="Wingdings" pitchFamily="2" charset="2"/>
              <a:buChar char="Ø"/>
            </a:pPr>
            <a:endParaRPr lang="pt-BR" sz="1600" dirty="0" smtClean="0"/>
          </a:p>
          <a:p>
            <a:pPr lvl="5">
              <a:buFont typeface="Wingdings" pitchFamily="2" charset="2"/>
              <a:buChar char="Ø"/>
            </a:pPr>
            <a:r>
              <a:rPr lang="pt-BR" sz="2400" i="1" dirty="0" smtClean="0"/>
              <a:t>média </a:t>
            </a:r>
            <a:r>
              <a:rPr lang="pt-BR" sz="2400" i="1" dirty="0" smtClean="0"/>
              <a:t>de </a:t>
            </a:r>
            <a:r>
              <a:rPr lang="pt-BR" sz="2400" dirty="0" smtClean="0"/>
              <a:t>98,5% </a:t>
            </a:r>
            <a:endParaRPr lang="pt-BR" sz="2400" i="1" dirty="0" smtClean="0"/>
          </a:p>
          <a:p>
            <a:pPr lvl="5">
              <a:buNone/>
            </a:pPr>
            <a:endParaRPr lang="pt-BR" sz="1600" dirty="0" smtClean="0"/>
          </a:p>
        </p:txBody>
      </p:sp>
      <p:graphicFrame>
        <p:nvGraphicFramePr>
          <p:cNvPr id="5" name="4 Gráfico"/>
          <p:cNvGraphicFramePr/>
          <p:nvPr/>
        </p:nvGraphicFramePr>
        <p:xfrm>
          <a:off x="4389528" y="2625634"/>
          <a:ext cx="6060758" cy="3317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21515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800" b="1" dirty="0" smtClean="0"/>
              <a:t>m</a:t>
            </a:r>
            <a:r>
              <a:rPr lang="pt-BR" sz="2800" b="1" cap="none" dirty="0" smtClean="0"/>
              <a:t>apear pacientes de risco para doença cardiovascular: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58813" y="1593669"/>
            <a:ext cx="9720073" cy="4572000"/>
          </a:xfr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 </a:t>
            </a:r>
            <a:r>
              <a:rPr lang="pt-BR" sz="2400" dirty="0" smtClean="0"/>
              <a:t>realizar estratificação do risco cardiovascular em 100% dos hipertensos cadastrados na unidade de saúde</a:t>
            </a:r>
            <a:r>
              <a:rPr lang="pt-BR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 realizar estratificação do risco cardiovascular em 100% dos </a:t>
            </a:r>
            <a:r>
              <a:rPr lang="pt-BR" sz="2400" dirty="0" smtClean="0"/>
              <a:t>diabéticos cadastrados </a:t>
            </a:r>
            <a:r>
              <a:rPr lang="pt-BR" sz="2400" dirty="0" smtClean="0"/>
              <a:t>na unidade de saúde</a:t>
            </a:r>
            <a:r>
              <a:rPr lang="pt-BR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 lvl="4">
              <a:buFont typeface="Wingdings" pitchFamily="2" charset="2"/>
              <a:buChar char="Ø"/>
            </a:pPr>
            <a:r>
              <a:rPr lang="pt-BR" sz="2400" b="1" dirty="0" smtClean="0"/>
              <a:t>Todos os hipertensos e diabéticos </a:t>
            </a:r>
            <a:r>
              <a:rPr lang="pt-BR" sz="2400" dirty="0" smtClean="0"/>
              <a:t>realizaram estratificação de risco cardiovascular.</a:t>
            </a:r>
          </a:p>
          <a:p>
            <a:pPr>
              <a:buNone/>
            </a:pPr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1600" dirty="0" smtClean="0"/>
          </a:p>
          <a:p>
            <a:pPr lvl="5">
              <a:buNone/>
            </a:pPr>
            <a:endParaRPr lang="pt-BR" sz="16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21515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800" b="1" dirty="0" smtClean="0"/>
              <a:t>a</a:t>
            </a:r>
            <a:r>
              <a:rPr lang="pt-BR" sz="2800" b="1" cap="none" dirty="0" smtClean="0"/>
              <a:t>umentar as ações de promoção à saúde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58813" y="1593669"/>
            <a:ext cx="9720073" cy="4572000"/>
          </a:xfr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 </a:t>
            </a:r>
            <a:r>
              <a:rPr lang="pt-BR" sz="2400" dirty="0" smtClean="0"/>
              <a:t>garantir avaliação odontológica a 22% dos hipertensos</a:t>
            </a:r>
            <a:r>
              <a:rPr lang="pt-BR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Mês 1:  </a:t>
            </a:r>
            <a:r>
              <a:rPr lang="pt-BR" sz="2400" dirty="0" smtClean="0"/>
              <a:t>09 </a:t>
            </a:r>
            <a:r>
              <a:rPr lang="pt-BR" sz="2400" dirty="0" smtClean="0"/>
              <a:t>( 9,0</a:t>
            </a:r>
            <a:r>
              <a:rPr lang="pt-BR" sz="2400" dirty="0" smtClean="0"/>
              <a:t>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Mês 2: </a:t>
            </a:r>
            <a:r>
              <a:rPr lang="pt-BR" sz="2400" dirty="0" smtClean="0"/>
              <a:t>16 ( 8,6</a:t>
            </a:r>
            <a:r>
              <a:rPr lang="pt-BR" sz="2400" dirty="0" smtClean="0"/>
              <a:t>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Mês 3: </a:t>
            </a:r>
            <a:r>
              <a:rPr lang="pt-BR" sz="2400" dirty="0" smtClean="0"/>
              <a:t>26 ( 9,5</a:t>
            </a:r>
            <a:r>
              <a:rPr lang="pt-BR" sz="2400" dirty="0" smtClean="0"/>
              <a:t>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Mês 4: </a:t>
            </a:r>
            <a:r>
              <a:rPr lang="pt-BR" sz="2400" dirty="0" smtClean="0"/>
              <a:t>43 (</a:t>
            </a:r>
            <a:r>
              <a:rPr lang="pt-BR" sz="2400" dirty="0" smtClean="0"/>
              <a:t>12,9%) </a:t>
            </a:r>
            <a:r>
              <a:rPr lang="pt-BR" sz="2400" dirty="0" smtClean="0"/>
              <a:t> </a:t>
            </a:r>
            <a:endParaRPr lang="pt-BR" sz="2400" dirty="0" smtClean="0"/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None/>
            </a:pPr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1600" dirty="0" smtClean="0"/>
          </a:p>
          <a:p>
            <a:pPr lvl="5">
              <a:buNone/>
            </a:pPr>
            <a:endParaRPr lang="pt-BR" sz="1600" dirty="0" smtClean="0"/>
          </a:p>
        </p:txBody>
      </p:sp>
      <p:graphicFrame>
        <p:nvGraphicFramePr>
          <p:cNvPr id="4" name="3 Gráfico"/>
          <p:cNvGraphicFramePr/>
          <p:nvPr/>
        </p:nvGraphicFramePr>
        <p:xfrm>
          <a:off x="4777740" y="2508068"/>
          <a:ext cx="5372100" cy="3461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21515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800" b="1" dirty="0" smtClean="0"/>
              <a:t>a</a:t>
            </a:r>
            <a:r>
              <a:rPr lang="pt-BR" sz="2800" b="1" cap="none" dirty="0" smtClean="0"/>
              <a:t>umentar as ações de promoção à saúde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58813" y="1593669"/>
            <a:ext cx="9720073" cy="4572000"/>
          </a:xfr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 </a:t>
            </a:r>
            <a:r>
              <a:rPr lang="pt-BR" sz="2400" dirty="0" smtClean="0"/>
              <a:t>garantir avaliação odontológica a 22% dos </a:t>
            </a:r>
            <a:r>
              <a:rPr lang="pt-BR" sz="2400" dirty="0" smtClean="0"/>
              <a:t>diabéticos.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Mês 1:  </a:t>
            </a:r>
            <a:r>
              <a:rPr lang="pt-BR" sz="2400" dirty="0" smtClean="0"/>
              <a:t>04 (12,5%)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Mês 2: </a:t>
            </a:r>
            <a:r>
              <a:rPr lang="pt-BR" sz="2400" dirty="0" smtClean="0"/>
              <a:t>07 (</a:t>
            </a:r>
            <a:r>
              <a:rPr lang="pt-BR" sz="2400" dirty="0" smtClean="0"/>
              <a:t>10,6%)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Mês 3: </a:t>
            </a:r>
            <a:r>
              <a:rPr lang="pt-BR" sz="2400" dirty="0" smtClean="0"/>
              <a:t>10 (</a:t>
            </a:r>
            <a:r>
              <a:rPr lang="pt-BR" sz="2400" dirty="0" smtClean="0"/>
              <a:t>10,1%)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Mês 4: </a:t>
            </a:r>
            <a:r>
              <a:rPr lang="pt-BR" sz="2400" dirty="0" smtClean="0"/>
              <a:t>17 (14,3%) 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None/>
            </a:pPr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1600" dirty="0" smtClean="0"/>
          </a:p>
          <a:p>
            <a:pPr lvl="5">
              <a:buNone/>
            </a:pPr>
            <a:endParaRPr lang="pt-BR" sz="1600" dirty="0" smtClean="0"/>
          </a:p>
        </p:txBody>
      </p:sp>
      <p:graphicFrame>
        <p:nvGraphicFramePr>
          <p:cNvPr id="5" name="4 Gráfico"/>
          <p:cNvGraphicFramePr/>
          <p:nvPr/>
        </p:nvGraphicFramePr>
        <p:xfrm>
          <a:off x="4058193" y="2534194"/>
          <a:ext cx="6444343" cy="3308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21515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800" b="1" dirty="0" smtClean="0"/>
              <a:t>a</a:t>
            </a:r>
            <a:r>
              <a:rPr lang="pt-BR" sz="2800" b="1" cap="none" dirty="0" smtClean="0"/>
              <a:t>umentar as ações de promoção à saúde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58813" y="1593669"/>
            <a:ext cx="9720073" cy="4572000"/>
          </a:xfr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 </a:t>
            </a:r>
            <a:r>
              <a:rPr lang="pt-BR" sz="2400" dirty="0" smtClean="0"/>
              <a:t>garantir orientação nutricional sobre alimentação saudável a 100% dos </a:t>
            </a:r>
            <a:r>
              <a:rPr lang="pt-BR" sz="2400" dirty="0" smtClean="0"/>
              <a:t>hipertensos e a 100% dos diabéticos.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 </a:t>
            </a:r>
            <a:r>
              <a:rPr lang="pt-BR" sz="2400" dirty="0" smtClean="0"/>
              <a:t>garantir orientação em relação à prática de atividade física regular a 100% dos </a:t>
            </a:r>
            <a:r>
              <a:rPr lang="pt-BR" sz="2400" dirty="0" smtClean="0"/>
              <a:t>hipertensos e a 100% dos diabéticos.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 garantir orientação sobre os riscos do tabagismo a 100% dos hipertensos</a:t>
            </a:r>
            <a:r>
              <a:rPr lang="pt-BR" sz="2400" dirty="0" smtClean="0"/>
              <a:t>.</a:t>
            </a:r>
          </a:p>
          <a:p>
            <a:pPr>
              <a:buNone/>
            </a:pPr>
            <a:endParaRPr lang="pt-BR" sz="2400" dirty="0" smtClean="0"/>
          </a:p>
          <a:p>
            <a:pPr lvl="6">
              <a:buFont typeface="Wingdings" pitchFamily="2" charset="2"/>
              <a:buChar char="Ø"/>
            </a:pPr>
            <a:r>
              <a:rPr lang="pt-BR" sz="1600" dirty="0" smtClean="0"/>
              <a:t> </a:t>
            </a:r>
            <a:r>
              <a:rPr lang="pt-BR" sz="2400" b="1" dirty="0" smtClean="0"/>
              <a:t>TODOS OS HIPERTENSOS E DIABÉTICOS </a:t>
            </a:r>
            <a:r>
              <a:rPr lang="pt-BR" sz="2400" dirty="0" smtClean="0"/>
              <a:t>receberam as orientações acima referidas, exceto uma usuária portadora de quadro </a:t>
            </a:r>
            <a:r>
              <a:rPr lang="pt-BR" sz="2400" dirty="0" err="1" smtClean="0"/>
              <a:t>demencial</a:t>
            </a:r>
            <a:r>
              <a:rPr lang="pt-BR" sz="2400" dirty="0" smtClean="0"/>
              <a:t>, desacompanhada no momento da consulta. </a:t>
            </a:r>
            <a:endParaRPr lang="pt-BR" sz="2400" dirty="0" smtClean="0"/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None/>
            </a:pPr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1600" dirty="0" smtClean="0"/>
          </a:p>
          <a:p>
            <a:pPr lvl="5">
              <a:buNone/>
            </a:pPr>
            <a:endParaRPr lang="pt-BR" sz="1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24128" y="679269"/>
            <a:ext cx="9720073" cy="5630091"/>
          </a:xfr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400" i="1" dirty="0" smtClean="0"/>
              <a:t> HAS + DM são responsáveis pela primeira causa de mortalidade, de hospitalizações, de amputações de membros inferiores e por 62,1% dos diagnósticos primários em pacientes com insuficiência renal crônica, submetidos à diálise” – (SISHIPERDIA, 2013</a:t>
            </a:r>
            <a:r>
              <a:rPr lang="pt-BR" sz="2400" dirty="0" smtClean="0"/>
              <a:t>).</a:t>
            </a:r>
          </a:p>
          <a:p>
            <a:pPr>
              <a:buNone/>
            </a:pPr>
            <a:endParaRPr lang="pt-BR" sz="2400" dirty="0" smtClean="0"/>
          </a:p>
          <a:p>
            <a:pPr>
              <a:buFont typeface="Wingdings" pitchFamily="2" charset="2"/>
              <a:buChar char="§"/>
            </a:pPr>
            <a:r>
              <a:rPr lang="pt-BR" sz="2400" i="1" dirty="0" smtClean="0"/>
              <a:t>40% das aposentadorias precoces são devidas a doenças cujo principal fator de risco é a HAS (MS, 2001</a:t>
            </a:r>
            <a:r>
              <a:rPr lang="pt-BR" sz="2400" dirty="0" smtClean="0"/>
              <a:t>).</a:t>
            </a:r>
          </a:p>
          <a:p>
            <a:pPr>
              <a:buNone/>
            </a:pPr>
            <a:endParaRPr lang="pt-BR" sz="2400" dirty="0" smtClean="0"/>
          </a:p>
          <a:p>
            <a:pPr>
              <a:buFont typeface="Wingdings" pitchFamily="2" charset="2"/>
              <a:buChar char="§"/>
            </a:pPr>
            <a:r>
              <a:rPr lang="pt-BR" sz="2400" i="1" dirty="0" smtClean="0"/>
              <a:t>50% dos hipertensos desconhecem sua condição</a:t>
            </a:r>
            <a:r>
              <a:rPr lang="pt-BR" sz="2400" dirty="0" smtClean="0"/>
              <a:t> e </a:t>
            </a:r>
            <a:r>
              <a:rPr lang="pt-BR" sz="2400" i="1" dirty="0" smtClean="0"/>
              <a:t>25% não seguem o recomendado (PREFEITURA MUNICIPAL DE CAMPINAS, 200</a:t>
            </a:r>
            <a:r>
              <a:rPr lang="pt-BR" sz="2400" dirty="0" smtClean="0"/>
              <a:t>1). </a:t>
            </a:r>
            <a:endParaRPr lang="pt-BR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 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283336" y="2133600"/>
            <a:ext cx="8847218" cy="3777622"/>
          </a:xfr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/>
              <a:t> melhora na qualidade de atenção 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padronização do serviço;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 vinculação da odontologia;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 maior entrosamento e qualificação da equipe;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 impacto na comunidade;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 maior conhecimento acerca do usuário.</a:t>
            </a:r>
          </a:p>
        </p:txBody>
      </p:sp>
    </p:spTree>
    <p:extLst>
      <p:ext uri="{BB962C8B-B14F-4D97-AF65-F5344CB8AC3E}">
        <p14:creationId xmlns:p14="http://schemas.microsoft.com/office/powerpoint/2010/main" xmlns="" val="212699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Reflexões sobre o curso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6214" y="2286000"/>
            <a:ext cx="10447987" cy="4023360"/>
          </a:xfr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pt-BR" sz="2800" b="1" dirty="0" smtClean="0"/>
              <a:t>Expectativas iniciais</a:t>
            </a:r>
          </a:p>
          <a:p>
            <a:pPr marL="0" indent="0">
              <a:buNone/>
            </a:pPr>
            <a:r>
              <a:rPr lang="pt-BR" sz="2800" dirty="0" smtClean="0"/>
              <a:t>    </a:t>
            </a:r>
            <a:r>
              <a:rPr lang="pt-BR" sz="2800" dirty="0" smtClean="0"/>
              <a:t>Aprendizado</a:t>
            </a:r>
            <a:r>
              <a:rPr lang="pt-BR" sz="2800" dirty="0" smtClean="0"/>
              <a:t> </a:t>
            </a:r>
            <a:r>
              <a:rPr lang="pt-BR" sz="2800" dirty="0" smtClean="0"/>
              <a:t>para promover melhorias no serviço</a:t>
            </a:r>
            <a:endParaRPr lang="pt-BR" sz="2800" dirty="0" smtClean="0"/>
          </a:p>
          <a:p>
            <a:r>
              <a:rPr lang="en-US" sz="2800" b="1" dirty="0" err="1" smtClean="0"/>
              <a:t>Significado</a:t>
            </a:r>
            <a:r>
              <a:rPr lang="en-US" sz="2800" b="1" dirty="0" smtClean="0"/>
              <a:t> do </a:t>
            </a:r>
            <a:r>
              <a:rPr lang="en-US" sz="2800" b="1" dirty="0" err="1" smtClean="0"/>
              <a:t>curso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para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prática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profissional</a:t>
            </a:r>
            <a:endParaRPr lang="en-US" sz="2800" b="1" dirty="0" smtClean="0"/>
          </a:p>
          <a:p>
            <a:pPr marL="0" indent="0" algn="just">
              <a:buNone/>
            </a:pPr>
            <a:r>
              <a:rPr lang="pt-BR" sz="2800" dirty="0" smtClean="0"/>
              <a:t>     </a:t>
            </a:r>
            <a:r>
              <a:rPr lang="pt-BR" sz="2800" dirty="0" smtClean="0"/>
              <a:t>Melhoria na qualidade </a:t>
            </a:r>
            <a:r>
              <a:rPr lang="pt-BR" sz="2800" dirty="0" smtClean="0"/>
              <a:t>do serviço</a:t>
            </a:r>
            <a:endParaRPr lang="en-US" sz="2800" dirty="0" smtClean="0"/>
          </a:p>
          <a:p>
            <a:pPr algn="just"/>
            <a:r>
              <a:rPr lang="en-US" sz="2800" b="1" dirty="0" err="1" smtClean="0"/>
              <a:t>Aprendizados</a:t>
            </a:r>
            <a:r>
              <a:rPr lang="en-US" sz="2800" b="1" dirty="0" smtClean="0"/>
              <a:t>	</a:t>
            </a:r>
            <a:r>
              <a:rPr lang="en-US" sz="2800" b="1" dirty="0" err="1" smtClean="0"/>
              <a:t>mais</a:t>
            </a:r>
            <a:r>
              <a:rPr lang="en-US" sz="2800" b="1" dirty="0" smtClean="0"/>
              <a:t>	</a:t>
            </a:r>
            <a:r>
              <a:rPr lang="en-US" sz="2800" b="1" dirty="0" err="1" smtClean="0"/>
              <a:t>relevantes</a:t>
            </a:r>
            <a:endParaRPr lang="en-US" sz="2800" b="1" dirty="0" smtClean="0"/>
          </a:p>
          <a:p>
            <a:pPr marL="0" indent="0" algn="just">
              <a:buNone/>
            </a:pPr>
            <a:r>
              <a:rPr lang="pt-BR" sz="2800" dirty="0" smtClean="0"/>
              <a:t>        </a:t>
            </a:r>
            <a:r>
              <a:rPr lang="pt-BR" sz="2800" dirty="0" smtClean="0"/>
              <a:t>Como intervir</a:t>
            </a:r>
            <a:endParaRPr lang="pt-BR" sz="2800" dirty="0" smtClean="0"/>
          </a:p>
          <a:p>
            <a:pPr marL="0" indent="0" algn="just">
              <a:buNone/>
            </a:pPr>
            <a:r>
              <a:rPr lang="pt-BR" sz="2800" dirty="0" smtClean="0"/>
              <a:t>        Trabalho em Equipe</a:t>
            </a:r>
          </a:p>
          <a:p>
            <a:pPr marL="0" indent="0" algn="just">
              <a:buNone/>
            </a:pPr>
            <a:r>
              <a:rPr lang="pt-BR" sz="2800" dirty="0" smtClean="0"/>
              <a:t>         Crescimento pessoal e profissional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19221859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CARLOS\Pictures\2014-08-04 001\IMG_27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709" y="378822"/>
            <a:ext cx="10593977" cy="6204857"/>
          </a:xfrm>
          <a:prstGeom prst="rect">
            <a:avLst/>
          </a:prstGeom>
          <a:noFill/>
        </p:spPr>
      </p:pic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471927" y="5486400"/>
            <a:ext cx="9720073" cy="4441371"/>
          </a:xfrm>
        </p:spPr>
        <p:txBody>
          <a:bodyPr/>
          <a:lstStyle/>
          <a:p>
            <a:r>
              <a:rPr lang="pt-BR" sz="6000" dirty="0" smtClean="0">
                <a:solidFill>
                  <a:srgbClr val="FF0000"/>
                </a:solidFill>
                <a:latin typeface="Blackadder ITC" pitchFamily="82" charset="0"/>
                <a:cs typeface="Arabic Typesetting" pitchFamily="66" charset="-78"/>
              </a:rPr>
              <a:t>Obrigado !</a:t>
            </a:r>
            <a:endParaRPr lang="pt-BR" sz="6000" dirty="0">
              <a:solidFill>
                <a:srgbClr val="FF0000"/>
              </a:solidFill>
              <a:latin typeface="Blackadder ITC" pitchFamily="82" charset="0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08007"/>
          </a:xfrm>
        </p:spPr>
        <p:txBody>
          <a:bodyPr/>
          <a:lstStyle/>
          <a:p>
            <a:r>
              <a:rPr lang="pt-BR" sz="4400" dirty="0" smtClean="0"/>
              <a:t>r</a:t>
            </a:r>
            <a:r>
              <a:rPr lang="pt-BR" sz="4400" cap="none" dirty="0" smtClean="0"/>
              <a:t>eferências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6214" y="1345474"/>
            <a:ext cx="10447987" cy="4963886"/>
          </a:xfr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BRASIL. Ministério da Saúde. Departamento de Atenção Básica. Área Técnica de Diabetes e Hipertensão Arterial.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Hipertensão arterial sistêmica (HAS) e Diabetes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Mellitus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(DM): protocolo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/ Ministério da Saúde, Departamento de Atenção Básica. Área Técnica de Diabetes e Hipertensão Arterial. - Brasília: Ministério da Saúde, 2001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BRASIL. Ministério da Saúde. Secretaria de Atenção à Saúde. Departamento de Atenção Básica.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Hipertensão arterial sistêmica para o Sistema Único de Saúde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/ Ministério da Saúde, Secretaria de Atenção à Saúde, Departamento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Atenção Básica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– Brasília: Ministério da Saúde,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2006. 58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p. – (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Cadernos de Atenção Básica; 15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) (Série A. Normas e Manuais Técnicos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BRASIL. Ministério da Saúde. Secretaria de Atenção à Saúde. Departamento de Atenção Básica.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Diabetes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Mellitus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/ Ministério da Saúde, Secretaria de Atenção à Saúde, Departamento de Atenção Básica. – Brasília: Ministério da Saúde, 2006.64 p. il. – (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Cadernos de Atenção Básica, n. 16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) (Série A. Normas e Manuais Técnicos)</a:t>
            </a:r>
          </a:p>
          <a:p>
            <a:endParaRPr lang="pt-BR" sz="2800" dirty="0" smtClean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19221859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08007"/>
          </a:xfrm>
        </p:spPr>
        <p:txBody>
          <a:bodyPr/>
          <a:lstStyle/>
          <a:p>
            <a:r>
              <a:rPr lang="pt-BR" sz="4400" dirty="0" smtClean="0"/>
              <a:t>r</a:t>
            </a:r>
            <a:r>
              <a:rPr lang="pt-BR" sz="4400" cap="none" dirty="0" smtClean="0"/>
              <a:t>eferências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6214" y="1345474"/>
            <a:ext cx="10447987" cy="4963886"/>
          </a:xfr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BRASIL. Ministério da Saúde.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Sistema de Cadastramento e Acompanhamento de Hipertensos e Diabéticos (SISHIPERDIA) do Ministério da Saúde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Disponível em: &lt;</a:t>
            </a:r>
            <a:r>
              <a:rPr lang="pt-BR" sz="2000" u="sng" dirty="0" smtClean="0">
                <a:latin typeface="Arial" pitchFamily="34" charset="0"/>
                <a:cs typeface="Arial" pitchFamily="34" charset="0"/>
                <a:hlinkClick r:id="rId2"/>
              </a:rPr>
              <a:t>http://hiperdia.datasus.gov.br/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&gt; Acesso em: 06 out. 2013.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BRASIL. Ministério da Saúde. Secretaria de Assistência à Saúde/ DAB – DATASUS. SIAB – Sistema de Informação de Atenção Básica.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Consolidado das Famílias Cadastradas do Ano de 2013.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Município: Campo Largo. Equipe: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Itaboa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19 abr 2013./ 05 jul 2013/ 18 out 2013/ 17 dez 2013/ 28 jan. 2014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IBGE. Instituto Brasileiro de Geografia e Estatística. Disponível em: &lt;http://www.ibge.gov.br&gt;. Acesso em: 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24 nov.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2013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IPARDES. Instituto Paranaense de Desenvolvimento Econômico e Social.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Caderno Estatístico Município Campo Largo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Dez.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2013.</a:t>
            </a:r>
          </a:p>
          <a:p>
            <a:endParaRPr lang="pt-BR" sz="2800" dirty="0" smtClean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19221859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08007"/>
          </a:xfrm>
        </p:spPr>
        <p:txBody>
          <a:bodyPr/>
          <a:lstStyle/>
          <a:p>
            <a:r>
              <a:rPr lang="pt-BR" sz="4400" dirty="0" smtClean="0"/>
              <a:t>r</a:t>
            </a:r>
            <a:r>
              <a:rPr lang="pt-BR" sz="4400" cap="none" dirty="0" smtClean="0"/>
              <a:t>eferências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6214" y="1345474"/>
            <a:ext cx="10447987" cy="4963886"/>
          </a:xfr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OMS (WHO). World Health Organization. WHO Department of Health Statistics and Information Systems of the  Innovation,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Information, Evidence and Research Cluster.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World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Health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Statistics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2012.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PREFEITURA MUNICIPAL DE CAMPINAS. Secretaria Municipal de Saúde.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Área de Assistência à Saúde do Adulto e do Idoso.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Protocolo de Hipertensão Arterial Sistêmica.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Disponível em: &lt;</a:t>
            </a:r>
            <a:r>
              <a:rPr lang="pt-BR" sz="2000" u="sng" dirty="0" smtClean="0">
                <a:latin typeface="Arial" pitchFamily="34" charset="0"/>
                <a:cs typeface="Arial" pitchFamily="34" charset="0"/>
                <a:hlinkClick r:id="rId2"/>
              </a:rPr>
              <a:t>http://www.campinas.sp.gov.br/governo/saude/atencao-a-saude/programas/saude_adulto_protocolos_hipertensao_justificativa.</a:t>
            </a:r>
            <a:r>
              <a:rPr lang="pt-BR" sz="2000" u="sng" dirty="0" err="1" smtClean="0">
                <a:latin typeface="Arial" pitchFamily="34" charset="0"/>
                <a:cs typeface="Arial" pitchFamily="34" charset="0"/>
                <a:hlinkClick r:id="rId2"/>
              </a:rPr>
              <a:t>php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&gt; Acesso em: 06 out. 2013.</a:t>
            </a:r>
          </a:p>
          <a:p>
            <a:endParaRPr lang="pt-BR" sz="2800" dirty="0" smtClean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1922185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592675" y="213443"/>
            <a:ext cx="8911687" cy="1280890"/>
          </a:xfrm>
        </p:spPr>
        <p:txBody>
          <a:bodyPr/>
          <a:lstStyle/>
          <a:p>
            <a:pPr algn="ctr"/>
            <a:r>
              <a:rPr lang="pt-BR" b="1" dirty="0" smtClean="0"/>
              <a:t>Campo Largo</a:t>
            </a:r>
            <a:endParaRPr lang="pt-BR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592428" y="1707776"/>
            <a:ext cx="10912183" cy="4203446"/>
          </a:xfr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Região Metropolitana de Curitiba;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112.637 habitantes  (IBGE 2010);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120.730 habitantes ( IBGE 2013);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IDH-M: 0,745 (648º nacional)</a:t>
            </a:r>
          </a:p>
          <a:p>
            <a:pPr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17º. Mais rico do Paraná em PIB;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152º. Melhor distribuição de renda do estado;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7634" y="1800497"/>
            <a:ext cx="4292919" cy="3202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6580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24128" y="718457"/>
            <a:ext cx="9720073" cy="5590903"/>
          </a:xfr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Campo Largo, PR: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Investimento em saúde: 17,6% da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receita/2012 (IPARDES)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18 unidades de saúde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20 ESF</a:t>
            </a:r>
            <a:r>
              <a:rPr lang="pt-BR" sz="2800" dirty="0" smtClean="0"/>
              <a:t>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2 hospitais conveniados ao SUS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1 NIS III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2 CAPS ( CAPS II + CAPS-AD )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1 Unidade de atendimentos emergenciais (CMH)</a:t>
            </a:r>
          </a:p>
          <a:p>
            <a:pPr>
              <a:buFont typeface="Arial" pitchFamily="34" charset="0"/>
              <a:buChar char="•"/>
            </a:pP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xQTEhQUEhQVFRQUFBQUGBUYFRQUGhUVFBcWGhcUFRUYHCggGBolHBQYJDQhJSkrLi4uGCAzODMsNygtLisBCgoKDg0OGxAQGywkHyYsLCwsLCwsLCwsLCwsLCwsLCwsLCwsLCwsLCwsLCwsLCwsLCwsLCwsLCwsLCwsLCwsLP/AABEIAPEA0QMBEQACEQEDEQH/xAAcAAEAAgMBAQEAAAAAAAAAAAAABQYBBAcDAgj/xABCEAABAwIDBAYGCQMDBAMAAAABAAIDBBEFEiEGMUFREyJhcYGRFCMyQlKhBzNicoKxwdHwQ5LhU3OyY5Oi8RUWNP/EABoBAQADAQEBAAAAAAAAAAAAAAACBAUDAQb/xAAtEQACAgEDAwQBAwQDAAAAAAAAAQIDEQQSIRMxQQUiUWEyFHGBIzORoUKxwf/aAAwDAQACEQMRAD8A7igCAID5JQZPoIAgCAIAgCAIAgCAIAgCAIAgCAIAgCAIAgCAIAgCAIDBQEC+uc6cFgu0XY0ndmJALj46eClg5ZbZJQVvWLHlocDYWuA64vpfj2LzBNSN1eEggCAIAgCAIAgCAIAgCAIAgCAIAgCAIAgCAIBdAYugI3Eqkk9FGes4dY/A3ie9epHOXPB8zxhjOjjbmc5u462aBvP81JXp6+Eas9MB1GZsrspubn1jDfqk7nEDuK9Iknh9VnuCQS22o4gi4NuBUWTizcXhIIAgCAIAgCAIAgCAIAgCAIAgCAIAgCAIAgPGpkysc74Wl3kLpHlnqWWfn07a4hO8yCpey93NYzLlaNbNtbXxWoqIKK4Nj9LWq8vudT2ZxLpKeKRvWkkja954ZiOsXHhrfRU7YpT4MOxKFjROROI6rDmlfYuedzRzPIcmrizxPJ6SvPSNjc8aAvzXF9N1wdBv+SHpqULg17CyxZ7B59ZxtbmLsB8ShFcMnwos6mUAQBAEAQBAEAQBAEAQBAEAQBAEAQBAEAQHxKwEEHcQQfFFwep4PzXJTClq5oXadFI5g0J6oN2nd8JBWunugmjdhPdUmdE+jisLoHwggdDK6x3no5LPYQPEjwVTUJbsoxdZH3ZLnDUBl2xi7uJO4fae79FXKqZ7vYCzIAHSSa3cOHxke6OQ7lEl3PKoJIaAw+paC65y2IsdPi0B80PCcabgKJ1R9IAgCAIAgCAIAgCAIAgCAIAgCAIAgCAIAgMWXgOO/TDhfQ1UNW0aTDo3nk9nsk97b/2LQ0s8xcTT0M8pxZFbO4gIqmN5J6OYCF9ja5JvEb/eNvFTsjujjyc9XW3BnUoWmwAAFtw90dp+I9m5UsGQkb1PLku1vXldvJ/Nx4NHJRaJpmnV1AaQASQTllf8XNo7hy4aJg8b5J+nla5oc03B3FQZ1Tyj1Q9CAIAgCAIAgCAIAgCAIAgCAIAgCAIAgCAICA25wT0yjlh9/LmjPKRmrfO1vFdaZ7JpnWmbhNM4JhsmdjonXB1Ha0j9QQtOWH7jZtipJSR1zZXFnVFOx7nBjh6uXmJGaO1O6+/xVC6OHwfP3w2T5Jlr2gWaDlPM5A4/ae7U+C5HLse9GTe+ZhNrDKx8ga34W20H6rxkksm1hBcxz4jqG2eDYi4eSTcc7rxko98EookwgCAIAgCAIAgCAIAgCAIAgCAIAgCAIAgCAwUBwX6S8HNHXmRotFUXlHIPJ9Y3vvY/iWnp57q8fBs6KxTr2M29isQEdSGu9ipsBybO0dXxc0W8Ao3QyslPW1cZ+DpsUWt8rSfiddx8lSMtJm+y9utNl7GhrfzuVFk0edJI0TlrH5w5lyb5rFp5+KeBxkmFE6BAEAQBAEAQBAEAQBAEAQBAEAQBAEAQBAEAQFS+krZ70ujeGi8sXrY+ZLQczfFtx32XfT2bJnfTW9OeTiuFydJHZp6zSHsPJ7Tdp8wtCfDNa5J8nXtncSZUwRyuJJcLPZqcrxo9th2g/JUbY4kfP2wUZNMnqeaNo+rPhET87Li0RWD7p3tklY5jcoYH5r5QTmtYWBvwO9eMkuWTCiTCAIAgCAIDF0HIuvMgXXoF0BlAEAQBAEAQBAEAQBAEAQGCEBwLbXB/QcQcGi0M3rY+QueuzwdfwIWnTPqV8+DX00+rXjyiU2MrxFUGJwJZU9ZgFzaYDrN0+JuveFG6OY5Kmrqys/B0iMlu7NF2mJxHnuVJtdjNRuYXIS92Zwe7K3ri1rXNm2A0KiycSWUSYQC6AwXJg8bS7nh6bH8bP7gp7JfBz69ecbkewcCLgqDR0Uk+xpYnikUDc0rw3kL6nuG8rpXTOx4ijhdqK6Y5mypVW108pIpYrNHvuAP+B5laUNBCCzYzFs9UuseKI8GIMdr49XsbKOQsD8v2SWlol+LwI63WQ5ksomKLbCF1hMHQO5PBt/d+9lVnopx/Hn9i/V6nXLia2v7J+nqWPF2Oa4cwQR8lVlFx7ovwtjP8WeyidAgMXQ8bSMBw5r3DPN8fkzdeEhdAZQBAEAQBACgKZ9KOz3pVG5zBeWC8rOZAHXZ4t+YC76ezbLD7MsaW5wmcgoJjJGCx1pGFr2O4h7SCCPJaEl4NK2Kb+jvWy2MNq6aKdvvN6zfhe3R7T3EFZdkdssGRZDbLBKtjA3AC/LRQOeEfaHpgoCMx3F208eYjM5xysYN7ncl2opdssFTV6paeGX38FUkgmnOapkdr/SYcrW9htvK0Vtq4iv5ZlOFt3utb/ZHycAgIt0fjc38060lyP0UH4PJ2FTRA+jTPaD7hdbyPBTU6p/mjhLT31/2pv9jQoaeMyWqzJ0vDpCS134uPiV2nLEf6S4K9NcJTxdnP2WyOkAFgLAbgNAO4KhKfPLNmFSXEFwfTqawudBzPao71km6/kzJQAizhcciLjyK9V2Dx6dSWMZI6TZ1l7sL4nb7scW/JdVqc98P9ytLRY/FtfsfPo1aywZVOIHxNB8yQbpnTy7xPOjq4/jYfL4q53tVVh9loHlopZ0y7QIOOsfew8DgjnfWzzP8AxG3zJ/NSVsV+MUQ/STk8ym/8mDgjBxk/7jv3R257pf4Pf0mPL/yfTHVMHWhlc8D+nIS4EcgTuXjhVZw1gJ6il5hLP0yzbPY+ypaRbLI32mHh2g8Qs/UaaVL+jV0etjqF2w/KJtVy8EAQBAEAQHy4IDgm2GD+g17mgepnJlj7Lnrs8CfIhadU+pD7RrUT6lePKLJ9GmL9BVOp3H1dV6xnZO0DM38TRf8ACuWohuWV4K2phlZR1cKgUT6Xp6YKAotVL09ZI46tg9Wz73vnzH5LWqj06V8swJy62pb8IlqanuuMpYL0Im82iXF2HVVZRn0JedQkqzVrcJZI3K9ocP5u5LpC9x5Rxt0sZrDRFx0VTTfUkSxD+k++YDkx/wC66uyuz8uGU+jdQ/Y8r4Nr/wCxwWyVEckROha9hIPOxGhC5PTTzmLyd1ra3xNNEPV40IP/AMs4lbp6p7XvLexrxr4EqxXp3Z+ax9lG3VOp5qln6Nqnx+qeNKVo7XOc0eRF0lpao95nSvW6mxcVmZGVsm+WKPsYwn5uXiVMfGT2UdVZ5webcKrRqypDjyc2w87Feu2nzEgtLq1zGRt09dLHYVcWUHTpmdZn47ez37lymoPmt/wWa7LY+26P8rsTD6MEXHH8lwVjRc6aaI+oprKxCeThOGCv4rE6J7aiLR7D1u0btf17FbrasWyRlaiLqmrocF9wytbNEyRu5wv3HiD23WNbBwk4s+i09ytgpo21A7BAEAQBAEBUPpN2f9LpHFgvNAelj5m1s7PFt/EBd9PZsmWNNZsmcjw1z5owYr9JG5r2OHuvZq253DlrzV6WFwy9btSyduw7aON0cZlvG9zWlwINmuI1bmGm9ZsoYfBlSxngm2vBFwbg8VA8MSHQr1dyM37WyhbOatc7i6V5J8Vr38Yj8IwNFynL5bLbRR7ln2SNiuJINauBZMkLzIMFq9yRZ8OiC9U2eOGeTxfSg8FNWM5ypT5PEUDRuaB3ABe9ST7sgqIp8Iz6InUJdL6PttKF47GSVZ7thAUXImoH30fDgoZ5JOKawfEVO1os0WHLgO7kF7uZFQSWDVrIV3rmcrIcEFVwDUHcdD3K5W/goXQUltZ47A1BY6anJ9h2dvcdD+h/Eo+oRzixeTj6RZtcqX47fsXMLNN0ygCAIAgCAjcYxDogA0ZpHmzR+ZPYFKKyCHosPjpgGxxNknfd9g0Brbm5ceAF/FSlNy7nrlJ+TangkIPTztaDvY1rba8LuXn8HmDXiL4W+omErW/03Wvb7JB/Ze4yeE1QVrZo8zdN4I4tPEKGMMjP8WUzZfRjm/BI8fNa9/OH9GDoeN0fsudFuWbYbVRuLi0ds4ILF9pWRO6ONpmm+ButvvEblZq0zmsyeEUL9coPbBbpHpgNXVSFxqImxtsMtjr2gi/7Ly+uqL9jyS0luonl2xwTYVcvEZj1bLEwGGEyuLrEA2sOe5daoxk/c8FbVWWQj7Flkbhu1bXPEc7HQSHcHXynudYLrZpHjMHlFWn1GMnssTTLE0qr9M0lyspn0EPTKAIAvAeM7V0iyElkg61iuVyKNkeSv4e7o8Sj5SMLT4g6f+AVq5b9M38My6X09aseeDoIWMfSmUAQBAEBgoCu36Ssff3A1g8rlT/4hEnWDo2ve0Xe8tA7SdGi/L/KggeNNgrPal9Y/iTuHY1u4BeuQPWfBYXD6sA829UjuIRSZ5g0KGnNLKWuOZkxAa48Hi/Vd333qT9wIOnj6KsqY+Bc2Rvc69/zA8Fp7t9MX/BgQj09VOL/AHLTQvVKxGvUxiZkdaOM5c3tSfAzjl+0eHLeuUcLlkr90vbHyfdBh8VO2zAGjeXE6k8S5x3lJWSsPK6K6UbFPVxv9h7XW+Fwd+Sg1Jd0dYzi+x7EqJPPyRUm0dK1xaZ2Zgbb/wBdy7KmfwVnq6k8NmzVU0VRHZ4bIx246HxB/ZRjKcH8MlOuu6PPKNHD2vp3CJ7i+J2kbzq5p/03nj2Hw5Kc5Kxbl38nKtSplsfbwTYXEuGUAQBAfEgXqPGRFe1W62VLUVPEn5auld9sDzc0fqVfjzTNfRh6h7dTW/s6K1Yh9OjKHoQBAEAQFYmPR1j7++GvHlY/kfJdO6BYo3BwBXPsDTxfEmwsLnGwAJJ7ApRi2epZK9hu2kcp6rge/RdHU0TlXKPg9cQrjM5kbSCS9trWOW2t14ljJDK7GNqoslTTyjc/NC7vOrPndW9JLdCUf5MXXrZdCz54ZI0Ei52LguVMkaurbHG6R3stBJ/Ydv7qsouUsIsSsUI7mcR282jfNUviqpZKeBmjuiaXuYSzMwW55nMBOu87lbtiq6/6Yr0kp19a3/BzjZ3aeemnY9sr7Ai93E9W/wDNFwrtecS7ELtOpJuKwz9F7SbQE4UahuhezW3ZcPA/tK6Qqxa0/BWnc7KV8vg/L01fI55kL3ZiSb3Ol+XJcHZJvOS8qoKO3HB2TYjaSqojCyqLXNliZKLSNeHsfe272ZBY6cfHS5WlqI4l3+SjbTPT/wBWr8fKO1QyMlY1ws5rgHDjfiFRlFxlhlyEo2QUkbDVE6oygCAIDDkBFV4VqsqWlNxz6+l/3W/82LSp/tz/AGMPW/3ofujo4WGfTLsZQ9CAIAgCAicew8yNDmfWRm7e0cWqUWDUwrE9NediDvB5WXrjkG3iMIkbcWO8WPI7wkW0exOJYjSGkqpIfcJzx626jybC44ggjwWhB747jWratrLnsjUCWnEZPr4pQzN7zo8rnMkJ3nq6E82qvbHEs/Jn317XlEjtBicklKA6F92Oa7ptMpym1779d3erGjrSsznuux856pc3DG3t5JfDJswa4e8A7zF1G2OG0d9NPMUzaxTrvp4judKZCOYibcD+4t8lWi9qk/o72pTlGL+Tn30j7MvZUSVPRukgnAMmUFxjeGhpzNGuUgDUbjddKZqcNrN2mxOGxnMqbZBs8lqbpJANXD3WNG8vkt1QO3XRe9COVlnG2quEXNvsdukwcuwURneIy+3YXOdbX7JXrmuv/owtjen3fef9nBYdmmCTLI57balps0lp1BBPAi2q8elSfDN+miNlasi+GXrYnZ1tRWwiFo6KB7ZJHNFmjoyC2MncXEgacrrpJqmHHc7XbIVuGO51rZa8UlRTG9onhzP9uTUAdxuuGp9yjZ89z5zReycqfjlfyWMKqaRlAEAQGCh4RWIFWaytaU7Fm5qqlaP9Rpt+Np/IFacOKZv6MHUc6mC+zowWGfUGUAQBAEAQBARWJYOHnOw5JOfB3Y4fqpKWAQ0lS+HSVjm/aGrT3FS7gqf0g0HTwCWMOMkJLxZrtYz7YvbcND+FWdPLa9pc0lu2WGVzZnGDDKyZttR0LydwbJYB/wCF1j3XXayGVgs6mrMTr2L0zRSOiBuBEW37bb/PVVtNlWJ/Z85r47qpR+iH2UkzQR9lx5FW9T+bZQ9Pea0TmJtLRHK0EmJ1yALkxuBD7DiRofwqiscr5NC5NJTXg348Qic3O2RpbvvmFvHkuWySeMHdXway2QtZUemHoYb9BcdLLwcB/TYeN+JVhR6S3S7+EVLLHqJdOH4+X/4WERi2W2lrW7OSrN85LyglFR8FWOHwxv6CqiZJC5xMD3tDgy5uYS47td3NWW3OO6L58oqVWvTS2N+19iy0tOyNobG1rGj3WgNHkFWbb7l5y3ERRsviE7hubBG0/ecSQPIfMLvJ/wBFL7M+uL/Uyku2CfCrmgZQBAeYkGYtuLgA242N7H5HyTDxk8ys48n05AyuS1mZ8sZ9qNw8WO1a78x4K7CGEmjOldmTg/BBQNz4lCPgbf5OP6hXbHjSv7MyC365fR0ELFPpTKAIAgCAIAgCA+XMBFiLg8DqgImfAIjfLmYDvDTYHwKlGbR6ng4bieGGjq5qV+rL9S/vRP8AZ79LjwK1Iy3xyjZhLq15Lfgu0zjTmJ7XvdC3IXjUFpB6NzuVwPNpXSumLa5PkvWZSpk8Lhln2Rpy2CO/G7vM3HysuOpl7mV/ToYrWfJbYRos2Xc2IrgjMSoaYOa6SGNz3vawEsaSS4793Deulc7Gmk+CtdVQpJyiiVjjAFgLAcBouLeeS1FKKwux5V1YyGN0kjg1rRcn/HE9gQ6QhKckoldqdqIXtInglbC7QvexpbY8XNBLmDtIFkhJxfBan6bKcccP6JSnw4hvqqiQMI6o6kgAPwucCbeJXR2qXdcmZ0JV8ZZu4fQtiBDbkk3c4m5c7m48Sozm5dyddSh2NsKJ0CAwSgK9DUZ8RcGahlPleR8RfdrT3DN5lWJQxSs+WZ0Ld2rai+Euf3J9xVfyX32KNiU1q9tvfiIPe3MR/wAVr1R/o5MC+eNWl8mdloukr5pDujblHebAfIHzXmse2iMfnk89PXU1cp/HBegsk+iMoAgCAIAgCAIAgMEIDm30y4Hmhjq2DrwHK/ticd/4XW8CVb0tmJbfku6KzbPD8lDwmvLS12bLG/LHN2xFwIJ+6de4lXuIyzj9h6npOtU4na8OhAAtuAFu7gqNssvkxaq3H2m/VzPY27IzIeQc1tv7iq8Um+XgsTlKEfasleq2ztljqalrRFGSOjaS7oswt0rjudbjyvfgrK6bi4x7/JnyVqsVlnb4LSxwIuDoePeqbXJqRkmsoq+2z7vpWH2TI557ejbdoPiQfBQsyanpy5k/hEFV4oGuyO3Ftwedvaae21j58lFJvsaldGfcNmNoeijdDmsG1EXR3/0ZHtztHY257hZW6aZSzleDB9esrqsi4SWW1lHQK2rbGwvPDcBvJOgA7SVyS5KucrJpR00sozSyGMcI4zlsPtP337kCMuwWI/Ffn0jyfO6ZPSIxDCHtOYOdIB8TjmAHwuuukWgfODkQZpWjNG9w6Q+/G7m7mNVKcnPCfg4wqhDMku5OV1aANDvF7/zglVeSF1qSKPBMJJ5Z/cjblaedhqR8/MLX27YKB88pb7pWeF2J/wCj+nIhfK4ayyE+A/zdUPUJ5sUV4Rp+k14rc/llqCoGuZQBAEAQBAEAQBAEBE7UVETKaXphmY5jmFvx5wRlC60QlOaUTjfqVp472fn6CB0Er4JAdNLHi1wuD4ghatnyjeotWp06s8nYfo3xTpYDE43kpyGG+90dvVv8tCebSs67hmXfVtnlF0AVY5mHtuLHW6cnjWVghWxPpSQxpkp94a3V8V+DR7zOzeOF+HduNnPZ/wDZUSnS/mP/AEQG3OIMkZA+F4c+Oa5ZucWPa5ruqbHQkHwUHRM1vTPUKK5S6jwmiJwrZeeqcHSgxxg3uRYneOq3x/8Aamowr58nfU+rOcenp1j7L5TbPwMiMYjGVwyuPvG/N29QldOTy2Y36aGGpct+TSr4jG6naXOeGue4FwF+qBlBI3kXOqZy8k64bFt7n2yaWoJ6M5WA2LyL3PJg4rzCR1JCloGxm+dznc3PP/EaKLyDdc0ELzsCu17ehlzj2XdR44FrtAe9dFyzwrlRHNIehZpGCQ6Q30bf2d2+3BaWmlCMdz7mJ6jG2yzZHt5MYvGI4WwRDWQhg5m5Fyf5xXauW6TnIqXxUIKuPkv2G0oiiZGNzWgeNtSsa2bnJs+gor6cFE21A7hAEAQBAEAQBAEB5yPABJNgBcnkAvUsvBGUsLLKK+c10/SG/QRG0bfid8RH84LVjFaeH2zAc3rLd3/FdivfSjgpa2KsaPYIjk+649R3gbj8XYoV2ZltPqfS549j8kbsxjXo08dRf1ZHRyj/AKbj7fe12vdmUbIZi0W76so7e06LOMwyUBqV1cyIAyHK0m2a2jTwzHgO1Sim+xzssjD8ux8mtguDnjJJAGrSSTwC92zXggrKpdmjdCgdkZQ9I/GqISxkbnNu5p5OAK9T5HYiaLFWx0zbDUC1uZvu81NrLB7UWGulGeZ7tfcacoHeRqUbxwCTpxHEcjbg2vYlxv3F2h8FDlghdoJ82jdSSABzN1OCD9qPMRZGBu86knm471bgjPunkjcBh9Iri/fHT6DkXm/63P4Qu+pl0qdvlmbpIfqNTv8AES+WWSfRGUAQBAEAQBAEAQGEBUNsK90j20kRsX2MjvhZy+X8utHR1JR6sv4MX1G+U5qiHnuSGF0LWNa1o0Gn+VC6xyeWWKKYwiorsb2IYYyeCSGQXZIxzT2Bw3jtG/wVXe1LJpVvY00cHpIHRSS08o60T3MPbY7+4jXxWi3uSkjak90VJHWfo3xnpYDA83lp7Nud7oj9W7t0GU9rVRvhiWUZd8NsslwKrnE+JGBwIIBB3g6g+C9TaItblho1aXCIYzmjiY13MNAPmpuyb4bOcdPXF5SN0BQOxlAYsgKpjeEujJeyxjDhIW8Wm+tuxdIy8AmcKqQW2uoSXIM1+Esk6xLw4ahwedDzAOi9TaBD0UVnSF5zPY7IDwDSAbgcCdV2hycLZEdj9d0cZI9p3Vb3nj2rQohmXPYxtZbshx3LBsnhfQU7Qfbd13/ePDwGngqGqt6ljfg0fT6OlUs93yybVYvhAEAQBAEAQBAYKA85pMrSeQJ8gvUsshOW2LZQdnjnMk7tXSvcb8mg6D+cgtm9YjGC7I+f0fvlKx92WqkmCoTjya0JI3BUhcdh33nKvpVoRHUR1bPZkAik+825Y7xFx+EK5p87drNXQ3b062R2C4uaaaOob7I6sg5wuIz+LbZh93tSUNywTthlNHYWYgC0FpFiLg7xYjQ/l5qo6jGnbte00XY90ZtO3IOErdY/xcWHv07VPoN9is9bse2zj7JaKqDgCDcHiNbrm4YLMLVLsbDXLm0dkz6Xh6EB8uaDcHUHeEBXqjC5IjeHrM4MvZzewE7wpZyDXfVzkWETwebrABdIxyQlPBiGIsabm7nEknt5Bd4RxwU7p5IzCaX0qszHWGnI7nP32HPUX8BzVm+zo07fLMzT1/qtRuf4xL6AsnJ9Djg+kPQgCAIAgCAIAgMFAzwrYs0b2j3muHmFKt4kmc7Y7oNL4ObYLXCHNDN1HMcd9/EHlrx4rdsr6i3w5Pl9Nd0W4WcEu/Gomb5G6cjc+QVfoSfZF79ZXHyYjxl8n1EMkvbbK3zPBeOqEfzkkFq5z/txbNfG9n6yrp5I3sijaW3Db5nZm6t1GgNwodeiL4bZc0X6uNym+EcvwWquMrvI/MFdJR5yfXWxTW5M6L9HuDR1EEgc+UGCUxDK8gZMrXMAHCzXgeC4W6mVbxhHzet9NrlY5ZfP2WabZM+5UzjscRI3xad6hDWc5cUUZ+mbuFJkV/8AH1NCM2YSwA3cBoWj4gOA7tFZ61V/GMMqdC/R85zEsOHYm2Roc0gtPH9D2qpZS0zSo1CsWYslopbqu44LkZeD2uoEwgPGZ6nFEJMiqqZWIRKtkivY7WFrQ1mskhyNA367z81dogm9z7IzdXa17I92WrZ/DBTwtjG8C7jzcd5Wbfa7ZuRq6PTqipRRJLiWggCAIAgCAIAgCAIDFkBqVmFQy/WRseeZAJ810hbOH4s4Waaqz8o5POnwOnZq2FgPPKCfMr2V9ku7ZGGjpj2ijeDVyyWFFLsjNkPTjW3WxU0NU6eljdJFK7OWsGZ0bz7Qyj3Sdb9qv1XxcUpGnp9VHZtmXv6OcGkp6Y9MMskzzK5u8s0a1rT2hrRftVa+alLgp3zUpcFqsuJwPlzQd+5O3J40nwylYvh7qN5miBMDz6xnwE+80cv53aentV3sl38GFqaJaafUh+PkmKCuBAINwRcFcra8ZTL9F6lyiZhluqbjguxlk9XOUUemhVyKxCJXslgiJnqwl2Ks2R2zcPpFW+Y6shGRn3uf5nxC66qfTqUPLKWih1tQ7PC4ReAso+gMoAgCAIAgCAIAgCAIAgCAIAgCAwgAQGUBheeQfEsYcCCLgixHMcl6nh5RGUVJYZR6umNDKBqaaQ9U/wCm4+6TyWtXYtRDn8kYNsHo7OPxf+iepKvcq1lZpVWZRvGqFlx2HfeR9VMu8IlayRCY1V9HC93G1h3nQH81aqjloz9XZsg8d2WLZTDugpo2kWcRnd952uvdu8Fn6qzqWNmn6fR0aVHz3JgKuXUZQBAEAQBAEAQBAEAQBAEAQBAEAQBAEAQGCh4zWr6JkrHMeLtcLf5Hap1zcJZRyuqjbDbIonSPo5egmJLD9XIeLeR7r+HcteO26G+Hfyj5/dLS2dKzt4ZL+kFcemi+rOOD5dLde4SIuRGVcfTVNPDvBdnd3DX8gV1T6dUpFSxda+Ff8nQgFin0aWEZQ9CAIAgCAIAgCAIAgCAIAgCAIAgCAIAgCAIAgIzHcIZUxljtDva7i08/8LvRfKmW6JU1eljqIbJf5KI581G7o6hpLNzXi5HgTv7jqtaMoahZjwz59u3Sy22ptfJ6y47CASCXHlYjzuLBerTTzySnr6kuHz8EtsTh73PfVSixeMrB9nie7cAqeutWOlHwXfTNPNy69nnsXMLNRuBAEAQBAEAQBAEAQBAEAQBAEAQBAEAQBAEAQBAYsh4ec9O14LXgOB4EXBXqk4vKIyhGSxJZIxmzNKHZhCy+/jYdzb2Xd6q7GNxVXp+nT3beSWa22ir8lxRUVhH0h6EAQBAEAQBAEAQBAEAQBAEAQBAEAQBAEAQBAEAQBAEAQBAEAQBAEAQH/9k="/>
          <p:cNvSpPr>
            <a:spLocks noChangeAspect="1" noChangeArrowheads="1"/>
          </p:cNvSpPr>
          <p:nvPr/>
        </p:nvSpPr>
        <p:spPr bwMode="auto">
          <a:xfrm>
            <a:off x="155575" y="-1562100"/>
            <a:ext cx="2828925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6" descr="data:image/jpeg;base64,/9j/4AAQSkZJRgABAQAAAQABAAD/2wCEAAkGBxQTEhQUEhQVFRQUFBQUGBUYFRQUGhUVFBcWGhcUFRUYHCggGBolHBQYJDQhJSkrLi4uGCAzODMsNygtLisBCgoKDg0OGxAQGywkHyYsLCwsLCwsLCwsLCwsLCwsLCwsLCwsLCwsLCwsLCwsLCwsLCwsLCwsLCwsLCwsLCwsLP/AABEIAPEA0QMBEQACEQEDEQH/xAAcAAEAAgMBAQEAAAAAAAAAAAAABQYBBAcDAgj/xABCEAABAwIDBAYGCQMDBAMAAAABAAIDBBEFEiEGMUFREyJhcYGRFCMyQlKhBzNicoKxwdHwQ5LhU3OyY5Oi8RUWNP/EABoBAQADAQEBAAAAAAAAAAAAAAACBAUDAQb/xAAtEQACAgEDAwQBAwQDAAAAAAAAAQIDEQQSIRMxQQUiUWEyFHGBIzORoUKxwf/aAAwDAQACEQMRAD8A7igCAID5JQZPoIAgCAIAgCAIAgCAIAgCAIAgCAIAgCAIAgCAIAgCAIDBQEC+uc6cFgu0XY0ndmJALj46eClg5ZbZJQVvWLHlocDYWuA64vpfj2LzBNSN1eEggCAIAgCAIAgCAIAgCAIAgCAIAgCAIAgCAIBdAYugI3Eqkk9FGes4dY/A3ie9epHOXPB8zxhjOjjbmc5u462aBvP81JXp6+Eas9MB1GZsrspubn1jDfqk7nEDuK9Iknh9VnuCQS22o4gi4NuBUWTizcXhIIAgCAIAgCAIAgCAIAgCAIAgCAIAgCAIAgPGpkysc74Wl3kLpHlnqWWfn07a4hO8yCpey93NYzLlaNbNtbXxWoqIKK4Nj9LWq8vudT2ZxLpKeKRvWkkja954ZiOsXHhrfRU7YpT4MOxKFjROROI6rDmlfYuedzRzPIcmrizxPJ6SvPSNjc8aAvzXF9N1wdBv+SHpqULg17CyxZ7B59ZxtbmLsB8ShFcMnwos6mUAQBAEAQBAEAQBAEAQBAEAQBAEAQBAEAQHxKwEEHcQQfFFwep4PzXJTClq5oXadFI5g0J6oN2nd8JBWunugmjdhPdUmdE+jisLoHwggdDK6x3no5LPYQPEjwVTUJbsoxdZH3ZLnDUBl2xi7uJO4fae79FXKqZ7vYCzIAHSSa3cOHxke6OQ7lEl3PKoJIaAw+paC65y2IsdPi0B80PCcabgKJ1R9IAgCAIAgCAIAgCAIAgCAIAgCAIAgCAIAgMWXgOO/TDhfQ1UNW0aTDo3nk9nsk97b/2LQ0s8xcTT0M8pxZFbO4gIqmN5J6OYCF9ja5JvEb/eNvFTsjujjyc9XW3BnUoWmwAAFtw90dp+I9m5UsGQkb1PLku1vXldvJ/Nx4NHJRaJpmnV1AaQASQTllf8XNo7hy4aJg8b5J+nla5oc03B3FQZ1Tyj1Q9CAIAgCAIAgCAIAgCAIAgCAIAgCAIAgCAICA25wT0yjlh9/LmjPKRmrfO1vFdaZ7JpnWmbhNM4JhsmdjonXB1Ha0j9QQtOWH7jZtipJSR1zZXFnVFOx7nBjh6uXmJGaO1O6+/xVC6OHwfP3w2T5Jlr2gWaDlPM5A4/ae7U+C5HLse9GTe+ZhNrDKx8ga34W20H6rxkksm1hBcxz4jqG2eDYi4eSTcc7rxko98EookwgCAIAgCAIAgCAIAgCAIAgCAIAgCAIAgCAwUBwX6S8HNHXmRotFUXlHIPJ9Y3vvY/iWnp57q8fBs6KxTr2M29isQEdSGu9ipsBybO0dXxc0W8Ao3QyslPW1cZ+DpsUWt8rSfiddx8lSMtJm+y9utNl7GhrfzuVFk0edJI0TlrH5w5lyb5rFp5+KeBxkmFE6BAEAQBAEAQBAEAQBAEAQBAEAQBAEAQBAEAQFS+krZ70ujeGi8sXrY+ZLQczfFtx32XfT2bJnfTW9OeTiuFydJHZp6zSHsPJ7Tdp8wtCfDNa5J8nXtncSZUwRyuJJcLPZqcrxo9th2g/JUbY4kfP2wUZNMnqeaNo+rPhET87Li0RWD7p3tklY5jcoYH5r5QTmtYWBvwO9eMkuWTCiTCAIAgCAIDF0HIuvMgXXoF0BlAEAQBAEAQBAEAQBAEAQGCEBwLbXB/QcQcGi0M3rY+QueuzwdfwIWnTPqV8+DX00+rXjyiU2MrxFUGJwJZU9ZgFzaYDrN0+JuveFG6OY5Kmrqys/B0iMlu7NF2mJxHnuVJtdjNRuYXIS92Zwe7K3ri1rXNm2A0KiycSWUSYQC6AwXJg8bS7nh6bH8bP7gp7JfBz69ecbkewcCLgqDR0Uk+xpYnikUDc0rw3kL6nuG8rpXTOx4ijhdqK6Y5mypVW108pIpYrNHvuAP+B5laUNBCCzYzFs9UuseKI8GIMdr49XsbKOQsD8v2SWlol+LwI63WQ5ksomKLbCF1hMHQO5PBt/d+9lVnopx/Hn9i/V6nXLia2v7J+nqWPF2Oa4cwQR8lVlFx7ovwtjP8WeyidAgMXQ8bSMBw5r3DPN8fkzdeEhdAZQBAEAQBACgKZ9KOz3pVG5zBeWC8rOZAHXZ4t+YC76ezbLD7MsaW5wmcgoJjJGCx1pGFr2O4h7SCCPJaEl4NK2Kb+jvWy2MNq6aKdvvN6zfhe3R7T3EFZdkdssGRZDbLBKtjA3AC/LRQOeEfaHpgoCMx3F208eYjM5xysYN7ncl2opdssFTV6paeGX38FUkgmnOapkdr/SYcrW9htvK0Vtq4iv5ZlOFt3utb/ZHycAgIt0fjc38060lyP0UH4PJ2FTRA+jTPaD7hdbyPBTU6p/mjhLT31/2pv9jQoaeMyWqzJ0vDpCS134uPiV2nLEf6S4K9NcJTxdnP2WyOkAFgLAbgNAO4KhKfPLNmFSXEFwfTqawudBzPao71km6/kzJQAizhcciLjyK9V2Dx6dSWMZI6TZ1l7sL4nb7scW/JdVqc98P9ytLRY/FtfsfPo1aywZVOIHxNB8yQbpnTy7xPOjq4/jYfL4q53tVVh9loHlopZ0y7QIOOsfew8DgjnfWzzP8AxG3zJ/NSVsV+MUQ/STk8ym/8mDgjBxk/7jv3R257pf4Pf0mPL/yfTHVMHWhlc8D+nIS4EcgTuXjhVZw1gJ6il5hLP0yzbPY+ypaRbLI32mHh2g8Qs/UaaVL+jV0etjqF2w/KJtVy8EAQBAEAQHy4IDgm2GD+g17mgepnJlj7Lnrs8CfIhadU+pD7RrUT6lePKLJ9GmL9BVOp3H1dV6xnZO0DM38TRf8ACuWohuWV4K2phlZR1cKgUT6Xp6YKAotVL09ZI46tg9Wz73vnzH5LWqj06V8swJy62pb8IlqanuuMpYL0Im82iXF2HVVZRn0JedQkqzVrcJZI3K9ocP5u5LpC9x5Rxt0sZrDRFx0VTTfUkSxD+k++YDkx/wC66uyuz8uGU+jdQ/Y8r4Nr/wCxwWyVEckROha9hIPOxGhC5PTTzmLyd1ra3xNNEPV40IP/AMs4lbp6p7XvLexrxr4EqxXp3Z+ax9lG3VOp5qln6Nqnx+qeNKVo7XOc0eRF0lpao95nSvW6mxcVmZGVsm+WKPsYwn5uXiVMfGT2UdVZ5webcKrRqypDjyc2w87Feu2nzEgtLq1zGRt09dLHYVcWUHTpmdZn47ez37lymoPmt/wWa7LY+26P8rsTD6MEXHH8lwVjRc6aaI+oprKxCeThOGCv4rE6J7aiLR7D1u0btf17FbrasWyRlaiLqmrocF9wytbNEyRu5wv3HiD23WNbBwk4s+i09ytgpo21A7BAEAQBAEBUPpN2f9LpHFgvNAelj5m1s7PFt/EBd9PZsmWNNZsmcjw1z5owYr9JG5r2OHuvZq253DlrzV6WFwy9btSyduw7aON0cZlvG9zWlwINmuI1bmGm9ZsoYfBlSxngm2vBFwbg8VA8MSHQr1dyM37WyhbOatc7i6V5J8Vr38Yj8IwNFynL5bLbRR7ln2SNiuJINauBZMkLzIMFq9yRZ8OiC9U2eOGeTxfSg8FNWM5ypT5PEUDRuaB3ABe9ST7sgqIp8Iz6InUJdL6PttKF47GSVZ7thAUXImoH30fDgoZ5JOKawfEVO1os0WHLgO7kF7uZFQSWDVrIV3rmcrIcEFVwDUHcdD3K5W/goXQUltZ47A1BY6anJ9h2dvcdD+h/Eo+oRzixeTj6RZtcqX47fsXMLNN0ygCAIAgCAjcYxDogA0ZpHmzR+ZPYFKKyCHosPjpgGxxNknfd9g0Brbm5ceAF/FSlNy7nrlJ+TangkIPTztaDvY1rba8LuXn8HmDXiL4W+omErW/03Wvb7JB/Ze4yeE1QVrZo8zdN4I4tPEKGMMjP8WUzZfRjm/BI8fNa9/OH9GDoeN0fsudFuWbYbVRuLi0ds4ILF9pWRO6ONpmm+ButvvEblZq0zmsyeEUL9coPbBbpHpgNXVSFxqImxtsMtjr2gi/7Ly+uqL9jyS0luonl2xwTYVcvEZj1bLEwGGEyuLrEA2sOe5daoxk/c8FbVWWQj7Flkbhu1bXPEc7HQSHcHXynudYLrZpHjMHlFWn1GMnssTTLE0qr9M0lyspn0EPTKAIAvAeM7V0iyElkg61iuVyKNkeSv4e7o8Sj5SMLT4g6f+AVq5b9M38My6X09aseeDoIWMfSmUAQBAEBgoCu36Ssff3A1g8rlT/4hEnWDo2ve0Xe8tA7SdGi/L/KggeNNgrPal9Y/iTuHY1u4BeuQPWfBYXD6sA829UjuIRSZ5g0KGnNLKWuOZkxAa48Hi/Vd333qT9wIOnj6KsqY+Bc2Rvc69/zA8Fp7t9MX/BgQj09VOL/AHLTQvVKxGvUxiZkdaOM5c3tSfAzjl+0eHLeuUcLlkr90vbHyfdBh8VO2zAGjeXE6k8S5x3lJWSsPK6K6UbFPVxv9h7XW+Fwd+Sg1Jd0dYzi+x7EqJPPyRUm0dK1xaZ2Zgbb/wBdy7KmfwVnq6k8NmzVU0VRHZ4bIx246HxB/ZRjKcH8MlOuu6PPKNHD2vp3CJ7i+J2kbzq5p/03nj2Hw5Kc5Kxbl38nKtSplsfbwTYXEuGUAQBAfEgXqPGRFe1W62VLUVPEn5auld9sDzc0fqVfjzTNfRh6h7dTW/s6K1Yh9OjKHoQBAEAQFYmPR1j7++GvHlY/kfJdO6BYo3BwBXPsDTxfEmwsLnGwAJJ7ApRi2epZK9hu2kcp6rge/RdHU0TlXKPg9cQrjM5kbSCS9trWOW2t14ljJDK7GNqoslTTyjc/NC7vOrPndW9JLdCUf5MXXrZdCz54ZI0Ei52LguVMkaurbHG6R3stBJ/Ydv7qsouUsIsSsUI7mcR282jfNUviqpZKeBmjuiaXuYSzMwW55nMBOu87lbtiq6/6Yr0kp19a3/BzjZ3aeemnY9sr7Ai93E9W/wDNFwrtecS7ELtOpJuKwz9F7SbQE4UahuhezW3ZcPA/tK6Qqxa0/BWnc7KV8vg/L01fI55kL3ZiSb3Ol+XJcHZJvOS8qoKO3HB2TYjaSqojCyqLXNliZKLSNeHsfe272ZBY6cfHS5WlqI4l3+SjbTPT/wBWr8fKO1QyMlY1ws5rgHDjfiFRlFxlhlyEo2QUkbDVE6oygCAIDDkBFV4VqsqWlNxz6+l/3W/82LSp/tz/AGMPW/3ofujo4WGfTLsZQ9CAIAgCAicew8yNDmfWRm7e0cWqUWDUwrE9NediDvB5WXrjkG3iMIkbcWO8WPI7wkW0exOJYjSGkqpIfcJzx626jybC44ggjwWhB747jWratrLnsjUCWnEZPr4pQzN7zo8rnMkJ3nq6E82qvbHEs/Jn317XlEjtBicklKA6F92Oa7ptMpym1779d3erGjrSsznuux856pc3DG3t5JfDJswa4e8A7zF1G2OG0d9NPMUzaxTrvp4judKZCOYibcD+4t8lWi9qk/o72pTlGL+Tn30j7MvZUSVPRukgnAMmUFxjeGhpzNGuUgDUbjddKZqcNrN2mxOGxnMqbZBs8lqbpJANXD3WNG8vkt1QO3XRe9COVlnG2quEXNvsdukwcuwURneIy+3YXOdbX7JXrmuv/owtjen3fef9nBYdmmCTLI57balps0lp1BBPAi2q8elSfDN+miNlasi+GXrYnZ1tRWwiFo6KB7ZJHNFmjoyC2MncXEgacrrpJqmHHc7XbIVuGO51rZa8UlRTG9onhzP9uTUAdxuuGp9yjZ89z5zReycqfjlfyWMKqaRlAEAQGCh4RWIFWaytaU7Fm5qqlaP9Rpt+Np/IFacOKZv6MHUc6mC+zowWGfUGUAQBAEAQBARWJYOHnOw5JOfB3Y4fqpKWAQ0lS+HSVjm/aGrT3FS7gqf0g0HTwCWMOMkJLxZrtYz7YvbcND+FWdPLa9pc0lu2WGVzZnGDDKyZttR0LydwbJYB/wCF1j3XXayGVgs6mrMTr2L0zRSOiBuBEW37bb/PVVtNlWJ/Z85r47qpR+iH2UkzQR9lx5FW9T+bZQ9Pea0TmJtLRHK0EmJ1yALkxuBD7DiRofwqiscr5NC5NJTXg348Qic3O2RpbvvmFvHkuWySeMHdXway2QtZUemHoYb9BcdLLwcB/TYeN+JVhR6S3S7+EVLLHqJdOH4+X/4WERi2W2lrW7OSrN85LyglFR8FWOHwxv6CqiZJC5xMD3tDgy5uYS47td3NWW3OO6L58oqVWvTS2N+19iy0tOyNobG1rGj3WgNHkFWbb7l5y3ERRsviE7hubBG0/ecSQPIfMLvJ/wBFL7M+uL/Uyku2CfCrmgZQBAeYkGYtuLgA242N7H5HyTDxk8ys48n05AyuS1mZ8sZ9qNw8WO1a78x4K7CGEmjOldmTg/BBQNz4lCPgbf5OP6hXbHjSv7MyC365fR0ELFPpTKAIAgCAIAgCA+XMBFiLg8DqgImfAIjfLmYDvDTYHwKlGbR6ng4bieGGjq5qV+rL9S/vRP8AZ79LjwK1Iy3xyjZhLq15Lfgu0zjTmJ7XvdC3IXjUFpB6NzuVwPNpXSumLa5PkvWZSpk8Lhln2Rpy2CO/G7vM3HysuOpl7mV/ToYrWfJbYRos2Xc2IrgjMSoaYOa6SGNz3vawEsaSS4793Deulc7Gmk+CtdVQpJyiiVjjAFgLAcBouLeeS1FKKwux5V1YyGN0kjg1rRcn/HE9gQ6QhKckoldqdqIXtInglbC7QvexpbY8XNBLmDtIFkhJxfBan6bKcccP6JSnw4hvqqiQMI6o6kgAPwucCbeJXR2qXdcmZ0JV8ZZu4fQtiBDbkk3c4m5c7m48Sozm5dyddSh2NsKJ0CAwSgK9DUZ8RcGahlPleR8RfdrT3DN5lWJQxSs+WZ0Ld2rai+Euf3J9xVfyX32KNiU1q9tvfiIPe3MR/wAVr1R/o5MC+eNWl8mdloukr5pDujblHebAfIHzXmse2iMfnk89PXU1cp/HBegsk+iMoAgCAIAgCAIAgMEIDm30y4Hmhjq2DrwHK/ticd/4XW8CVb0tmJbfku6KzbPD8lDwmvLS12bLG/LHN2xFwIJ+6de4lXuIyzj9h6npOtU4na8OhAAtuAFu7gqNssvkxaq3H2m/VzPY27IzIeQc1tv7iq8Um+XgsTlKEfasleq2ztljqalrRFGSOjaS7oswt0rjudbjyvfgrK6bi4x7/JnyVqsVlnb4LSxwIuDoePeqbXJqRkmsoq+2z7vpWH2TI557ejbdoPiQfBQsyanpy5k/hEFV4oGuyO3Ftwedvaae21j58lFJvsaldGfcNmNoeijdDmsG1EXR3/0ZHtztHY257hZW6aZSzleDB9esrqsi4SWW1lHQK2rbGwvPDcBvJOgA7SVyS5KucrJpR00sozSyGMcI4zlsPtP337kCMuwWI/Ffn0jyfO6ZPSIxDCHtOYOdIB8TjmAHwuuukWgfODkQZpWjNG9w6Q+/G7m7mNVKcnPCfg4wqhDMku5OV1aANDvF7/zglVeSF1qSKPBMJJ5Z/cjblaedhqR8/MLX27YKB88pb7pWeF2J/wCj+nIhfK4ayyE+A/zdUPUJ5sUV4Rp+k14rc/llqCoGuZQBAEAQBAEAQBAEBE7UVETKaXphmY5jmFvx5wRlC60QlOaUTjfqVp472fn6CB0Er4JAdNLHi1wuD4ghatnyjeotWp06s8nYfo3xTpYDE43kpyGG+90dvVv8tCebSs67hmXfVtnlF0AVY5mHtuLHW6cnjWVghWxPpSQxpkp94a3V8V+DR7zOzeOF+HduNnPZ/wDZUSnS/mP/AEQG3OIMkZA+F4c+Oa5ZucWPa5ruqbHQkHwUHRM1vTPUKK5S6jwmiJwrZeeqcHSgxxg3uRYneOq3x/8Aamowr58nfU+rOcenp1j7L5TbPwMiMYjGVwyuPvG/N29QldOTy2Y36aGGpct+TSr4jG6naXOeGue4FwF+qBlBI3kXOqZy8k64bFt7n2yaWoJ6M5WA2LyL3PJg4rzCR1JCloGxm+dznc3PP/EaKLyDdc0ELzsCu17ehlzj2XdR44FrtAe9dFyzwrlRHNIehZpGCQ6Q30bf2d2+3BaWmlCMdz7mJ6jG2yzZHt5MYvGI4WwRDWQhg5m5Fyf5xXauW6TnIqXxUIKuPkv2G0oiiZGNzWgeNtSsa2bnJs+gor6cFE21A7hAEAQBAEAQBAEB5yPABJNgBcnkAvUsvBGUsLLKK+c10/SG/QRG0bfid8RH84LVjFaeH2zAc3rLd3/FdivfSjgpa2KsaPYIjk+649R3gbj8XYoV2ZltPqfS549j8kbsxjXo08dRf1ZHRyj/AKbj7fe12vdmUbIZi0W76so7e06LOMwyUBqV1cyIAyHK0m2a2jTwzHgO1Sim+xzssjD8ux8mtguDnjJJAGrSSTwC92zXggrKpdmjdCgdkZQ9I/GqISxkbnNu5p5OAK9T5HYiaLFWx0zbDUC1uZvu81NrLB7UWGulGeZ7tfcacoHeRqUbxwCTpxHEcjbg2vYlxv3F2h8FDlghdoJ82jdSSABzN1OCD9qPMRZGBu86knm471bgjPunkjcBh9Iri/fHT6DkXm/63P4Qu+pl0qdvlmbpIfqNTv8AES+WWSfRGUAQBAEAQBAEAQGEBUNsK90j20kRsX2MjvhZy+X8utHR1JR6sv4MX1G+U5qiHnuSGF0LWNa1o0Gn+VC6xyeWWKKYwiorsb2IYYyeCSGQXZIxzT2Bw3jtG/wVXe1LJpVvY00cHpIHRSS08o60T3MPbY7+4jXxWi3uSkjak90VJHWfo3xnpYDA83lp7Nud7oj9W7t0GU9rVRvhiWUZd8NsslwKrnE+JGBwIIBB3g6g+C9TaItblho1aXCIYzmjiY13MNAPmpuyb4bOcdPXF5SN0BQOxlAYsgKpjeEujJeyxjDhIW8Wm+tuxdIy8AmcKqQW2uoSXIM1+Esk6xLw4ahwedDzAOi9TaBD0UVnSF5zPY7IDwDSAbgcCdV2hycLZEdj9d0cZI9p3Vb3nj2rQohmXPYxtZbshx3LBsnhfQU7Qfbd13/ePDwGngqGqt6ljfg0fT6OlUs93yybVYvhAEAQBAEAQBAYKA85pMrSeQJ8gvUsshOW2LZQdnjnMk7tXSvcb8mg6D+cgtm9YjGC7I+f0fvlKx92WqkmCoTjya0JI3BUhcdh33nKvpVoRHUR1bPZkAik+825Y7xFx+EK5p87drNXQ3b062R2C4uaaaOob7I6sg5wuIz+LbZh93tSUNywTthlNHYWYgC0FpFiLg7xYjQ/l5qo6jGnbte00XY90ZtO3IOErdY/xcWHv07VPoN9is9bse2zj7JaKqDgCDcHiNbrm4YLMLVLsbDXLm0dkz6Xh6EB8uaDcHUHeEBXqjC5IjeHrM4MvZzewE7wpZyDXfVzkWETwebrABdIxyQlPBiGIsabm7nEknt5Bd4RxwU7p5IzCaX0qszHWGnI7nP32HPUX8BzVm+zo07fLMzT1/qtRuf4xL6AsnJ9Djg+kPQgCAIAgCAIAgMFAzwrYs0b2j3muHmFKt4kmc7Y7oNL4ObYLXCHNDN1HMcd9/EHlrx4rdsr6i3w5Pl9Nd0W4WcEu/Gomb5G6cjc+QVfoSfZF79ZXHyYjxl8n1EMkvbbK3zPBeOqEfzkkFq5z/txbNfG9n6yrp5I3sijaW3Db5nZm6t1GgNwodeiL4bZc0X6uNym+EcvwWquMrvI/MFdJR5yfXWxTW5M6L9HuDR1EEgc+UGCUxDK8gZMrXMAHCzXgeC4W6mVbxhHzet9NrlY5ZfP2WabZM+5UzjscRI3xad6hDWc5cUUZ+mbuFJkV/8AH1NCM2YSwA3cBoWj4gOA7tFZ61V/GMMqdC/R85zEsOHYm2Roc0gtPH9D2qpZS0zSo1CsWYslopbqu44LkZeD2uoEwgPGZ6nFEJMiqqZWIRKtkivY7WFrQ1mskhyNA367z81dogm9z7IzdXa17I92WrZ/DBTwtjG8C7jzcd5Wbfa7ZuRq6PTqipRRJLiWggCAIAgCAIAgCAIDFkBqVmFQy/WRseeZAJ810hbOH4s4Waaqz8o5POnwOnZq2FgPPKCfMr2V9ku7ZGGjpj2ijeDVyyWFFLsjNkPTjW3WxU0NU6eljdJFK7OWsGZ0bz7Qyj3Sdb9qv1XxcUpGnp9VHZtmXv6OcGkp6Y9MMskzzK5u8s0a1rT2hrRftVa+alLgp3zUpcFqsuJwPlzQd+5O3J40nwylYvh7qN5miBMDz6xnwE+80cv53aentV3sl38GFqaJaafUh+PkmKCuBAINwRcFcra8ZTL9F6lyiZhluqbjguxlk9XOUUemhVyKxCJXslgiJnqwl2Ks2R2zcPpFW+Y6shGRn3uf5nxC66qfTqUPLKWih1tQ7PC4ReAso+gMoAgCAIAgCAIAgCAIAgCAIAgCAwgAQGUBheeQfEsYcCCLgixHMcl6nh5RGUVJYZR6umNDKBqaaQ9U/wCm4+6TyWtXYtRDn8kYNsHo7OPxf+iepKvcq1lZpVWZRvGqFlx2HfeR9VMu8IlayRCY1V9HC93G1h3nQH81aqjloz9XZsg8d2WLZTDugpo2kWcRnd952uvdu8Fn6qzqWNmn6fR0aVHz3JgKuXUZQBAEAQBAEAQBAEAQBAEAQBAEAQBAEAQGCh4zWr6JkrHMeLtcLf5Hap1zcJZRyuqjbDbIonSPo5egmJLD9XIeLeR7r+HcteO26G+Hfyj5/dLS2dKzt4ZL+kFcemi+rOOD5dLde4SIuRGVcfTVNPDvBdnd3DX8gV1T6dUpFSxda+Ff8nQgFin0aWEZQ9CAIAgCAIAgCAIAgCAIAgCAIAgCAIAgCAIAgIzHcIZUxljtDva7i08/8LvRfKmW6JU1eljqIbJf5KI581G7o6hpLNzXi5HgTv7jqtaMoahZjwz59u3Sy22ptfJ6y47CASCXHlYjzuLBerTTzySnr6kuHz8EtsTh73PfVSixeMrB9nie7cAqeutWOlHwXfTNPNy69nnsXMLNRuBAEAQBAEAQBAEAQBAEAQBAEAQBAEAQBAEAQBAYsh4ec9O14LXgOB4EXBXqk4vKIyhGSxJZIxmzNKHZhCy+/jYdzb2Xd6q7GNxVXp+nT3beSWa22ir8lxRUVhH0h6EAQBAEAQBAEAQBAEAQBAEAQBAEAQBAEAQBAEAQBAEAQBAEAQBAEAQH/9k="/>
          <p:cNvSpPr>
            <a:spLocks noChangeAspect="1" noChangeArrowheads="1"/>
          </p:cNvSpPr>
          <p:nvPr/>
        </p:nvSpPr>
        <p:spPr bwMode="auto">
          <a:xfrm>
            <a:off x="6528471" y="1436531"/>
            <a:ext cx="2828925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data:image/jpeg;base64,/9j/4AAQSkZJRgABAQAAAQABAAD/2wCEAAkGBxQTEhQUEhQVFRQUFBQUGBUYFRQUGhUVFBcWGhcUFRUYHCggGBolHBQYJDQhJSkrLi4uGCAzODMsNygtLisBCgoKDg0OGxAQGywkHyYsLCwsLCwsLCwsLCwsLCwsLCwsLCwsLCwsLCwsLCwsLCwsLCwsLCwsLCwsLCwsLCwsLP/AABEIAPEA0QMBEQACEQEDEQH/xAAcAAEAAgMBAQEAAAAAAAAAAAAABQYBBAcDAgj/xABCEAABAwIDBAYGCQMDBAMAAAABAAIDBBEFEiEGMUFREyJhcYGRFCMyQlKhBzNicoKxwdHwQ5LhU3OyY5Oi8RUWNP/EABoBAQADAQEBAAAAAAAAAAAAAAACBAUDAQb/xAAtEQACAgEDAwQBAwQDAAAAAAAAAQIDEQQSIRMxQQUiUWEyFHGBIzORoUKxwf/aAAwDAQACEQMRAD8A7igCAID5JQZPoIAgCAIAgCAIAgCAIAgCAIAgCAIAgCAIAgCAIAgCAIDBQEC+uc6cFgu0XY0ndmJALj46eClg5ZbZJQVvWLHlocDYWuA64vpfj2LzBNSN1eEggCAIAgCAIAgCAIAgCAIAgCAIAgCAIAgCAIBdAYugI3Eqkk9FGes4dY/A3ie9epHOXPB8zxhjOjjbmc5u462aBvP81JXp6+Eas9MB1GZsrspubn1jDfqk7nEDuK9Iknh9VnuCQS22o4gi4NuBUWTizcXhIIAgCAIAgCAIAgCAIAgCAIAgCAIAgCAIAgPGpkysc74Wl3kLpHlnqWWfn07a4hO8yCpey93NYzLlaNbNtbXxWoqIKK4Nj9LWq8vudT2ZxLpKeKRvWkkja954ZiOsXHhrfRU7YpT4MOxKFjROROI6rDmlfYuedzRzPIcmrizxPJ6SvPSNjc8aAvzXF9N1wdBv+SHpqULg17CyxZ7B59ZxtbmLsB8ShFcMnwos6mUAQBAEAQBAEAQBAEAQBAEAQBAEAQBAEAQHxKwEEHcQQfFFwep4PzXJTClq5oXadFI5g0J6oN2nd8JBWunugmjdhPdUmdE+jisLoHwggdDK6x3no5LPYQPEjwVTUJbsoxdZH3ZLnDUBl2xi7uJO4fae79FXKqZ7vYCzIAHSSa3cOHxke6OQ7lEl3PKoJIaAw+paC65y2IsdPi0B80PCcabgKJ1R9IAgCAIAgCAIAgCAIAgCAIAgCAIAgCAIAgMWXgOO/TDhfQ1UNW0aTDo3nk9nsk97b/2LQ0s8xcTT0M8pxZFbO4gIqmN5J6OYCF9ja5JvEb/eNvFTsjujjyc9XW3BnUoWmwAAFtw90dp+I9m5UsGQkb1PLku1vXldvJ/Nx4NHJRaJpmnV1AaQASQTllf8XNo7hy4aJg8b5J+nla5oc03B3FQZ1Tyj1Q9CAIAgCAIAgCAIAgCAIAgCAIAgCAIAgCAICA25wT0yjlh9/LmjPKRmrfO1vFdaZ7JpnWmbhNM4JhsmdjonXB1Ha0j9QQtOWH7jZtipJSR1zZXFnVFOx7nBjh6uXmJGaO1O6+/xVC6OHwfP3w2T5Jlr2gWaDlPM5A4/ae7U+C5HLse9GTe+ZhNrDKx8ga34W20H6rxkksm1hBcxz4jqG2eDYi4eSTcc7rxko98EookwgCAIAgCAIAgCAIAgCAIAgCAIAgCAIAgCAwUBwX6S8HNHXmRotFUXlHIPJ9Y3vvY/iWnp57q8fBs6KxTr2M29isQEdSGu9ipsBybO0dXxc0W8Ao3QyslPW1cZ+DpsUWt8rSfiddx8lSMtJm+y9utNl7GhrfzuVFk0edJI0TlrH5w5lyb5rFp5+KeBxkmFE6BAEAQBAEAQBAEAQBAEAQBAEAQBAEAQBAEAQFS+krZ70ujeGi8sXrY+ZLQczfFtx32XfT2bJnfTW9OeTiuFydJHZp6zSHsPJ7Tdp8wtCfDNa5J8nXtncSZUwRyuJJcLPZqcrxo9th2g/JUbY4kfP2wUZNMnqeaNo+rPhET87Li0RWD7p3tklY5jcoYH5r5QTmtYWBvwO9eMkuWTCiTCAIAgCAIDF0HIuvMgXXoF0BlAEAQBAEAQBAEAQBAEAQGCEBwLbXB/QcQcGi0M3rY+QueuzwdfwIWnTPqV8+DX00+rXjyiU2MrxFUGJwJZU9ZgFzaYDrN0+JuveFG6OY5Kmrqys/B0iMlu7NF2mJxHnuVJtdjNRuYXIS92Zwe7K3ri1rXNm2A0KiycSWUSYQC6AwXJg8bS7nh6bH8bP7gp7JfBz69ecbkewcCLgqDR0Uk+xpYnikUDc0rw3kL6nuG8rpXTOx4ijhdqK6Y5mypVW108pIpYrNHvuAP+B5laUNBCCzYzFs9UuseKI8GIMdr49XsbKOQsD8v2SWlol+LwI63WQ5ksomKLbCF1hMHQO5PBt/d+9lVnopx/Hn9i/V6nXLia2v7J+nqWPF2Oa4cwQR8lVlFx7ovwtjP8WeyidAgMXQ8bSMBw5r3DPN8fkzdeEhdAZQBAEAQBACgKZ9KOz3pVG5zBeWC8rOZAHXZ4t+YC76ezbLD7MsaW5wmcgoJjJGCx1pGFr2O4h7SCCPJaEl4NK2Kb+jvWy2MNq6aKdvvN6zfhe3R7T3EFZdkdssGRZDbLBKtjA3AC/LRQOeEfaHpgoCMx3F208eYjM5xysYN7ncl2opdssFTV6paeGX38FUkgmnOapkdr/SYcrW9htvK0Vtq4iv5ZlOFt3utb/ZHycAgIt0fjc38060lyP0UH4PJ2FTRA+jTPaD7hdbyPBTU6p/mjhLT31/2pv9jQoaeMyWqzJ0vDpCS134uPiV2nLEf6S4K9NcJTxdnP2WyOkAFgLAbgNAO4KhKfPLNmFSXEFwfTqawudBzPao71km6/kzJQAizhcciLjyK9V2Dx6dSWMZI6TZ1l7sL4nb7scW/JdVqc98P9ytLRY/FtfsfPo1aywZVOIHxNB8yQbpnTy7xPOjq4/jYfL4q53tVVh9loHlopZ0y7QIOOsfew8DgjnfWzzP8AxG3zJ/NSVsV+MUQ/STk8ym/8mDgjBxk/7jv3R257pf4Pf0mPL/yfTHVMHWhlc8D+nIS4EcgTuXjhVZw1gJ6il5hLP0yzbPY+ypaRbLI32mHh2g8Qs/UaaVL+jV0etjqF2w/KJtVy8EAQBAEAQHy4IDgm2GD+g17mgepnJlj7Lnrs8CfIhadU+pD7RrUT6lePKLJ9GmL9BVOp3H1dV6xnZO0DM38TRf8ACuWohuWV4K2phlZR1cKgUT6Xp6YKAotVL09ZI46tg9Wz73vnzH5LWqj06V8swJy62pb8IlqanuuMpYL0Im82iXF2HVVZRn0JedQkqzVrcJZI3K9ocP5u5LpC9x5Rxt0sZrDRFx0VTTfUkSxD+k++YDkx/wC66uyuz8uGU+jdQ/Y8r4Nr/wCxwWyVEckROha9hIPOxGhC5PTTzmLyd1ra3xNNEPV40IP/AMs4lbp6p7XvLexrxr4EqxXp3Z+ax9lG3VOp5qln6Nqnx+qeNKVo7XOc0eRF0lpao95nSvW6mxcVmZGVsm+WKPsYwn5uXiVMfGT2UdVZ5webcKrRqypDjyc2w87Feu2nzEgtLq1zGRt09dLHYVcWUHTpmdZn47ez37lymoPmt/wWa7LY+26P8rsTD6MEXHH8lwVjRc6aaI+oprKxCeThOGCv4rE6J7aiLR7D1u0btf17FbrasWyRlaiLqmrocF9wytbNEyRu5wv3HiD23WNbBwk4s+i09ytgpo21A7BAEAQBAEBUPpN2f9LpHFgvNAelj5m1s7PFt/EBd9PZsmWNNZsmcjw1z5owYr9JG5r2OHuvZq253DlrzV6WFwy9btSyduw7aON0cZlvG9zWlwINmuI1bmGm9ZsoYfBlSxngm2vBFwbg8VA8MSHQr1dyM37WyhbOatc7i6V5J8Vr38Yj8IwNFynL5bLbRR7ln2SNiuJINauBZMkLzIMFq9yRZ8OiC9U2eOGeTxfSg8FNWM5ypT5PEUDRuaB3ABe9ST7sgqIp8Iz6InUJdL6PttKF47GSVZ7thAUXImoH30fDgoZ5JOKawfEVO1os0WHLgO7kF7uZFQSWDVrIV3rmcrIcEFVwDUHcdD3K5W/goXQUltZ47A1BY6anJ9h2dvcdD+h/Eo+oRzixeTj6RZtcqX47fsXMLNN0ygCAIAgCAjcYxDogA0ZpHmzR+ZPYFKKyCHosPjpgGxxNknfd9g0Brbm5ceAF/FSlNy7nrlJ+TangkIPTztaDvY1rba8LuXn8HmDXiL4W+omErW/03Wvb7JB/Ze4yeE1QVrZo8zdN4I4tPEKGMMjP8WUzZfRjm/BI8fNa9/OH9GDoeN0fsudFuWbYbVRuLi0ds4ILF9pWRO6ONpmm+ButvvEblZq0zmsyeEUL9coPbBbpHpgNXVSFxqImxtsMtjr2gi/7Ly+uqL9jyS0luonl2xwTYVcvEZj1bLEwGGEyuLrEA2sOe5daoxk/c8FbVWWQj7Flkbhu1bXPEc7HQSHcHXynudYLrZpHjMHlFWn1GMnssTTLE0qr9M0lyspn0EPTKAIAvAeM7V0iyElkg61iuVyKNkeSv4e7o8Sj5SMLT4g6f+AVq5b9M38My6X09aseeDoIWMfSmUAQBAEBgoCu36Ssff3A1g8rlT/4hEnWDo2ve0Xe8tA7SdGi/L/KggeNNgrPal9Y/iTuHY1u4BeuQPWfBYXD6sA829UjuIRSZ5g0KGnNLKWuOZkxAa48Hi/Vd333qT9wIOnj6KsqY+Bc2Rvc69/zA8Fp7t9MX/BgQj09VOL/AHLTQvVKxGvUxiZkdaOM5c3tSfAzjl+0eHLeuUcLlkr90vbHyfdBh8VO2zAGjeXE6k8S5x3lJWSsPK6K6UbFPVxv9h7XW+Fwd+Sg1Jd0dYzi+x7EqJPPyRUm0dK1xaZ2Zgbb/wBdy7KmfwVnq6k8NmzVU0VRHZ4bIx246HxB/ZRjKcH8MlOuu6PPKNHD2vp3CJ7i+J2kbzq5p/03nj2Hw5Kc5Kxbl38nKtSplsfbwTYXEuGUAQBAfEgXqPGRFe1W62VLUVPEn5auld9sDzc0fqVfjzTNfRh6h7dTW/s6K1Yh9OjKHoQBAEAQFYmPR1j7++GvHlY/kfJdO6BYo3BwBXPsDTxfEmwsLnGwAJJ7ApRi2epZK9hu2kcp6rge/RdHU0TlXKPg9cQrjM5kbSCS9trWOW2t14ljJDK7GNqoslTTyjc/NC7vOrPndW9JLdCUf5MXXrZdCz54ZI0Ei52LguVMkaurbHG6R3stBJ/Ydv7qsouUsIsSsUI7mcR282jfNUviqpZKeBmjuiaXuYSzMwW55nMBOu87lbtiq6/6Yr0kp19a3/BzjZ3aeemnY9sr7Ai93E9W/wDNFwrtecS7ELtOpJuKwz9F7SbQE4UahuhezW3ZcPA/tK6Qqxa0/BWnc7KV8vg/L01fI55kL3ZiSb3Ol+XJcHZJvOS8qoKO3HB2TYjaSqojCyqLXNliZKLSNeHsfe272ZBY6cfHS5WlqI4l3+SjbTPT/wBWr8fKO1QyMlY1ws5rgHDjfiFRlFxlhlyEo2QUkbDVE6oygCAIDDkBFV4VqsqWlNxz6+l/3W/82LSp/tz/AGMPW/3ofujo4WGfTLsZQ9CAIAgCAicew8yNDmfWRm7e0cWqUWDUwrE9NediDvB5WXrjkG3iMIkbcWO8WPI7wkW0exOJYjSGkqpIfcJzx626jybC44ggjwWhB747jWratrLnsjUCWnEZPr4pQzN7zo8rnMkJ3nq6E82qvbHEs/Jn317XlEjtBicklKA6F92Oa7ptMpym1779d3erGjrSsznuux856pc3DG3t5JfDJswa4e8A7zF1G2OG0d9NPMUzaxTrvp4judKZCOYibcD+4t8lWi9qk/o72pTlGL+Tn30j7MvZUSVPRukgnAMmUFxjeGhpzNGuUgDUbjddKZqcNrN2mxOGxnMqbZBs8lqbpJANXD3WNG8vkt1QO3XRe9COVlnG2quEXNvsdukwcuwURneIy+3YXOdbX7JXrmuv/owtjen3fef9nBYdmmCTLI57balps0lp1BBPAi2q8elSfDN+miNlasi+GXrYnZ1tRWwiFo6KB7ZJHNFmjoyC2MncXEgacrrpJqmHHc7XbIVuGO51rZa8UlRTG9onhzP9uTUAdxuuGp9yjZ89z5zReycqfjlfyWMKqaRlAEAQGCh4RWIFWaytaU7Fm5qqlaP9Rpt+Np/IFacOKZv6MHUc6mC+zowWGfUGUAQBAEAQBARWJYOHnOw5JOfB3Y4fqpKWAQ0lS+HSVjm/aGrT3FS7gqf0g0HTwCWMOMkJLxZrtYz7YvbcND+FWdPLa9pc0lu2WGVzZnGDDKyZttR0LydwbJYB/wCF1j3XXayGVgs6mrMTr2L0zRSOiBuBEW37bb/PVVtNlWJ/Z85r47qpR+iH2UkzQR9lx5FW9T+bZQ9Pea0TmJtLRHK0EmJ1yALkxuBD7DiRofwqiscr5NC5NJTXg348Qic3O2RpbvvmFvHkuWySeMHdXway2QtZUemHoYb9BcdLLwcB/TYeN+JVhR6S3S7+EVLLHqJdOH4+X/4WERi2W2lrW7OSrN85LyglFR8FWOHwxv6CqiZJC5xMD3tDgy5uYS47td3NWW3OO6L58oqVWvTS2N+19iy0tOyNobG1rGj3WgNHkFWbb7l5y3ERRsviE7hubBG0/ecSQPIfMLvJ/wBFL7M+uL/Uyku2CfCrmgZQBAeYkGYtuLgA242N7H5HyTDxk8ys48n05AyuS1mZ8sZ9qNw8WO1a78x4K7CGEmjOldmTg/BBQNz4lCPgbf5OP6hXbHjSv7MyC365fR0ELFPpTKAIAgCAIAgCA+XMBFiLg8DqgImfAIjfLmYDvDTYHwKlGbR6ng4bieGGjq5qV+rL9S/vRP8AZ79LjwK1Iy3xyjZhLq15Lfgu0zjTmJ7XvdC3IXjUFpB6NzuVwPNpXSumLa5PkvWZSpk8Lhln2Rpy2CO/G7vM3HysuOpl7mV/ToYrWfJbYRos2Xc2IrgjMSoaYOa6SGNz3vawEsaSS4793Deulc7Gmk+CtdVQpJyiiVjjAFgLAcBouLeeS1FKKwux5V1YyGN0kjg1rRcn/HE9gQ6QhKckoldqdqIXtInglbC7QvexpbY8XNBLmDtIFkhJxfBan6bKcccP6JSnw4hvqqiQMI6o6kgAPwucCbeJXR2qXdcmZ0JV8ZZu4fQtiBDbkk3c4m5c7m48Sozm5dyddSh2NsKJ0CAwSgK9DUZ8RcGahlPleR8RfdrT3DN5lWJQxSs+WZ0Ld2rai+Euf3J9xVfyX32KNiU1q9tvfiIPe3MR/wAVr1R/o5MC+eNWl8mdloukr5pDujblHebAfIHzXmse2iMfnk89PXU1cp/HBegsk+iMoAgCAIAgCAIAgMEIDm30y4Hmhjq2DrwHK/ticd/4XW8CVb0tmJbfku6KzbPD8lDwmvLS12bLG/LHN2xFwIJ+6de4lXuIyzj9h6npOtU4na8OhAAtuAFu7gqNssvkxaq3H2m/VzPY27IzIeQc1tv7iq8Um+XgsTlKEfasleq2ztljqalrRFGSOjaS7oswt0rjudbjyvfgrK6bi4x7/JnyVqsVlnb4LSxwIuDoePeqbXJqRkmsoq+2z7vpWH2TI557ejbdoPiQfBQsyanpy5k/hEFV4oGuyO3Ftwedvaae21j58lFJvsaldGfcNmNoeijdDmsG1EXR3/0ZHtztHY257hZW6aZSzleDB9esrqsi4SWW1lHQK2rbGwvPDcBvJOgA7SVyS5KucrJpR00sozSyGMcI4zlsPtP337kCMuwWI/Ffn0jyfO6ZPSIxDCHtOYOdIB8TjmAHwuuukWgfODkQZpWjNG9w6Q+/G7m7mNVKcnPCfg4wqhDMku5OV1aANDvF7/zglVeSF1qSKPBMJJ5Z/cjblaedhqR8/MLX27YKB88pb7pWeF2J/wCj+nIhfK4ayyE+A/zdUPUJ5sUV4Rp+k14rc/llqCoGuZQBAEAQBAEAQBAEBE7UVETKaXphmY5jmFvx5wRlC60QlOaUTjfqVp472fn6CB0Er4JAdNLHi1wuD4ghatnyjeotWp06s8nYfo3xTpYDE43kpyGG+90dvVv8tCebSs67hmXfVtnlF0AVY5mHtuLHW6cnjWVghWxPpSQxpkp94a3V8V+DR7zOzeOF+HduNnPZ/wDZUSnS/mP/AEQG3OIMkZA+F4c+Oa5ZucWPa5ruqbHQkHwUHRM1vTPUKK5S6jwmiJwrZeeqcHSgxxg3uRYneOq3x/8Aamowr58nfU+rOcenp1j7L5TbPwMiMYjGVwyuPvG/N29QldOTy2Y36aGGpct+TSr4jG6naXOeGue4FwF+qBlBI3kXOqZy8k64bFt7n2yaWoJ6M5WA2LyL3PJg4rzCR1JCloGxm+dznc3PP/EaKLyDdc0ELzsCu17ehlzj2XdR44FrtAe9dFyzwrlRHNIehZpGCQ6Q30bf2d2+3BaWmlCMdz7mJ6jG2yzZHt5MYvGI4WwRDWQhg5m5Fyf5xXauW6TnIqXxUIKuPkv2G0oiiZGNzWgeNtSsa2bnJs+gor6cFE21A7hAEAQBAEAQBAEB5yPABJNgBcnkAvUsvBGUsLLKK+c10/SG/QRG0bfid8RH84LVjFaeH2zAc3rLd3/FdivfSjgpa2KsaPYIjk+649R3gbj8XYoV2ZltPqfS549j8kbsxjXo08dRf1ZHRyj/AKbj7fe12vdmUbIZi0W76so7e06LOMwyUBqV1cyIAyHK0m2a2jTwzHgO1Sim+xzssjD8ux8mtguDnjJJAGrSSTwC92zXggrKpdmjdCgdkZQ9I/GqISxkbnNu5p5OAK9T5HYiaLFWx0zbDUC1uZvu81NrLB7UWGulGeZ7tfcacoHeRqUbxwCTpxHEcjbg2vYlxv3F2h8FDlghdoJ82jdSSABzN1OCD9qPMRZGBu86knm471bgjPunkjcBh9Iri/fHT6DkXm/63P4Qu+pl0qdvlmbpIfqNTv8AES+WWSfRGUAQBAEAQBAEAQGEBUNsK90j20kRsX2MjvhZy+X8utHR1JR6sv4MX1G+U5qiHnuSGF0LWNa1o0Gn+VC6xyeWWKKYwiorsb2IYYyeCSGQXZIxzT2Bw3jtG/wVXe1LJpVvY00cHpIHRSS08o60T3MPbY7+4jXxWi3uSkjak90VJHWfo3xnpYDA83lp7Nud7oj9W7t0GU9rVRvhiWUZd8NsslwKrnE+JGBwIIBB3g6g+C9TaItblho1aXCIYzmjiY13MNAPmpuyb4bOcdPXF5SN0BQOxlAYsgKpjeEujJeyxjDhIW8Wm+tuxdIy8AmcKqQW2uoSXIM1+Esk6xLw4ahwedDzAOi9TaBD0UVnSF5zPY7IDwDSAbgcCdV2hycLZEdj9d0cZI9p3Vb3nj2rQohmXPYxtZbshx3LBsnhfQU7Qfbd13/ePDwGngqGqt6ljfg0fT6OlUs93yybVYvhAEAQBAEAQBAYKA85pMrSeQJ8gvUsshOW2LZQdnjnMk7tXSvcb8mg6D+cgtm9YjGC7I+f0fvlKx92WqkmCoTjya0JI3BUhcdh33nKvpVoRHUR1bPZkAik+825Y7xFx+EK5p87drNXQ3b062R2C4uaaaOob7I6sg5wuIz+LbZh93tSUNywTthlNHYWYgC0FpFiLg7xYjQ/l5qo6jGnbte00XY90ZtO3IOErdY/xcWHv07VPoN9is9bse2zj7JaKqDgCDcHiNbrm4YLMLVLsbDXLm0dkz6Xh6EB8uaDcHUHeEBXqjC5IjeHrM4MvZzewE7wpZyDXfVzkWETwebrABdIxyQlPBiGIsabm7nEknt5Bd4RxwU7p5IzCaX0qszHWGnI7nP32HPUX8BzVm+zo07fLMzT1/qtRuf4xL6AsnJ9Djg+kPQgCAIAgCAIAgMFAzwrYs0b2j3muHmFKt4kmc7Y7oNL4ObYLXCHNDN1HMcd9/EHlrx4rdsr6i3w5Pl9Nd0W4WcEu/Gomb5G6cjc+QVfoSfZF79ZXHyYjxl8n1EMkvbbK3zPBeOqEfzkkFq5z/txbNfG9n6yrp5I3sijaW3Db5nZm6t1GgNwodeiL4bZc0X6uNym+EcvwWquMrvI/MFdJR5yfXWxTW5M6L9HuDR1EEgc+UGCUxDK8gZMrXMAHCzXgeC4W6mVbxhHzet9NrlY5ZfP2WabZM+5UzjscRI3xad6hDWc5cUUZ+mbuFJkV/8AH1NCM2YSwA3cBoWj4gOA7tFZ61V/GMMqdC/R85zEsOHYm2Roc0gtPH9D2qpZS0zSo1CsWYslopbqu44LkZeD2uoEwgPGZ6nFEJMiqqZWIRKtkivY7WFrQ1mskhyNA367z81dogm9z7IzdXa17I92WrZ/DBTwtjG8C7jzcd5Wbfa7ZuRq6PTqipRRJLiWggCAIAgCAIAgCAIDFkBqVmFQy/WRseeZAJ810hbOH4s4Waaqz8o5POnwOnZq2FgPPKCfMr2V9ku7ZGGjpj2ijeDVyyWFFLsjNkPTjW3WxU0NU6eljdJFK7OWsGZ0bz7Qyj3Sdb9qv1XxcUpGnp9VHZtmXv6OcGkp6Y9MMskzzK5u8s0a1rT2hrRftVa+alLgp3zUpcFqsuJwPlzQd+5O3J40nwylYvh7qN5miBMDz6xnwE+80cv53aentV3sl38GFqaJaafUh+PkmKCuBAINwRcFcra8ZTL9F6lyiZhluqbjguxlk9XOUUemhVyKxCJXslgiJnqwl2Ks2R2zcPpFW+Y6shGRn3uf5nxC66qfTqUPLKWih1tQ7PC4ReAso+gMoAgCAIAgCAIAgCAIAgCAIAgCAwgAQGUBheeQfEsYcCCLgixHMcl6nh5RGUVJYZR6umNDKBqaaQ9U/wCm4+6TyWtXYtRDn8kYNsHo7OPxf+iepKvcq1lZpVWZRvGqFlx2HfeR9VMu8IlayRCY1V9HC93G1h3nQH81aqjloz9XZsg8d2WLZTDugpo2kWcRnd952uvdu8Fn6qzqWNmn6fR0aVHz3JgKuXUZQBAEAQBAEAQBAEAQBAEAQBAEAQBAEAQGCh4zWr6JkrHMeLtcLf5Hap1zcJZRyuqjbDbIonSPo5egmJLD9XIeLeR7r+HcteO26G+Hfyj5/dLS2dKzt4ZL+kFcemi+rOOD5dLde4SIuRGVcfTVNPDvBdnd3DX8gV1T6dUpFSxda+Ff8nQgFin0aWEZQ9CAIAgCAIAgCAIAgCAIAgCAIAgCAIAgCAIAgIzHcIZUxljtDva7i08/8LvRfKmW6JU1eljqIbJf5KI581G7o6hpLNzXi5HgTv7jqtaMoahZjwz59u3Sy22ptfJ6y47CASCXHlYjzuLBerTTzySnr6kuHz8EtsTh73PfVSixeMrB9nie7cAqeutWOlHwXfTNPNy69nnsXMLNRuBAEAQBAEAQBAEAQBAEAQBAEAQBAEAQBAEAQBAYsh4ec9O14LXgOB4EXBXqk4vKIyhGSxJZIxmzNKHZhCy+/jYdzb2Xd6q7GNxVXp+nT3beSWa22ir8lxRUVhH0h6EAQBAEAQBAEAQBAEAQBAEAQBAEAQBAEAQBAEAQBAEAQBAEAQBAEAQH/9k="/>
          <p:cNvSpPr>
            <a:spLocks noChangeAspect="1" noChangeArrowheads="1"/>
          </p:cNvSpPr>
          <p:nvPr/>
        </p:nvSpPr>
        <p:spPr bwMode="auto">
          <a:xfrm>
            <a:off x="307975" y="-1409700"/>
            <a:ext cx="2828925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data:image/jpeg;base64,/9j/4AAQSkZJRgABAQAAAQABAAD/2wCEAAkGBxQTEhQUEhQVFRQUFBQUGBUYFRQUGhUVFBcWGhcUFRUYHCggGBolHBQYJDQhJSkrLi4uGCAzODMsNygtLisBCgoKDg0OGxAQGywkHyYsLCwsLCwsLCwsLCwsLCwsLCwsLCwsLCwsLCwsLCwsLCwsLCwsLCwsLCwsLCwsLCwsLP/AABEIAPEA0QMBEQACEQEDEQH/xAAcAAEAAgMBAQEAAAAAAAAAAAAABQYBBAcDAgj/xABCEAABAwIDBAYGCQMDBAMAAAABAAIDBBEFEiEGMUFREyJhcYGRFCMyQlKhBzNicoKxwdHwQ5LhU3OyY5Oi8RUWNP/EABoBAQADAQEBAAAAAAAAAAAAAAACBAUDAQb/xAAtEQACAgEDAwQBAwQDAAAAAAAAAQIDEQQSIRMxQQUiUWEyFHGBIzORoUKxwf/aAAwDAQACEQMRAD8A7igCAID5JQZPoIAgCAIAgCAIAgCAIAgCAIAgCAIAgCAIAgCAIAgCAIDBQEC+uc6cFgu0XY0ndmJALj46eClg5ZbZJQVvWLHlocDYWuA64vpfj2LzBNSN1eEggCAIAgCAIAgCAIAgCAIAgCAIAgCAIAgCAIBdAYugI3Eqkk9FGes4dY/A3ie9epHOXPB8zxhjOjjbmc5u462aBvP81JXp6+Eas9MB1GZsrspubn1jDfqk7nEDuK9Iknh9VnuCQS22o4gi4NuBUWTizcXhIIAgCAIAgCAIAgCAIAgCAIAgCAIAgCAIAgPGpkysc74Wl3kLpHlnqWWfn07a4hO8yCpey93NYzLlaNbNtbXxWoqIKK4Nj9LWq8vudT2ZxLpKeKRvWkkja954ZiOsXHhrfRU7YpT4MOxKFjROROI6rDmlfYuedzRzPIcmrizxPJ6SvPSNjc8aAvzXF9N1wdBv+SHpqULg17CyxZ7B59ZxtbmLsB8ShFcMnwos6mUAQBAEAQBAEAQBAEAQBAEAQBAEAQBAEAQHxKwEEHcQQfFFwep4PzXJTClq5oXadFI5g0J6oN2nd8JBWunugmjdhPdUmdE+jisLoHwggdDK6x3no5LPYQPEjwVTUJbsoxdZH3ZLnDUBl2xi7uJO4fae79FXKqZ7vYCzIAHSSa3cOHxke6OQ7lEl3PKoJIaAw+paC65y2IsdPi0B80PCcabgKJ1R9IAgCAIAgCAIAgCAIAgCAIAgCAIAgCAIAgMWXgOO/TDhfQ1UNW0aTDo3nk9nsk97b/2LQ0s8xcTT0M8pxZFbO4gIqmN5J6OYCF9ja5JvEb/eNvFTsjujjyc9XW3BnUoWmwAAFtw90dp+I9m5UsGQkb1PLku1vXldvJ/Nx4NHJRaJpmnV1AaQASQTllf8XNo7hy4aJg8b5J+nla5oc03B3FQZ1Tyj1Q9CAIAgCAIAgCAIAgCAIAgCAIAgCAIAgCAICA25wT0yjlh9/LmjPKRmrfO1vFdaZ7JpnWmbhNM4JhsmdjonXB1Ha0j9QQtOWH7jZtipJSR1zZXFnVFOx7nBjh6uXmJGaO1O6+/xVC6OHwfP3w2T5Jlr2gWaDlPM5A4/ae7U+C5HLse9GTe+ZhNrDKx8ga34W20H6rxkksm1hBcxz4jqG2eDYi4eSTcc7rxko98EookwgCAIAgCAIAgCAIAgCAIAgCAIAgCAIAgCAwUBwX6S8HNHXmRotFUXlHIPJ9Y3vvY/iWnp57q8fBs6KxTr2M29isQEdSGu9ipsBybO0dXxc0W8Ao3QyslPW1cZ+DpsUWt8rSfiddx8lSMtJm+y9utNl7GhrfzuVFk0edJI0TlrH5w5lyb5rFp5+KeBxkmFE6BAEAQBAEAQBAEAQBAEAQBAEAQBAEAQBAEAQFS+krZ70ujeGi8sXrY+ZLQczfFtx32XfT2bJnfTW9OeTiuFydJHZp6zSHsPJ7Tdp8wtCfDNa5J8nXtncSZUwRyuJJcLPZqcrxo9th2g/JUbY4kfP2wUZNMnqeaNo+rPhET87Li0RWD7p3tklY5jcoYH5r5QTmtYWBvwO9eMkuWTCiTCAIAgCAIDF0HIuvMgXXoF0BlAEAQBAEAQBAEAQBAEAQGCEBwLbXB/QcQcGi0M3rY+QueuzwdfwIWnTPqV8+DX00+rXjyiU2MrxFUGJwJZU9ZgFzaYDrN0+JuveFG6OY5Kmrqys/B0iMlu7NF2mJxHnuVJtdjNRuYXIS92Zwe7K3ri1rXNm2A0KiycSWUSYQC6AwXJg8bS7nh6bH8bP7gp7JfBz69ecbkewcCLgqDR0Uk+xpYnikUDc0rw3kL6nuG8rpXTOx4ijhdqK6Y5mypVW108pIpYrNHvuAP+B5laUNBCCzYzFs9UuseKI8GIMdr49XsbKOQsD8v2SWlol+LwI63WQ5ksomKLbCF1hMHQO5PBt/d+9lVnopx/Hn9i/V6nXLia2v7J+nqWPF2Oa4cwQR8lVlFx7ovwtjP8WeyidAgMXQ8bSMBw5r3DPN8fkzdeEhdAZQBAEAQBACgKZ9KOz3pVG5zBeWC8rOZAHXZ4t+YC76ezbLD7MsaW5wmcgoJjJGCx1pGFr2O4h7SCCPJaEl4NK2Kb+jvWy2MNq6aKdvvN6zfhe3R7T3EFZdkdssGRZDbLBKtjA3AC/LRQOeEfaHpgoCMx3F208eYjM5xysYN7ncl2opdssFTV6paeGX38FUkgmnOapkdr/SYcrW9htvK0Vtq4iv5ZlOFt3utb/ZHycAgIt0fjc38060lyP0UH4PJ2FTRA+jTPaD7hdbyPBTU6p/mjhLT31/2pv9jQoaeMyWqzJ0vDpCS134uPiV2nLEf6S4K9NcJTxdnP2WyOkAFgLAbgNAO4KhKfPLNmFSXEFwfTqawudBzPao71km6/kzJQAizhcciLjyK9V2Dx6dSWMZI6TZ1l7sL4nb7scW/JdVqc98P9ytLRY/FtfsfPo1aywZVOIHxNB8yQbpnTy7xPOjq4/jYfL4q53tVVh9loHlopZ0y7QIOOsfew8DgjnfWzzP8AxG3zJ/NSVsV+MUQ/STk8ym/8mDgjBxk/7jv3R257pf4Pf0mPL/yfTHVMHWhlc8D+nIS4EcgTuXjhVZw1gJ6il5hLP0yzbPY+ypaRbLI32mHh2g8Qs/UaaVL+jV0etjqF2w/KJtVy8EAQBAEAQHy4IDgm2GD+g17mgepnJlj7Lnrs8CfIhadU+pD7RrUT6lePKLJ9GmL9BVOp3H1dV6xnZO0DM38TRf8ACuWohuWV4K2phlZR1cKgUT6Xp6YKAotVL09ZI46tg9Wz73vnzH5LWqj06V8swJy62pb8IlqanuuMpYL0Im82iXF2HVVZRn0JedQkqzVrcJZI3K9ocP5u5LpC9x5Rxt0sZrDRFx0VTTfUkSxD+k++YDkx/wC66uyuz8uGU+jdQ/Y8r4Nr/wCxwWyVEckROha9hIPOxGhC5PTTzmLyd1ra3xNNEPV40IP/AMs4lbp6p7XvLexrxr4EqxXp3Z+ax9lG3VOp5qln6Nqnx+qeNKVo7XOc0eRF0lpao95nSvW6mxcVmZGVsm+WKPsYwn5uXiVMfGT2UdVZ5webcKrRqypDjyc2w87Feu2nzEgtLq1zGRt09dLHYVcWUHTpmdZn47ez37lymoPmt/wWa7LY+26P8rsTD6MEXHH8lwVjRc6aaI+oprKxCeThOGCv4rE6J7aiLR7D1u0btf17FbrasWyRlaiLqmrocF9wytbNEyRu5wv3HiD23WNbBwk4s+i09ytgpo21A7BAEAQBAEBUPpN2f9LpHFgvNAelj5m1s7PFt/EBd9PZsmWNNZsmcjw1z5owYr9JG5r2OHuvZq253DlrzV6WFwy9btSyduw7aON0cZlvG9zWlwINmuI1bmGm9ZsoYfBlSxngm2vBFwbg8VA8MSHQr1dyM37WyhbOatc7i6V5J8Vr38Yj8IwNFynL5bLbRR7ln2SNiuJINauBZMkLzIMFq9yRZ8OiC9U2eOGeTxfSg8FNWM5ypT5PEUDRuaB3ABe9ST7sgqIp8Iz6InUJdL6PttKF47GSVZ7thAUXImoH30fDgoZ5JOKawfEVO1os0WHLgO7kF7uZFQSWDVrIV3rmcrIcEFVwDUHcdD3K5W/goXQUltZ47A1BY6anJ9h2dvcdD+h/Eo+oRzixeTj6RZtcqX47fsXMLNN0ygCAIAgCAjcYxDogA0ZpHmzR+ZPYFKKyCHosPjpgGxxNknfd9g0Brbm5ceAF/FSlNy7nrlJ+TangkIPTztaDvY1rba8LuXn8HmDXiL4W+omErW/03Wvb7JB/Ze4yeE1QVrZo8zdN4I4tPEKGMMjP8WUzZfRjm/BI8fNa9/OH9GDoeN0fsudFuWbYbVRuLi0ds4ILF9pWRO6ONpmm+ButvvEblZq0zmsyeEUL9coPbBbpHpgNXVSFxqImxtsMtjr2gi/7Ly+uqL9jyS0luonl2xwTYVcvEZj1bLEwGGEyuLrEA2sOe5daoxk/c8FbVWWQj7Flkbhu1bXPEc7HQSHcHXynudYLrZpHjMHlFWn1GMnssTTLE0qr9M0lyspn0EPTKAIAvAeM7V0iyElkg61iuVyKNkeSv4e7o8Sj5SMLT4g6f+AVq5b9M38My6X09aseeDoIWMfSmUAQBAEBgoCu36Ssff3A1g8rlT/4hEnWDo2ve0Xe8tA7SdGi/L/KggeNNgrPal9Y/iTuHY1u4BeuQPWfBYXD6sA829UjuIRSZ5g0KGnNLKWuOZkxAa48Hi/Vd333qT9wIOnj6KsqY+Bc2Rvc69/zA8Fp7t9MX/BgQj09VOL/AHLTQvVKxGvUxiZkdaOM5c3tSfAzjl+0eHLeuUcLlkr90vbHyfdBh8VO2zAGjeXE6k8S5x3lJWSsPK6K6UbFPVxv9h7XW+Fwd+Sg1Jd0dYzi+x7EqJPPyRUm0dK1xaZ2Zgbb/wBdy7KmfwVnq6k8NmzVU0VRHZ4bIx246HxB/ZRjKcH8MlOuu6PPKNHD2vp3CJ7i+J2kbzq5p/03nj2Hw5Kc5Kxbl38nKtSplsfbwTYXEuGUAQBAfEgXqPGRFe1W62VLUVPEn5auld9sDzc0fqVfjzTNfRh6h7dTW/s6K1Yh9OjKHoQBAEAQFYmPR1j7++GvHlY/kfJdO6BYo3BwBXPsDTxfEmwsLnGwAJJ7ApRi2epZK9hu2kcp6rge/RdHU0TlXKPg9cQrjM5kbSCS9trWOW2t14ljJDK7GNqoslTTyjc/NC7vOrPndW9JLdCUf5MXXrZdCz54ZI0Ei52LguVMkaurbHG6R3stBJ/Ydv7qsouUsIsSsUI7mcR282jfNUviqpZKeBmjuiaXuYSzMwW55nMBOu87lbtiq6/6Yr0kp19a3/BzjZ3aeemnY9sr7Ai93E9W/wDNFwrtecS7ELtOpJuKwz9F7SbQE4UahuhezW3ZcPA/tK6Qqxa0/BWnc7KV8vg/L01fI55kL3ZiSb3Ol+XJcHZJvOS8qoKO3HB2TYjaSqojCyqLXNliZKLSNeHsfe272ZBY6cfHS5WlqI4l3+SjbTPT/wBWr8fKO1QyMlY1ws5rgHDjfiFRlFxlhlyEo2QUkbDVE6oygCAIDDkBFV4VqsqWlNxz6+l/3W/82LSp/tz/AGMPW/3ofujo4WGfTLsZQ9CAIAgCAicew8yNDmfWRm7e0cWqUWDUwrE9NediDvB5WXrjkG3iMIkbcWO8WPI7wkW0exOJYjSGkqpIfcJzx626jybC44ggjwWhB747jWratrLnsjUCWnEZPr4pQzN7zo8rnMkJ3nq6E82qvbHEs/Jn317XlEjtBicklKA6F92Oa7ptMpym1779d3erGjrSsznuux856pc3DG3t5JfDJswa4e8A7zF1G2OG0d9NPMUzaxTrvp4judKZCOYibcD+4t8lWi9qk/o72pTlGL+Tn30j7MvZUSVPRukgnAMmUFxjeGhpzNGuUgDUbjddKZqcNrN2mxOGxnMqbZBs8lqbpJANXD3WNG8vkt1QO3XRe9COVlnG2quEXNvsdukwcuwURneIy+3YXOdbX7JXrmuv/owtjen3fef9nBYdmmCTLI57balps0lp1BBPAi2q8elSfDN+miNlasi+GXrYnZ1tRWwiFo6KB7ZJHNFmjoyC2MncXEgacrrpJqmHHc7XbIVuGO51rZa8UlRTG9onhzP9uTUAdxuuGp9yjZ89z5zReycqfjlfyWMKqaRlAEAQGCh4RWIFWaytaU7Fm5qqlaP9Rpt+Np/IFacOKZv6MHUc6mC+zowWGfUGUAQBAEAQBARWJYOHnOw5JOfB3Y4fqpKWAQ0lS+HSVjm/aGrT3FS7gqf0g0HTwCWMOMkJLxZrtYz7YvbcND+FWdPLa9pc0lu2WGVzZnGDDKyZttR0LydwbJYB/wCF1j3XXayGVgs6mrMTr2L0zRSOiBuBEW37bb/PVVtNlWJ/Z85r47qpR+iH2UkzQR9lx5FW9T+bZQ9Pea0TmJtLRHK0EmJ1yALkxuBD7DiRofwqiscr5NC5NJTXg348Qic3O2RpbvvmFvHkuWySeMHdXway2QtZUemHoYb9BcdLLwcB/TYeN+JVhR6S3S7+EVLLHqJdOH4+X/4WERi2W2lrW7OSrN85LyglFR8FWOHwxv6CqiZJC5xMD3tDgy5uYS47td3NWW3OO6L58oqVWvTS2N+19iy0tOyNobG1rGj3WgNHkFWbb7l5y3ERRsviE7hubBG0/ecSQPIfMLvJ/wBFL7M+uL/Uyku2CfCrmgZQBAeYkGYtuLgA242N7H5HyTDxk8ys48n05AyuS1mZ8sZ9qNw8WO1a78x4K7CGEmjOldmTg/BBQNz4lCPgbf5OP6hXbHjSv7MyC365fR0ELFPpTKAIAgCAIAgCA+XMBFiLg8DqgImfAIjfLmYDvDTYHwKlGbR6ng4bieGGjq5qV+rL9S/vRP8AZ79LjwK1Iy3xyjZhLq15Lfgu0zjTmJ7XvdC3IXjUFpB6NzuVwPNpXSumLa5PkvWZSpk8Lhln2Rpy2CO/G7vM3HysuOpl7mV/ToYrWfJbYRos2Xc2IrgjMSoaYOa6SGNz3vawEsaSS4793Deulc7Gmk+CtdVQpJyiiVjjAFgLAcBouLeeS1FKKwux5V1YyGN0kjg1rRcn/HE9gQ6QhKckoldqdqIXtInglbC7QvexpbY8XNBLmDtIFkhJxfBan6bKcccP6JSnw4hvqqiQMI6o6kgAPwucCbeJXR2qXdcmZ0JV8ZZu4fQtiBDbkk3c4m5c7m48Sozm5dyddSh2NsKJ0CAwSgK9DUZ8RcGahlPleR8RfdrT3DN5lWJQxSs+WZ0Ld2rai+Euf3J9xVfyX32KNiU1q9tvfiIPe3MR/wAVr1R/o5MC+eNWl8mdloukr5pDujblHebAfIHzXmse2iMfnk89PXU1cp/HBegsk+iMoAgCAIAgCAIAgMEIDm30y4Hmhjq2DrwHK/ticd/4XW8CVb0tmJbfku6KzbPD8lDwmvLS12bLG/LHN2xFwIJ+6de4lXuIyzj9h6npOtU4na8OhAAtuAFu7gqNssvkxaq3H2m/VzPY27IzIeQc1tv7iq8Um+XgsTlKEfasleq2ztljqalrRFGSOjaS7oswt0rjudbjyvfgrK6bi4x7/JnyVqsVlnb4LSxwIuDoePeqbXJqRkmsoq+2z7vpWH2TI557ejbdoPiQfBQsyanpy5k/hEFV4oGuyO3Ftwedvaae21j58lFJvsaldGfcNmNoeijdDmsG1EXR3/0ZHtztHY257hZW6aZSzleDB9esrqsi4SWW1lHQK2rbGwvPDcBvJOgA7SVyS5KucrJpR00sozSyGMcI4zlsPtP337kCMuwWI/Ffn0jyfO6ZPSIxDCHtOYOdIB8TjmAHwuuukWgfODkQZpWjNG9w6Q+/G7m7mNVKcnPCfg4wqhDMku5OV1aANDvF7/zglVeSF1qSKPBMJJ5Z/cjblaedhqR8/MLX27YKB88pb7pWeF2J/wCj+nIhfK4ayyE+A/zdUPUJ5sUV4Rp+k14rc/llqCoGuZQBAEAQBAEAQBAEBE7UVETKaXphmY5jmFvx5wRlC60QlOaUTjfqVp472fn6CB0Er4JAdNLHi1wuD4ghatnyjeotWp06s8nYfo3xTpYDE43kpyGG+90dvVv8tCebSs67hmXfVtnlF0AVY5mHtuLHW6cnjWVghWxPpSQxpkp94a3V8V+DR7zOzeOF+HduNnPZ/wDZUSnS/mP/AEQG3OIMkZA+F4c+Oa5ZucWPa5ruqbHQkHwUHRM1vTPUKK5S6jwmiJwrZeeqcHSgxxg3uRYneOq3x/8Aamowr58nfU+rOcenp1j7L5TbPwMiMYjGVwyuPvG/N29QldOTy2Y36aGGpct+TSr4jG6naXOeGue4FwF+qBlBI3kXOqZy8k64bFt7n2yaWoJ6M5WA2LyL3PJg4rzCR1JCloGxm+dznc3PP/EaKLyDdc0ELzsCu17ehlzj2XdR44FrtAe9dFyzwrlRHNIehZpGCQ6Q30bf2d2+3BaWmlCMdz7mJ6jG2yzZHt5MYvGI4WwRDWQhg5m5Fyf5xXauW6TnIqXxUIKuPkv2G0oiiZGNzWgeNtSsa2bnJs+gor6cFE21A7hAEAQBAEAQBAEB5yPABJNgBcnkAvUsvBGUsLLKK+c10/SG/QRG0bfid8RH84LVjFaeH2zAc3rLd3/FdivfSjgpa2KsaPYIjk+649R3gbj8XYoV2ZltPqfS549j8kbsxjXo08dRf1ZHRyj/AKbj7fe12vdmUbIZi0W76so7e06LOMwyUBqV1cyIAyHK0m2a2jTwzHgO1Sim+xzssjD8ux8mtguDnjJJAGrSSTwC92zXggrKpdmjdCgdkZQ9I/GqISxkbnNu5p5OAK9T5HYiaLFWx0zbDUC1uZvu81NrLB7UWGulGeZ7tfcacoHeRqUbxwCTpxHEcjbg2vYlxv3F2h8FDlghdoJ82jdSSABzN1OCD9qPMRZGBu86knm471bgjPunkjcBh9Iri/fHT6DkXm/63P4Qu+pl0qdvlmbpIfqNTv8AES+WWSfRGUAQBAEAQBAEAQGEBUNsK90j20kRsX2MjvhZy+X8utHR1JR6sv4MX1G+U5qiHnuSGF0LWNa1o0Gn+VC6xyeWWKKYwiorsb2IYYyeCSGQXZIxzT2Bw3jtG/wVXe1LJpVvY00cHpIHRSS08o60T3MPbY7+4jXxWi3uSkjak90VJHWfo3xnpYDA83lp7Nud7oj9W7t0GU9rVRvhiWUZd8NsslwKrnE+JGBwIIBB3g6g+C9TaItblho1aXCIYzmjiY13MNAPmpuyb4bOcdPXF5SN0BQOxlAYsgKpjeEujJeyxjDhIW8Wm+tuxdIy8AmcKqQW2uoSXIM1+Esk6xLw4ahwedDzAOi9TaBD0UVnSF5zPY7IDwDSAbgcCdV2hycLZEdj9d0cZI9p3Vb3nj2rQohmXPYxtZbshx3LBsnhfQU7Qfbd13/ePDwGngqGqt6ljfg0fT6OlUs93yybVYvhAEAQBAEAQBAYKA85pMrSeQJ8gvUsshOW2LZQdnjnMk7tXSvcb8mg6D+cgtm9YjGC7I+f0fvlKx92WqkmCoTjya0JI3BUhcdh33nKvpVoRHUR1bPZkAik+825Y7xFx+EK5p87drNXQ3b062R2C4uaaaOob7I6sg5wuIz+LbZh93tSUNywTthlNHYWYgC0FpFiLg7xYjQ/l5qo6jGnbte00XY90ZtO3IOErdY/xcWHv07VPoN9is9bse2zj7JaKqDgCDcHiNbrm4YLMLVLsbDXLm0dkz6Xh6EB8uaDcHUHeEBXqjC5IjeHrM4MvZzewE7wpZyDXfVzkWETwebrABdIxyQlPBiGIsabm7nEknt5Bd4RxwU7p5IzCaX0qszHWGnI7nP32HPUX8BzVm+zo07fLMzT1/qtRuf4xL6AsnJ9Djg+kPQgCAIAgCAIAgMFAzwrYs0b2j3muHmFKt4kmc7Y7oNL4ObYLXCHNDN1HMcd9/EHlrx4rdsr6i3w5Pl9Nd0W4WcEu/Gomb5G6cjc+QVfoSfZF79ZXHyYjxl8n1EMkvbbK3zPBeOqEfzkkFq5z/txbNfG9n6yrp5I3sijaW3Db5nZm6t1GgNwodeiL4bZc0X6uNym+EcvwWquMrvI/MFdJR5yfXWxTW5M6L9HuDR1EEgc+UGCUxDK8gZMrXMAHCzXgeC4W6mVbxhHzet9NrlY5ZfP2WabZM+5UzjscRI3xad6hDWc5cUUZ+mbuFJkV/8AH1NCM2YSwA3cBoWj4gOA7tFZ61V/GMMqdC/R85zEsOHYm2Roc0gtPH9D2qpZS0zSo1CsWYslopbqu44LkZeD2uoEwgPGZ6nFEJMiqqZWIRKtkivY7WFrQ1mskhyNA367z81dogm9z7IzdXa17I92WrZ/DBTwtjG8C7jzcd5Wbfa7ZuRq6PTqipRRJLiWggCAIAgCAIAgCAIDFkBqVmFQy/WRseeZAJ810hbOH4s4Waaqz8o5POnwOnZq2FgPPKCfMr2V9ku7ZGGjpj2ijeDVyyWFFLsjNkPTjW3WxU0NU6eljdJFK7OWsGZ0bz7Qyj3Sdb9qv1XxcUpGnp9VHZtmXv6OcGkp6Y9MMskzzK5u8s0a1rT2hrRftVa+alLgp3zUpcFqsuJwPlzQd+5O3J40nwylYvh7qN5miBMDz6xnwE+80cv53aentV3sl38GFqaJaafUh+PkmKCuBAINwRcFcra8ZTL9F6lyiZhluqbjguxlk9XOUUemhVyKxCJXslgiJnqwl2Ks2R2zcPpFW+Y6shGRn3uf5nxC66qfTqUPLKWih1tQ7PC4ReAso+gMoAgCAIAgCAIAgCAIAgCAIAgCAwgAQGUBheeQfEsYcCCLgixHMcl6nh5RGUVJYZR6umNDKBqaaQ9U/wCm4+6TyWtXYtRDn8kYNsHo7OPxf+iepKvcq1lZpVWZRvGqFlx2HfeR9VMu8IlayRCY1V9HC93G1h3nQH81aqjloz9XZsg8d2WLZTDugpo2kWcRnd952uvdu8Fn6qzqWNmn6fR0aVHz3JgKuXUZQBAEAQBAEAQBAEAQBAEAQBAEAQBAEAQGCh4zWr6JkrHMeLtcLf5Hap1zcJZRyuqjbDbIonSPo5egmJLD9XIeLeR7r+HcteO26G+Hfyj5/dLS2dKzt4ZL+kFcemi+rOOD5dLde4SIuRGVcfTVNPDvBdnd3DX8gV1T6dUpFSxda+Ff8nQgFin0aWEZQ9CAIAgCAIAgCAIAgCAIAgCAIAgCAIAgCAIAgIzHcIZUxljtDva7i08/8LvRfKmW6JU1eljqIbJf5KI581G7o6hpLNzXi5HgTv7jqtaMoahZjwz59u3Sy22ptfJ6y47CASCXHlYjzuLBerTTzySnr6kuHz8EtsTh73PfVSixeMrB9nie7cAqeutWOlHwXfTNPNy69nnsXMLNRuBAEAQBAEAQBAEAQBAEAQBAEAQBAEAQBAEAQBAYsh4ec9O14LXgOB4EXBXqk4vKIyhGSxJZIxmzNKHZhCy+/jYdzb2Xd6q7GNxVXp+nT3beSWa22ir8lxRUVhH0h6EAQBAEAQBAEAQBAEAQBAEAQBAEAQBAEAQBAEAQBAEAQBAEAQBAEAQH/9k="/>
          <p:cNvSpPr>
            <a:spLocks noChangeAspect="1" noChangeArrowheads="1"/>
          </p:cNvSpPr>
          <p:nvPr/>
        </p:nvSpPr>
        <p:spPr bwMode="auto">
          <a:xfrm>
            <a:off x="460375" y="-1257300"/>
            <a:ext cx="2828925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382311" y="371475"/>
            <a:ext cx="8911687" cy="1065439"/>
          </a:xfrm>
        </p:spPr>
        <p:txBody>
          <a:bodyPr/>
          <a:lstStyle/>
          <a:p>
            <a:pPr algn="ctr"/>
            <a:r>
              <a:rPr lang="pt-BR" b="1" dirty="0" smtClean="0"/>
              <a:t>UBS ITABOA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79549" y="1580606"/>
            <a:ext cx="10925063" cy="4330616"/>
          </a:xfrm>
          <a:solidFill>
            <a:schemeClr val="bg1">
              <a:lumMod val="95000"/>
            </a:schemeClr>
          </a:solidFill>
          <a:ln w="12700">
            <a:solidFill>
              <a:schemeClr val="bg1">
                <a:lumMod val="95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Duas ESF (dois médicos, duas técnicas em enfermagem, duas enfermeiras);</a:t>
            </a:r>
          </a:p>
          <a:p>
            <a:pPr>
              <a:buFont typeface="Arial" pitchFamily="34" charset="0"/>
              <a:buChar char="•"/>
            </a:pPr>
            <a:r>
              <a:rPr lang="pt-B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uma ESB (uma dentista, uma TSB, uma ASB); </a:t>
            </a:r>
          </a:p>
          <a:p>
            <a:pPr>
              <a:buFont typeface="Arial" pitchFamily="34" charset="0"/>
              <a:buChar char="•"/>
            </a:pPr>
            <a:r>
              <a:rPr lang="pt-B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um dentista 20h, uma ASB;</a:t>
            </a:r>
          </a:p>
          <a:p>
            <a:pPr>
              <a:buFont typeface="Arial" pitchFamily="34" charset="0"/>
              <a:buChar char="•"/>
            </a:pPr>
            <a:r>
              <a:rPr lang="pt-B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uma pediatra 20h, uma ginecologista-obstetra 04h, uma fonoaudióloga 04h;</a:t>
            </a:r>
          </a:p>
          <a:p>
            <a:pPr>
              <a:buFont typeface="Arial" pitchFamily="34" charset="0"/>
              <a:buChar char="•"/>
            </a:pPr>
            <a:r>
              <a:rPr lang="pt-B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uma recepcionista, um auxiliar de farmácia, uma serviços gerais (todas 40h);</a:t>
            </a:r>
          </a:p>
          <a:p>
            <a:pPr>
              <a:buFont typeface="Arial" pitchFamily="34" charset="0"/>
              <a:buChar char="•"/>
            </a:pPr>
            <a:r>
              <a:rPr lang="pt-B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08 ACS;</a:t>
            </a:r>
          </a:p>
          <a:p>
            <a:pPr>
              <a:buFont typeface="Arial" pitchFamily="34" charset="0"/>
              <a:buChar char="•"/>
            </a:pPr>
            <a:r>
              <a:rPr lang="pt-B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população estimada: 9.231 habitantes.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207760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9701" y="482442"/>
            <a:ext cx="10126573" cy="1280890"/>
          </a:xfrm>
        </p:spPr>
        <p:txBody>
          <a:bodyPr/>
          <a:lstStyle/>
          <a:p>
            <a:pPr algn="ctr"/>
            <a:r>
              <a:rPr lang="pt-BR" b="1" dirty="0" smtClean="0"/>
              <a:t>UBS ITABOA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7127" y="2133600"/>
            <a:ext cx="10667485" cy="3777622"/>
          </a:xfr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Estrutura física com necessidade de reformas;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recursos humanos insuficientes; alta rotatividade;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modelo: UBS mista; médico-centrado;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atendimento por demanda livre ou agendamento;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ações programáticas não bem estruturadas. </a:t>
            </a:r>
          </a:p>
        </p:txBody>
      </p:sp>
    </p:spTree>
    <p:extLst>
      <p:ext uri="{BB962C8B-B14F-4D97-AF65-F5344CB8AC3E}">
        <p14:creationId xmlns:p14="http://schemas.microsoft.com/office/powerpoint/2010/main" xmlns="" val="293291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1842" y="32789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Ação programática antes da intervenção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0761" y="2003611"/>
            <a:ext cx="11565228" cy="4410635"/>
          </a:xfr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/>
              <a:t> sem padronização do serviço;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 </a:t>
            </a:r>
            <a:r>
              <a:rPr lang="pt-BR" sz="2800" dirty="0" smtClean="0"/>
              <a:t>número incerto de usuários em acompanhamento por demanda livre;</a:t>
            </a:r>
            <a:endParaRPr lang="pt-BR" sz="2800" dirty="0" smtClean="0"/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 baixa cobertura (42,9% de hipertensos; 44,2% de diabéticos);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 coleta de dados prejudicada (20.000 prontuários de adultos); 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 sem monitoramento; 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 sem busca ativa; 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 sem vinculação com a odontologia (cobertura:  7% de hipertensos; 8,7% de diabéticos)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72617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6526" y="28925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2124" y="1905000"/>
            <a:ext cx="11096201" cy="3938987"/>
          </a:xfr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1" algn="just">
              <a:lnSpc>
                <a:spcPct val="150000"/>
              </a:lnSpc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Melhorar a qualidade geral de atenção à saúde do hipertenso e diabético na Unidade Básica de Saúde </a:t>
            </a:r>
            <a:r>
              <a:rPr lang="pt-BR" sz="3600" dirty="0" err="1" smtClean="0">
                <a:latin typeface="Arial" pitchFamily="34" charset="0"/>
                <a:cs typeface="Arial" pitchFamily="34" charset="0"/>
              </a:rPr>
              <a:t>Itaboa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, Campo Largo, Paraná.</a:t>
            </a:r>
          </a:p>
          <a:p>
            <a:pPr marL="0" indent="0">
              <a:buNone/>
            </a:pPr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209775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1048</TotalTime>
  <Words>2074</Words>
  <Application>Microsoft Office PowerPoint</Application>
  <PresentationFormat>Personalizado</PresentationFormat>
  <Paragraphs>257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Integral</vt:lpstr>
      <vt:lpstr>Diapositiva 1</vt:lpstr>
      <vt:lpstr>Introdução </vt:lpstr>
      <vt:lpstr>Diapositiva 3</vt:lpstr>
      <vt:lpstr>Campo Largo</vt:lpstr>
      <vt:lpstr>Diapositiva 5</vt:lpstr>
      <vt:lpstr>UBS ITABOA</vt:lpstr>
      <vt:lpstr>UBS ITABOA</vt:lpstr>
      <vt:lpstr>Ação programática antes da intervenção</vt:lpstr>
      <vt:lpstr>Objetivo</vt:lpstr>
      <vt:lpstr>metodologia</vt:lpstr>
      <vt:lpstr>Ações realizadas</vt:lpstr>
      <vt:lpstr>OBJETIVOS, METAS E RESULTADOS</vt:lpstr>
      <vt:lpstr>1. Ampliar a cobertura da atenção ao hipertenso e diabético</vt:lpstr>
      <vt:lpstr>1. Ampliar a cobertura da atenção ao hipertenso e diabético</vt:lpstr>
      <vt:lpstr>1. Ampliar a cobertura da atenção ao hipertenso e diabético</vt:lpstr>
      <vt:lpstr>1. Ampliar a cobertura da atenção ao hipertenso e diabético</vt:lpstr>
      <vt:lpstr>2. Melhorar a adesão ao programa</vt:lpstr>
      <vt:lpstr>3. Melhorar a qualidade do atendimento</vt:lpstr>
      <vt:lpstr>3. Melhorar a qualidade do atendimento</vt:lpstr>
      <vt:lpstr>3. Melhorar a qualidade do atendimento</vt:lpstr>
      <vt:lpstr>3. Melhorar a qualidade do atendimento</vt:lpstr>
      <vt:lpstr>3. Melhorar a qualidade do atendimento</vt:lpstr>
      <vt:lpstr>3. Melhorar a qualidade do atendimento</vt:lpstr>
      <vt:lpstr>4. Melhorar a qualidade dos registros das informações</vt:lpstr>
      <vt:lpstr>4. Melhorar a qualidade dos registros das informações</vt:lpstr>
      <vt:lpstr>5. mapear pacientes de risco para doença cardiovascular:</vt:lpstr>
      <vt:lpstr>6. aumentar as ações de promoção à saúde</vt:lpstr>
      <vt:lpstr>6. aumentar as ações de promoção à saúde</vt:lpstr>
      <vt:lpstr>6. aumentar as ações de promoção à saúde</vt:lpstr>
      <vt:lpstr>Discussão </vt:lpstr>
      <vt:lpstr>Reflexões sobre o curso</vt:lpstr>
      <vt:lpstr>Diapositiva 32</vt:lpstr>
      <vt:lpstr>referências</vt:lpstr>
      <vt:lpstr>referências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fabiana vargas ferreira</dc:creator>
  <cp:lastModifiedBy>Carlos Hamilton Aguiar Rocha</cp:lastModifiedBy>
  <cp:revision>122</cp:revision>
  <dcterms:created xsi:type="dcterms:W3CDTF">2014-03-20T23:33:59Z</dcterms:created>
  <dcterms:modified xsi:type="dcterms:W3CDTF">2014-08-05T02:35:55Z</dcterms:modified>
</cp:coreProperties>
</file>