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4"/>
  </p:notesMasterIdLst>
  <p:sldIdLst>
    <p:sldId id="256" r:id="rId2"/>
    <p:sldId id="434" r:id="rId3"/>
    <p:sldId id="257" r:id="rId4"/>
    <p:sldId id="426" r:id="rId5"/>
    <p:sldId id="269" r:id="rId6"/>
    <p:sldId id="425" r:id="rId7"/>
    <p:sldId id="424" r:id="rId8"/>
    <p:sldId id="364" r:id="rId9"/>
    <p:sldId id="427" r:id="rId10"/>
    <p:sldId id="267" r:id="rId11"/>
    <p:sldId id="423" r:id="rId12"/>
    <p:sldId id="268" r:id="rId13"/>
    <p:sldId id="263" r:id="rId14"/>
    <p:sldId id="422" r:id="rId15"/>
    <p:sldId id="421" r:id="rId16"/>
    <p:sldId id="420" r:id="rId17"/>
    <p:sldId id="419" r:id="rId18"/>
    <p:sldId id="418" r:id="rId19"/>
    <p:sldId id="417" r:id="rId20"/>
    <p:sldId id="416" r:id="rId21"/>
    <p:sldId id="415" r:id="rId22"/>
    <p:sldId id="414" r:id="rId23"/>
    <p:sldId id="413" r:id="rId24"/>
    <p:sldId id="412" r:id="rId25"/>
    <p:sldId id="411" r:id="rId26"/>
    <p:sldId id="410" r:id="rId27"/>
    <p:sldId id="271" r:id="rId28"/>
    <p:sldId id="409" r:id="rId29"/>
    <p:sldId id="408" r:id="rId30"/>
    <p:sldId id="407" r:id="rId31"/>
    <p:sldId id="405" r:id="rId32"/>
    <p:sldId id="404" r:id="rId33"/>
    <p:sldId id="402" r:id="rId34"/>
    <p:sldId id="401" r:id="rId35"/>
    <p:sldId id="400" r:id="rId36"/>
    <p:sldId id="399" r:id="rId37"/>
    <p:sldId id="398" r:id="rId38"/>
    <p:sldId id="397" r:id="rId39"/>
    <p:sldId id="396" r:id="rId40"/>
    <p:sldId id="395" r:id="rId41"/>
    <p:sldId id="394" r:id="rId42"/>
    <p:sldId id="393" r:id="rId43"/>
    <p:sldId id="392" r:id="rId44"/>
    <p:sldId id="391" r:id="rId45"/>
    <p:sldId id="389" r:id="rId46"/>
    <p:sldId id="382" r:id="rId47"/>
    <p:sldId id="381" r:id="rId48"/>
    <p:sldId id="380" r:id="rId49"/>
    <p:sldId id="379" r:id="rId50"/>
    <p:sldId id="378" r:id="rId51"/>
    <p:sldId id="377" r:id="rId52"/>
    <p:sldId id="366" r:id="rId53"/>
    <p:sldId id="335" r:id="rId54"/>
    <p:sldId id="376" r:id="rId55"/>
    <p:sldId id="336" r:id="rId56"/>
    <p:sldId id="375" r:id="rId57"/>
    <p:sldId id="432" r:id="rId58"/>
    <p:sldId id="311" r:id="rId59"/>
    <p:sldId id="374" r:id="rId60"/>
    <p:sldId id="337" r:id="rId61"/>
    <p:sldId id="373" r:id="rId62"/>
    <p:sldId id="429" r:id="rId63"/>
    <p:sldId id="329" r:id="rId64"/>
    <p:sldId id="330" r:id="rId65"/>
    <p:sldId id="331" r:id="rId66"/>
    <p:sldId id="433" r:id="rId67"/>
    <p:sldId id="327" r:id="rId68"/>
    <p:sldId id="372" r:id="rId69"/>
    <p:sldId id="332" r:id="rId70"/>
    <p:sldId id="370" r:id="rId71"/>
    <p:sldId id="339" r:id="rId72"/>
    <p:sldId id="369" r:id="rId73"/>
    <p:sldId id="341" r:id="rId74"/>
    <p:sldId id="368" r:id="rId75"/>
    <p:sldId id="343" r:id="rId76"/>
    <p:sldId id="367" r:id="rId77"/>
    <p:sldId id="345" r:id="rId78"/>
    <p:sldId id="428" r:id="rId79"/>
    <p:sldId id="347" r:id="rId80"/>
    <p:sldId id="348" r:id="rId81"/>
    <p:sldId id="350" r:id="rId82"/>
    <p:sldId id="431" r:id="rId8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767" autoAdjust="0"/>
  </p:normalViewPr>
  <p:slideViewPr>
    <p:cSldViewPr>
      <p:cViewPr>
        <p:scale>
          <a:sx n="75" d="100"/>
          <a:sy n="75" d="100"/>
        </p:scale>
        <p:origin x="-12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\AppData\Local\Temp\C&#243;pia%20de%20Planilha%20DM%20corrigida%20mes%204%20semana%2016%20-%20fevereiro--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wnloads\C&#243;pia%20de%20C&#243;pia%20de%20Planilha%20HAS%20corrigida%20-%20mes%204%20-%20semana%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Excel\Planilha%20HAS%20corrigida%20-%20mes%204%20-%20semana%2016-final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wnloads\C&#243;pia%20de%20C&#243;pia%20de%20Planilha%20HAS%20corrigida%20-%20mes%204%20-%20semana%2016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wnloads\C&#243;pia%20de%20Planilha%20DM%20corrigida%20mes%204%20semana%2016%20fevereiro%20(3)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Excel\Planilha%20HAS%20corrigida%20-%20mes%204%20-%20semana%2016-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da%20Cristina\Desktop\CARMEM\C&#243;pia%20de%20Planilha%20DM%20corrigida%20mes%204%20semana%2016%20-%20fevereiro--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aisa\ESF\Planilha%20HAS%20corrigida%20-%20mes%204%20-%20semana%2016-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diabético na UBS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</c:v>
                </c:pt>
                <c:pt idx="3">
                  <c:v>1.2142857142857173</c:v>
                </c:pt>
              </c:numCache>
            </c:numRef>
          </c:val>
        </c:ser>
        <c:axId val="52555776"/>
        <c:axId val="52557312"/>
      </c:barChart>
      <c:catAx>
        <c:axId val="52555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557312"/>
        <c:crosses val="autoZero"/>
        <c:auto val="1"/>
        <c:lblAlgn val="ctr"/>
        <c:lblOffset val="100"/>
      </c:catAx>
      <c:valAx>
        <c:axId val="525573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555776"/>
        <c:crosses val="autoZero"/>
        <c:crossBetween val="between"/>
        <c:majorUnit val="0.2"/>
        <c:minorUnit val="4.000000000000009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 que utilizam medicamentos para controle da doença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fevereiro--.xls]Indicadores'!$C$34</c:f>
              <c:strCache>
                <c:ptCount val="1"/>
                <c:pt idx="0">
                  <c:v>Proporção de diabéticos que utilizam medicamentos para controle da doença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'[Cópia de Planilha DM corrigida mes 4 semana 16 - fevereiro--.xls]Indicadores'!$D$33:$G$33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fevereiro--.xls]Indicadores'!$D$34:$G$34</c:f>
              <c:numCache>
                <c:formatCode>0.0%</c:formatCode>
                <c:ptCount val="4"/>
                <c:pt idx="0">
                  <c:v>1</c:v>
                </c:pt>
                <c:pt idx="1">
                  <c:v>0.85714285714285765</c:v>
                </c:pt>
                <c:pt idx="2">
                  <c:v>0.85714285714285765</c:v>
                </c:pt>
                <c:pt idx="3">
                  <c:v>0.88235294117647056</c:v>
                </c:pt>
              </c:numCache>
            </c:numRef>
          </c:val>
        </c:ser>
        <c:axId val="53511296"/>
        <c:axId val="53512832"/>
      </c:barChart>
      <c:catAx>
        <c:axId val="53511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512832"/>
        <c:crosses val="autoZero"/>
        <c:auto val="1"/>
        <c:lblAlgn val="ctr"/>
        <c:lblOffset val="100"/>
      </c:catAx>
      <c:valAx>
        <c:axId val="535128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5112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hipertensos com prescrição de medicamentos para controle da HAS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5183232"/>
        <c:axId val="55184768"/>
      </c:barChart>
      <c:catAx>
        <c:axId val="551832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184768"/>
        <c:crosses val="autoZero"/>
        <c:auto val="1"/>
        <c:lblAlgn val="ctr"/>
        <c:lblOffset val="100"/>
      </c:catAx>
      <c:valAx>
        <c:axId val="551847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183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tratamento medicamentoso da lista do HIPERDIA ou Farmácia Popular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fevereiro--.xls]Indicadores'!$C$40</c:f>
              <c:strCache>
                <c:ptCount val="1"/>
                <c:pt idx="0">
                  <c:v>Proporção de diabéticos com tratamento medicamentoso da lista do HIPERDIA ou Farmácia Popular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'[Cópia de Planilha DM corrigida mes 4 semana 16 - fevereiro--.xls]Indicadores'!$D$39:$G$39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fevereiro--.xls]Indicadores'!$D$40:$G$40</c:f>
              <c:numCache>
                <c:formatCode>0.0%</c:formatCode>
                <c:ptCount val="4"/>
                <c:pt idx="0">
                  <c:v>1</c:v>
                </c:pt>
                <c:pt idx="1">
                  <c:v>0.85714285714285765</c:v>
                </c:pt>
                <c:pt idx="2">
                  <c:v>0.85714285714285765</c:v>
                </c:pt>
                <c:pt idx="3">
                  <c:v>0.88235294117647056</c:v>
                </c:pt>
              </c:numCache>
            </c:numRef>
          </c:val>
        </c:ser>
        <c:axId val="55200768"/>
        <c:axId val="55239424"/>
      </c:barChart>
      <c:catAx>
        <c:axId val="55200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239424"/>
        <c:crosses val="autoZero"/>
        <c:auto val="1"/>
        <c:lblAlgn val="ctr"/>
        <c:lblOffset val="100"/>
      </c:catAx>
      <c:valAx>
        <c:axId val="552394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2007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hipertensos com prescrição de medicamentos  da lista do </a:t>
            </a:r>
            <a:r>
              <a:rPr lang="pt-BR" dirty="0" smtClean="0"/>
              <a:t>HIPERDIA </a:t>
            </a:r>
            <a:r>
              <a:rPr lang="pt-BR" dirty="0"/>
              <a:t>ou da Farmácia Popular</a:t>
            </a:r>
          </a:p>
        </c:rich>
      </c:tx>
      <c:layout>
        <c:manualLayout>
          <c:xMode val="edge"/>
          <c:yMode val="edge"/>
          <c:x val="0.17002781703569106"/>
          <c:y val="3.5087802703907663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hipertensos com prescrição de medicamentos para controle da HAS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5324672"/>
        <c:axId val="55326208"/>
      </c:barChart>
      <c:catAx>
        <c:axId val="553246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326208"/>
        <c:crosses val="autoZero"/>
        <c:auto val="1"/>
        <c:lblAlgn val="ctr"/>
        <c:lblOffset val="100"/>
      </c:catAx>
      <c:valAx>
        <c:axId val="5532620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3246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 que conseguem todos os medicamentos da lista do Hiperdia ou da Farmácia Popular</a:t>
            </a:r>
          </a:p>
        </c:rich>
      </c:tx>
      <c:layout>
        <c:manualLayout>
          <c:xMode val="edge"/>
          <c:yMode val="edge"/>
          <c:x val="6.7415851261270157E-2"/>
          <c:y val="2.8571428571428591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E46C0A"/>
            </a:solidFill>
            <a:ln w="25400">
              <a:noFill/>
            </a:ln>
          </c:spPr>
          <c:val>
            <c:numRef>
              <c:f>'[Cópia de Planilha DM corrigida mes 4 semana 16 - fevereiro--.xls]Indicadores'!$D$47:$G$47</c:f>
              <c:numCache>
                <c:formatCode>0.0%</c:formatCode>
                <c:ptCount val="4"/>
                <c:pt idx="0">
                  <c:v>1</c:v>
                </c:pt>
                <c:pt idx="1">
                  <c:v>0.85714285714285765</c:v>
                </c:pt>
                <c:pt idx="2">
                  <c:v>0.85714285714285765</c:v>
                </c:pt>
                <c:pt idx="3">
                  <c:v>0.88235294117647056</c:v>
                </c:pt>
              </c:numCache>
            </c:numRef>
          </c:val>
        </c:ser>
        <c:axId val="55374976"/>
        <c:axId val="55376512"/>
      </c:barChart>
      <c:catAx>
        <c:axId val="553749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376512"/>
        <c:crosses val="autoZero"/>
        <c:auto val="1"/>
        <c:lblAlgn val="ctr"/>
        <c:lblOffset val="100"/>
      </c:catAx>
      <c:valAx>
        <c:axId val="553765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3749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que conseguem todos os medicamentos da lista do Hiperdia ou da Farmácia Popular</a:t>
            </a:r>
          </a:p>
        </c:rich>
      </c:tx>
      <c:layout>
        <c:manualLayout>
          <c:xMode val="edge"/>
          <c:yMode val="edge"/>
          <c:x val="0.17002781703569106"/>
          <c:y val="3.5087840297335096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hipertensos com prescrição de medicamentos para controle da HAS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5400320"/>
        <c:axId val="55401856"/>
      </c:barChart>
      <c:catAx>
        <c:axId val="554003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401856"/>
        <c:crosses val="autoZero"/>
        <c:auto val="1"/>
        <c:lblAlgn val="ctr"/>
        <c:lblOffset val="100"/>
      </c:catAx>
      <c:valAx>
        <c:axId val="554018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4003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 que tomam todos os medicamentos de acordo com a prescrição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fevereiro--.xls]Indicadores'!$C$54</c:f>
              <c:strCache>
                <c:ptCount val="1"/>
                <c:pt idx="0">
                  <c:v>Proporção de diabéticos que tomam todos os medicamentos de acordo com a prescrição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'[Cópia de Planilha DM corrigida mes 4 semana 16 - fevereiro--.xls]Indicadores'!$D$53:$G$53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fevereiro--.xls]Indicadores'!$D$54:$G$54</c:f>
              <c:numCache>
                <c:formatCode>0.0%</c:formatCode>
                <c:ptCount val="4"/>
                <c:pt idx="0">
                  <c:v>1</c:v>
                </c:pt>
                <c:pt idx="1">
                  <c:v>0.85714285714285765</c:v>
                </c:pt>
                <c:pt idx="2">
                  <c:v>0.85714285714285765</c:v>
                </c:pt>
                <c:pt idx="3">
                  <c:v>0.88235294117647056</c:v>
                </c:pt>
              </c:numCache>
            </c:numRef>
          </c:val>
        </c:ser>
        <c:axId val="55520256"/>
        <c:axId val="55526144"/>
      </c:barChart>
      <c:catAx>
        <c:axId val="55520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526144"/>
        <c:crosses val="autoZero"/>
        <c:auto val="1"/>
        <c:lblAlgn val="ctr"/>
        <c:lblOffset val="100"/>
      </c:catAx>
      <c:valAx>
        <c:axId val="555261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5202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</a:t>
            </a:r>
            <a:r>
              <a:rPr lang="pt-BR" dirty="0" smtClean="0"/>
              <a:t>hipertensos</a:t>
            </a:r>
            <a:r>
              <a:rPr lang="pt-BR" baseline="0" dirty="0" smtClean="0"/>
              <a:t> </a:t>
            </a:r>
            <a:r>
              <a:rPr lang="pt-BR" dirty="0" smtClean="0"/>
              <a:t>que </a:t>
            </a:r>
            <a:r>
              <a:rPr lang="pt-BR" dirty="0"/>
              <a:t>tomam todos os medicamentos de acordo com a prescrição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hipertensos que tomam todos os medicamentos de acordo com a prescrição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0.97826086956521741</c:v>
                </c:pt>
                <c:pt idx="3">
                  <c:v>0.98039215686273873</c:v>
                </c:pt>
              </c:numCache>
            </c:numRef>
          </c:val>
        </c:ser>
        <c:axId val="55545856"/>
        <c:axId val="55547392"/>
      </c:barChart>
      <c:catAx>
        <c:axId val="55545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547392"/>
        <c:crosses val="autoZero"/>
        <c:auto val="1"/>
        <c:lblAlgn val="ctr"/>
        <c:lblOffset val="100"/>
      </c:catAx>
      <c:valAx>
        <c:axId val="555473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5458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a glicemia compensada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05948890280073"/>
          <c:y val="0.19049002225333581"/>
          <c:w val="0.86294051109720071"/>
          <c:h val="0.67219360229543657"/>
        </c:manualLayout>
      </c:layout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fevereiro--.xls]Indicadores'!$C$62</c:f>
              <c:strCache>
                <c:ptCount val="1"/>
                <c:pt idx="0">
                  <c:v>Proporção de diabéticos com a glicemia compensada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'[Cópia de Planilha DM corrigida mes 4 semana 16 - fevereiro--.xls]Indicadores'!$D$61:$G$61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fevereiro--.xls]Indicadores'!$D$62:$G$62</c:f>
              <c:numCache>
                <c:formatCode>0.0%</c:formatCode>
                <c:ptCount val="4"/>
                <c:pt idx="0">
                  <c:v>0.42857142857142855</c:v>
                </c:pt>
                <c:pt idx="1">
                  <c:v>0.57142857142857872</c:v>
                </c:pt>
                <c:pt idx="2">
                  <c:v>0.6428571428571429</c:v>
                </c:pt>
                <c:pt idx="3">
                  <c:v>0.64705882352942279</c:v>
                </c:pt>
              </c:numCache>
            </c:numRef>
          </c:val>
        </c:ser>
        <c:axId val="55252480"/>
        <c:axId val="55254016"/>
      </c:barChart>
      <c:catAx>
        <c:axId val="55252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254016"/>
        <c:crosses val="autoZero"/>
        <c:auto val="1"/>
        <c:lblAlgn val="ctr"/>
        <c:lblOffset val="100"/>
      </c:catAx>
      <c:valAx>
        <c:axId val="552540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2524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a Pressão Arterial compensada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hipertensos com a Pressão Arterial compensada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0.76190476190476186</c:v>
                </c:pt>
                <c:pt idx="1">
                  <c:v>0.79411764705882371</c:v>
                </c:pt>
                <c:pt idx="2">
                  <c:v>0.71739130434782605</c:v>
                </c:pt>
                <c:pt idx="3">
                  <c:v>0.74509803921569373</c:v>
                </c:pt>
              </c:numCache>
            </c:numRef>
          </c:val>
        </c:ser>
        <c:axId val="55281920"/>
        <c:axId val="55291904"/>
      </c:barChart>
      <c:catAx>
        <c:axId val="55281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291904"/>
        <c:crosses val="autoZero"/>
        <c:auto val="1"/>
        <c:lblAlgn val="ctr"/>
        <c:lblOffset val="100"/>
      </c:catAx>
      <c:valAx>
        <c:axId val="552919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281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UBS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0.25</c:v>
                </c:pt>
                <c:pt idx="1">
                  <c:v>0.41666666666666741</c:v>
                </c:pt>
                <c:pt idx="2">
                  <c:v>0.54761904761904889</c:v>
                </c:pt>
                <c:pt idx="3">
                  <c:v>0.60714285714285765</c:v>
                </c:pt>
              </c:numCache>
            </c:numRef>
          </c:val>
        </c:ser>
        <c:axId val="53302016"/>
        <c:axId val="53303552"/>
      </c:barChart>
      <c:catAx>
        <c:axId val="53302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3303552"/>
        <c:crosses val="autoZero"/>
        <c:auto val="1"/>
        <c:lblAlgn val="ctr"/>
        <c:lblOffset val="100"/>
      </c:catAx>
      <c:valAx>
        <c:axId val="533035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3302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estratificação de risco cardiovascular por  exame clínico em dia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fevereiro--.xls]Indicadores'!$C$69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'[Cópia de Planilha DM corrigida mes 4 semana 16 - fevereiro--.xls]Indicadores'!$D$68:$G$68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fevereiro--.xls]Indicadores'!$D$69:$G$69</c:f>
              <c:numCache>
                <c:formatCode>0.0%</c:formatCode>
                <c:ptCount val="4"/>
                <c:pt idx="0">
                  <c:v>0.28571428571428914</c:v>
                </c:pt>
                <c:pt idx="1">
                  <c:v>0.57142857142857828</c:v>
                </c:pt>
                <c:pt idx="2">
                  <c:v>0.71428571428571463</c:v>
                </c:pt>
                <c:pt idx="3">
                  <c:v>0.76470588235294634</c:v>
                </c:pt>
              </c:numCache>
            </c:numRef>
          </c:val>
        </c:ser>
        <c:axId val="55554432"/>
        <c:axId val="55608064"/>
      </c:barChart>
      <c:catAx>
        <c:axId val="55554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608064"/>
        <c:crosses val="autoZero"/>
        <c:auto val="1"/>
        <c:lblAlgn val="ctr"/>
        <c:lblOffset val="100"/>
      </c:catAx>
      <c:valAx>
        <c:axId val="5560806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5544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 estratificação de risco cardiovascular por  exame clínico está em dia</a:t>
            </a:r>
          </a:p>
        </c:rich>
      </c:tx>
      <c:layout>
        <c:manualLayout>
          <c:xMode val="edge"/>
          <c:yMode val="edge"/>
          <c:x val="0.14861228884850941"/>
          <c:y val="2.6958699128126231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hipertensos com estratificação de risco cardiovascular por  exame clínico está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0.28571428571428914</c:v>
                </c:pt>
                <c:pt idx="1">
                  <c:v>0.48571428571428987</c:v>
                </c:pt>
                <c:pt idx="2">
                  <c:v>0.4782608695652204</c:v>
                </c:pt>
                <c:pt idx="3">
                  <c:v>0.47058823529412114</c:v>
                </c:pt>
              </c:numCache>
            </c:numRef>
          </c:val>
        </c:ser>
        <c:axId val="55627776"/>
        <c:axId val="55629312"/>
      </c:barChart>
      <c:catAx>
        <c:axId val="55627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629312"/>
        <c:crosses val="autoZero"/>
        <c:auto val="1"/>
        <c:lblAlgn val="ctr"/>
        <c:lblOffset val="100"/>
      </c:catAx>
      <c:valAx>
        <c:axId val="556293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6277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diabéticos de alto risco com avaliação de comprometimento de órgãos alvo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Indicadores!$D$79:$G$79</c:f>
              <c:numCache>
                <c:formatCode>0.0%</c:formatCode>
                <c:ptCount val="4"/>
                <c:pt idx="0">
                  <c:v>0.28571428571428797</c:v>
                </c:pt>
                <c:pt idx="1">
                  <c:v>0.57142857142857595</c:v>
                </c:pt>
                <c:pt idx="2">
                  <c:v>0.71428571428571463</c:v>
                </c:pt>
                <c:pt idx="3">
                  <c:v>0.76470588235294457</c:v>
                </c:pt>
              </c:numCache>
            </c:numRef>
          </c:val>
        </c:ser>
        <c:axId val="55481472"/>
        <c:axId val="55483008"/>
      </c:barChart>
      <c:catAx>
        <c:axId val="554814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483008"/>
        <c:crosses val="autoZero"/>
        <c:auto val="1"/>
        <c:lblAlgn val="ctr"/>
        <c:lblOffset val="100"/>
      </c:catAx>
      <c:valAx>
        <c:axId val="5548300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4814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22296296296296444"/>
          <c:y val="3.7757963181431611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hipertensos da alto risco com avaliação de comprometimento de órgãos alvo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0.28571428571428953</c:v>
                </c:pt>
                <c:pt idx="1">
                  <c:v>0.5</c:v>
                </c:pt>
                <c:pt idx="2">
                  <c:v>0.5</c:v>
                </c:pt>
                <c:pt idx="3">
                  <c:v>0.49019607843137253</c:v>
                </c:pt>
              </c:numCache>
            </c:numRef>
          </c:val>
        </c:ser>
        <c:axId val="55646080"/>
        <c:axId val="55647616"/>
      </c:barChart>
      <c:catAx>
        <c:axId val="55646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647616"/>
        <c:crosses val="autoZero"/>
        <c:auto val="1"/>
        <c:lblAlgn val="ctr"/>
        <c:lblOffset val="100"/>
      </c:catAx>
      <c:valAx>
        <c:axId val="556476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6460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consulta periódica com dentista em dia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fevereiro--.xls]Indicadores'!$C$87</c:f>
              <c:strCache>
                <c:ptCount val="1"/>
                <c:pt idx="0">
                  <c:v>Proporção de diabéticos com consulta periódica com dentista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'[Cópia de Planilha DM corrigida mes 4 semana 16 - fevereiro--.xls]Indicadores'!$D$86:$G$86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fevereiro--.xls]Indicadores'!$D$87:$G$87</c:f>
              <c:numCache>
                <c:formatCode>0.0%</c:formatCode>
                <c:ptCount val="4"/>
                <c:pt idx="0">
                  <c:v>0.28571428571428953</c:v>
                </c:pt>
                <c:pt idx="1">
                  <c:v>0.6428571428571429</c:v>
                </c:pt>
                <c:pt idx="2">
                  <c:v>0.57142857142857906</c:v>
                </c:pt>
                <c:pt idx="3">
                  <c:v>0.58823529411764119</c:v>
                </c:pt>
              </c:numCache>
            </c:numRef>
          </c:val>
        </c:ser>
        <c:axId val="55655808"/>
        <c:axId val="55690368"/>
      </c:barChart>
      <c:catAx>
        <c:axId val="55655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690368"/>
        <c:crosses val="autoZero"/>
        <c:auto val="1"/>
        <c:lblAlgn val="ctr"/>
        <c:lblOffset val="100"/>
      </c:catAx>
      <c:valAx>
        <c:axId val="556903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6558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hipertensos  com consulta periódica com dentista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Indicadores!$D$68:$G$68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Indicadores!$D$69:$G$69</c:f>
              <c:numCache>
                <c:formatCode>0.0%</c:formatCode>
                <c:ptCount val="4"/>
                <c:pt idx="0">
                  <c:v>0.47619047619047788</c:v>
                </c:pt>
                <c:pt idx="1">
                  <c:v>0.47058823529412153</c:v>
                </c:pt>
                <c:pt idx="2">
                  <c:v>0.56521739130434756</c:v>
                </c:pt>
                <c:pt idx="3">
                  <c:v>0.62745098039215652</c:v>
                </c:pt>
              </c:numCache>
            </c:numRef>
          </c:val>
        </c:ser>
        <c:axId val="55779712"/>
        <c:axId val="55781248"/>
      </c:barChart>
      <c:catAx>
        <c:axId val="557797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781248"/>
        <c:crosses val="autoZero"/>
        <c:auto val="1"/>
        <c:lblAlgn val="ctr"/>
        <c:lblOffset val="100"/>
      </c:catAx>
      <c:valAx>
        <c:axId val="557812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7797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fevereiro--.xls]Indicadores'!$C$92</c:f>
              <c:strCache>
                <c:ptCount val="1"/>
                <c:pt idx="0">
                  <c:v>Proporção de diabéticos que receberam orientação nutricional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'[Cópia de Planilha DM corrigida mes 4 semana 16 - fevereiro--.xls]Indicadores'!$D$91:$G$91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fevereiro--.xls]Indicadores'!$D$92:$G$92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5833728"/>
        <c:axId val="55835264"/>
      </c:barChart>
      <c:catAx>
        <c:axId val="558337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835264"/>
        <c:crosses val="autoZero"/>
        <c:auto val="1"/>
        <c:lblAlgn val="ctr"/>
        <c:lblOffset val="100"/>
      </c:catAx>
      <c:valAx>
        <c:axId val="5583526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8337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14364590749349368"/>
          <c:y val="3.1872509960159411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Indicadores!$C$74</c:f>
              <c:strCache>
                <c:ptCount val="1"/>
                <c:pt idx="0">
                  <c:v>Proporção de hipertensos que receberam orientação nutricional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Indicadores!$D$73:$G$73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Indicadores!$D$74:$G$74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5928704"/>
        <c:axId val="55930240"/>
      </c:barChart>
      <c:catAx>
        <c:axId val="55928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930240"/>
        <c:crosses val="autoZero"/>
        <c:auto val="1"/>
        <c:lblAlgn val="ctr"/>
        <c:lblOffset val="100"/>
      </c:catAx>
      <c:valAx>
        <c:axId val="559302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928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que receberam orientação sobre atividade física regular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fevereiro--.xls]Indicadores'!$C$97</c:f>
              <c:strCache>
                <c:ptCount val="1"/>
                <c:pt idx="0">
                  <c:v>Proporção de diabéticos que receberam orientação sobre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'[Cópia de Planilha DM corrigida mes 4 semana 16 - fevereiro--.xls]Indicadores'!$D$96:$G$96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fevereiro--.xls]Indicadores'!$D$97:$G$97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5938048"/>
        <c:axId val="56058624"/>
      </c:barChart>
      <c:catAx>
        <c:axId val="55938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058624"/>
        <c:crosses val="autoZero"/>
        <c:auto val="1"/>
        <c:lblAlgn val="ctr"/>
        <c:lblOffset val="100"/>
      </c:catAx>
      <c:valAx>
        <c:axId val="560586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9380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que receberam orientação sobre a prática atividade física regular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hipertensos que receberam orientação sobre a prática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Indicadores!$D$79:$G$79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082432"/>
        <c:axId val="56083968"/>
      </c:barChart>
      <c:catAx>
        <c:axId val="56082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6083968"/>
        <c:crosses val="autoZero"/>
        <c:auto val="1"/>
        <c:lblAlgn val="ctr"/>
        <c:lblOffset val="100"/>
      </c:catAx>
      <c:valAx>
        <c:axId val="560839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60824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fevereiro--.xls]Indicadores'!$C$10</c:f>
              <c:strCache>
                <c:ptCount val="1"/>
                <c:pt idx="0">
                  <c:v>Proporção de diabéticos com cadastro no Programa HIPERDIA ou em planilha própria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'[Cópia de Planilha DM corrigida mes 4 semana 16 - fevereiro--.xls]Indicadores'!$D$9:$G$9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fevereiro--.xls]Indicadores'!$D$10:$G$10</c:f>
              <c:numCache>
                <c:formatCode>0.0%</c:formatCode>
                <c:ptCount val="4"/>
                <c:pt idx="0">
                  <c:v>0.42857142857142855</c:v>
                </c:pt>
                <c:pt idx="1">
                  <c:v>0.78571428571428559</c:v>
                </c:pt>
                <c:pt idx="2">
                  <c:v>0.78571428571428559</c:v>
                </c:pt>
                <c:pt idx="3">
                  <c:v>1</c:v>
                </c:pt>
              </c:numCache>
            </c:numRef>
          </c:val>
        </c:ser>
        <c:axId val="53319552"/>
        <c:axId val="53321088"/>
      </c:barChart>
      <c:catAx>
        <c:axId val="53319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321088"/>
        <c:crosses val="autoZero"/>
        <c:auto val="1"/>
        <c:lblAlgn val="ctr"/>
        <c:lblOffset val="100"/>
      </c:catAx>
      <c:valAx>
        <c:axId val="533210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319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fevereiro--.xls]Indicadores'!$C$103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'[Cópia de Planilha DM corrigida mes 4 semana 16 - fevereiro--.xls]Indicadores'!$D$102:$G$102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fevereiro--.xls]Indicadores'!$D$103:$G$103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5993856"/>
        <c:axId val="55995392"/>
      </c:barChart>
      <c:catAx>
        <c:axId val="55993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995392"/>
        <c:crosses val="autoZero"/>
        <c:auto val="1"/>
        <c:lblAlgn val="ctr"/>
        <c:lblOffset val="100"/>
      </c:catAx>
      <c:valAx>
        <c:axId val="559953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9938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Indicadores!$D$84:$G$84</c:f>
              <c:numCache>
                <c:formatCode>0.0%</c:formatCode>
                <c:ptCount val="4"/>
                <c:pt idx="0">
                  <c:v>0.90476190476189999</c:v>
                </c:pt>
                <c:pt idx="1">
                  <c:v>0.97058823529411764</c:v>
                </c:pt>
                <c:pt idx="2">
                  <c:v>0.97826086956521741</c:v>
                </c:pt>
                <c:pt idx="3">
                  <c:v>0.98039215686273828</c:v>
                </c:pt>
              </c:numCache>
            </c:numRef>
          </c:val>
        </c:ser>
        <c:axId val="56011008"/>
        <c:axId val="55705600"/>
      </c:barChart>
      <c:catAx>
        <c:axId val="560110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705600"/>
        <c:crosses val="autoZero"/>
        <c:auto val="1"/>
        <c:lblAlgn val="ctr"/>
        <c:lblOffset val="100"/>
      </c:catAx>
      <c:valAx>
        <c:axId val="557056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60110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hipertensos com cadastro no Programa HIPERDIA ou em planilha própria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0.61904761904761962</c:v>
                </c:pt>
                <c:pt idx="1">
                  <c:v>0.82352941176470584</c:v>
                </c:pt>
                <c:pt idx="2">
                  <c:v>0.89130434782608658</c:v>
                </c:pt>
                <c:pt idx="3">
                  <c:v>0.92156862745098034</c:v>
                </c:pt>
              </c:numCache>
            </c:numRef>
          </c:val>
        </c:ser>
        <c:axId val="53439104"/>
        <c:axId val="53444992"/>
      </c:barChart>
      <c:catAx>
        <c:axId val="534391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3444992"/>
        <c:crosses val="autoZero"/>
        <c:auto val="1"/>
        <c:lblAlgn val="ctr"/>
        <c:lblOffset val="100"/>
      </c:catAx>
      <c:valAx>
        <c:axId val="534449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34391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a consulta de acordo com o protocolo em dia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fevereiro--.xls]Indicadores'!$C$16</c:f>
              <c:strCache>
                <c:ptCount val="1"/>
                <c:pt idx="0">
                  <c:v>Proporção de diabéticos com a consulta de acordo com 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'[Cópia de Planilha DM corrigida mes 4 semana 16 - fevereiro--.xls]Indicadores'!$D$15:$G$15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fevereiro--.xls]Indicadores'!$D$16:$G$16</c:f>
              <c:numCache>
                <c:formatCode>0.0%</c:formatCode>
                <c:ptCount val="4"/>
                <c:pt idx="0">
                  <c:v>0.28571428571428942</c:v>
                </c:pt>
                <c:pt idx="1">
                  <c:v>0.57142857142857884</c:v>
                </c:pt>
                <c:pt idx="2">
                  <c:v>0.57142857142857884</c:v>
                </c:pt>
                <c:pt idx="3">
                  <c:v>0.76470588235294679</c:v>
                </c:pt>
              </c:numCache>
            </c:numRef>
          </c:val>
        </c:ser>
        <c:axId val="53465088"/>
        <c:axId val="53466624"/>
      </c:barChart>
      <c:catAx>
        <c:axId val="534650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466624"/>
        <c:crosses val="autoZero"/>
        <c:auto val="1"/>
        <c:lblAlgn val="ctr"/>
        <c:lblOffset val="100"/>
      </c:catAx>
      <c:valAx>
        <c:axId val="534666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4650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hipertensos com a consulta de acordo com 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0.38095238095238543</c:v>
                </c:pt>
                <c:pt idx="1">
                  <c:v>0.5588235294117645</c:v>
                </c:pt>
                <c:pt idx="2">
                  <c:v>0.5</c:v>
                </c:pt>
                <c:pt idx="3">
                  <c:v>0.49019607843137253</c:v>
                </c:pt>
              </c:numCache>
            </c:numRef>
          </c:val>
        </c:ser>
        <c:axId val="53359360"/>
        <c:axId val="53360896"/>
      </c:barChart>
      <c:catAx>
        <c:axId val="53359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3360896"/>
        <c:crosses val="autoZero"/>
        <c:auto val="1"/>
        <c:lblAlgn val="ctr"/>
        <c:lblOffset val="100"/>
      </c:catAx>
      <c:valAx>
        <c:axId val="533608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33593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exame do pé diabético em dia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fevereiro--.xls]Indicadores'!$C$22</c:f>
              <c:strCache>
                <c:ptCount val="1"/>
                <c:pt idx="0">
                  <c:v>Proporção de diabéticos com  exame do pé diabético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'[Cópia de Planilha DM corrigida mes 4 semana 16 - fevereiro--.xls]Indicadores'!$D$21:$G$21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fevereiro--.xls]Indicadores'!$D$22:$G$22</c:f>
              <c:numCache>
                <c:formatCode>0.0%</c:formatCode>
                <c:ptCount val="4"/>
                <c:pt idx="0">
                  <c:v>0.28571428571428914</c:v>
                </c:pt>
                <c:pt idx="1">
                  <c:v>0.57142857142857828</c:v>
                </c:pt>
                <c:pt idx="2">
                  <c:v>0.71428571428571463</c:v>
                </c:pt>
                <c:pt idx="3">
                  <c:v>0.76470588235294634</c:v>
                </c:pt>
              </c:numCache>
            </c:numRef>
          </c:val>
        </c:ser>
        <c:axId val="53397376"/>
        <c:axId val="53398912"/>
      </c:barChart>
      <c:catAx>
        <c:axId val="53397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398912"/>
        <c:crossesAt val="0"/>
        <c:auto val="1"/>
        <c:lblAlgn val="ctr"/>
        <c:lblOffset val="100"/>
      </c:catAx>
      <c:valAx>
        <c:axId val="533989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3973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os exames complementares  do protocolo em dia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'[Cópia de Planilha DM corrigida mes 4 semana 16 - fevereiro--.xls]Indicadores'!$C$28</c:f>
              <c:strCache>
                <c:ptCount val="1"/>
                <c:pt idx="0">
                  <c:v>Proporção de diabéticos os exames complementares  do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'[Cópia de Planilha DM corrigida mes 4 semana 16 - fevereiro--.xls]Indicadores'!$D$27:$G$27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Planilha DM corrigida mes 4 semana 16 - fevereiro--.xls]Indicadores'!$D$28:$G$28</c:f>
              <c:numCache>
                <c:formatCode>0.0%</c:formatCode>
                <c:ptCount val="4"/>
                <c:pt idx="0">
                  <c:v>0.28571428571428936</c:v>
                </c:pt>
                <c:pt idx="1">
                  <c:v>0.57142857142857872</c:v>
                </c:pt>
                <c:pt idx="2">
                  <c:v>0.71428571428571463</c:v>
                </c:pt>
                <c:pt idx="3">
                  <c:v>0.76470588235294656</c:v>
                </c:pt>
              </c:numCache>
            </c:numRef>
          </c:val>
        </c:ser>
        <c:axId val="53410816"/>
        <c:axId val="55132928"/>
      </c:barChart>
      <c:catAx>
        <c:axId val="534108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132928"/>
        <c:crosses val="autoZero"/>
        <c:auto val="1"/>
        <c:lblAlgn val="ctr"/>
        <c:lblOffset val="100"/>
      </c:catAx>
      <c:valAx>
        <c:axId val="551329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4108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 do protocolo em dia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77645802749242"/>
          <c:y val="0.27747648952788373"/>
          <c:w val="0.85415009564483046"/>
          <c:h val="0.5980881337201265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hipertensos com os exames complementares  do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0.38095238095238537</c:v>
                </c:pt>
                <c:pt idx="1">
                  <c:v>0.52941176470588236</c:v>
                </c:pt>
                <c:pt idx="2">
                  <c:v>0.5</c:v>
                </c:pt>
                <c:pt idx="3">
                  <c:v>0.49019607843137253</c:v>
                </c:pt>
              </c:numCache>
            </c:numRef>
          </c:val>
        </c:ser>
        <c:axId val="55177216"/>
        <c:axId val="55178752"/>
      </c:barChart>
      <c:catAx>
        <c:axId val="55177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178752"/>
        <c:crosses val="autoZero"/>
        <c:auto val="1"/>
        <c:lblAlgn val="ctr"/>
        <c:lblOffset val="100"/>
      </c:catAx>
      <c:valAx>
        <c:axId val="551787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1772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99E2-46F0-46B3-B3B9-38AEF8E5A54F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5AC2C-CCC9-410E-8236-D23D17CBE5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5AC2C-CCC9-410E-8236-D23D17CBE5A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E85B-11D6-4C03-B2CC-B80B01140AC8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B0CC-E98C-481F-8B93-0843F14CE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/>
          </a:bodyPr>
          <a:lstStyle/>
          <a:p>
            <a:r>
              <a:rPr lang="pt-BR" sz="4800" dirty="0" smtClean="0">
                <a:latin typeface="Arial Black" pitchFamily="34" charset="0"/>
              </a:rPr>
              <a:t>Bom dia!</a:t>
            </a:r>
            <a:endParaRPr lang="pt-BR" sz="4800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3929066"/>
            <a:ext cx="8358246" cy="17526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Carmen Luiza </a:t>
            </a:r>
            <a:r>
              <a:rPr lang="pt-BR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Schnor</a:t>
            </a: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Haygert</a:t>
            </a:r>
            <a:endParaRPr lang="pt-B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 ESF Dr. Romário</a:t>
            </a:r>
            <a:endParaRPr lang="pt-BR" dirty="0"/>
          </a:p>
        </p:txBody>
      </p:sp>
      <p:pic>
        <p:nvPicPr>
          <p:cNvPr id="6" name="Espaço Reservado para Conteúdo 5" descr="DSC00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1071546"/>
            <a:ext cx="8072494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O Atendimento era feito de forma exclusivamente curativa antes da intervenção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Atenção individual ( aferição de pressão arterial, avaliação da ação medicamentosa, avaliação laboratorial, orientação nutricional e atividade física, recomendação de retorno)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Sem protocolos nem registros específicos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Atenção à Saúde Bucal conforme necessidade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Black" pitchFamily="34" charset="0"/>
              </a:rPr>
              <a:t>Objetivo Geral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Melhoria da atenção aos adultos portadores de Hipertensão e/ou Diabetes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 Black" pitchFamily="34" charset="0"/>
              </a:rPr>
              <a:t>Objetivos Específicos</a:t>
            </a:r>
            <a:endParaRPr lang="pt-BR" sz="40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300" b="1" dirty="0" smtClean="0">
                <a:solidFill>
                  <a:srgbClr val="0070C0"/>
                </a:solidFill>
                <a:latin typeface="+mj-lt"/>
              </a:rPr>
              <a:t>Ampliar a cobertura a hipertensos e diabéticos</a:t>
            </a:r>
            <a:r>
              <a:rPr lang="pt-BR" sz="3300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  <a:latin typeface="+mj-lt"/>
              </a:rPr>
              <a:t>Metas:</a:t>
            </a:r>
            <a:endParaRPr lang="pt-BR" sz="3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42900" lvl="1" indent="-342900">
              <a:buFont typeface="Wingdings" pitchFamily="2" charset="2"/>
              <a:buChar char="v"/>
            </a:pPr>
            <a:r>
              <a:rPr lang="pt-BR" sz="33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BR" sz="2600" dirty="0" smtClean="0"/>
              <a:t>Cadastrar 60% dos hipertensos e 60% diabéticos entre 18 e 59 anos de idade das duas </a:t>
            </a:r>
            <a:r>
              <a:rPr lang="pt-BR" sz="2600" dirty="0" err="1" smtClean="0"/>
              <a:t>microáreas</a:t>
            </a:r>
            <a:r>
              <a:rPr lang="pt-BR" sz="2600" dirty="0" smtClean="0"/>
              <a:t> cobertas pelas ACS, que procuram o serviço curativo no Programa de Atenção à Hipertensão Arterial e Diabetes da UBS</a:t>
            </a:r>
            <a:endParaRPr lang="pt-BR" sz="2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endParaRPr lang="pt-BR" sz="3300" dirty="0" smtClean="0"/>
          </a:p>
          <a:p>
            <a:pPr>
              <a:buNone/>
            </a:pPr>
            <a:endParaRPr lang="pt-BR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1214422"/>
            <a:ext cx="8286808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prstClr val="black"/>
                </a:solidFill>
              </a:rPr>
              <a:t>Rastrear 60% de pacientes diabéticos e hipertensos a partir dos cadastros feitos pelas ACS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endParaRPr lang="pt-B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prstClr val="black"/>
                </a:solidFill>
              </a:rPr>
              <a:t>Cadastrar 60% de adultos entre 18 e 59 anos de idade com PA 139/89 </a:t>
            </a:r>
            <a:r>
              <a:rPr lang="pt-BR" sz="2800" dirty="0" err="1" smtClean="0">
                <a:solidFill>
                  <a:prstClr val="black"/>
                </a:solidFill>
              </a:rPr>
              <a:t>mmHg</a:t>
            </a:r>
            <a:r>
              <a:rPr lang="pt-BR" sz="2800" dirty="0" smtClean="0">
                <a:solidFill>
                  <a:prstClr val="black"/>
                </a:solidFill>
              </a:rPr>
              <a:t> e 135/85 </a:t>
            </a:r>
            <a:r>
              <a:rPr lang="pt-BR" sz="2800" dirty="0" err="1" smtClean="0">
                <a:solidFill>
                  <a:prstClr val="black"/>
                </a:solidFill>
              </a:rPr>
              <a:t>mmHg</a:t>
            </a:r>
            <a:r>
              <a:rPr lang="pt-BR" sz="2800" dirty="0" smtClean="0">
                <a:solidFill>
                  <a:prstClr val="black"/>
                </a:solidFill>
              </a:rPr>
              <a:t> para diabéticos.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endParaRPr lang="pt-B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prstClr val="black"/>
                </a:solidFill>
              </a:rPr>
              <a:t>Facilitar 100% o acesso à consulta pela ação programática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214422"/>
            <a:ext cx="7858180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70C0"/>
                </a:solidFill>
              </a:rPr>
              <a:t>Melhorar a adesão do hipertenso e/ou diabético ao programa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FF0000"/>
                </a:solidFill>
              </a:rPr>
              <a:t>Metas:</a:t>
            </a:r>
            <a:endParaRPr lang="pt-BR" sz="3200" b="1" dirty="0" smtClean="0">
              <a:solidFill>
                <a:srgbClr val="0070C0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prstClr val="black"/>
                </a:solidFill>
              </a:rPr>
              <a:t>Programar 100% de consulta de retorno periódico</a:t>
            </a:r>
          </a:p>
          <a:p>
            <a:pPr marL="342900" lvl="0" indent="-342900">
              <a:spcBef>
                <a:spcPct val="20000"/>
              </a:spcBef>
            </a:pPr>
            <a:endParaRPr lang="pt-B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prstClr val="black"/>
                </a:solidFill>
              </a:rPr>
              <a:t>Buscar 100% dos hipertensos e diabéticos das áreas cobertas por ACS, faltosos, conforme periodicidade recomendada para consulta e realização de exames.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14348" y="857232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70C0"/>
                </a:solidFill>
              </a:rPr>
              <a:t> Melhorar a qualidade do atendimento aos pacientes hipertensos e diabéticos realizado na Unidade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FF0000"/>
                </a:solidFill>
              </a:rPr>
              <a:t>Metas:</a:t>
            </a:r>
            <a:endParaRPr lang="pt-BR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2800" dirty="0" smtClean="0"/>
              <a:t>Capacitar 60% dos profissionais no atendimento aos hipertensos e diabéticos conforme Protocolo do Ministério da saúde adotado na Unidade.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/>
              <a:t>Realizar exame clínico apropriado em 100% das consultas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/>
              <a:t>Realizar a solicitação de exames complementares periódicos em 100% dos pacientes que comparecem às consultas</a:t>
            </a:r>
            <a:endParaRPr lang="pt-B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1357298"/>
            <a:ext cx="821537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Garantir tratamento medicamentoso para 100% dos pacientes que passaram em consulta com prescrição da Farmácia Popular/HIPERDIA.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Identificar 100% os pacientes hipertensos e diabéticos descompensados de acordo com o protocolo adotado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Garantir consulta especializada a 100% dos hipertensos e diabéticos que apresentarem necessidade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2000240"/>
            <a:ext cx="8001056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70C0"/>
                </a:solidFill>
              </a:rPr>
              <a:t>Melhorar o registro das informações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FF0000"/>
                </a:solidFill>
              </a:rPr>
              <a:t>Meta:</a:t>
            </a:r>
            <a:endParaRPr lang="pt-BR" sz="3200" b="1" dirty="0" smtClean="0">
              <a:solidFill>
                <a:srgbClr val="0070C0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Manter ficha de acompanhamento de 100% dos hipertensos e diabéticos cadastrados no Programa de Atenção aos Hipertensos e Diabéticos</a:t>
            </a:r>
            <a:endParaRPr lang="pt-BR" sz="32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428736"/>
            <a:ext cx="8001056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4F81BD"/>
                </a:solidFill>
              </a:rPr>
              <a:t>Mapear hipertensos e/ou diabéticos de risco para doença cardiovascular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FF0000"/>
                </a:solidFill>
              </a:rPr>
              <a:t>Metas:</a:t>
            </a:r>
            <a:endParaRPr lang="pt-BR" sz="3200" b="1" dirty="0" smtClean="0">
              <a:solidFill>
                <a:srgbClr val="4F81BD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Realizar estratificação do risco cardiovascular em 100% dos hipertensos e diabéticos cadastrados no programa de atenção à hipertensão e diabetes na UBS periodicamente (pelo menos uma vez ao ano).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prstClr val="black"/>
                </a:solidFill>
                <a:latin typeface="Arial Black" pitchFamily="34" charset="0"/>
              </a:rPr>
              <a:t>Melhoria da Atenção Básica aos Hipertensos e Diabéticos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8358246" cy="1752600"/>
          </a:xfrm>
        </p:spPr>
        <p:txBody>
          <a:bodyPr>
            <a:normAutofit lnSpcReduction="10000"/>
          </a:bodyPr>
          <a:lstStyle/>
          <a:p>
            <a:pPr lvl="0"/>
            <a:r>
              <a:rPr lang="pt-BR" sz="3600" dirty="0" smtClean="0">
                <a:solidFill>
                  <a:srgbClr val="1F497D"/>
                </a:solidFill>
                <a:latin typeface="Arial Black" pitchFamily="34" charset="0"/>
              </a:rPr>
              <a:t>Intervenção na ESF Dr. Romário  </a:t>
            </a:r>
            <a:r>
              <a:rPr lang="pt-BR" sz="3600" dirty="0" err="1" smtClean="0">
                <a:solidFill>
                  <a:srgbClr val="1F497D"/>
                </a:solidFill>
                <a:latin typeface="Arial Black" pitchFamily="34" charset="0"/>
              </a:rPr>
              <a:t>Alegrete</a:t>
            </a:r>
            <a:r>
              <a:rPr lang="pt-BR" sz="3600" dirty="0" smtClean="0">
                <a:solidFill>
                  <a:srgbClr val="1F497D"/>
                </a:solidFill>
                <a:latin typeface="Arial Black" pitchFamily="34" charset="0"/>
              </a:rPr>
              <a:t>/RS </a:t>
            </a:r>
          </a:p>
          <a:p>
            <a:pPr lvl="0"/>
            <a:r>
              <a:rPr lang="pt-BR" sz="3600" dirty="0" smtClean="0">
                <a:solidFill>
                  <a:srgbClr val="1F497D"/>
                </a:solidFill>
                <a:latin typeface="Arial Black" pitchFamily="34" charset="0"/>
              </a:rPr>
              <a:t>Outubro 2012 a janeiro 2013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142984"/>
            <a:ext cx="8072494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Avaliar comprometimento de órgãos alvo em 100% dos hipertensos e Diabéticos de alto risco cadastrados no programa.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sz="32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Acompanhar 100% dos pacientes de alto risco cadastrados no programa.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142984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accent1"/>
                </a:solidFill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</a:rPr>
              <a:t>Promoção da saúde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FF0000"/>
                </a:solidFill>
              </a:rPr>
              <a:t>Metas:</a:t>
            </a:r>
            <a:endParaRPr lang="pt-BR" sz="32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/>
              <a:t>Garantir consulta periódica com dentista a 100% dos pacientes hipertensos e diabéticos cadastrados no programa de atenção à hipertensão e diabetes</a:t>
            </a:r>
          </a:p>
          <a:p>
            <a:endParaRPr lang="pt-BR" sz="3200" dirty="0" smtClean="0"/>
          </a:p>
          <a:p>
            <a:pPr>
              <a:buFont typeface="Wingdings" pitchFamily="2" charset="2"/>
              <a:buChar char="v"/>
            </a:pPr>
            <a:r>
              <a:rPr lang="pt-BR" sz="3200" dirty="0" smtClean="0"/>
              <a:t>Garantir orientação nutricional sobre alimentação saudável a 100% dos pacientes hipertensos cadastrados no programa.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1643050"/>
            <a:ext cx="8358246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Garantir orientação em relação à prática de atividade física regular a 100% dos pacientes hipertensos e diabéticos cadastrados no programa</a:t>
            </a:r>
          </a:p>
          <a:p>
            <a:pPr marL="342900" lvl="0" indent="-342900">
              <a:spcBef>
                <a:spcPct val="20000"/>
              </a:spcBef>
            </a:pPr>
            <a:endParaRPr lang="pt-B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Garantir orientação sobre os riscos do tabagismo a 100% dos pacientes hipertensos e diabéticos que fumam cadastrados no programa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213009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accent1"/>
                </a:solidFill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</a:rPr>
              <a:t>Realizar ações de promoção e prevenção de doenças nas famílias dos hipertensos e/ou diabéticos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FF0000"/>
                </a:solidFill>
              </a:rPr>
              <a:t>Metas:</a:t>
            </a:r>
            <a:endParaRPr lang="pt-BR" sz="32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/>
              <a:t>Investigar em 100% das famílias dos hipertensos e/ou diabéticos do programa a cobertura vacinal de todos os indivíduos de sua família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214422"/>
            <a:ext cx="7929618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Investigar em 100% das famílias dos hipertensos e/ou diabéticos a situação do atendimento de demais adultos hipertensos e/ou diabéticos de sua família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Investigar os hábitos alimentares em 100% das famílias dos hipertensos e/ou diabéticos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Investigar a prática de atividade física regular em 100% das famílias dos hipertensos e/ou diabéticos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85736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BR" sz="3200" dirty="0" smtClean="0">
                <a:solidFill>
                  <a:prstClr val="black"/>
                </a:solidFill>
              </a:rPr>
              <a:t>Avaliar a situação de risco e vulnerabilidade em 100% das famílias dos hipertensos e/ou diabéticos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488" y="3000372"/>
            <a:ext cx="3629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4000" b="1" dirty="0" smtClean="0">
                <a:solidFill>
                  <a:prstClr val="black"/>
                </a:solidFill>
                <a:latin typeface="Arial Black" pitchFamily="34" charset="0"/>
              </a:rPr>
              <a:t>Metodologia</a:t>
            </a:r>
            <a:endParaRPr lang="pt-BR" sz="4000" b="1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 Black" pitchFamily="34" charset="0"/>
              </a:rPr>
              <a:t>Ações Realizadas</a:t>
            </a:r>
            <a:endParaRPr lang="pt-BR" sz="40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u="sng" dirty="0" smtClean="0">
                <a:solidFill>
                  <a:srgbClr val="0070C0"/>
                </a:solidFill>
              </a:rPr>
              <a:t>Objetivo</a:t>
            </a:r>
            <a:r>
              <a:rPr lang="pt-BR" b="1" dirty="0" smtClean="0">
                <a:solidFill>
                  <a:srgbClr val="0070C0"/>
                </a:solidFill>
              </a:rPr>
              <a:t>: </a:t>
            </a:r>
            <a:r>
              <a:rPr lang="pt-BR" b="1" dirty="0" smtClean="0">
                <a:solidFill>
                  <a:srgbClr val="FF0000"/>
                </a:solidFill>
              </a:rPr>
              <a:t>Ampliar a cobertura a hipertensos e diabéticos</a:t>
            </a:r>
          </a:p>
          <a:p>
            <a:r>
              <a:rPr lang="pt-BR" dirty="0" smtClean="0"/>
              <a:t>Melhoria do acolhimento para os pacientes portadores de HAS e DM. </a:t>
            </a:r>
          </a:p>
          <a:p>
            <a:r>
              <a:rPr lang="pt-BR" dirty="0" smtClean="0"/>
              <a:t>Garantido material adequado para a tomada da medida da pressão arterial e realização de </a:t>
            </a:r>
            <a:r>
              <a:rPr lang="pt-BR" dirty="0" err="1" smtClean="0"/>
              <a:t>hemoglicoteste</a:t>
            </a:r>
            <a:r>
              <a:rPr lang="pt-BR" dirty="0" smtClean="0"/>
              <a:t> na UBS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643050"/>
            <a:ext cx="792961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Garantido o registro dos hipertensos e/ou diabéticos cadastrados no Programa.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Priorizado o atendimento dos adultos hipertensos e/ou diabéticos sem acompanhamento há mais de um ano, especialmente os de maior risco para Doenças Cardiovasculares (DCV).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1357298"/>
            <a:ext cx="785818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Monitoramento do número de adultos com idade entre 18 e 59 anos submetidos a rastreamento para HAS e Diabetes, periodicamente (pelo menos anualmente).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Monitoramento do número de adultos com pressão arterial sustentada maior que 135/80 </a:t>
            </a:r>
            <a:r>
              <a:rPr lang="pt-BR" sz="3200" dirty="0" err="1" smtClean="0">
                <a:solidFill>
                  <a:prstClr val="black"/>
                </a:solidFill>
              </a:rPr>
              <a:t>mmHg</a:t>
            </a:r>
            <a:r>
              <a:rPr lang="pt-BR" sz="3200" dirty="0" smtClean="0">
                <a:solidFill>
                  <a:prstClr val="black"/>
                </a:solidFill>
              </a:rPr>
              <a:t> submetidos a rastreamento para DM, periodicamente (pelo menos anualmente)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 Black" pitchFamily="34" charset="0"/>
              </a:rPr>
              <a:t>Introdução</a:t>
            </a:r>
            <a:endParaRPr lang="pt-BR" sz="40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Diabetes e </a:t>
            </a:r>
            <a:r>
              <a:rPr lang="pt-BR" smtClean="0"/>
              <a:t>Hipertensão são os </a:t>
            </a:r>
            <a:r>
              <a:rPr lang="pt-BR" dirty="0" smtClean="0"/>
              <a:t>principais fatores de risco para doenças vasculares cerebrais e periféricas, cardíacas e renais.</a:t>
            </a:r>
          </a:p>
          <a:p>
            <a:r>
              <a:rPr lang="pt-BR" dirty="0" smtClean="0"/>
              <a:t> Responsáveis por alto índice de mortalidade.</a:t>
            </a:r>
          </a:p>
          <a:p>
            <a:r>
              <a:rPr lang="pt-BR" dirty="0" smtClean="0"/>
              <a:t>Incidência e prevalência de Diabetes aumentada devido ao envelhecimento da população, hábitos de vida pouco saudáveis como alimentação inadequada e sedentarismo, levando à obesidade.</a:t>
            </a:r>
          </a:p>
          <a:p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1285860"/>
            <a:ext cx="7715304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Capacitação da equipe da UBS para: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3200" dirty="0" smtClean="0">
                <a:solidFill>
                  <a:prstClr val="black"/>
                </a:solidFill>
              </a:rPr>
              <a:t>verificação da pressão arterial de forma criteriosa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3200" dirty="0" smtClean="0">
                <a:solidFill>
                  <a:prstClr val="black"/>
                </a:solidFill>
              </a:rPr>
              <a:t> realização do </a:t>
            </a:r>
            <a:r>
              <a:rPr lang="pt-BR" sz="3200" dirty="0" err="1" smtClean="0">
                <a:solidFill>
                  <a:prstClr val="black"/>
                </a:solidFill>
              </a:rPr>
              <a:t>hemoglicoteste</a:t>
            </a:r>
            <a:r>
              <a:rPr lang="pt-BR" sz="3200" dirty="0" smtClean="0">
                <a:solidFill>
                  <a:prstClr val="black"/>
                </a:solidFill>
              </a:rPr>
              <a:t> em adultos com pressão arterial sustentada maior que 135/80 </a:t>
            </a:r>
            <a:r>
              <a:rPr lang="pt-BR" sz="3200" dirty="0" err="1" smtClean="0">
                <a:solidFill>
                  <a:prstClr val="black"/>
                </a:solidFill>
              </a:rPr>
              <a:t>mmHg</a:t>
            </a:r>
            <a:r>
              <a:rPr lang="pt-BR" sz="32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3200" dirty="0" smtClean="0">
                <a:solidFill>
                  <a:prstClr val="black"/>
                </a:solidFill>
              </a:rPr>
              <a:t>acolhimento da demanda destes pacientes.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3200" dirty="0" smtClean="0">
                <a:solidFill>
                  <a:prstClr val="black"/>
                </a:solidFill>
              </a:rPr>
              <a:t>Capacitar os ACS na busca destes pacientes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000108"/>
            <a:ext cx="785818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3200" b="1" u="sng" dirty="0" smtClean="0">
                <a:solidFill>
                  <a:srgbClr val="0070C0"/>
                </a:solidFill>
              </a:rPr>
              <a:t>Objetivo</a:t>
            </a:r>
            <a:r>
              <a:rPr lang="pt-BR" sz="3200" b="1" dirty="0" smtClean="0">
                <a:solidFill>
                  <a:srgbClr val="0070C0"/>
                </a:solidFill>
              </a:rPr>
              <a:t>: </a:t>
            </a:r>
            <a:r>
              <a:rPr lang="pt-BR" sz="3200" b="1" dirty="0" smtClean="0">
                <a:solidFill>
                  <a:srgbClr val="FF0000"/>
                </a:solidFill>
              </a:rPr>
              <a:t>Melhorar a adesão do hipertenso e/ou diabético ao programa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Visitas domiciliares para buscar os faltosos e pacientes com exames complementares em atraso                                       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Agendamento para acolher os hipertensos e diabéticos provenientes das buscas domiciliares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142984"/>
            <a:ext cx="8072494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Monitoramento do cumprimento da periodicidade das consultas e exames complementares prevista no protocolo (consultas em dia).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Treinamento dos ACS para a orientação de hipertensos e/ou diabéticos quanto a realizar as consultas e exames complementares e sua periodicidade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357298"/>
            <a:ext cx="800105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3200" b="1" u="sng" dirty="0" smtClean="0">
                <a:solidFill>
                  <a:srgbClr val="0070C0"/>
                </a:solidFill>
              </a:rPr>
              <a:t>Objetivo</a:t>
            </a:r>
            <a:r>
              <a:rPr lang="pt-BR" sz="3200" b="1" dirty="0" smtClean="0">
                <a:solidFill>
                  <a:srgbClr val="0070C0"/>
                </a:solidFill>
              </a:rPr>
              <a:t>: </a:t>
            </a:r>
            <a:r>
              <a:rPr lang="pt-BR" sz="3200" b="1" dirty="0" smtClean="0">
                <a:solidFill>
                  <a:srgbClr val="FF0000"/>
                </a:solidFill>
              </a:rPr>
              <a:t>Melhorar a qualidade do atendimento aos pacientes hipertensos e diabéticos realizados na Unidade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Capacitação da equipe conforme protocolo adotado pela UBS e definição de atribuições de cada membro da equipe no exame clínico de pacientes hipertensos e diabéticos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1785926"/>
            <a:ext cx="800105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Busca a pacientes que não realizaram exame clínico apropriado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Agendamento para acolher os hipertensos e diabéticos provenientes das buscas domiciliares.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2071678"/>
            <a:ext cx="807249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Garantida a solicitação dos exames complementares.        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 Priorizado o atendimento dos pacientes de alto risco com agendamento do atendimento desta demanda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928802"/>
            <a:ext cx="821537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Monitoramento dos pacientes descompensados (pelo menos trimestralmente 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Estimulado o retorno do paciente para a UBS após o atendimento especializado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1214422"/>
            <a:ext cx="8072494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3200" b="1" u="sng" dirty="0" smtClean="0">
                <a:solidFill>
                  <a:srgbClr val="0070C0"/>
                </a:solidFill>
              </a:rPr>
              <a:t>Objetivo:</a:t>
            </a:r>
            <a:r>
              <a:rPr lang="pt-BR" sz="3200" b="1" dirty="0" smtClean="0">
                <a:solidFill>
                  <a:srgbClr val="0070C0"/>
                </a:solidFill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</a:rPr>
              <a:t>Melhorar o registro das informações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Mantido as informações do SIAB atualizadas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Implantação de planilha/registro específico de acompanhamento.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Monitorado a qualidade dos registros de hipertensos e diabéticos acompanhados na UBS.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214422"/>
            <a:ext cx="8143932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3200" b="1" u="sng" dirty="0" smtClean="0">
                <a:solidFill>
                  <a:srgbClr val="0070C0"/>
                </a:solidFill>
              </a:rPr>
              <a:t>Objetivo</a:t>
            </a:r>
            <a:r>
              <a:rPr lang="pt-BR" sz="3200" b="1" dirty="0" smtClean="0">
                <a:solidFill>
                  <a:srgbClr val="0070C0"/>
                </a:solidFill>
              </a:rPr>
              <a:t>: </a:t>
            </a:r>
            <a:r>
              <a:rPr lang="pt-BR" sz="3200" b="1" dirty="0" smtClean="0">
                <a:solidFill>
                  <a:srgbClr val="FF0000"/>
                </a:solidFill>
              </a:rPr>
              <a:t>Mapear hipertensos e/ou diabéticos de risco para doença cardiovascular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Priorizado a avaliação de comprometimento de órgãos alvo para pacientes avaliados como de alto risco.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Monitorado o número de pacientes hipertensos com realização de pelo menos uma verificação da estratificação de risco por ano</a:t>
            </a:r>
            <a:r>
              <a:rPr lang="pt-BR" sz="3000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1428736"/>
            <a:ext cx="7215238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Monitorado o número de pacientes hipertensos e Diabéticos de alto risco com avaliação de comprometimento de órgãos-alvo.    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Monitorado o número de pacientes hipertensos e Diabéticos de alto risco acompanhados (pelo menos semestralmente).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285860"/>
            <a:ext cx="7786742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No Brasil, </a:t>
            </a:r>
            <a:r>
              <a:rPr lang="pt-BR" sz="3200" dirty="0" smtClean="0">
                <a:cs typeface="Arial" pitchFamily="34" charset="0"/>
              </a:rPr>
              <a:t>22,7% </a:t>
            </a:r>
            <a:r>
              <a:rPr lang="pt-BR" sz="3200" smtClean="0">
                <a:cs typeface="Arial" pitchFamily="34" charset="0"/>
              </a:rPr>
              <a:t>da população </a:t>
            </a:r>
            <a:r>
              <a:rPr lang="pt-BR" sz="3200" dirty="0" smtClean="0">
                <a:cs typeface="Arial" pitchFamily="34" charset="0"/>
              </a:rPr>
              <a:t>são </a:t>
            </a:r>
            <a:r>
              <a:rPr lang="pt-BR" sz="3200" dirty="0" smtClean="0">
                <a:solidFill>
                  <a:prstClr val="black"/>
                </a:solidFill>
              </a:rPr>
              <a:t> portadores de hipertensão ( Ministério da Saúde)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35% de 40 anos ou mais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4% de crianças e adolescentes portadores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Curso silencioso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Diagnóstico e tratamento negligenciado </a:t>
            </a:r>
            <a:r>
              <a:rPr lang="pt-BR" sz="3200" dirty="0" err="1" smtClean="0">
                <a:solidFill>
                  <a:prstClr val="black"/>
                </a:solidFill>
              </a:rPr>
              <a:t>frequentemente</a:t>
            </a:r>
            <a:endParaRPr lang="pt-BR" sz="3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2910" y="1428736"/>
            <a:ext cx="778674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Capacitação da equipe para realizar estratificação de risco segundo o escore de </a:t>
            </a:r>
            <a:r>
              <a:rPr lang="pt-BR" sz="3200" dirty="0" err="1" smtClean="0">
                <a:solidFill>
                  <a:prstClr val="black"/>
                </a:solidFill>
              </a:rPr>
              <a:t>Framingham</a:t>
            </a:r>
            <a:r>
              <a:rPr lang="pt-BR" sz="3200" dirty="0" smtClean="0">
                <a:solidFill>
                  <a:prstClr val="black"/>
                </a:solidFill>
              </a:rPr>
              <a:t> ou de lesões em órgãos alvo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Capacitação da equipe para a importância do registro desta avaliação.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Sensibilização da equipe para o acompanhamento de todos os pacientes de alto-risco, mantendo registros atualizados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1714488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Orientação aos usuários quanto ao seu nível de risco e a importância do acompanhamento regular e o adequado controle de fatores de risco modificáveis (como alimentação).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928671"/>
            <a:ext cx="8001056" cy="478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3200" b="1" u="sng" dirty="0" smtClean="0">
                <a:solidFill>
                  <a:srgbClr val="0070C0"/>
                </a:solidFill>
              </a:rPr>
              <a:t>Objetivo</a:t>
            </a:r>
            <a:r>
              <a:rPr lang="pt-BR" sz="3200" b="1" dirty="0" smtClean="0">
                <a:solidFill>
                  <a:srgbClr val="0070C0"/>
                </a:solidFill>
              </a:rPr>
              <a:t>: </a:t>
            </a:r>
            <a:r>
              <a:rPr lang="pt-BR" sz="3200" b="1" dirty="0" smtClean="0">
                <a:solidFill>
                  <a:srgbClr val="FF0000"/>
                </a:solidFill>
              </a:rPr>
              <a:t>Promoção da saúde  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Atenção à saúde bucal de hipertensos e diabéticos.     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Práticas coletivas sobre alimentação saudável. Envolvendo a ação de nutricionista nesta atividade.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Práticas coletivas para orientação de atividade física, com envolvimento de Educador Físico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5786" y="1357298"/>
            <a:ext cx="7786742" cy="414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Monitoramento da realização de consultas periódicas anuais com o dentista, orientação nutricional, atividade física regular e sobre riscos do tabagismo em 100% dos hipertensos e/ou diabéticos acompanhados na UBS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Busca de parcerias na comunidade nas ações de promoção da saúde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571612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Orientação a hipertensos e diabéticos sobre a importância da alimentação saudável, da prática de atividade física regular,  sobre a existência de tratamento para abandonar o tabagismo.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2071678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200" b="1" u="sng" dirty="0" smtClean="0">
                <a:solidFill>
                  <a:srgbClr val="0070C0"/>
                </a:solidFill>
              </a:rPr>
              <a:t>Objetivo:</a:t>
            </a:r>
            <a:r>
              <a:rPr lang="pt-BR" sz="3200" b="1" dirty="0" smtClean="0">
                <a:solidFill>
                  <a:srgbClr val="0070C0"/>
                </a:solidFill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</a:rPr>
              <a:t>Realizar ações de promoção à saúde e prevenção de doenças nas famílias dos hipertensos e/ou diabéticos</a:t>
            </a:r>
          </a:p>
          <a:p>
            <a:pPr>
              <a:buNone/>
            </a:pPr>
            <a:endParaRPr lang="pt-BR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28860" y="2714620"/>
            <a:ext cx="4148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400" dirty="0" smtClean="0">
                <a:latin typeface="Arial Black" pitchFamily="34" charset="0"/>
              </a:rPr>
              <a:t>Logística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500042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200" dirty="0" smtClean="0"/>
              <a:t> Adoção do protocolo dos Cadernos de Atenção Básica a Hipertensos e Diabéticos de número 15 e 16 do Ministério da Saúde.</a:t>
            </a:r>
          </a:p>
          <a:p>
            <a:pPr>
              <a:buFont typeface="Arial" pitchFamily="34" charset="0"/>
              <a:buChar char="•"/>
            </a:pPr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 ficha de acompanhamento do hipertenso e/ou diabético (HIPERDIA)</a:t>
            </a:r>
          </a:p>
          <a:p>
            <a:pPr>
              <a:buFont typeface="Arial" pitchFamily="34" charset="0"/>
              <a:buChar char="•"/>
            </a:pPr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 prontuários</a:t>
            </a:r>
          </a:p>
          <a:p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ficha espelho confeccionada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1571612"/>
            <a:ext cx="75009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200" dirty="0" smtClean="0"/>
              <a:t>planilha eletrônica de coleta de dados</a:t>
            </a:r>
          </a:p>
          <a:p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capacitação da Equipe fazendo-se estudo do protocolo do Caderno de Atenção Básica à Saúde do Hipertenso e/ou Diabético</a:t>
            </a:r>
          </a:p>
          <a:p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buscas ativas dos pacientes faltosos e em atraso realizadas pelas ACS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714348" y="857232"/>
            <a:ext cx="3817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200" dirty="0" smtClean="0"/>
              <a:t>ficha complementar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00100" y="928670"/>
            <a:ext cx="71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200" dirty="0" smtClean="0"/>
              <a:t>Prioridade de atendimento das </a:t>
            </a:r>
            <a:r>
              <a:rPr lang="pt-BR" sz="3200" dirty="0" err="1" smtClean="0"/>
              <a:t>intercorrências</a:t>
            </a:r>
            <a:r>
              <a:rPr lang="pt-BR" sz="3200" dirty="0" smtClean="0"/>
              <a:t> agudas nas consultas disponíveis diariamente (4 fichas por turno)</a:t>
            </a:r>
          </a:p>
          <a:p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Reuniões de equipe</a:t>
            </a:r>
          </a:p>
          <a:p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Palestras de sala de espera</a:t>
            </a:r>
          </a:p>
          <a:p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Grupos de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Alegrete</a:t>
            </a:r>
            <a:r>
              <a:rPr lang="pt-BR" sz="2800" dirty="0" smtClean="0"/>
              <a:t> se localiza no oeste do estado, a 506 Km de distância da capital Porto Alegre.</a:t>
            </a:r>
            <a:endParaRPr lang="pt-BR" sz="2800" dirty="0"/>
          </a:p>
        </p:txBody>
      </p:sp>
      <p:pic>
        <p:nvPicPr>
          <p:cNvPr id="4" name="Espaço Reservado para Conteúdo 3" descr="280px-RioGrandedoSul_Municip_Alegrete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285992"/>
            <a:ext cx="4218653" cy="40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488" y="2928934"/>
            <a:ext cx="3602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400" dirty="0" smtClean="0">
                <a:latin typeface="Arial Black" pitchFamily="34" charset="0"/>
              </a:rPr>
              <a:t>Resultados</a:t>
            </a:r>
            <a:endParaRPr lang="pt-BR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0100" y="928670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Objetivo : </a:t>
            </a:r>
            <a:r>
              <a:rPr lang="pt-BR" sz="3200" dirty="0" smtClean="0"/>
              <a:t>Ampliar a cobertura a diabéticos e Hipertensos</a:t>
            </a:r>
          </a:p>
          <a:p>
            <a:pPr>
              <a:buNone/>
            </a:pPr>
            <a:endParaRPr lang="pt-BR" sz="3200" dirty="0" smtClean="0"/>
          </a:p>
          <a:p>
            <a:pPr>
              <a:buFont typeface="Wingdings" pitchFamily="2" charset="2"/>
              <a:buChar char="q"/>
            </a:pPr>
            <a:r>
              <a:rPr lang="pt-BR" sz="3200" b="1" dirty="0" smtClean="0"/>
              <a:t>Meta</a:t>
            </a:r>
            <a:r>
              <a:rPr lang="pt-BR" sz="3200" dirty="0" smtClean="0"/>
              <a:t>:- Cadastrar 60% dos diabéticos e hipertensos entre 18 e 59 anos de idade das duas </a:t>
            </a:r>
            <a:r>
              <a:rPr lang="pt-BR" sz="3200" dirty="0" err="1" smtClean="0"/>
              <a:t>microáreas</a:t>
            </a:r>
            <a:r>
              <a:rPr lang="pt-BR" sz="3200" dirty="0" smtClean="0"/>
              <a:t> cobertas pelas ACS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 </a:t>
            </a:r>
            <a:r>
              <a:rPr lang="pt-BR" sz="3100" dirty="0" smtClean="0"/>
              <a:t>Cobertura do programa de atenção aos diabéticos e hipertensos na UBS.</a:t>
            </a:r>
            <a:endParaRPr lang="pt-BR" sz="31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Proporção de hipertensos e diabéticos com cadastro no Programa HIPERDIA ou em planilha própria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sz="half" idx="2"/>
          </p:nvPr>
        </p:nvGraphicFramePr>
        <p:xfrm>
          <a:off x="428596" y="2143116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1000108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Objetivo </a:t>
            </a:r>
            <a:r>
              <a:rPr lang="pt-BR" sz="3200" b="1" dirty="0" smtClean="0"/>
              <a:t>:</a:t>
            </a:r>
            <a:r>
              <a:rPr lang="pt-BR" sz="3200" dirty="0" smtClean="0"/>
              <a:t>Melhorar a adesão dos diabéticos e hipertensos ao programa</a:t>
            </a:r>
          </a:p>
          <a:p>
            <a:endParaRPr lang="pt-BR" sz="3200" dirty="0" smtClean="0"/>
          </a:p>
          <a:p>
            <a:pPr>
              <a:buFont typeface="Wingdings" pitchFamily="2" charset="2"/>
              <a:buChar char="q"/>
            </a:pPr>
            <a:r>
              <a:rPr lang="pt-BR" sz="3200" b="1" dirty="0" smtClean="0"/>
              <a:t>Meta:</a:t>
            </a:r>
            <a:r>
              <a:rPr lang="pt-BR" sz="3200" dirty="0" smtClean="0"/>
              <a:t>Programar consultas de retorno periódico.Buscar 100% dos hipertensos e diabéticos das áreas cobertas pelas ACS, faltosos conforme periodicidade recomendada para consulta e realização de exames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Proporção de diabéticos e hipertensos com consultas em dia de acordo com o protocolo.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8" name="Espaço Reservado para Conteúdo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1285860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Objetivo:</a:t>
            </a:r>
            <a:r>
              <a:rPr lang="pt-BR" sz="3200" dirty="0" smtClean="0"/>
              <a:t>Melhorar a qualidade do atendimento aos pacientes diabéticos realizado na ESF Dr. Romário</a:t>
            </a:r>
          </a:p>
          <a:p>
            <a:endParaRPr lang="pt-BR" sz="3200" dirty="0" smtClean="0"/>
          </a:p>
          <a:p>
            <a:r>
              <a:rPr lang="pt-BR" sz="3200" b="1" dirty="0" smtClean="0">
                <a:solidFill>
                  <a:srgbClr val="FF0000"/>
                </a:solidFill>
              </a:rPr>
              <a:t>Objetivo : </a:t>
            </a:r>
            <a:r>
              <a:rPr lang="pt-BR" sz="3200" dirty="0" smtClean="0"/>
              <a:t>Mapear Hipertensos e/ou Diabéticos de risco para doença cardiovascular</a:t>
            </a:r>
          </a:p>
          <a:p>
            <a:r>
              <a:rPr lang="pt-BR" sz="3200" b="1" dirty="0" smtClean="0">
                <a:solidFill>
                  <a:srgbClr val="FF0000"/>
                </a:solidFill>
              </a:rPr>
              <a:t>Objetivo: </a:t>
            </a:r>
            <a:r>
              <a:rPr lang="pt-BR" sz="3200" dirty="0" smtClean="0"/>
              <a:t>Promoção da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643050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pt-BR" sz="3200" b="1" dirty="0" smtClean="0">
                <a:solidFill>
                  <a:prstClr val="black"/>
                </a:solidFill>
              </a:rPr>
              <a:t>Meta</a:t>
            </a:r>
            <a:r>
              <a:rPr lang="pt-BR" sz="3200" dirty="0" smtClean="0">
                <a:solidFill>
                  <a:prstClr val="black"/>
                </a:solidFill>
              </a:rPr>
              <a:t>: Realizar exame clínico apropriado em 100% das consultas, incluindo exame físico dos pés, com palpação dos pulsos tibial posterior e pedioso e medida da sensibilidade a cada 03 meses para diabéticos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Proporção de diabéticos com o exame de pé diabético em dia</a:t>
            </a: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0166" y="2071678"/>
            <a:ext cx="65008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200" b="1" dirty="0" smtClean="0"/>
              <a:t>Meta</a:t>
            </a:r>
            <a:r>
              <a:rPr lang="pt-BR" sz="3200" dirty="0" smtClean="0"/>
              <a:t>: Realizar a solicitação de exames complementares periódicos em 100% dos pacientes que comparecem às consultas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643050"/>
            <a:ext cx="821537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Município de </a:t>
            </a:r>
            <a:r>
              <a:rPr lang="pt-BR" sz="3200" dirty="0" err="1" smtClean="0">
                <a:solidFill>
                  <a:prstClr val="black"/>
                </a:solidFill>
              </a:rPr>
              <a:t>Alegrete</a:t>
            </a:r>
            <a:r>
              <a:rPr lang="pt-BR" sz="3200" dirty="0" smtClean="0">
                <a:solidFill>
                  <a:prstClr val="black"/>
                </a:solidFill>
              </a:rPr>
              <a:t> tem cerca de setenta e sete mil habitantes.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Gestão plena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Sistema Municipal de Saúde conta com </a:t>
            </a:r>
            <a:r>
              <a:rPr lang="pt-BR" sz="3200" smtClean="0">
                <a:solidFill>
                  <a:prstClr val="black"/>
                </a:solidFill>
              </a:rPr>
              <a:t>seis UBS </a:t>
            </a:r>
            <a:r>
              <a:rPr lang="pt-BR" sz="3200" dirty="0" smtClean="0">
                <a:solidFill>
                  <a:prstClr val="black"/>
                </a:solidFill>
              </a:rPr>
              <a:t>ESF, quatro UBS tradicionais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Proporção de diabéticos e hipertensos com exames complementares em dia de acordo com o protocolo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8" name="Espaço Reservado para Conteúdo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357298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pt-BR" sz="3200" b="1" dirty="0" smtClean="0"/>
          </a:p>
          <a:p>
            <a:pPr>
              <a:buFont typeface="Wingdings" pitchFamily="2" charset="2"/>
              <a:buChar char="q"/>
            </a:pPr>
            <a:r>
              <a:rPr lang="pt-BR" sz="3200" b="1" dirty="0" smtClean="0"/>
              <a:t>Meta:</a:t>
            </a:r>
            <a:r>
              <a:rPr lang="pt-BR" sz="3200" dirty="0" smtClean="0"/>
              <a:t>Garantir tratamento medicamentoso para 100% dos pacientes com prescrição da Farmácia Popular/HIPERDIA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prstClr val="black"/>
                </a:solidFill>
              </a:rPr>
              <a:t>Proporção de diabéticos e hipertensos com prescrição de medicamentos para controle da doença</a:t>
            </a:r>
            <a:endParaRPr lang="pt-BR" sz="2800" dirty="0"/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3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Proporção de diabéticos e hipertensos com tratamento medicamentoso da lista do HIPERDIA ou Farmácia Popular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8" name="Espaço Reservado para Conteúdo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Proporção de diabéticos e hipertensos que conseguem todos os medicamentos da lista do HIPERDIA ou da Farmácia Popular</a:t>
            </a:r>
            <a:endParaRPr lang="pt-BR" sz="28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12" name="Espaço Reservado para Conteúdo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13" name="Espaço Reservado para Conteúdo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Proporção de diabéticos e hipertensos que tomam todos os medicamentos de acordo com a prescrição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8" name="Espaço Reservado para Conteúdo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2500306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200" b="1" dirty="0" smtClean="0">
                <a:solidFill>
                  <a:prstClr val="black"/>
                </a:solidFill>
                <a:ea typeface="+mj-ea"/>
                <a:cs typeface="+mj-cs"/>
              </a:rPr>
              <a:t>Meta:</a:t>
            </a:r>
            <a:r>
              <a:rPr lang="pt-BR" sz="3200" dirty="0" smtClean="0">
                <a:solidFill>
                  <a:prstClr val="black"/>
                </a:solidFill>
                <a:ea typeface="+mj-ea"/>
                <a:cs typeface="+mj-cs"/>
              </a:rPr>
              <a:t> Identificar todos os pacientes diabéticos e hipertensos descompensados de acordo com o protocolo adotado</a:t>
            </a:r>
            <a:endParaRPr lang="pt-BR" sz="32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Proporção de pacientes com a Hipertensão e/ou Diabetes  compensados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Proporção de diabéticos com a glicemia compensada</a:t>
            </a:r>
            <a:endParaRPr lang="pt-BR" dirty="0"/>
          </a:p>
        </p:txBody>
      </p:sp>
      <p:graphicFrame>
        <p:nvGraphicFramePr>
          <p:cNvPr id="9" name="Espaço Reservado para Conteúdo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Proporção de hipertensos com a pressão arterial compensada</a:t>
            </a:r>
            <a:endParaRPr lang="pt-BR" dirty="0"/>
          </a:p>
        </p:txBody>
      </p:sp>
      <p:graphicFrame>
        <p:nvGraphicFramePr>
          <p:cNvPr id="10" name="Espaço Reservado para Conteúdo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5786" y="1857364"/>
            <a:ext cx="7715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200" b="1" dirty="0" smtClean="0"/>
              <a:t>Meta</a:t>
            </a:r>
            <a:r>
              <a:rPr lang="pt-BR" sz="3200" dirty="0" smtClean="0"/>
              <a:t>: Realizar estratificação do risco cardiovascular em 100% dos diabéticos e hipertensos cadastrados no programa de atenção ao diabetes na ESF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Proporção de diabéticos e hipertensos com estratificação de risco cardiovascular por exame clínico em dia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1285860"/>
            <a:ext cx="835824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ESF Dr. Romário é urbana. Possui boa área física . Equipe composta por um Médico clínico geral, uma Enfermeira, duas técnicas de Enfermagem, duas ACS e uma funcionária da higienização.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Apoio de um Pediatra, um </a:t>
            </a:r>
            <a:r>
              <a:rPr lang="pt-BR" sz="3200" dirty="0" err="1" smtClean="0">
                <a:solidFill>
                  <a:prstClr val="black"/>
                </a:solidFill>
              </a:rPr>
              <a:t>Gineco-obstetra</a:t>
            </a:r>
            <a:r>
              <a:rPr lang="pt-BR" sz="3200" dirty="0" smtClean="0">
                <a:solidFill>
                  <a:prstClr val="black"/>
                </a:solidFill>
              </a:rPr>
              <a:t>, uma Nutricionista e um </a:t>
            </a:r>
            <a:r>
              <a:rPr lang="pt-BR" sz="3200" dirty="0" err="1" smtClean="0">
                <a:solidFill>
                  <a:prstClr val="black"/>
                </a:solidFill>
              </a:rPr>
              <a:t>Odontólogo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414" y="1357299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pt-BR" sz="3200" b="1" dirty="0" smtClean="0"/>
          </a:p>
          <a:p>
            <a:pPr>
              <a:buFont typeface="Wingdings" pitchFamily="2" charset="2"/>
              <a:buChar char="q"/>
            </a:pPr>
            <a:r>
              <a:rPr lang="pt-BR" sz="3200" b="1" dirty="0" smtClean="0"/>
              <a:t>Meta</a:t>
            </a:r>
            <a:r>
              <a:rPr lang="pt-BR" sz="3200" dirty="0" smtClean="0"/>
              <a:t>: Avaliar o comprometimento de órgãos alvo em 100% dos diabéticos e hipertensos de alto risco acompanhados na ESF.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Proporção de diabéticos e hipertensos de alto risco com avaliação de comprometimento de órgãos alvo em dia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7290" y="1928802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200" b="1" dirty="0" smtClean="0"/>
              <a:t>Meta</a:t>
            </a:r>
            <a:r>
              <a:rPr lang="pt-BR" sz="3200" dirty="0" smtClean="0"/>
              <a:t>: Garantir consulta periódica com dentista para 100% dos pacientes diabéticos e Hipertensos cadastrados no programa de atenção ao diabetes e hipertensão</a:t>
            </a:r>
            <a:endParaRPr lang="pt-BR" sz="32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Proporção de diabéticos e hipertensos com consulta periódica com dentista em dia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5852" y="1285860"/>
            <a:ext cx="7358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Garantir orientação nutricional sobre alimentação saudável a 100% dos pacientes diabéticos e hipertensos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Proporção de diabéticos e hipertensos que receberam orientação nutricional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1714489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: Garantir orientação de prática de atividade física regular a 100% dos pacientes diabéticos e hipertensos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Proporção de diabéticos e hipertensos que receberam orientação sobre atividade física regular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207167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3200" b="1" dirty="0" smtClean="0">
                <a:solidFill>
                  <a:prstClr val="black"/>
                </a:solidFill>
              </a:rPr>
              <a:t>Meta: </a:t>
            </a:r>
            <a:r>
              <a:rPr lang="pt-BR" sz="3200" dirty="0" smtClean="0">
                <a:solidFill>
                  <a:prstClr val="black"/>
                </a:solidFill>
              </a:rPr>
              <a:t>Garantir orientação sobre os riscos do tabagismo a 100% dos pacientes diabéticos e hipertensos que fumam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Proporção de pacientes hipertensos e diabéticos que receberam orientação sobre os riscos do tabagismo 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Diabéticos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Hipertensos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ESF Dr. Romário</a:t>
            </a:r>
            <a:endParaRPr lang="pt-BR" dirty="0"/>
          </a:p>
        </p:txBody>
      </p:sp>
      <p:pic>
        <p:nvPicPr>
          <p:cNvPr id="4" name="Espaço Reservado para Conteúdo 3" descr="DSC00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importância da intervenção para a equipe </a:t>
            </a:r>
          </a:p>
          <a:p>
            <a:r>
              <a:rPr lang="pt-BR" dirty="0" smtClean="0"/>
              <a:t>para o serviço 	</a:t>
            </a:r>
          </a:p>
          <a:p>
            <a:r>
              <a:rPr lang="pt-BR" dirty="0" smtClean="0"/>
              <a:t>para a comunidade	</a:t>
            </a:r>
          </a:p>
          <a:p>
            <a:r>
              <a:rPr lang="pt-BR" dirty="0" smtClean="0"/>
              <a:t>Incorporação da intervenção à rotina do serviço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Reflexão Crítica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desenvolvimento do curso e expectativas iniciais</a:t>
            </a:r>
          </a:p>
          <a:p>
            <a:r>
              <a:rPr lang="pt-BR" dirty="0" err="1" smtClean="0"/>
              <a:t>signiﬁcado</a:t>
            </a:r>
            <a:r>
              <a:rPr lang="pt-BR" dirty="0" smtClean="0"/>
              <a:t> do curso para a prática </a:t>
            </a:r>
            <a:r>
              <a:rPr lang="pt-BR" dirty="0" err="1" smtClean="0"/>
              <a:t>proﬁssional</a:t>
            </a:r>
            <a:endParaRPr lang="pt-BR" dirty="0" smtClean="0"/>
          </a:p>
          <a:p>
            <a:r>
              <a:rPr lang="pt-BR" dirty="0" smtClean="0"/>
              <a:t>aprendizados mais relevantes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1571612"/>
            <a:ext cx="8358246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5400" dirty="0" smtClean="0">
                <a:solidFill>
                  <a:prstClr val="black"/>
                </a:solidFill>
                <a:latin typeface="Arial Black" pitchFamily="34" charset="0"/>
              </a:rPr>
              <a:t>Obrigada !</a:t>
            </a:r>
          </a:p>
          <a:p>
            <a:pPr marL="342900" lvl="0" indent="-342900">
              <a:spcBef>
                <a:spcPct val="20000"/>
              </a:spcBef>
            </a:pPr>
            <a:endParaRPr lang="pt-BR" sz="54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pt-BR" sz="44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pt-BR" sz="4400" dirty="0" smtClean="0">
                <a:solidFill>
                  <a:prstClr val="black"/>
                </a:solidFill>
                <a:latin typeface="Arial Rounded MT Bold" pitchFamily="34" charset="0"/>
              </a:rPr>
              <a:t>email: caisash@hotmail.com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 descr="DSC0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603461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2441</TotalTime>
  <Words>2413</Words>
  <Application>Microsoft Office PowerPoint</Application>
  <PresentationFormat>Apresentação na tela (4:3)</PresentationFormat>
  <Paragraphs>257</Paragraphs>
  <Slides>82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82</vt:i4>
      </vt:variant>
    </vt:vector>
  </HeadingPairs>
  <TitlesOfParts>
    <vt:vector size="83" baseType="lpstr">
      <vt:lpstr>Tema do Office</vt:lpstr>
      <vt:lpstr>Bom dia!</vt:lpstr>
      <vt:lpstr>Melhoria da Atenção Básica aos Hipertensos e Diabéticos</vt:lpstr>
      <vt:lpstr>Introdução</vt:lpstr>
      <vt:lpstr>Slide 4</vt:lpstr>
      <vt:lpstr>Alegrete se localiza no oeste do estado, a 506 Km de distância da capital Porto Alegre.</vt:lpstr>
      <vt:lpstr>Slide 6</vt:lpstr>
      <vt:lpstr>Slide 7</vt:lpstr>
      <vt:lpstr> ESF Dr. Romário</vt:lpstr>
      <vt:lpstr>Slide 9</vt:lpstr>
      <vt:lpstr>Equipe ESF Dr. Romário</vt:lpstr>
      <vt:lpstr>Slide 11</vt:lpstr>
      <vt:lpstr>Objetivo Geral</vt:lpstr>
      <vt:lpstr>Objetivos Específicos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Ações Realizadas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 Cobertura do programa de atenção aos diabéticos e hipertensos na UBS.</vt:lpstr>
      <vt:lpstr>Proporção de hipertensos e diabéticos com cadastro no Programa HIPERDIA ou em planilha própria</vt:lpstr>
      <vt:lpstr>Slide 54</vt:lpstr>
      <vt:lpstr>Proporção de diabéticos e hipertensos com consultas em dia de acordo com o protocolo.</vt:lpstr>
      <vt:lpstr>Slide 56</vt:lpstr>
      <vt:lpstr>Slide 57</vt:lpstr>
      <vt:lpstr>Proporção de diabéticos com o exame de pé diabético em dia</vt:lpstr>
      <vt:lpstr>Slide 59</vt:lpstr>
      <vt:lpstr>Proporção de diabéticos e hipertensos com exames complementares em dia de acordo com o protocolo</vt:lpstr>
      <vt:lpstr>Slide 61</vt:lpstr>
      <vt:lpstr>Proporção de diabéticos e hipertensos com prescrição de medicamentos para controle da doença</vt:lpstr>
      <vt:lpstr>Proporção de diabéticos e hipertensos com tratamento medicamentoso da lista do HIPERDIA ou Farmácia Popular</vt:lpstr>
      <vt:lpstr>Proporção de diabéticos e hipertensos que conseguem todos os medicamentos da lista do HIPERDIA ou da Farmácia Popular</vt:lpstr>
      <vt:lpstr>Proporção de diabéticos e hipertensos que tomam todos os medicamentos de acordo com a prescrição</vt:lpstr>
      <vt:lpstr>Slide 66</vt:lpstr>
      <vt:lpstr>Proporção de pacientes com a Hipertensão e/ou Diabetes  compensados </vt:lpstr>
      <vt:lpstr>Slide 68</vt:lpstr>
      <vt:lpstr>Proporção de diabéticos e hipertensos com estratificação de risco cardiovascular por exame clínico em dia</vt:lpstr>
      <vt:lpstr>Slide 70</vt:lpstr>
      <vt:lpstr>Proporção de diabéticos e hipertensos de alto risco com avaliação de comprometimento de órgãos alvo em dia</vt:lpstr>
      <vt:lpstr>Slide 72</vt:lpstr>
      <vt:lpstr>Proporção de diabéticos e hipertensos com consulta periódica com dentista em dia </vt:lpstr>
      <vt:lpstr>Slide 74</vt:lpstr>
      <vt:lpstr>Proporção de diabéticos e hipertensos que receberam orientação nutricional</vt:lpstr>
      <vt:lpstr>Slide 76</vt:lpstr>
      <vt:lpstr>Proporção de diabéticos e hipertensos que receberam orientação sobre atividade física regular</vt:lpstr>
      <vt:lpstr>Slide 78</vt:lpstr>
      <vt:lpstr>Proporção de pacientes hipertensos e diabéticos que receberam orientação sobre os riscos do tabagismo  </vt:lpstr>
      <vt:lpstr>Discussão</vt:lpstr>
      <vt:lpstr>Reflexão Crítica </vt:lpstr>
      <vt:lpstr>Slide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Básica aos Hipertensos e diabéticos</dc:title>
  <dc:creator>Carmen</dc:creator>
  <cp:lastModifiedBy>Carmen</cp:lastModifiedBy>
  <cp:revision>178</cp:revision>
  <dcterms:created xsi:type="dcterms:W3CDTF">2013-05-28T01:58:43Z</dcterms:created>
  <dcterms:modified xsi:type="dcterms:W3CDTF">2013-09-13T16:04:37Z</dcterms:modified>
</cp:coreProperties>
</file>