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3" r:id="rId3"/>
    <p:sldId id="257" r:id="rId4"/>
    <p:sldId id="294" r:id="rId5"/>
    <p:sldId id="292" r:id="rId6"/>
    <p:sldId id="258" r:id="rId7"/>
    <p:sldId id="259" r:id="rId8"/>
    <p:sldId id="261" r:id="rId9"/>
    <p:sldId id="301" r:id="rId10"/>
    <p:sldId id="302" r:id="rId11"/>
    <p:sldId id="303" r:id="rId12"/>
    <p:sldId id="290" r:id="rId13"/>
    <p:sldId id="285" r:id="rId14"/>
    <p:sldId id="262" r:id="rId15"/>
    <p:sldId id="269" r:id="rId16"/>
    <p:sldId id="295" r:id="rId17"/>
    <p:sldId id="271" r:id="rId18"/>
    <p:sldId id="272" r:id="rId19"/>
    <p:sldId id="273" r:id="rId20"/>
    <p:sldId id="296" r:id="rId21"/>
    <p:sldId id="274" r:id="rId22"/>
    <p:sldId id="275" r:id="rId23"/>
    <p:sldId id="297" r:id="rId24"/>
    <p:sldId id="277" r:id="rId25"/>
    <p:sldId id="298" r:id="rId26"/>
    <p:sldId id="279" r:id="rId27"/>
    <p:sldId id="299" r:id="rId28"/>
    <p:sldId id="281" r:id="rId29"/>
    <p:sldId id="300" r:id="rId30"/>
    <p:sldId id="282" r:id="rId31"/>
    <p:sldId id="283" r:id="rId32"/>
    <p:sldId id="289" r:id="rId33"/>
    <p:sldId id="286" r:id="rId34"/>
    <p:sldId id="287" r:id="rId35"/>
    <p:sldId id="288" r:id="rId36"/>
    <p:sldId id="291" r:id="rId37"/>
    <p:sldId id="284"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ernando\Downloads\planilha%20Carolina%20pronta%20final%20graficos%20configurad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configurados.xls]Indicadores'!$R$4</c:f>
              <c:strCache>
                <c:ptCount val="1"/>
                <c:pt idx="0">
                  <c:v>Cobertura do programa de atenção ao  diabético na unidade de saúde</c:v>
                </c:pt>
              </c:strCache>
            </c:strRef>
          </c:tx>
          <c:spPr>
            <a:solidFill>
              <a:srgbClr val="4F81BD"/>
            </a:solidFill>
            <a:ln w="25400">
              <a:noFill/>
            </a:ln>
          </c:spPr>
          <c:invertIfNegative val="0"/>
          <c:cat>
            <c:strRef>
              <c:f>'[planilha Carolina pronta final graficos configurados.xls]Indicadores'!$S$3:$U$3</c:f>
              <c:strCache>
                <c:ptCount val="3"/>
                <c:pt idx="0">
                  <c:v>Mês 1</c:v>
                </c:pt>
                <c:pt idx="1">
                  <c:v>Mês 2</c:v>
                </c:pt>
                <c:pt idx="2">
                  <c:v>Mês 3</c:v>
                </c:pt>
              </c:strCache>
            </c:strRef>
          </c:cat>
          <c:val>
            <c:numRef>
              <c:f>'[planilha Carolina pronta final graficos configurados.xls]Indicadores'!$S$4:$U$4</c:f>
              <c:numCache>
                <c:formatCode>0.0%</c:formatCode>
                <c:ptCount val="3"/>
                <c:pt idx="0">
                  <c:v>0.33548387096774213</c:v>
                </c:pt>
                <c:pt idx="1">
                  <c:v>0.64516129032258074</c:v>
                </c:pt>
                <c:pt idx="2">
                  <c:v>1</c:v>
                </c:pt>
              </c:numCache>
            </c:numRef>
          </c:val>
        </c:ser>
        <c:dLbls>
          <c:showLegendKey val="0"/>
          <c:showVal val="0"/>
          <c:showCatName val="0"/>
          <c:showSerName val="0"/>
          <c:showPercent val="0"/>
          <c:showBubbleSize val="0"/>
        </c:dLbls>
        <c:gapWidth val="150"/>
        <c:axId val="141632512"/>
        <c:axId val="81270400"/>
      </c:barChart>
      <c:catAx>
        <c:axId val="14163251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1270400"/>
        <c:crosses val="autoZero"/>
        <c:auto val="1"/>
        <c:lblAlgn val="ctr"/>
        <c:lblOffset val="100"/>
        <c:noMultiLvlLbl val="0"/>
      </c:catAx>
      <c:valAx>
        <c:axId val="8127040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632512"/>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configurados.xls]Indicadores'!$C$37</c:f>
              <c:strCache>
                <c:ptCount val="1"/>
                <c:pt idx="0">
                  <c:v>Proporção de hipertensos com registro adequado na ficha de acompanhamento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cat>
            <c:strRef>
              <c:f>'[planilha Carolina pronta final graficos configurados.xls]Indicadores'!$D$36:$F$36</c:f>
              <c:strCache>
                <c:ptCount val="3"/>
                <c:pt idx="0">
                  <c:v>Mês 1</c:v>
                </c:pt>
                <c:pt idx="1">
                  <c:v>Mês 2</c:v>
                </c:pt>
                <c:pt idx="2">
                  <c:v>Mês 3</c:v>
                </c:pt>
              </c:strCache>
            </c:strRef>
          </c:cat>
          <c:val>
            <c:numRef>
              <c:f>'[planilha Carolina pronta final graficos configurados.xls]Indicadores'!$D$37:$F$37</c:f>
              <c:numCache>
                <c:formatCode>0.0%</c:formatCode>
                <c:ptCount val="3"/>
                <c:pt idx="0">
                  <c:v>0.95973154362416113</c:v>
                </c:pt>
                <c:pt idx="1">
                  <c:v>0.97309417040358781</c:v>
                </c:pt>
                <c:pt idx="2">
                  <c:v>0.98321342925659461</c:v>
                </c:pt>
              </c:numCache>
            </c:numRef>
          </c:val>
        </c:ser>
        <c:dLbls>
          <c:showLegendKey val="0"/>
          <c:showVal val="0"/>
          <c:showCatName val="0"/>
          <c:showSerName val="0"/>
          <c:showPercent val="0"/>
          <c:showBubbleSize val="0"/>
        </c:dLbls>
        <c:gapWidth val="150"/>
        <c:axId val="155735552"/>
        <c:axId val="155650880"/>
      </c:barChart>
      <c:catAx>
        <c:axId val="1557355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650880"/>
        <c:crosses val="autoZero"/>
        <c:auto val="1"/>
        <c:lblAlgn val="ctr"/>
        <c:lblOffset val="100"/>
        <c:noMultiLvlLbl val="0"/>
      </c:catAx>
      <c:valAx>
        <c:axId val="15565088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735552"/>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configurados.xls]Indicadores'!$R$37</c:f>
              <c:strCache>
                <c:ptCount val="1"/>
                <c:pt idx="0">
                  <c:v>Proporção de diabéticos com registro adequado na ficha de acompanhamento</c:v>
                </c:pt>
              </c:strCache>
            </c:strRef>
          </c:tx>
          <c:spPr>
            <a:solidFill>
              <a:srgbClr val="4F81BD"/>
            </a:solidFill>
            <a:ln w="25400">
              <a:noFill/>
            </a:ln>
          </c:spPr>
          <c:invertIfNegative val="0"/>
          <c:cat>
            <c:strRef>
              <c:f>'[planilha Carolina pronta final graficos configurados.xls]Indicadores'!$S$36:$U$36</c:f>
              <c:strCache>
                <c:ptCount val="3"/>
                <c:pt idx="0">
                  <c:v>Mês 1</c:v>
                </c:pt>
                <c:pt idx="1">
                  <c:v>Mês 2</c:v>
                </c:pt>
                <c:pt idx="2">
                  <c:v>Mês 3</c:v>
                </c:pt>
              </c:strCache>
            </c:strRef>
          </c:cat>
          <c:val>
            <c:numRef>
              <c:f>'[planilha Carolina pronta final graficos configurados.xls]Indicadores'!$S$37:$U$37</c:f>
              <c:numCache>
                <c:formatCode>0.0%</c:formatCode>
                <c:ptCount val="3"/>
                <c:pt idx="0">
                  <c:v>0.9423076923076924</c:v>
                </c:pt>
                <c:pt idx="1">
                  <c:v>0.97000000000000008</c:v>
                </c:pt>
                <c:pt idx="2">
                  <c:v>0.98064516129032253</c:v>
                </c:pt>
              </c:numCache>
            </c:numRef>
          </c:val>
        </c:ser>
        <c:dLbls>
          <c:showLegendKey val="0"/>
          <c:showVal val="0"/>
          <c:showCatName val="0"/>
          <c:showSerName val="0"/>
          <c:showPercent val="0"/>
          <c:showBubbleSize val="0"/>
        </c:dLbls>
        <c:gapWidth val="150"/>
        <c:axId val="155737600"/>
        <c:axId val="155652608"/>
      </c:barChart>
      <c:catAx>
        <c:axId val="1557376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652608"/>
        <c:crosses val="autoZero"/>
        <c:auto val="1"/>
        <c:lblAlgn val="ctr"/>
        <c:lblOffset val="100"/>
        <c:noMultiLvlLbl val="0"/>
      </c:catAx>
      <c:valAx>
        <c:axId val="155652608"/>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737600"/>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130652725786326"/>
          <c:y val="3.7757972561122184E-2"/>
        </c:manualLayout>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configurados.xls]Indicadores'!$C$43</c:f>
              <c:strCache>
                <c:ptCount val="1"/>
                <c:pt idx="0">
                  <c:v>Proporção de hipertensos com estratificação de risco cardiovascular por  exame clínico em dia</c:v>
                </c:pt>
              </c:strCache>
            </c:strRef>
          </c:tx>
          <c:spPr>
            <a:solidFill>
              <a:srgbClr val="4F81BD"/>
            </a:solidFill>
            <a:ln w="25400">
              <a:noFill/>
            </a:ln>
          </c:spPr>
          <c:invertIfNegative val="0"/>
          <c:cat>
            <c:strRef>
              <c:f>'[planilha Carolina pronta final graficos configurados.xls]Indicadores'!$D$42:$F$42</c:f>
              <c:strCache>
                <c:ptCount val="3"/>
                <c:pt idx="0">
                  <c:v>Mês 1</c:v>
                </c:pt>
                <c:pt idx="1">
                  <c:v>Mês 2</c:v>
                </c:pt>
                <c:pt idx="2">
                  <c:v>Mês 3</c:v>
                </c:pt>
              </c:strCache>
            </c:strRef>
          </c:cat>
          <c:val>
            <c:numRef>
              <c:f>'[planilha Carolina pronta final graficos configurados.xls]Indicadores'!$D$43:$F$43</c:f>
              <c:numCache>
                <c:formatCode>0.0%</c:formatCode>
                <c:ptCount val="3"/>
                <c:pt idx="0">
                  <c:v>0.59731543624161076</c:v>
                </c:pt>
                <c:pt idx="1">
                  <c:v>0.63228699551569512</c:v>
                </c:pt>
                <c:pt idx="2">
                  <c:v>0.61390887290167873</c:v>
                </c:pt>
              </c:numCache>
            </c:numRef>
          </c:val>
        </c:ser>
        <c:dLbls>
          <c:showLegendKey val="0"/>
          <c:showVal val="0"/>
          <c:showCatName val="0"/>
          <c:showSerName val="0"/>
          <c:showPercent val="0"/>
          <c:showBubbleSize val="0"/>
        </c:dLbls>
        <c:gapWidth val="150"/>
        <c:axId val="155854336"/>
        <c:axId val="155655488"/>
      </c:barChart>
      <c:catAx>
        <c:axId val="1558543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655488"/>
        <c:crosses val="autoZero"/>
        <c:auto val="1"/>
        <c:lblAlgn val="ctr"/>
        <c:lblOffset val="100"/>
        <c:noMultiLvlLbl val="0"/>
      </c:catAx>
      <c:valAx>
        <c:axId val="155655488"/>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854336"/>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configurados.xls]Indicadores'!$R$43</c:f>
              <c:strCache>
                <c:ptCount val="1"/>
                <c:pt idx="0">
                  <c:v>Proporção de diabéticos com estratificação de risco cardiovascular por  exame clínico em dia</c:v>
                </c:pt>
              </c:strCache>
            </c:strRef>
          </c:tx>
          <c:spPr>
            <a:solidFill>
              <a:srgbClr val="4F81BD"/>
            </a:solidFill>
            <a:ln w="25400">
              <a:noFill/>
            </a:ln>
          </c:spPr>
          <c:invertIfNegative val="0"/>
          <c:cat>
            <c:strRef>
              <c:f>'[planilha Carolina pronta final graficos configurados.xls]Indicadores'!$S$42:$U$42</c:f>
              <c:strCache>
                <c:ptCount val="3"/>
                <c:pt idx="0">
                  <c:v>Mês 1</c:v>
                </c:pt>
                <c:pt idx="1">
                  <c:v>Mês 2</c:v>
                </c:pt>
                <c:pt idx="2">
                  <c:v>Mês 3</c:v>
                </c:pt>
              </c:strCache>
            </c:strRef>
          </c:cat>
          <c:val>
            <c:numRef>
              <c:f>'[planilha Carolina pronta final graficos configurados.xls]Indicadores'!$S$43:$U$43</c:f>
              <c:numCache>
                <c:formatCode>0.0%</c:formatCode>
                <c:ptCount val="3"/>
                <c:pt idx="0">
                  <c:v>0.53846153846153844</c:v>
                </c:pt>
                <c:pt idx="1">
                  <c:v>0.67000000000000015</c:v>
                </c:pt>
                <c:pt idx="2">
                  <c:v>0.66451612903225787</c:v>
                </c:pt>
              </c:numCache>
            </c:numRef>
          </c:val>
        </c:ser>
        <c:dLbls>
          <c:showLegendKey val="0"/>
          <c:showVal val="0"/>
          <c:showCatName val="0"/>
          <c:showSerName val="0"/>
          <c:showPercent val="0"/>
          <c:showBubbleSize val="0"/>
        </c:dLbls>
        <c:gapWidth val="150"/>
        <c:axId val="156012544"/>
        <c:axId val="155698304"/>
      </c:barChart>
      <c:catAx>
        <c:axId val="15601254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698304"/>
        <c:crosses val="autoZero"/>
        <c:auto val="1"/>
        <c:lblAlgn val="ctr"/>
        <c:lblOffset val="100"/>
        <c:noMultiLvlLbl val="0"/>
      </c:catAx>
      <c:valAx>
        <c:axId val="15569830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6012544"/>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configurados.xls]Indicadores'!$C$10</c:f>
              <c:strCache>
                <c:ptCount val="1"/>
                <c:pt idx="0">
                  <c:v>Proporção de hipertensos com o exame clínico em dia de acordo com o protocolo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cat>
            <c:strRef>
              <c:f>'[planilha Carolina pronta final graficos configurados.xls]Indicadores'!$D$9:$F$9</c:f>
              <c:strCache>
                <c:ptCount val="3"/>
                <c:pt idx="0">
                  <c:v>Mês 1</c:v>
                </c:pt>
                <c:pt idx="1">
                  <c:v>Mês 2</c:v>
                </c:pt>
                <c:pt idx="2">
                  <c:v>Mês 3</c:v>
                </c:pt>
              </c:strCache>
            </c:strRef>
          </c:cat>
          <c:val>
            <c:numRef>
              <c:f>'[planilha Carolina pronta final graficos configurados.xls]Indicadores'!$D$10:$F$10</c:f>
              <c:numCache>
                <c:formatCode>0.0%</c:formatCode>
                <c:ptCount val="3"/>
                <c:pt idx="0">
                  <c:v>0.99328859060402686</c:v>
                </c:pt>
                <c:pt idx="1">
                  <c:v>0.99551569506726445</c:v>
                </c:pt>
                <c:pt idx="2">
                  <c:v>0.97841726618705038</c:v>
                </c:pt>
              </c:numCache>
            </c:numRef>
          </c:val>
        </c:ser>
        <c:dLbls>
          <c:showLegendKey val="0"/>
          <c:showVal val="0"/>
          <c:showCatName val="0"/>
          <c:showSerName val="0"/>
          <c:showPercent val="0"/>
          <c:showBubbleSize val="0"/>
        </c:dLbls>
        <c:gapWidth val="150"/>
        <c:axId val="141633536"/>
        <c:axId val="137552448"/>
      </c:barChart>
      <c:catAx>
        <c:axId val="1416335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37552448"/>
        <c:crosses val="autoZero"/>
        <c:auto val="1"/>
        <c:lblAlgn val="ctr"/>
        <c:lblOffset val="100"/>
        <c:noMultiLvlLbl val="0"/>
      </c:catAx>
      <c:valAx>
        <c:axId val="137552448"/>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63353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configurados.xls]Indicadores'!$R$10</c:f>
              <c:strCache>
                <c:ptCount val="1"/>
                <c:pt idx="0">
                  <c:v>Proporção de diabéticos com o exame clínico em dia de acordo com o protocolo</c:v>
                </c:pt>
              </c:strCache>
            </c:strRef>
          </c:tx>
          <c:spPr>
            <a:solidFill>
              <a:srgbClr val="4F81BD"/>
            </a:solidFill>
            <a:ln w="25400">
              <a:noFill/>
            </a:ln>
          </c:spPr>
          <c:invertIfNegative val="0"/>
          <c:cat>
            <c:strRef>
              <c:f>'[planilha Carolina pronta final graficos configurados.xls]Indicadores'!$S$9:$U$9</c:f>
              <c:strCache>
                <c:ptCount val="3"/>
                <c:pt idx="0">
                  <c:v>Mês 1</c:v>
                </c:pt>
                <c:pt idx="1">
                  <c:v>Mês 2</c:v>
                </c:pt>
                <c:pt idx="2">
                  <c:v>Mês 3</c:v>
                </c:pt>
              </c:strCache>
            </c:strRef>
          </c:cat>
          <c:val>
            <c:numRef>
              <c:f>'[planilha Carolina pronta final graficos configurados.xls]Indicadores'!$S$10:$U$10</c:f>
              <c:numCache>
                <c:formatCode>0.0%</c:formatCode>
                <c:ptCount val="3"/>
                <c:pt idx="0">
                  <c:v>0.98076923076923062</c:v>
                </c:pt>
                <c:pt idx="1">
                  <c:v>0.99</c:v>
                </c:pt>
                <c:pt idx="2">
                  <c:v>0.99354838709677418</c:v>
                </c:pt>
              </c:numCache>
            </c:numRef>
          </c:val>
        </c:ser>
        <c:dLbls>
          <c:showLegendKey val="0"/>
          <c:showVal val="0"/>
          <c:showCatName val="0"/>
          <c:showSerName val="0"/>
          <c:showPercent val="0"/>
          <c:showBubbleSize val="0"/>
        </c:dLbls>
        <c:gapWidth val="150"/>
        <c:axId val="155272704"/>
        <c:axId val="137554176"/>
      </c:barChart>
      <c:catAx>
        <c:axId val="1552727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37554176"/>
        <c:crosses val="autoZero"/>
        <c:auto val="1"/>
        <c:lblAlgn val="ctr"/>
        <c:lblOffset val="100"/>
        <c:noMultiLvlLbl val="0"/>
      </c:catAx>
      <c:valAx>
        <c:axId val="137554176"/>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272704"/>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pt-BR"/>
              <a:t>Proporção de hipertensos com os exames complementares em dia de acordo com o protocolo</a:t>
            </a:r>
          </a:p>
        </c:rich>
      </c:tx>
      <c:layout/>
      <c:overlay val="0"/>
      <c:spPr>
        <a:noFill/>
        <a:ln w="25400">
          <a:noFill/>
        </a:ln>
      </c:spPr>
    </c:title>
    <c:autoTitleDeleted val="0"/>
    <c:plotArea>
      <c:layout/>
      <c:barChart>
        <c:barDir val="col"/>
        <c:grouping val="clustered"/>
        <c:varyColors val="0"/>
        <c:ser>
          <c:idx val="0"/>
          <c:order val="0"/>
          <c:tx>
            <c:strRef>
              <c:f>'[planilha Carolina pronta final graficos configurados.xls]Indicadores'!$C$15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'[planilha Carolina pronta final graficos configurados.xls]Indicadores'!$D$14:$F$14</c:f>
              <c:strCache>
                <c:ptCount val="3"/>
                <c:pt idx="0">
                  <c:v>Mês 1</c:v>
                </c:pt>
                <c:pt idx="1">
                  <c:v>Mês 2</c:v>
                </c:pt>
                <c:pt idx="2">
                  <c:v>Mês 3</c:v>
                </c:pt>
              </c:strCache>
            </c:strRef>
          </c:cat>
          <c:val>
            <c:numRef>
              <c:f>'[planilha Carolina pronta final graficos configurados.xls]Indicadores'!$D$15:$F$15</c:f>
              <c:numCache>
                <c:formatCode>0.0%</c:formatCode>
                <c:ptCount val="3"/>
                <c:pt idx="0">
                  <c:v>0.69798657718120793</c:v>
                </c:pt>
                <c:pt idx="1">
                  <c:v>0.71300448430493268</c:v>
                </c:pt>
                <c:pt idx="2">
                  <c:v>0.66666666666666663</c:v>
                </c:pt>
              </c:numCache>
            </c:numRef>
          </c:val>
        </c:ser>
        <c:dLbls>
          <c:showLegendKey val="0"/>
          <c:showVal val="0"/>
          <c:showCatName val="0"/>
          <c:showSerName val="0"/>
          <c:showPercent val="0"/>
          <c:showBubbleSize val="0"/>
        </c:dLbls>
        <c:gapWidth val="150"/>
        <c:axId val="155324928"/>
        <c:axId val="137556480"/>
      </c:barChart>
      <c:catAx>
        <c:axId val="1553249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37556480"/>
        <c:crosses val="autoZero"/>
        <c:auto val="1"/>
        <c:lblAlgn val="ctr"/>
        <c:lblOffset val="100"/>
        <c:noMultiLvlLbl val="0"/>
      </c:catAx>
      <c:valAx>
        <c:axId val="13755648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324928"/>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configurados.xls]Indicadores'!$R$15</c:f>
              <c:strCache>
                <c:ptCount val="1"/>
                <c:pt idx="0">
                  <c:v>Proporção de diabéticos com os exames complementares  em dia de acordo com o protocolo</c:v>
                </c:pt>
              </c:strCache>
            </c:strRef>
          </c:tx>
          <c:spPr>
            <a:solidFill>
              <a:srgbClr val="4F81BD"/>
            </a:solidFill>
            <a:ln w="25400">
              <a:noFill/>
            </a:ln>
          </c:spPr>
          <c:invertIfNegative val="0"/>
          <c:cat>
            <c:strRef>
              <c:f>'[planilha Carolina pronta final graficos configurados.xls]Indicadores'!$S$14:$U$14</c:f>
              <c:strCache>
                <c:ptCount val="3"/>
                <c:pt idx="0">
                  <c:v>Mês 1</c:v>
                </c:pt>
                <c:pt idx="1">
                  <c:v>Mês 2</c:v>
                </c:pt>
                <c:pt idx="2">
                  <c:v>Mês 3</c:v>
                </c:pt>
              </c:strCache>
            </c:strRef>
          </c:cat>
          <c:val>
            <c:numRef>
              <c:f>'[planilha Carolina pronta final graficos configurados.xls]Indicadores'!$S$15:$U$15</c:f>
              <c:numCache>
                <c:formatCode>0.0%</c:formatCode>
                <c:ptCount val="3"/>
                <c:pt idx="0">
                  <c:v>0.73076923076923073</c:v>
                </c:pt>
                <c:pt idx="1">
                  <c:v>0.76000000000000012</c:v>
                </c:pt>
                <c:pt idx="2">
                  <c:v>0.77419354838709675</c:v>
                </c:pt>
              </c:numCache>
            </c:numRef>
          </c:val>
        </c:ser>
        <c:dLbls>
          <c:showLegendKey val="0"/>
          <c:showVal val="0"/>
          <c:showCatName val="0"/>
          <c:showSerName val="0"/>
          <c:showPercent val="0"/>
          <c:showBubbleSize val="0"/>
        </c:dLbls>
        <c:gapWidth val="150"/>
        <c:axId val="155326976"/>
        <c:axId val="137558784"/>
      </c:barChart>
      <c:catAx>
        <c:axId val="15532697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37558784"/>
        <c:crosses val="autoZero"/>
        <c:auto val="1"/>
        <c:lblAlgn val="ctr"/>
        <c:lblOffset val="100"/>
        <c:noMultiLvlLbl val="0"/>
      </c:catAx>
      <c:valAx>
        <c:axId val="137558784"/>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326976"/>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configurados.xls]Indicadores'!$C$27</c:f>
              <c:strCache>
                <c:ptCount val="1"/>
                <c:pt idx="0">
                  <c:v>Proporção de hipertensos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cat>
            <c:strRef>
              <c:f>'[planilha Carolina pronta final graficos configurados.xls]Indicadores'!$D$26:$F$26</c:f>
              <c:strCache>
                <c:ptCount val="3"/>
                <c:pt idx="0">
                  <c:v>Mês 1</c:v>
                </c:pt>
                <c:pt idx="1">
                  <c:v>Mês 2</c:v>
                </c:pt>
                <c:pt idx="2">
                  <c:v>Mês 3</c:v>
                </c:pt>
              </c:strCache>
            </c:strRef>
          </c:cat>
          <c:val>
            <c:numRef>
              <c:f>'[planilha Carolina pronta final graficos configurados.xls]Indicadores'!$D$27:$F$27</c:f>
              <c:numCache>
                <c:formatCode>0.0%</c:formatCode>
                <c:ptCount val="3"/>
                <c:pt idx="0">
                  <c:v>0.42953020134228193</c:v>
                </c:pt>
                <c:pt idx="1">
                  <c:v>0.38116591928251131</c:v>
                </c:pt>
                <c:pt idx="2">
                  <c:v>0.47002398081534785</c:v>
                </c:pt>
              </c:numCache>
            </c:numRef>
          </c:val>
        </c:ser>
        <c:dLbls>
          <c:showLegendKey val="0"/>
          <c:showVal val="0"/>
          <c:showCatName val="0"/>
          <c:showSerName val="0"/>
          <c:showPercent val="0"/>
          <c:showBubbleSize val="0"/>
        </c:dLbls>
        <c:gapWidth val="150"/>
        <c:axId val="141480960"/>
        <c:axId val="142386304"/>
      </c:barChart>
      <c:catAx>
        <c:axId val="14148096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386304"/>
        <c:crosses val="autoZero"/>
        <c:auto val="1"/>
        <c:lblAlgn val="ctr"/>
        <c:lblOffset val="100"/>
        <c:noMultiLvlLbl val="0"/>
      </c:catAx>
      <c:valAx>
        <c:axId val="14238630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480960"/>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configurados.xls]Indicadores'!$R$27</c:f>
              <c:strCache>
                <c:ptCount val="1"/>
                <c:pt idx="0">
                  <c:v>Proporção de diabéticos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cat>
            <c:strRef>
              <c:f>'[planilha Carolina pronta final graficos configurados.xls]Indicadores'!$S$26:$U$26</c:f>
              <c:strCache>
                <c:ptCount val="3"/>
                <c:pt idx="0">
                  <c:v>Mês 1</c:v>
                </c:pt>
                <c:pt idx="1">
                  <c:v>Mês 2</c:v>
                </c:pt>
                <c:pt idx="2">
                  <c:v>Mês 3</c:v>
                </c:pt>
              </c:strCache>
            </c:strRef>
          </c:cat>
          <c:val>
            <c:numRef>
              <c:f>'[planilha Carolina pronta final graficos configurados.xls]Indicadores'!$S$27:$U$27</c:f>
              <c:numCache>
                <c:formatCode>0.0%</c:formatCode>
                <c:ptCount val="3"/>
                <c:pt idx="0">
                  <c:v>0.42307692307692313</c:v>
                </c:pt>
                <c:pt idx="1">
                  <c:v>0.32000000000000006</c:v>
                </c:pt>
                <c:pt idx="2">
                  <c:v>0.39354838709677431</c:v>
                </c:pt>
              </c:numCache>
            </c:numRef>
          </c:val>
        </c:ser>
        <c:dLbls>
          <c:showLegendKey val="0"/>
          <c:showVal val="0"/>
          <c:showCatName val="0"/>
          <c:showSerName val="0"/>
          <c:showPercent val="0"/>
          <c:showBubbleSize val="0"/>
        </c:dLbls>
        <c:gapWidth val="150"/>
        <c:axId val="141482496"/>
        <c:axId val="142388608"/>
      </c:barChart>
      <c:catAx>
        <c:axId val="1414824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388608"/>
        <c:crosses val="autoZero"/>
        <c:auto val="1"/>
        <c:lblAlgn val="ctr"/>
        <c:lblOffset val="100"/>
        <c:noMultiLvlLbl val="0"/>
      </c:catAx>
      <c:valAx>
        <c:axId val="14238860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482496"/>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configurados.xls]Indicadores'!$C$32</c:f>
              <c:strCache>
                <c:ptCount val="1"/>
                <c:pt idx="0">
                  <c:v>Proporção de hipertensos faltosos às consultas com busca ativa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cat>
            <c:strRef>
              <c:f>'[planilha Carolina pronta final graficos configurados.xls]Indicadores'!$D$31:$F$31</c:f>
              <c:strCache>
                <c:ptCount val="3"/>
                <c:pt idx="0">
                  <c:v>Mês 1</c:v>
                </c:pt>
                <c:pt idx="1">
                  <c:v>Mês 2</c:v>
                </c:pt>
                <c:pt idx="2">
                  <c:v>Mês 3</c:v>
                </c:pt>
              </c:strCache>
            </c:strRef>
          </c:cat>
          <c:val>
            <c:numRef>
              <c:f>'[planilha Carolina pronta final graficos configurados.xls]Indicadores'!$D$32:$F$32</c:f>
              <c:numCache>
                <c:formatCode>0.0%</c:formatCode>
                <c:ptCount val="3"/>
                <c:pt idx="0">
                  <c:v>0.29729729729729731</c:v>
                </c:pt>
                <c:pt idx="1">
                  <c:v>0.26190476190476203</c:v>
                </c:pt>
                <c:pt idx="2">
                  <c:v>0.24137931034482762</c:v>
                </c:pt>
              </c:numCache>
            </c:numRef>
          </c:val>
        </c:ser>
        <c:dLbls>
          <c:showLegendKey val="0"/>
          <c:showVal val="0"/>
          <c:showCatName val="0"/>
          <c:showSerName val="0"/>
          <c:showPercent val="0"/>
          <c:showBubbleSize val="0"/>
        </c:dLbls>
        <c:gapWidth val="150"/>
        <c:axId val="141599232"/>
        <c:axId val="142391488"/>
      </c:barChart>
      <c:catAx>
        <c:axId val="14159923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391488"/>
        <c:crosses val="autoZero"/>
        <c:auto val="1"/>
        <c:lblAlgn val="ctr"/>
        <c:lblOffset val="100"/>
        <c:noMultiLvlLbl val="0"/>
      </c:catAx>
      <c:valAx>
        <c:axId val="14239148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599232"/>
        <c:crosses val="autoZero"/>
        <c:crossBetween val="between"/>
        <c:majorUnit val="0.2"/>
        <c:minorUnit val="4.0000000000000015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autoTitleDeleted val="0"/>
    <c:plotArea>
      <c:layout/>
      <c:barChart>
        <c:barDir val="col"/>
        <c:grouping val="clustered"/>
        <c:varyColors val="0"/>
        <c:ser>
          <c:idx val="0"/>
          <c:order val="0"/>
          <c:tx>
            <c:strRef>
              <c:f>'[planilha Carolina pronta final graficos configurados.xls]Indicadores'!$R$32</c:f>
              <c:strCache>
                <c:ptCount val="1"/>
                <c:pt idx="0">
                  <c:v>Proporção de diabéticos faltosos às consultas com busca ativa </c:v>
                </c:pt>
              </c:strCache>
            </c:strRef>
          </c:tx>
          <c:spPr>
            <a:solidFill>
              <a:srgbClr val="4F81BD"/>
            </a:solidFill>
            <a:ln w="25400">
              <a:noFill/>
            </a:ln>
          </c:spPr>
          <c:invertIfNegative val="0"/>
          <c:cat>
            <c:strRef>
              <c:f>'[planilha Carolina pronta final graficos configurados.xls]Indicadores'!$S$31:$U$31</c:f>
              <c:strCache>
                <c:ptCount val="3"/>
                <c:pt idx="0">
                  <c:v>Mês 1</c:v>
                </c:pt>
                <c:pt idx="1">
                  <c:v>Mês 2</c:v>
                </c:pt>
                <c:pt idx="2">
                  <c:v>Mês 3</c:v>
                </c:pt>
              </c:strCache>
            </c:strRef>
          </c:cat>
          <c:val>
            <c:numRef>
              <c:f>'[planilha Carolina pronta final graficos configurados.xls]Indicadores'!$S$32:$U$32</c:f>
              <c:numCache>
                <c:formatCode>0.0%</c:formatCode>
                <c:ptCount val="3"/>
                <c:pt idx="0">
                  <c:v>0.6923076923076924</c:v>
                </c:pt>
                <c:pt idx="1">
                  <c:v>0.52941176470588236</c:v>
                </c:pt>
                <c:pt idx="2">
                  <c:v>0.5</c:v>
                </c:pt>
              </c:numCache>
            </c:numRef>
          </c:val>
        </c:ser>
        <c:dLbls>
          <c:showLegendKey val="0"/>
          <c:showVal val="0"/>
          <c:showCatName val="0"/>
          <c:showSerName val="0"/>
          <c:showPercent val="0"/>
          <c:showBubbleSize val="0"/>
        </c:dLbls>
        <c:gapWidth val="150"/>
        <c:axId val="141602304"/>
        <c:axId val="155648000"/>
      </c:barChart>
      <c:catAx>
        <c:axId val="1416023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55648000"/>
        <c:crosses val="autoZero"/>
        <c:auto val="1"/>
        <c:lblAlgn val="ctr"/>
        <c:lblOffset val="100"/>
        <c:noMultiLvlLbl val="0"/>
      </c:catAx>
      <c:valAx>
        <c:axId val="15564800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160230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FC444-1438-45AE-8262-CDAC68922C4D}" type="datetimeFigureOut">
              <a:rPr lang="pt-BR" smtClean="0"/>
              <a:t>22/01/2015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1662E-2DBC-4E63-9C19-A5FF527678B3}" type="slidenum">
              <a:rPr lang="pt-BR" smtClean="0"/>
              <a:t>‹nº›</a:t>
            </a:fld>
            <a:endParaRPr lang="pt-BR"/>
          </a:p>
        </p:txBody>
      </p:sp>
    </p:spTree>
    <p:extLst>
      <p:ext uri="{BB962C8B-B14F-4D97-AF65-F5344CB8AC3E}">
        <p14:creationId xmlns:p14="http://schemas.microsoft.com/office/powerpoint/2010/main" val="369674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01662E-2DBC-4E63-9C19-A5FF527678B3}" type="slidenum">
              <a:rPr lang="pt-BR" smtClean="0"/>
              <a:t>1</a:t>
            </a:fld>
            <a:endParaRPr lang="pt-BR"/>
          </a:p>
        </p:txBody>
      </p:sp>
    </p:spTree>
    <p:extLst>
      <p:ext uri="{BB962C8B-B14F-4D97-AF65-F5344CB8AC3E}">
        <p14:creationId xmlns:p14="http://schemas.microsoft.com/office/powerpoint/2010/main" val="361572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427797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17559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407121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345335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9304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10100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64649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17855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18489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302772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7FC2755-1EF3-4E18-B621-49948AE477A3}" type="datetimeFigureOut">
              <a:rPr lang="pt-BR" smtClean="0"/>
              <a:pPr/>
              <a:t>22/01/2015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B88A6B-F980-41C0-8EB4-42B2E2EF929F}" type="slidenum">
              <a:rPr lang="pt-BR" smtClean="0"/>
              <a:pPr/>
              <a:t>‹nº›</a:t>
            </a:fld>
            <a:endParaRPr lang="pt-BR"/>
          </a:p>
        </p:txBody>
      </p:sp>
    </p:spTree>
    <p:extLst>
      <p:ext uri="{BB962C8B-B14F-4D97-AF65-F5344CB8AC3E}">
        <p14:creationId xmlns:p14="http://schemas.microsoft.com/office/powerpoint/2010/main" val="293658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C2755-1EF3-4E18-B621-49948AE477A3}" type="datetimeFigureOut">
              <a:rPr lang="pt-BR" smtClean="0"/>
              <a:pPr/>
              <a:t>22/01/2015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88A6B-F980-41C0-8EB4-42B2E2EF929F}" type="slidenum">
              <a:rPr lang="pt-BR" smtClean="0"/>
              <a:pPr/>
              <a:t>‹nº›</a:t>
            </a:fld>
            <a:endParaRPr lang="pt-BR"/>
          </a:p>
        </p:txBody>
      </p:sp>
    </p:spTree>
    <p:extLst>
      <p:ext uri="{BB962C8B-B14F-4D97-AF65-F5344CB8AC3E}">
        <p14:creationId xmlns:p14="http://schemas.microsoft.com/office/powerpoint/2010/main" val="3086871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339752" y="5229200"/>
            <a:ext cx="4640560" cy="1201688"/>
          </a:xfrm>
        </p:spPr>
        <p:txBody>
          <a:bodyPr>
            <a:normAutofit/>
          </a:bodyPr>
          <a:lstStyle/>
          <a:p>
            <a:r>
              <a:rPr lang="pt-BR" sz="1600" dirty="0" smtClean="0">
                <a:solidFill>
                  <a:schemeClr val="tx1"/>
                </a:solidFill>
                <a:latin typeface="Arial" pitchFamily="34" charset="0"/>
                <a:cs typeface="Arial" pitchFamily="34" charset="0"/>
              </a:rPr>
              <a:t>Carolina Rangel </a:t>
            </a:r>
            <a:r>
              <a:rPr lang="pt-BR" sz="1600" dirty="0" err="1" smtClean="0">
                <a:solidFill>
                  <a:schemeClr val="tx1"/>
                </a:solidFill>
                <a:latin typeface="Arial" pitchFamily="34" charset="0"/>
                <a:cs typeface="Arial" pitchFamily="34" charset="0"/>
              </a:rPr>
              <a:t>Marcki</a:t>
            </a:r>
            <a:endParaRPr lang="pt-BR" sz="1600" dirty="0" smtClean="0">
              <a:solidFill>
                <a:schemeClr val="tx1"/>
              </a:solidFill>
              <a:latin typeface="Arial" pitchFamily="34" charset="0"/>
              <a:cs typeface="Arial" pitchFamily="34" charset="0"/>
            </a:endParaRPr>
          </a:p>
          <a:p>
            <a:r>
              <a:rPr lang="pt-BR" sz="1600" dirty="0" smtClean="0">
                <a:solidFill>
                  <a:schemeClr val="tx1"/>
                </a:solidFill>
                <a:latin typeface="Arial" pitchFamily="34" charset="0"/>
                <a:cs typeface="Arial" pitchFamily="34" charset="0"/>
              </a:rPr>
              <a:t>Orientadora</a:t>
            </a:r>
            <a:r>
              <a:rPr lang="pt-BR" sz="1600" dirty="0">
                <a:solidFill>
                  <a:schemeClr val="tx1"/>
                </a:solidFill>
                <a:latin typeface="Arial" pitchFamily="34" charset="0"/>
                <a:cs typeface="Arial" pitchFamily="34" charset="0"/>
              </a:rPr>
              <a:t>: </a:t>
            </a:r>
            <a:r>
              <a:rPr lang="pt-BR" sz="1600" dirty="0" err="1">
                <a:solidFill>
                  <a:schemeClr val="tx1"/>
                </a:solidFill>
                <a:latin typeface="Arial" pitchFamily="34" charset="0"/>
                <a:cs typeface="Arial" pitchFamily="34" charset="0"/>
              </a:rPr>
              <a:t>Tassiane</a:t>
            </a:r>
            <a:r>
              <a:rPr lang="pt-BR" sz="1600" dirty="0">
                <a:solidFill>
                  <a:schemeClr val="tx1"/>
                </a:solidFill>
                <a:latin typeface="Arial" pitchFamily="34" charset="0"/>
                <a:cs typeface="Arial" pitchFamily="34" charset="0"/>
              </a:rPr>
              <a:t> Ferreira </a:t>
            </a:r>
            <a:r>
              <a:rPr lang="pt-BR" sz="1600" dirty="0" err="1" smtClean="0">
                <a:solidFill>
                  <a:schemeClr val="tx1"/>
                </a:solidFill>
                <a:latin typeface="Arial" pitchFamily="34" charset="0"/>
                <a:cs typeface="Arial" pitchFamily="34" charset="0"/>
              </a:rPr>
              <a:t>Langendorf</a:t>
            </a:r>
            <a:endParaRPr lang="pt-BR" sz="1600" dirty="0">
              <a:solidFill>
                <a:schemeClr val="tx1"/>
              </a:solidFill>
              <a:latin typeface="Arial" pitchFamily="34" charset="0"/>
              <a:cs typeface="Arial" pitchFamily="34" charset="0"/>
            </a:endParaRPr>
          </a:p>
          <a:p>
            <a:endParaRPr lang="pt-BR" sz="1000" dirty="0"/>
          </a:p>
        </p:txBody>
      </p:sp>
      <p:pic>
        <p:nvPicPr>
          <p:cNvPr id="4" name="Imagem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484784"/>
            <a:ext cx="1440160" cy="1152128"/>
          </a:xfrm>
          <a:prstGeom prst="rect">
            <a:avLst/>
          </a:prstGeom>
          <a:solidFill>
            <a:srgbClr val="FFFFFF"/>
          </a:solidFill>
          <a:ln>
            <a:noFill/>
          </a:ln>
        </p:spPr>
      </p:pic>
      <p:sp>
        <p:nvSpPr>
          <p:cNvPr id="5" name="Título 4"/>
          <p:cNvSpPr>
            <a:spLocks noGrp="1"/>
          </p:cNvSpPr>
          <p:nvPr>
            <p:ph type="ctrTitle"/>
          </p:nvPr>
        </p:nvSpPr>
        <p:spPr>
          <a:xfrm>
            <a:off x="683568" y="3255119"/>
            <a:ext cx="7772400" cy="1470025"/>
          </a:xfrm>
        </p:spPr>
        <p:txBody>
          <a:bodyPr>
            <a:normAutofit fontScale="90000"/>
          </a:bodyPr>
          <a:lstStyle/>
          <a:p>
            <a:r>
              <a:rPr lang="pt-BR" sz="2800" dirty="0">
                <a:latin typeface="Arial" pitchFamily="34" charset="0"/>
                <a:cs typeface="Arial" pitchFamily="34" charset="0"/>
              </a:rPr>
              <a:t>Melhoria no Programa de Diabetes Mellitus e Hipertensão Arterial Sistêmica, UBS Esplanada, Caxias do Sul, RS</a:t>
            </a:r>
            <a:r>
              <a:rPr lang="pt-BR" sz="1000" dirty="0"/>
              <a:t/>
            </a:r>
            <a:br>
              <a:rPr lang="pt-BR" sz="1000" dirty="0"/>
            </a:br>
            <a:endParaRPr lang="pt-BR" sz="1000" dirty="0"/>
          </a:p>
        </p:txBody>
      </p:sp>
      <p:sp>
        <p:nvSpPr>
          <p:cNvPr id="6" name="Retângulo 5"/>
          <p:cNvSpPr/>
          <p:nvPr/>
        </p:nvSpPr>
        <p:spPr>
          <a:xfrm>
            <a:off x="611560" y="260648"/>
            <a:ext cx="7920880" cy="830997"/>
          </a:xfrm>
          <a:prstGeom prst="rect">
            <a:avLst/>
          </a:prstGeom>
        </p:spPr>
        <p:txBody>
          <a:bodyPr wrap="square">
            <a:spAutoFit/>
          </a:bodyPr>
          <a:lstStyle/>
          <a:p>
            <a:pPr algn="ctr"/>
            <a:r>
              <a:rPr lang="pt-BR" sz="2400" b="1" dirty="0" smtClean="0">
                <a:latin typeface="Arial" panose="020B0604020202020204" pitchFamily="34" charset="0"/>
                <a:cs typeface="Arial" panose="020B0604020202020204" pitchFamily="34" charset="0"/>
              </a:rPr>
              <a:t>UNIVERSIDADE FEDERAL DE PELOTAS</a:t>
            </a:r>
            <a:endParaRPr lang="pt-BR" sz="2400" dirty="0" smtClean="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Curso de Especialização em Saúde da Família</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03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u="sng" dirty="0" smtClean="0">
                <a:latin typeface="Arial" pitchFamily="34" charset="0"/>
                <a:cs typeface="Arial" pitchFamily="34" charset="0"/>
              </a:rPr>
              <a:t>Eixo engajamento público: </a:t>
            </a:r>
            <a:r>
              <a:rPr lang="pt-BR" sz="2800" dirty="0" smtClean="0">
                <a:latin typeface="Arial" pitchFamily="34" charset="0"/>
                <a:cs typeface="Arial" pitchFamily="34" charset="0"/>
              </a:rPr>
              <a:t>informar a comunidade sobre o grupo de educação em saúde, orientar a comunidade quanto a necessidade de exames complementares e realização de consultas periódicas, orientar a comunidade sobre os fatores de risco modificáveis e importância de alimentação saudável;</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33708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sz="2800" u="sng" dirty="0" smtClean="0">
                <a:latin typeface="Arial" pitchFamily="34" charset="0"/>
                <a:cs typeface="Arial" pitchFamily="34" charset="0"/>
              </a:rPr>
              <a:t>Eixo qualificação </a:t>
            </a:r>
            <a:r>
              <a:rPr lang="pt-BR" sz="2800" u="sng" dirty="0">
                <a:latin typeface="Arial" pitchFamily="34" charset="0"/>
                <a:cs typeface="Arial" pitchFamily="34" charset="0"/>
              </a:rPr>
              <a:t>da prática </a:t>
            </a:r>
            <a:r>
              <a:rPr lang="pt-BR" sz="2800" u="sng" dirty="0" smtClean="0">
                <a:latin typeface="Arial" pitchFamily="34" charset="0"/>
                <a:cs typeface="Arial" pitchFamily="34" charset="0"/>
              </a:rPr>
              <a:t>clínica: </a:t>
            </a:r>
            <a:r>
              <a:rPr lang="pt-BR" sz="2800" dirty="0" smtClean="0">
                <a:latin typeface="Arial" pitchFamily="34" charset="0"/>
                <a:cs typeface="Arial" pitchFamily="34" charset="0"/>
              </a:rPr>
              <a:t>capacitar ACS, capacitar a equipe para realização de exame clínico apropriado, treinar a equipe para preenchimento de todos os registros</a:t>
            </a:r>
            <a:r>
              <a:rPr lang="pt-BR" sz="2800" dirty="0">
                <a:latin typeface="Arial" pitchFamily="34" charset="0"/>
                <a:cs typeface="Arial" pitchFamily="34" charset="0"/>
              </a:rPr>
              <a:t>, </a:t>
            </a:r>
            <a:r>
              <a:rPr lang="pt-BR" sz="2800" dirty="0" smtClean="0">
                <a:latin typeface="Arial" pitchFamily="34" charset="0"/>
                <a:cs typeface="Arial" pitchFamily="34" charset="0"/>
              </a:rPr>
              <a:t>capacitar </a:t>
            </a:r>
            <a:r>
              <a:rPr lang="pt-BR" sz="2800" dirty="0">
                <a:latin typeface="Arial" pitchFamily="34" charset="0"/>
                <a:cs typeface="Arial" pitchFamily="34" charset="0"/>
              </a:rPr>
              <a:t>a equipe quanto a estratégias para o controle de fatores de risco modificáveis, </a:t>
            </a:r>
            <a:r>
              <a:rPr lang="pt-BR" sz="2800" dirty="0" smtClean="0">
                <a:latin typeface="Arial" pitchFamily="34" charset="0"/>
                <a:cs typeface="Arial" pitchFamily="34" charset="0"/>
              </a:rPr>
              <a:t>capacitar </a:t>
            </a:r>
            <a:r>
              <a:rPr lang="pt-BR" sz="2800" dirty="0">
                <a:latin typeface="Arial" pitchFamily="34" charset="0"/>
                <a:cs typeface="Arial" pitchFamily="34" charset="0"/>
              </a:rPr>
              <a:t>a equipe da unidade de saúde sobre práticas de alimentação </a:t>
            </a:r>
            <a:r>
              <a:rPr lang="pt-BR" sz="2800" dirty="0" smtClean="0">
                <a:latin typeface="Arial" pitchFamily="34" charset="0"/>
                <a:cs typeface="Arial" pitchFamily="34" charset="0"/>
              </a:rPr>
              <a:t>saudável;</a:t>
            </a:r>
            <a:endParaRPr lang="pt-BR" sz="2800"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247017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Logística</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fontScale="92500"/>
          </a:bodyPr>
          <a:lstStyle/>
          <a:p>
            <a:r>
              <a:rPr lang="pt-BR" sz="2400" dirty="0">
                <a:latin typeface="Arial" pitchFamily="34" charset="0"/>
                <a:cs typeface="Arial" pitchFamily="34" charset="0"/>
              </a:rPr>
              <a:t>O protocolo adotado como base da intervenção faz parte dos Cadernos da Atenção Básica de Hipertensão Arterial Sistêmica e Diabetes Mellitus (Ministério da Saúde, 2013</a:t>
            </a:r>
            <a:r>
              <a:rPr lang="pt-BR" sz="2400" dirty="0" smtClean="0">
                <a:latin typeface="Arial" pitchFamily="34" charset="0"/>
                <a:cs typeface="Arial" pitchFamily="34" charset="0"/>
              </a:rPr>
              <a:t>)</a:t>
            </a:r>
          </a:p>
          <a:p>
            <a:r>
              <a:rPr lang="pt-BR" sz="2400" dirty="0" smtClean="0">
                <a:latin typeface="Arial" pitchFamily="34" charset="0"/>
                <a:cs typeface="Arial" pitchFamily="34" charset="0"/>
              </a:rPr>
              <a:t>Checagem dos materiais necessários</a:t>
            </a: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Preenchimento de </a:t>
            </a:r>
            <a:r>
              <a:rPr lang="pt-BR" sz="2400" dirty="0" smtClean="0">
                <a:latin typeface="Arial" pitchFamily="34" charset="0"/>
                <a:cs typeface="Arial" pitchFamily="34" charset="0"/>
              </a:rPr>
              <a:t>ficha-espelho</a:t>
            </a:r>
          </a:p>
          <a:p>
            <a:r>
              <a:rPr lang="pt-BR" sz="2400" dirty="0" smtClean="0">
                <a:latin typeface="Arial" pitchFamily="34" charset="0"/>
                <a:cs typeface="Arial" pitchFamily="34" charset="0"/>
              </a:rPr>
              <a:t>Cadastramento em planilha eletrônica</a:t>
            </a:r>
            <a:r>
              <a:rPr lang="pt-BR" sz="2400" dirty="0" smtClean="0">
                <a:latin typeface="Arial" pitchFamily="34" charset="0"/>
                <a:cs typeface="Arial" pitchFamily="34" charset="0"/>
              </a:rPr>
              <a:t> </a:t>
            </a:r>
            <a:endParaRPr lang="pt-BR" sz="2400" dirty="0">
              <a:latin typeface="Arial" pitchFamily="34" charset="0"/>
              <a:cs typeface="Arial" pitchFamily="34" charset="0"/>
            </a:endParaRPr>
          </a:p>
          <a:p>
            <a:r>
              <a:rPr lang="pt-BR" sz="2400" dirty="0" smtClean="0">
                <a:latin typeface="Arial" pitchFamily="34" charset="0"/>
                <a:cs typeface="Arial" pitchFamily="34" charset="0"/>
              </a:rPr>
              <a:t>Capacitações </a:t>
            </a:r>
          </a:p>
          <a:p>
            <a:r>
              <a:rPr lang="pt-BR" sz="2400" dirty="0" smtClean="0">
                <a:latin typeface="Arial" pitchFamily="34" charset="0"/>
                <a:cs typeface="Arial" pitchFamily="34" charset="0"/>
              </a:rPr>
              <a:t>Organização da agenda </a:t>
            </a:r>
          </a:p>
          <a:p>
            <a:r>
              <a:rPr lang="pt-BR" sz="2400" dirty="0" smtClean="0">
                <a:latin typeface="Arial" pitchFamily="34" charset="0"/>
                <a:cs typeface="Arial" pitchFamily="34" charset="0"/>
              </a:rPr>
              <a:t>Priorização </a:t>
            </a:r>
            <a:r>
              <a:rPr lang="pt-BR" sz="2400" dirty="0" smtClean="0">
                <a:latin typeface="Arial" pitchFamily="34" charset="0"/>
                <a:cs typeface="Arial" pitchFamily="34" charset="0"/>
              </a:rPr>
              <a:t>do alto risco</a:t>
            </a:r>
          </a:p>
          <a:p>
            <a:r>
              <a:rPr lang="pt-BR" sz="2400" dirty="0" smtClean="0">
                <a:latin typeface="Arial" pitchFamily="34" charset="0"/>
                <a:cs typeface="Arial" pitchFamily="34" charset="0"/>
              </a:rPr>
              <a:t>Organização das atividades do grupo de educação em saúde</a:t>
            </a:r>
          </a:p>
          <a:p>
            <a:endParaRPr lang="pt-BR" sz="2400" dirty="0" smtClean="0">
              <a:latin typeface="Arial" pitchFamily="34" charset="0"/>
              <a:cs typeface="Arial" pitchFamily="34" charset="0"/>
            </a:endParaRPr>
          </a:p>
        </p:txBody>
      </p:sp>
    </p:spTree>
    <p:extLst>
      <p:ext uri="{BB962C8B-B14F-4D97-AF65-F5344CB8AC3E}">
        <p14:creationId xmlns:p14="http://schemas.microsoft.com/office/powerpoint/2010/main" val="23995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PROVAB\TCC\f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340768"/>
            <a:ext cx="3313968" cy="44371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G_0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544" y="1340768"/>
            <a:ext cx="3351840" cy="44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54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2272"/>
            <a:ext cx="8229600" cy="1143000"/>
          </a:xfrm>
        </p:spPr>
        <p:txBody>
          <a:bodyPr>
            <a:normAutofit/>
          </a:bodyPr>
          <a:lstStyle/>
          <a:p>
            <a:r>
              <a:rPr lang="pt-BR" sz="3200" b="1" dirty="0" smtClean="0">
                <a:latin typeface="Arial" pitchFamily="34" charset="0"/>
                <a:cs typeface="Arial" pitchFamily="34" charset="0"/>
              </a:rPr>
              <a:t>Objetivos, Metas e Resultados</a:t>
            </a:r>
            <a:endParaRPr lang="pt-BR" sz="3200" b="1" dirty="0">
              <a:latin typeface="Arial" pitchFamily="34" charset="0"/>
              <a:cs typeface="Arial" pitchFamily="34" charset="0"/>
            </a:endParaRPr>
          </a:p>
        </p:txBody>
      </p:sp>
      <p:sp>
        <p:nvSpPr>
          <p:cNvPr id="3" name="Espaço Reservado para Conteúdo 2"/>
          <p:cNvSpPr>
            <a:spLocks noGrp="1"/>
          </p:cNvSpPr>
          <p:nvPr>
            <p:ph idx="1"/>
          </p:nvPr>
        </p:nvSpPr>
        <p:spPr>
          <a:xfrm>
            <a:off x="457200" y="836712"/>
            <a:ext cx="8229600" cy="1080120"/>
          </a:xfrm>
        </p:spPr>
        <p:txBody>
          <a:bodyPr>
            <a:normAutofit/>
          </a:bodyPr>
          <a:lstStyle/>
          <a:p>
            <a:pPr algn="just">
              <a:buNone/>
            </a:pPr>
            <a:r>
              <a:rPr lang="pt-BR" sz="2800" dirty="0" smtClean="0">
                <a:solidFill>
                  <a:schemeClr val="accent6">
                    <a:lumMod val="75000"/>
                  </a:schemeClr>
                </a:solidFill>
                <a:latin typeface="Arial" pitchFamily="34" charset="0"/>
                <a:cs typeface="Arial" pitchFamily="34" charset="0"/>
              </a:rPr>
              <a:t>Objetivo 1 - Ampliar a cobertura para diabéticos e hipertensos da UBS Esplanada.</a:t>
            </a:r>
          </a:p>
          <a:p>
            <a:pPr algn="just">
              <a:buNone/>
            </a:pPr>
            <a:endParaRPr lang="pt-BR" sz="1600" b="1" dirty="0" smtClean="0">
              <a:solidFill>
                <a:schemeClr val="accent1">
                  <a:lumMod val="75000"/>
                </a:schemeClr>
              </a:solidFill>
              <a:latin typeface="Arial" pitchFamily="34" charset="0"/>
              <a:cs typeface="Arial" pitchFamily="34" charset="0"/>
            </a:endParaRPr>
          </a:p>
          <a:p>
            <a:endParaRPr lang="pt-BR" dirty="0"/>
          </a:p>
        </p:txBody>
      </p:sp>
      <p:pic>
        <p:nvPicPr>
          <p:cNvPr id="4" name="Espaço Reservado para Conteúdo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507" y="3064410"/>
            <a:ext cx="5389789" cy="2956878"/>
          </a:xfrm>
          <a:prstGeom prst="rect">
            <a:avLst/>
          </a:prstGeom>
          <a:solidFill>
            <a:srgbClr val="FFFFFF"/>
          </a:solidFill>
          <a:ln>
            <a:noFill/>
          </a:ln>
        </p:spPr>
      </p:pic>
      <p:sp>
        <p:nvSpPr>
          <p:cNvPr id="5" name="Espaço Reservado para Conteúdo 2"/>
          <p:cNvSpPr txBox="1">
            <a:spLocks/>
          </p:cNvSpPr>
          <p:nvPr/>
        </p:nvSpPr>
        <p:spPr>
          <a:xfrm>
            <a:off x="457200" y="1844824"/>
            <a:ext cx="8229600" cy="1180728"/>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Aft>
                <a:spcPts val="0"/>
              </a:spcAft>
              <a:buClrTx/>
              <a:buSzTx/>
              <a:buFont typeface="Arial" pitchFamily="34" charset="0"/>
              <a:buNone/>
              <a:tabLst/>
              <a:defRPr/>
            </a:pPr>
            <a:endParaRPr kumimoji="0" lang="pt-BR" sz="1600" b="1" i="0" u="none" strike="noStrike" kern="1200" cap="none" spc="0" normalizeH="0" baseline="0" noProof="0" dirty="0" smtClean="0">
              <a:ln>
                <a:noFill/>
              </a:ln>
              <a:solidFill>
                <a:schemeClr val="accent1">
                  <a:lumMod val="75000"/>
                </a:schemeClr>
              </a:solidFill>
              <a:effectLst/>
              <a:uLnTx/>
              <a:uFillTx/>
              <a:latin typeface="Arial" pitchFamily="34" charset="0"/>
              <a:ea typeface="+mn-ea"/>
              <a:cs typeface="Arial" pitchFamily="34" charset="0"/>
            </a:endParaRPr>
          </a:p>
          <a:p>
            <a:pPr marR="0" lvl="0" indent="-342900" algn="just" defTabSz="914400" rtl="0" eaLnBrk="1" fontAlgn="auto" latinLnBrk="0" hangingPunct="1">
              <a:lnSpc>
                <a:spcPct val="100000"/>
              </a:lnSpc>
              <a:spcAft>
                <a:spcPts val="0"/>
              </a:spcAft>
              <a:buClrTx/>
              <a:buSzTx/>
              <a:buFont typeface="Arial" pitchFamily="34" charset="0"/>
              <a:buNone/>
              <a:tabLst/>
              <a:defRPr/>
            </a:pPr>
            <a:r>
              <a:rPr kumimoji="0" lang="pt-BR" sz="3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Meta 1 – Cadastrar 25% dos hipertensos da área de abrangência no Programa de Atenção à Hipertensão Arterial e à Diabetes </a:t>
            </a:r>
            <a:r>
              <a:rPr kumimoji="0" lang="pt-BR" sz="3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Mellitus</a:t>
            </a:r>
            <a:r>
              <a:rPr kumimoji="0" lang="pt-BR" sz="3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da unidade de saúde.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txBox="1">
            <a:spLocks/>
          </p:cNvSpPr>
          <p:nvPr/>
        </p:nvSpPr>
        <p:spPr>
          <a:xfrm>
            <a:off x="611560" y="6003032"/>
            <a:ext cx="8229600" cy="954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Cobertura do programa de atenção ao hipertenso na unidade de saúde. UBS Esplanada, Caxias do Sul, RS</a:t>
            </a:r>
            <a:r>
              <a:rPr kumimoji="0" lang="pt-BR"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pt-BR"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50473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373216"/>
            <a:ext cx="8291264" cy="1282154"/>
          </a:xfrm>
        </p:spPr>
        <p:txBody>
          <a:bodyPr>
            <a:normAutofit fontScale="90000"/>
          </a:bodyPr>
          <a:lstStyle/>
          <a:p>
            <a:r>
              <a:rPr lang="pt-BR" sz="3100" dirty="0" smtClean="0">
                <a:latin typeface="Arial" pitchFamily="34" charset="0"/>
                <a:cs typeface="Arial" pitchFamily="34" charset="0"/>
              </a:rPr>
              <a:t/>
            </a:r>
            <a:br>
              <a:rPr lang="pt-BR" sz="3100" dirty="0" smtClean="0">
                <a:latin typeface="Arial" pitchFamily="34" charset="0"/>
                <a:cs typeface="Arial" pitchFamily="34" charset="0"/>
              </a:rPr>
            </a:br>
            <a:r>
              <a:rPr lang="pt-BR" sz="3100" dirty="0">
                <a:latin typeface="Arial" pitchFamily="34" charset="0"/>
                <a:cs typeface="Arial" pitchFamily="34" charset="0"/>
              </a:rPr>
              <a:t/>
            </a:r>
            <a:br>
              <a:rPr lang="pt-BR" sz="3100" dirty="0">
                <a:latin typeface="Arial" pitchFamily="34" charset="0"/>
                <a:cs typeface="Arial" pitchFamily="34" charset="0"/>
              </a:rPr>
            </a:br>
            <a:r>
              <a:rPr lang="pt-BR" sz="2200" dirty="0" smtClean="0">
                <a:latin typeface="Arial" pitchFamily="34" charset="0"/>
                <a:cs typeface="Arial" pitchFamily="34" charset="0"/>
              </a:rPr>
              <a:t>Cobertura </a:t>
            </a:r>
            <a:r>
              <a:rPr lang="pt-BR" sz="2200" dirty="0">
                <a:latin typeface="Arial" pitchFamily="34" charset="0"/>
                <a:cs typeface="Arial" pitchFamily="34" charset="0"/>
              </a:rPr>
              <a:t>do programa de atenção ao diabético na unidade de saúde. UBS Esplanada, Caxias do Sul, RS.      </a:t>
            </a:r>
            <a:r>
              <a:rPr lang="pt-BR" dirty="0"/>
              <a:t/>
            </a:r>
            <a:br>
              <a:rPr lang="pt-BR" dirty="0"/>
            </a:br>
            <a:endParaRPr lang="pt-BR" dirty="0"/>
          </a:p>
        </p:txBody>
      </p:sp>
      <p:graphicFrame>
        <p:nvGraphicFramePr>
          <p:cNvPr id="5" name="Gráfico 4"/>
          <p:cNvGraphicFramePr/>
          <p:nvPr>
            <p:extLst>
              <p:ext uri="{D42A27DB-BD31-4B8C-83A1-F6EECF244321}">
                <p14:modId xmlns:p14="http://schemas.microsoft.com/office/powerpoint/2010/main" val="3740911319"/>
              </p:ext>
            </p:extLst>
          </p:nvPr>
        </p:nvGraphicFramePr>
        <p:xfrm>
          <a:off x="1979712" y="2348880"/>
          <a:ext cx="5102249" cy="30677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p:cNvSpPr/>
          <p:nvPr/>
        </p:nvSpPr>
        <p:spPr>
          <a:xfrm>
            <a:off x="539552" y="548680"/>
            <a:ext cx="8136904" cy="1200329"/>
          </a:xfrm>
          <a:prstGeom prst="rect">
            <a:avLst/>
          </a:prstGeom>
        </p:spPr>
        <p:txBody>
          <a:bodyPr wrap="square">
            <a:spAutoFit/>
          </a:bodyPr>
          <a:lstStyle/>
          <a:p>
            <a:pPr algn="just"/>
            <a:r>
              <a:rPr lang="pt-BR" sz="2400" dirty="0" smtClean="0">
                <a:latin typeface="Arial" pitchFamily="34" charset="0"/>
                <a:cs typeface="Arial" pitchFamily="34" charset="0"/>
              </a:rPr>
              <a:t>Meta 2 – Cadastrar 80% dos diabéticos da área de abrangência no Programa de Atenção à Hipertensão Arterial e à Diabetes </a:t>
            </a:r>
            <a:r>
              <a:rPr lang="pt-BR" sz="2400" dirty="0" err="1" smtClean="0">
                <a:latin typeface="Arial" pitchFamily="34" charset="0"/>
                <a:cs typeface="Arial" pitchFamily="34" charset="0"/>
              </a:rPr>
              <a:t>Mellitus</a:t>
            </a:r>
            <a:r>
              <a:rPr lang="pt-BR" sz="2400" dirty="0" smtClean="0">
                <a:latin typeface="Arial" pitchFamily="34" charset="0"/>
                <a:cs typeface="Arial" pitchFamily="34" charset="0"/>
              </a:rPr>
              <a:t> da unidade de saúde.</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28664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just"/>
            <a:r>
              <a:rPr lang="pt-BR" sz="2700" b="1" dirty="0" smtClean="0"/>
              <a:t/>
            </a:r>
            <a:br>
              <a:rPr lang="pt-BR" sz="2700" b="1" dirty="0" smtClean="0"/>
            </a:br>
            <a:r>
              <a:rPr lang="pt-BR" sz="3100" b="1" dirty="0" smtClean="0">
                <a:solidFill>
                  <a:schemeClr val="accent6">
                    <a:lumMod val="75000"/>
                  </a:schemeClr>
                </a:solidFill>
                <a:latin typeface="Arial" pitchFamily="34" charset="0"/>
                <a:cs typeface="Arial" pitchFamily="34" charset="0"/>
              </a:rPr>
              <a:t>Objetivo </a:t>
            </a:r>
            <a:r>
              <a:rPr lang="pt-BR" sz="3100" b="1" dirty="0">
                <a:solidFill>
                  <a:schemeClr val="accent6">
                    <a:lumMod val="75000"/>
                  </a:schemeClr>
                </a:solidFill>
                <a:latin typeface="Arial" pitchFamily="34" charset="0"/>
                <a:cs typeface="Arial" pitchFamily="34" charset="0"/>
              </a:rPr>
              <a:t>2 – Qualidade: melhorar a qualidade da atenção a hipertensos e diabéticos.</a:t>
            </a:r>
            <a:r>
              <a:rPr lang="pt-BR" dirty="0"/>
              <a:t/>
            </a:r>
            <a:br>
              <a:rPr lang="pt-BR" dirty="0"/>
            </a:br>
            <a:endParaRPr lang="pt-BR" dirty="0"/>
          </a:p>
        </p:txBody>
      </p:sp>
      <p:sp>
        <p:nvSpPr>
          <p:cNvPr id="3" name="Espaço Reservado para Conteúdo 2"/>
          <p:cNvSpPr>
            <a:spLocks noGrp="1"/>
          </p:cNvSpPr>
          <p:nvPr>
            <p:ph idx="1"/>
          </p:nvPr>
        </p:nvSpPr>
        <p:spPr/>
        <p:txBody>
          <a:bodyPr/>
          <a:lstStyle/>
          <a:p>
            <a:pPr marL="0" lvl="0" indent="0">
              <a:buNone/>
            </a:pPr>
            <a:r>
              <a:rPr lang="pt-BR" sz="2400" dirty="0" smtClean="0">
                <a:latin typeface="Arial" pitchFamily="34" charset="0"/>
                <a:cs typeface="Arial" pitchFamily="34" charset="0"/>
              </a:rPr>
              <a:t>Meta 3 – Garantir a realização de exame clínico apropriado em 100% dos hipertensos cadastrados;</a:t>
            </a:r>
          </a:p>
          <a:p>
            <a:endParaRPr lang="pt-BR" dirty="0"/>
          </a:p>
        </p:txBody>
      </p:sp>
      <p:graphicFrame>
        <p:nvGraphicFramePr>
          <p:cNvPr id="4" name="Gráfico 3"/>
          <p:cNvGraphicFramePr/>
          <p:nvPr>
            <p:extLst>
              <p:ext uri="{D42A27DB-BD31-4B8C-83A1-F6EECF244321}">
                <p14:modId xmlns:p14="http://schemas.microsoft.com/office/powerpoint/2010/main" val="589657712"/>
              </p:ext>
            </p:extLst>
          </p:nvPr>
        </p:nvGraphicFramePr>
        <p:xfrm>
          <a:off x="1835696" y="2636912"/>
          <a:ext cx="5472608"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1259632" y="5805264"/>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1604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143000"/>
          </a:xfrm>
        </p:spPr>
        <p:txBody>
          <a:bodyPr>
            <a:noAutofit/>
          </a:bodyPr>
          <a:lstStyle/>
          <a:p>
            <a:pPr lvl="0" algn="l"/>
            <a:r>
              <a:rPr lang="pt-BR" sz="2400" dirty="0" smtClean="0">
                <a:latin typeface="Arial" pitchFamily="34" charset="0"/>
                <a:cs typeface="Arial" pitchFamily="34" charset="0"/>
              </a:rPr>
              <a:t>Meta 4 </a:t>
            </a:r>
            <a:r>
              <a:rPr lang="pt-BR" sz="2400" dirty="0">
                <a:latin typeface="Arial" pitchFamily="34" charset="0"/>
                <a:cs typeface="Arial" pitchFamily="34" charset="0"/>
              </a:rPr>
              <a:t>– Garantir a realização de exame clínico </a:t>
            </a:r>
            <a:r>
              <a:rPr lang="pt-BR" sz="2400" dirty="0" smtClean="0">
                <a:latin typeface="Arial" pitchFamily="34" charset="0"/>
                <a:cs typeface="Arial" pitchFamily="34" charset="0"/>
              </a:rPr>
              <a:t>apropriado em </a:t>
            </a:r>
            <a:r>
              <a:rPr lang="pt-BR" sz="2400" dirty="0">
                <a:latin typeface="Arial" pitchFamily="34" charset="0"/>
                <a:cs typeface="Arial" pitchFamily="34" charset="0"/>
              </a:rPr>
              <a:t>100% dos diabéticos cadastrados;</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459149431"/>
              </p:ext>
            </p:extLst>
          </p:nvPr>
        </p:nvGraphicFramePr>
        <p:xfrm>
          <a:off x="1979712" y="1916832"/>
          <a:ext cx="4848125" cy="29750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276350" y="5373216"/>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376776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l"/>
            <a:r>
              <a:rPr lang="pt-BR" sz="2400" dirty="0" smtClean="0"/>
              <a:t/>
            </a:r>
            <a:br>
              <a:rPr lang="pt-BR" sz="2400" dirty="0" smtClean="0"/>
            </a:br>
            <a:r>
              <a:rPr lang="pt-BR" sz="2400" dirty="0" smtClean="0">
                <a:latin typeface="Arial" pitchFamily="34" charset="0"/>
                <a:cs typeface="Arial" pitchFamily="34" charset="0"/>
              </a:rPr>
              <a:t>Meta 5 </a:t>
            </a:r>
            <a:r>
              <a:rPr lang="pt-BR" sz="2400" dirty="0">
                <a:latin typeface="Arial" pitchFamily="34" charset="0"/>
                <a:cs typeface="Arial" pitchFamily="34" charset="0"/>
              </a:rPr>
              <a:t>– Garantir a 100% dos hipertensos cadastrados a realização de exames complementares em dia de </a:t>
            </a:r>
            <a:r>
              <a:rPr lang="pt-BR" sz="2400" dirty="0" smtClean="0">
                <a:latin typeface="Arial" pitchFamily="34" charset="0"/>
                <a:cs typeface="Arial" pitchFamily="34" charset="0"/>
              </a:rPr>
              <a:t>acordo com </a:t>
            </a:r>
            <a:r>
              <a:rPr lang="pt-BR" sz="2400" dirty="0">
                <a:latin typeface="Arial" pitchFamily="34" charset="0"/>
                <a:cs typeface="Arial" pitchFamily="34" charset="0"/>
              </a:rPr>
              <a:t>o protocolo;</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979189832"/>
              </p:ext>
            </p:extLst>
          </p:nvPr>
        </p:nvGraphicFramePr>
        <p:xfrm>
          <a:off x="2051719" y="2128837"/>
          <a:ext cx="4855493" cy="3244379"/>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403648" y="5753419"/>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56400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1143000"/>
          </a:xfrm>
        </p:spPr>
        <p:txBody>
          <a:bodyPr>
            <a:noAutofit/>
          </a:bodyPr>
          <a:lstStyle/>
          <a:p>
            <a:pPr lvl="0" algn="l"/>
            <a:r>
              <a:rPr lang="pt-BR" sz="2400" dirty="0" smtClean="0"/>
              <a:t/>
            </a:r>
            <a:br>
              <a:rPr lang="pt-BR" sz="2400" dirty="0" smtClean="0"/>
            </a:br>
            <a:r>
              <a:rPr lang="pt-BR" sz="2400" dirty="0" smtClean="0">
                <a:latin typeface="Arial" pitchFamily="34" charset="0"/>
                <a:cs typeface="Arial" pitchFamily="34" charset="0"/>
              </a:rPr>
              <a:t>Meta 6 </a:t>
            </a:r>
            <a:r>
              <a:rPr lang="pt-BR" sz="2400" dirty="0">
                <a:latin typeface="Arial" pitchFamily="34" charset="0"/>
                <a:cs typeface="Arial" pitchFamily="34" charset="0"/>
              </a:rPr>
              <a:t>– Garantir a 100% dos diabéticos cadastrados a realização de exames complementares em dia de acordo com o protocolo;</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8195907"/>
              </p:ext>
            </p:extLst>
          </p:nvPr>
        </p:nvGraphicFramePr>
        <p:xfrm>
          <a:off x="1835696" y="2133600"/>
          <a:ext cx="4987379" cy="28075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115616" y="5514508"/>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174496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916832"/>
            <a:ext cx="8229600" cy="4525963"/>
          </a:xfrm>
        </p:spPr>
        <p:txBody>
          <a:bodyPr>
            <a:normAutofit/>
          </a:bodyPr>
          <a:lstStyle/>
          <a:p>
            <a:pPr marL="0" indent="0">
              <a:buNone/>
            </a:pPr>
            <a:r>
              <a:rPr lang="pt-BR" sz="2400" dirty="0">
                <a:latin typeface="Arial" pitchFamily="34" charset="0"/>
                <a:cs typeface="Arial" pitchFamily="34" charset="0"/>
              </a:rPr>
              <a:t>O </a:t>
            </a:r>
            <a:r>
              <a:rPr lang="pt-BR" sz="2400" dirty="0">
                <a:latin typeface="Arial" pitchFamily="34" charset="0"/>
                <a:cs typeface="Arial" pitchFamily="34" charset="0"/>
              </a:rPr>
              <a:t>D</a:t>
            </a:r>
            <a:r>
              <a:rPr lang="pt-BR" sz="2400" dirty="0" smtClean="0">
                <a:latin typeface="Arial" pitchFamily="34" charset="0"/>
                <a:cs typeface="Arial" pitchFamily="34" charset="0"/>
              </a:rPr>
              <a:t>iabetes </a:t>
            </a:r>
            <a:r>
              <a:rPr lang="pt-BR" sz="2400" dirty="0">
                <a:latin typeface="Arial" pitchFamily="34" charset="0"/>
                <a:cs typeface="Arial" pitchFamily="34" charset="0"/>
              </a:rPr>
              <a:t>M</a:t>
            </a:r>
            <a:r>
              <a:rPr lang="pt-BR" sz="2400" dirty="0" smtClean="0">
                <a:latin typeface="Arial" pitchFamily="34" charset="0"/>
                <a:cs typeface="Arial" pitchFamily="34" charset="0"/>
              </a:rPr>
              <a:t>ellitus </a:t>
            </a:r>
            <a:r>
              <a:rPr lang="pt-BR" sz="2400" dirty="0">
                <a:latin typeface="Arial" pitchFamily="34" charset="0"/>
                <a:cs typeface="Arial" pitchFamily="34" charset="0"/>
              </a:rPr>
              <a:t>e a </a:t>
            </a:r>
            <a:r>
              <a:rPr lang="pt-BR" sz="2400" dirty="0" smtClean="0">
                <a:latin typeface="Arial" pitchFamily="34" charset="0"/>
                <a:cs typeface="Arial" pitchFamily="34" charset="0"/>
              </a:rPr>
              <a:t>H</a:t>
            </a:r>
            <a:r>
              <a:rPr lang="pt-BR" sz="2400" dirty="0" smtClean="0">
                <a:latin typeface="Arial" pitchFamily="34" charset="0"/>
                <a:cs typeface="Arial" pitchFamily="34" charset="0"/>
              </a:rPr>
              <a:t>ipertensão </a:t>
            </a:r>
            <a:r>
              <a:rPr lang="pt-BR" sz="2400" dirty="0">
                <a:latin typeface="Arial" pitchFamily="34" charset="0"/>
                <a:cs typeface="Arial" pitchFamily="34" charset="0"/>
              </a:rPr>
              <a:t>A</a:t>
            </a:r>
            <a:r>
              <a:rPr lang="pt-BR" sz="2400" dirty="0" smtClean="0">
                <a:latin typeface="Arial" pitchFamily="34" charset="0"/>
                <a:cs typeface="Arial" pitchFamily="34" charset="0"/>
              </a:rPr>
              <a:t>rterial </a:t>
            </a:r>
            <a:r>
              <a:rPr lang="pt-BR" sz="2400" dirty="0">
                <a:latin typeface="Arial" pitchFamily="34" charset="0"/>
                <a:cs typeface="Arial" pitchFamily="34" charset="0"/>
              </a:rPr>
              <a:t>S</a:t>
            </a:r>
            <a:r>
              <a:rPr lang="pt-BR" sz="2400" dirty="0" smtClean="0">
                <a:latin typeface="Arial" pitchFamily="34" charset="0"/>
                <a:cs typeface="Arial" pitchFamily="34" charset="0"/>
              </a:rPr>
              <a:t>istêmica </a:t>
            </a:r>
            <a:r>
              <a:rPr lang="pt-BR" sz="2400" dirty="0">
                <a:latin typeface="Arial" pitchFamily="34" charset="0"/>
                <a:cs typeface="Arial" pitchFamily="34" charset="0"/>
              </a:rPr>
              <a:t>são responsáveis por um grande número de </a:t>
            </a:r>
            <a:r>
              <a:rPr lang="pt-BR" sz="2400" dirty="0" smtClean="0">
                <a:latin typeface="Arial" pitchFamily="34" charset="0"/>
                <a:cs typeface="Arial" pitchFamily="34" charset="0"/>
              </a:rPr>
              <a:t>hospitalizações no </a:t>
            </a:r>
            <a:r>
              <a:rPr lang="pt-BR" sz="2400" dirty="0">
                <a:latin typeface="Arial" pitchFamily="34" charset="0"/>
                <a:cs typeface="Arial" pitchFamily="34" charset="0"/>
              </a:rPr>
              <a:t>Sistema Único de Saúde (SUS</a:t>
            </a:r>
            <a:r>
              <a:rPr lang="pt-BR" sz="2400" dirty="0" smtClean="0">
                <a:latin typeface="Arial" pitchFamily="34" charset="0"/>
                <a:cs typeface="Arial" pitchFamily="34" charset="0"/>
              </a:rPr>
              <a:t>). </a:t>
            </a:r>
            <a:r>
              <a:rPr lang="pt-BR" sz="2400" dirty="0">
                <a:latin typeface="Arial" pitchFamily="34" charset="0"/>
                <a:cs typeface="Arial" pitchFamily="34" charset="0"/>
              </a:rPr>
              <a:t>Juntas, elas apresentam alta morbimortalidade, com perda importante na qualidade de vida. (Ministério da Saúde, 2006). </a:t>
            </a:r>
          </a:p>
        </p:txBody>
      </p:sp>
    </p:spTree>
    <p:extLst>
      <p:ext uri="{BB962C8B-B14F-4D97-AF65-F5344CB8AC3E}">
        <p14:creationId xmlns:p14="http://schemas.microsoft.com/office/powerpoint/2010/main" val="120464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340768"/>
            <a:ext cx="8229600" cy="4525963"/>
          </a:xfrm>
        </p:spPr>
        <p:txBody>
          <a:bodyPr/>
          <a:lstStyle/>
          <a:p>
            <a:pPr marL="0" lvl="0" indent="0">
              <a:buNone/>
            </a:pPr>
            <a:r>
              <a:rPr lang="pt-BR" dirty="0" smtClean="0"/>
              <a:t>Meta 7 </a:t>
            </a:r>
            <a:r>
              <a:rPr lang="pt-BR" dirty="0"/>
              <a:t>– Garantir a priorização da prescrição de medicamentos da farmácia popular para 100% dos hipertensos cadastrados na unidade de saúde;</a:t>
            </a:r>
          </a:p>
          <a:p>
            <a:pPr marL="0" lvl="0" indent="0">
              <a:buNone/>
            </a:pPr>
            <a:r>
              <a:rPr lang="pt-BR" dirty="0" smtClean="0"/>
              <a:t>Meta 8 </a:t>
            </a:r>
            <a:r>
              <a:rPr lang="pt-BR" dirty="0"/>
              <a:t>– Garantir a priorização da prescrição de medicamentos da farmácia popular para 100% dos diabéticos cadastrados na unidade de saúde;</a:t>
            </a:r>
          </a:p>
          <a:p>
            <a:endParaRPr lang="pt-BR" dirty="0"/>
          </a:p>
        </p:txBody>
      </p:sp>
    </p:spTree>
    <p:extLst>
      <p:ext uri="{BB962C8B-B14F-4D97-AF65-F5344CB8AC3E}">
        <p14:creationId xmlns:p14="http://schemas.microsoft.com/office/powerpoint/2010/main" val="182222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l"/>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Meta 9 – Garantir avaliação da necessidade de atendimento odontológico em 100% dos hipertensos cadastrados;</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630062332"/>
              </p:ext>
            </p:extLst>
          </p:nvPr>
        </p:nvGraphicFramePr>
        <p:xfrm>
          <a:off x="1835696" y="2060849"/>
          <a:ext cx="5071517"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971600" y="5509060"/>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745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Autofit/>
          </a:bodyPr>
          <a:lstStyle/>
          <a:p>
            <a:pPr lvl="0" algn="l"/>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Meta 10 </a:t>
            </a:r>
            <a:r>
              <a:rPr lang="pt-BR" sz="2400" dirty="0">
                <a:latin typeface="Arial" pitchFamily="34" charset="0"/>
                <a:cs typeface="Arial" pitchFamily="34" charset="0"/>
              </a:rPr>
              <a:t>– Garantir avaliação da necessidade de atendimento odontológico em 100% dos diabéticos cadastrados;</a:t>
            </a:r>
            <a:br>
              <a:rPr lang="pt-BR" sz="2400" dirty="0">
                <a:latin typeface="Arial" pitchFamily="34" charset="0"/>
                <a:cs typeface="Arial" pitchFamily="34" charset="0"/>
              </a:rPr>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4100427068"/>
              </p:ext>
            </p:extLst>
          </p:nvPr>
        </p:nvGraphicFramePr>
        <p:xfrm>
          <a:off x="1835696" y="2131377"/>
          <a:ext cx="5049291" cy="30978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938701" y="5509060"/>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77049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just"/>
            <a:r>
              <a:rPr lang="pt-BR" sz="3100" b="1" dirty="0" smtClean="0">
                <a:latin typeface="Arial" pitchFamily="34" charset="0"/>
                <a:cs typeface="Arial" pitchFamily="34" charset="0"/>
              </a:rPr>
              <a:t/>
            </a:r>
            <a:br>
              <a:rPr lang="pt-BR" sz="3100" b="1" dirty="0" smtClean="0">
                <a:latin typeface="Arial" pitchFamily="34" charset="0"/>
                <a:cs typeface="Arial" pitchFamily="34" charset="0"/>
              </a:rPr>
            </a:br>
            <a:r>
              <a:rPr lang="pt-BR" sz="3100" b="1" dirty="0" smtClean="0">
                <a:solidFill>
                  <a:schemeClr val="accent6">
                    <a:lumMod val="75000"/>
                  </a:schemeClr>
                </a:solidFill>
                <a:latin typeface="Arial" pitchFamily="34" charset="0"/>
                <a:cs typeface="Arial" pitchFamily="34" charset="0"/>
              </a:rPr>
              <a:t>Objetivo </a:t>
            </a:r>
            <a:r>
              <a:rPr lang="pt-BR" sz="3100" b="1" dirty="0">
                <a:solidFill>
                  <a:schemeClr val="accent6">
                    <a:lumMod val="75000"/>
                  </a:schemeClr>
                </a:solidFill>
                <a:latin typeface="Arial" pitchFamily="34" charset="0"/>
                <a:cs typeface="Arial" pitchFamily="34" charset="0"/>
              </a:rPr>
              <a:t>3 – Adesão: melhorar a adesão de hipertensos e diabéticos ao programa.</a:t>
            </a:r>
            <a:r>
              <a:rPr lang="pt-BR" dirty="0"/>
              <a:t/>
            </a:r>
            <a:br>
              <a:rPr lang="pt-BR" dirty="0"/>
            </a:br>
            <a:endParaRPr lang="pt-BR" dirty="0"/>
          </a:p>
        </p:txBody>
      </p:sp>
      <p:sp>
        <p:nvSpPr>
          <p:cNvPr id="3" name="Espaço Reservado para Conteúdo 2"/>
          <p:cNvSpPr>
            <a:spLocks noGrp="1"/>
          </p:cNvSpPr>
          <p:nvPr>
            <p:ph idx="1"/>
          </p:nvPr>
        </p:nvSpPr>
        <p:spPr/>
        <p:txBody>
          <a:bodyPr/>
          <a:lstStyle/>
          <a:p>
            <a:pPr marL="0" indent="0">
              <a:buNone/>
            </a:pPr>
            <a:r>
              <a:rPr lang="pt-BR" sz="2400" dirty="0" smtClean="0">
                <a:latin typeface="Arial" pitchFamily="34" charset="0"/>
                <a:cs typeface="Arial" pitchFamily="34" charset="0"/>
              </a:rPr>
              <a:t>Meta 11 </a:t>
            </a:r>
            <a:r>
              <a:rPr lang="pt-BR" sz="2400" dirty="0">
                <a:latin typeface="Arial" pitchFamily="34" charset="0"/>
                <a:cs typeface="Arial" pitchFamily="34" charset="0"/>
              </a:rPr>
              <a:t>– Buscar 100% dos pacientes hipertensos faltosos às consultas na unidade de saúde conforme periodicidade recomendada;</a:t>
            </a:r>
          </a:p>
          <a:p>
            <a:endParaRPr lang="pt-BR" dirty="0"/>
          </a:p>
        </p:txBody>
      </p:sp>
      <p:graphicFrame>
        <p:nvGraphicFramePr>
          <p:cNvPr id="4" name="Gráfico 3"/>
          <p:cNvGraphicFramePr/>
          <p:nvPr>
            <p:extLst>
              <p:ext uri="{D42A27DB-BD31-4B8C-83A1-F6EECF244321}">
                <p14:modId xmlns:p14="http://schemas.microsoft.com/office/powerpoint/2010/main" val="3203595239"/>
              </p:ext>
            </p:extLst>
          </p:nvPr>
        </p:nvGraphicFramePr>
        <p:xfrm>
          <a:off x="1835696" y="2852936"/>
          <a:ext cx="5266332" cy="297774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3608" y="6010892"/>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367569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l"/>
            <a:r>
              <a:rPr lang="pt-BR" sz="2700" dirty="0" smtClean="0">
                <a:latin typeface="Arial" pitchFamily="34" charset="0"/>
                <a:cs typeface="Arial" pitchFamily="34" charset="0"/>
              </a:rPr>
              <a:t/>
            </a:r>
            <a:br>
              <a:rPr lang="pt-BR" sz="2700" dirty="0" smtClean="0">
                <a:latin typeface="Arial" pitchFamily="34" charset="0"/>
                <a:cs typeface="Arial" pitchFamily="34" charset="0"/>
              </a:rPr>
            </a:br>
            <a:r>
              <a:rPr lang="pt-BR" sz="2700" dirty="0" smtClean="0">
                <a:latin typeface="Arial" pitchFamily="34" charset="0"/>
                <a:cs typeface="Arial" pitchFamily="34" charset="0"/>
              </a:rPr>
              <a:t>Meta 12 </a:t>
            </a:r>
            <a:r>
              <a:rPr lang="pt-BR" sz="2700" dirty="0">
                <a:latin typeface="Arial" pitchFamily="34" charset="0"/>
                <a:cs typeface="Arial" pitchFamily="34" charset="0"/>
              </a:rPr>
              <a:t>– Buscar 100% dos pacientes diabéticos faltosos às consultas na unidade de saúde conforme periodicidade recomendada;</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891638153"/>
              </p:ext>
            </p:extLst>
          </p:nvPr>
        </p:nvGraphicFramePr>
        <p:xfrm>
          <a:off x="1979712" y="2060848"/>
          <a:ext cx="4886225" cy="2683044"/>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3608" y="5656949"/>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261130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just"/>
            <a:r>
              <a:rPr lang="pt-BR" sz="2800" b="1" dirty="0" smtClean="0">
                <a:solidFill>
                  <a:schemeClr val="accent6">
                    <a:lumMod val="75000"/>
                  </a:schemeClr>
                </a:solidFill>
                <a:latin typeface="Arial" pitchFamily="34" charset="0"/>
                <a:cs typeface="Arial" pitchFamily="34" charset="0"/>
              </a:rPr>
              <a:t/>
            </a:r>
            <a:br>
              <a:rPr lang="pt-BR" sz="2800" b="1" dirty="0" smtClean="0">
                <a:solidFill>
                  <a:schemeClr val="accent6">
                    <a:lumMod val="75000"/>
                  </a:schemeClr>
                </a:solidFill>
                <a:latin typeface="Arial" pitchFamily="34" charset="0"/>
                <a:cs typeface="Arial" pitchFamily="34" charset="0"/>
              </a:rPr>
            </a:br>
            <a:r>
              <a:rPr lang="pt-BR" sz="2800" b="1" dirty="0" smtClean="0">
                <a:solidFill>
                  <a:schemeClr val="accent6">
                    <a:lumMod val="75000"/>
                  </a:schemeClr>
                </a:solidFill>
                <a:latin typeface="Arial" pitchFamily="34" charset="0"/>
                <a:cs typeface="Arial" pitchFamily="34" charset="0"/>
              </a:rPr>
              <a:t>Objetivo </a:t>
            </a:r>
            <a:r>
              <a:rPr lang="pt-BR" sz="2800" b="1" dirty="0">
                <a:solidFill>
                  <a:schemeClr val="accent6">
                    <a:lumMod val="75000"/>
                  </a:schemeClr>
                </a:solidFill>
                <a:latin typeface="Arial" pitchFamily="34" charset="0"/>
                <a:cs typeface="Arial" pitchFamily="34" charset="0"/>
              </a:rPr>
              <a:t>4 – Registro: melhorar o registro das informações.</a:t>
            </a:r>
            <a:r>
              <a:rPr lang="pt-BR" sz="2800" dirty="0">
                <a:latin typeface="Arial" pitchFamily="34" charset="0"/>
                <a:cs typeface="Arial" pitchFamily="34" charset="0"/>
              </a:rPr>
              <a:t/>
            </a:r>
            <a:br>
              <a:rPr lang="pt-BR" sz="2800" dirty="0">
                <a:latin typeface="Arial" pitchFamily="34" charset="0"/>
                <a:cs typeface="Arial" pitchFamily="34" charset="0"/>
              </a:rPr>
            </a:br>
            <a:endParaRPr lang="pt-BR" sz="2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pPr marL="0" lvl="0" indent="0">
              <a:buNone/>
            </a:pPr>
            <a:r>
              <a:rPr lang="pt-BR" sz="2400" dirty="0" smtClean="0">
                <a:latin typeface="Arial" pitchFamily="34" charset="0"/>
                <a:cs typeface="Arial" pitchFamily="34" charset="0"/>
              </a:rPr>
              <a:t>Meta 13 </a:t>
            </a:r>
            <a:r>
              <a:rPr lang="pt-BR" sz="2400" dirty="0">
                <a:latin typeface="Arial" pitchFamily="34" charset="0"/>
                <a:cs typeface="Arial" pitchFamily="34" charset="0"/>
              </a:rPr>
              <a:t>– Manter ficha de acompanhamento de 100% dos hipertensos cadastrados na unidade de saúde;</a:t>
            </a:r>
          </a:p>
          <a:p>
            <a:endParaRPr lang="pt-BR" dirty="0"/>
          </a:p>
        </p:txBody>
      </p:sp>
      <p:graphicFrame>
        <p:nvGraphicFramePr>
          <p:cNvPr id="4" name="Gráfico 3"/>
          <p:cNvGraphicFramePr/>
          <p:nvPr>
            <p:extLst>
              <p:ext uri="{D42A27DB-BD31-4B8C-83A1-F6EECF244321}">
                <p14:modId xmlns:p14="http://schemas.microsoft.com/office/powerpoint/2010/main" val="1214967682"/>
              </p:ext>
            </p:extLst>
          </p:nvPr>
        </p:nvGraphicFramePr>
        <p:xfrm>
          <a:off x="1907704" y="2708920"/>
          <a:ext cx="5029671" cy="28972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3608" y="5805264"/>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388109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229600" cy="1143000"/>
          </a:xfrm>
        </p:spPr>
        <p:txBody>
          <a:bodyPr>
            <a:normAutofit fontScale="90000"/>
          </a:bodyPr>
          <a:lstStyle/>
          <a:p>
            <a:pPr algn="l"/>
            <a:r>
              <a:rPr lang="pt-BR" sz="2400" dirty="0" smtClean="0">
                <a:latin typeface="Arial" pitchFamily="34" charset="0"/>
                <a:cs typeface="Arial" pitchFamily="34" charset="0"/>
              </a:rPr>
              <a:t> </a:t>
            </a:r>
            <a:br>
              <a:rPr lang="pt-BR" sz="2400" dirty="0" smtClean="0">
                <a:latin typeface="Arial" pitchFamily="34" charset="0"/>
                <a:cs typeface="Arial" pitchFamily="34" charset="0"/>
              </a:rPr>
            </a:br>
            <a:r>
              <a:rPr lang="pt-BR" sz="2700" dirty="0" smtClean="0">
                <a:latin typeface="Arial" pitchFamily="34" charset="0"/>
                <a:cs typeface="Arial" pitchFamily="34" charset="0"/>
              </a:rPr>
              <a:t>Meta 14 </a:t>
            </a:r>
            <a:r>
              <a:rPr lang="pt-BR" sz="2700" dirty="0">
                <a:latin typeface="Arial" pitchFamily="34" charset="0"/>
                <a:cs typeface="Arial" pitchFamily="34" charset="0"/>
              </a:rPr>
              <a:t>– Manter ficha de acompanhamento de 100% dos diabéticos cadastrados na unidade de saúde;</a:t>
            </a:r>
            <a:r>
              <a:rPr lang="pt-BR" sz="2400" dirty="0">
                <a:latin typeface="Arial" pitchFamily="34" charset="0"/>
                <a:cs typeface="Arial" pitchFamily="34" charset="0"/>
              </a:rPr>
              <a:t/>
            </a:r>
            <a:br>
              <a:rPr lang="pt-BR" sz="2400" dirty="0">
                <a:latin typeface="Arial" pitchFamily="34" charset="0"/>
                <a:cs typeface="Arial" pitchFamily="34" charset="0"/>
              </a:rPr>
            </a:br>
            <a:r>
              <a:rPr lang="pt-BR" sz="2400" dirty="0"/>
              <a:t/>
            </a:r>
            <a:br>
              <a:rPr lang="pt-BR" sz="2400" dirty="0"/>
            </a:br>
            <a:endParaRPr lang="pt-BR" sz="2400" dirty="0"/>
          </a:p>
        </p:txBody>
      </p:sp>
      <p:graphicFrame>
        <p:nvGraphicFramePr>
          <p:cNvPr id="5" name="Gráfico 4"/>
          <p:cNvGraphicFramePr/>
          <p:nvPr>
            <p:extLst>
              <p:ext uri="{D42A27DB-BD31-4B8C-83A1-F6EECF244321}">
                <p14:modId xmlns:p14="http://schemas.microsoft.com/office/powerpoint/2010/main" val="3734674595"/>
              </p:ext>
            </p:extLst>
          </p:nvPr>
        </p:nvGraphicFramePr>
        <p:xfrm>
          <a:off x="1907704" y="1988840"/>
          <a:ext cx="4814217" cy="32144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p:cNvSpPr/>
          <p:nvPr/>
        </p:nvSpPr>
        <p:spPr>
          <a:xfrm>
            <a:off x="971600" y="5661248"/>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211006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91264" cy="1368152"/>
          </a:xfrm>
        </p:spPr>
        <p:txBody>
          <a:bodyPr>
            <a:normAutofit fontScale="90000"/>
          </a:bodyPr>
          <a:lstStyle/>
          <a:p>
            <a:pPr lvl="0" algn="just"/>
            <a:r>
              <a:rPr lang="pt-BR" sz="3100" b="1" dirty="0" smtClean="0">
                <a:solidFill>
                  <a:schemeClr val="accent6">
                    <a:lumMod val="75000"/>
                  </a:schemeClr>
                </a:solidFill>
                <a:latin typeface="Arial" pitchFamily="34" charset="0"/>
                <a:cs typeface="Arial" pitchFamily="34" charset="0"/>
              </a:rPr>
              <a:t/>
            </a:r>
            <a:br>
              <a:rPr lang="pt-BR" sz="3100" b="1" dirty="0" smtClean="0">
                <a:solidFill>
                  <a:schemeClr val="accent6">
                    <a:lumMod val="75000"/>
                  </a:schemeClr>
                </a:solidFill>
                <a:latin typeface="Arial" pitchFamily="34" charset="0"/>
                <a:cs typeface="Arial" pitchFamily="34" charset="0"/>
              </a:rPr>
            </a:br>
            <a:r>
              <a:rPr lang="pt-BR" sz="3100" b="1" dirty="0" smtClean="0">
                <a:solidFill>
                  <a:schemeClr val="accent6">
                    <a:lumMod val="75000"/>
                  </a:schemeClr>
                </a:solidFill>
                <a:latin typeface="Arial" pitchFamily="34" charset="0"/>
                <a:cs typeface="Arial" pitchFamily="34" charset="0"/>
              </a:rPr>
              <a:t>Objetivo </a:t>
            </a:r>
            <a:r>
              <a:rPr lang="pt-BR" sz="3100" b="1" dirty="0">
                <a:solidFill>
                  <a:schemeClr val="accent6">
                    <a:lumMod val="75000"/>
                  </a:schemeClr>
                </a:solidFill>
                <a:latin typeface="Arial" pitchFamily="34" charset="0"/>
                <a:cs typeface="Arial" pitchFamily="34" charset="0"/>
              </a:rPr>
              <a:t>5 – Avaliação de risco: mapear hipertensos e diabéticos de risco para doença cardiovascular. </a:t>
            </a:r>
            <a:r>
              <a:rPr lang="pt-BR" dirty="0"/>
              <a:t/>
            </a:r>
            <a:br>
              <a:rPr lang="pt-BR" dirty="0"/>
            </a:br>
            <a:endParaRPr lang="pt-BR" dirty="0"/>
          </a:p>
        </p:txBody>
      </p:sp>
      <p:sp>
        <p:nvSpPr>
          <p:cNvPr id="3" name="Espaço Reservado para Conteúdo 2"/>
          <p:cNvSpPr>
            <a:spLocks noGrp="1"/>
          </p:cNvSpPr>
          <p:nvPr>
            <p:ph idx="1"/>
          </p:nvPr>
        </p:nvSpPr>
        <p:spPr/>
        <p:txBody>
          <a:bodyPr/>
          <a:lstStyle/>
          <a:p>
            <a:pPr marL="0" lvl="0" indent="0">
              <a:buNone/>
            </a:pPr>
            <a:r>
              <a:rPr lang="pt-BR" sz="2400" dirty="0" smtClean="0">
                <a:latin typeface="Arial" pitchFamily="34" charset="0"/>
                <a:cs typeface="Arial" pitchFamily="34" charset="0"/>
              </a:rPr>
              <a:t>Meta 15 </a:t>
            </a:r>
            <a:r>
              <a:rPr lang="pt-BR" sz="2400" dirty="0">
                <a:latin typeface="Arial" pitchFamily="34" charset="0"/>
                <a:cs typeface="Arial" pitchFamily="34" charset="0"/>
              </a:rPr>
              <a:t>– Realizar estratificação de risco cardiovascular em 100% dos pacientes hipertensos cadastrados;</a:t>
            </a:r>
          </a:p>
          <a:p>
            <a:endParaRPr lang="pt-BR" dirty="0"/>
          </a:p>
        </p:txBody>
      </p:sp>
      <p:graphicFrame>
        <p:nvGraphicFramePr>
          <p:cNvPr id="4" name="Gráfico 3"/>
          <p:cNvGraphicFramePr/>
          <p:nvPr>
            <p:extLst>
              <p:ext uri="{D42A27DB-BD31-4B8C-83A1-F6EECF244321}">
                <p14:modId xmlns:p14="http://schemas.microsoft.com/office/powerpoint/2010/main" val="4062559457"/>
              </p:ext>
            </p:extLst>
          </p:nvPr>
        </p:nvGraphicFramePr>
        <p:xfrm>
          <a:off x="1475656" y="2636912"/>
          <a:ext cx="5431556" cy="31051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3608" y="5877272"/>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288631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sz="2700" dirty="0">
                <a:latin typeface="Arial" pitchFamily="34" charset="0"/>
                <a:cs typeface="Arial" pitchFamily="34" charset="0"/>
              </a:rPr>
              <a:t> </a:t>
            </a:r>
            <a:br>
              <a:rPr lang="pt-BR" sz="2700" dirty="0">
                <a:latin typeface="Arial" pitchFamily="34" charset="0"/>
                <a:cs typeface="Arial" pitchFamily="34" charset="0"/>
              </a:rPr>
            </a:br>
            <a:r>
              <a:rPr lang="pt-BR" sz="2700" dirty="0" smtClean="0">
                <a:latin typeface="Arial" pitchFamily="34" charset="0"/>
                <a:cs typeface="Arial" pitchFamily="34" charset="0"/>
              </a:rPr>
              <a:t>Meta 16 </a:t>
            </a:r>
            <a:r>
              <a:rPr lang="pt-BR" sz="2700" dirty="0">
                <a:latin typeface="Arial" pitchFamily="34" charset="0"/>
                <a:cs typeface="Arial" pitchFamily="34" charset="0"/>
              </a:rPr>
              <a:t>– Realizar estratificação de risco cardiovascular em 100% dos pacientes diabéticos cadastrados;</a:t>
            </a:r>
            <a:r>
              <a:rPr lang="pt-BR" sz="2400" dirty="0"/>
              <a:t/>
            </a:r>
            <a:br>
              <a:rPr lang="pt-BR" sz="2400" dirty="0"/>
            </a:b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779205591"/>
              </p:ext>
            </p:extLst>
          </p:nvPr>
        </p:nvGraphicFramePr>
        <p:xfrm>
          <a:off x="1547664" y="1988840"/>
          <a:ext cx="5399807" cy="33715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3608" y="5733256"/>
            <a:ext cx="6624736" cy="707886"/>
          </a:xfrm>
          <a:prstGeom prst="rect">
            <a:avLst/>
          </a:prstGeom>
        </p:spPr>
        <p:txBody>
          <a:bodyPr wrap="square">
            <a:spAutoFit/>
          </a:bodyPr>
          <a:lstStyle/>
          <a:p>
            <a:r>
              <a:rPr lang="pt-BR" sz="2000" dirty="0">
                <a:latin typeface="Arial" pitchFamily="34" charset="0"/>
                <a:cs typeface="Arial" pitchFamily="34" charset="0"/>
              </a:rPr>
              <a:t>Cobertura do programa de atenção ao diabético na unidade de saúde. UBS Esplanada, Caxias do Sul, RS. </a:t>
            </a:r>
            <a:endParaRPr lang="pt-BR" sz="2000" dirty="0"/>
          </a:p>
        </p:txBody>
      </p:sp>
    </p:spTree>
    <p:extLst>
      <p:ext uri="{BB962C8B-B14F-4D97-AF65-F5344CB8AC3E}">
        <p14:creationId xmlns:p14="http://schemas.microsoft.com/office/powerpoint/2010/main" val="84667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just"/>
            <a:r>
              <a:rPr lang="pt-BR" sz="3100" b="1" dirty="0" smtClean="0">
                <a:solidFill>
                  <a:schemeClr val="accent6">
                    <a:lumMod val="75000"/>
                  </a:schemeClr>
                </a:solidFill>
                <a:latin typeface="Arial" pitchFamily="34" charset="0"/>
                <a:cs typeface="Arial" pitchFamily="34" charset="0"/>
              </a:rPr>
              <a:t/>
            </a:r>
            <a:br>
              <a:rPr lang="pt-BR" sz="3100" b="1" dirty="0" smtClean="0">
                <a:solidFill>
                  <a:schemeClr val="accent6">
                    <a:lumMod val="75000"/>
                  </a:schemeClr>
                </a:solidFill>
                <a:latin typeface="Arial" pitchFamily="34" charset="0"/>
                <a:cs typeface="Arial" pitchFamily="34" charset="0"/>
              </a:rPr>
            </a:br>
            <a:r>
              <a:rPr lang="pt-BR" sz="3100" b="1" dirty="0" smtClean="0">
                <a:solidFill>
                  <a:schemeClr val="accent6">
                    <a:lumMod val="75000"/>
                  </a:schemeClr>
                </a:solidFill>
                <a:latin typeface="Arial" pitchFamily="34" charset="0"/>
                <a:cs typeface="Arial" pitchFamily="34" charset="0"/>
              </a:rPr>
              <a:t>Objetivo </a:t>
            </a:r>
            <a:r>
              <a:rPr lang="pt-BR" sz="3100" b="1" dirty="0">
                <a:solidFill>
                  <a:schemeClr val="accent6">
                    <a:lumMod val="75000"/>
                  </a:schemeClr>
                </a:solidFill>
                <a:latin typeface="Arial" pitchFamily="34" charset="0"/>
                <a:cs typeface="Arial" pitchFamily="34" charset="0"/>
              </a:rPr>
              <a:t>6 – Promoção de saúde: promover a saúde de hipertensos e diabéticos.</a:t>
            </a:r>
            <a:r>
              <a:rPr lang="pt-BR" dirty="0"/>
              <a:t/>
            </a:r>
            <a:br>
              <a:rPr lang="pt-BR" dirty="0"/>
            </a:b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latin typeface="Arial" pitchFamily="34" charset="0"/>
                <a:cs typeface="Arial" pitchFamily="34" charset="0"/>
              </a:rPr>
              <a:t>Meta 17 </a:t>
            </a:r>
            <a:r>
              <a:rPr lang="pt-BR" dirty="0">
                <a:latin typeface="Arial" pitchFamily="34" charset="0"/>
                <a:cs typeface="Arial" pitchFamily="34" charset="0"/>
              </a:rPr>
              <a:t>– Garantir orientação nutricional sobre alimentação saudável a 100% dos hipertensos </a:t>
            </a:r>
            <a:r>
              <a:rPr lang="pt-BR" dirty="0" smtClean="0">
                <a:latin typeface="Arial" pitchFamily="34" charset="0"/>
                <a:cs typeface="Arial" pitchFamily="34" charset="0"/>
              </a:rPr>
              <a:t>cadastrados;</a:t>
            </a:r>
          </a:p>
          <a:p>
            <a:pPr marL="0" indent="0">
              <a:buNone/>
            </a:pPr>
            <a:r>
              <a:rPr lang="pt-BR" dirty="0" smtClean="0">
                <a:latin typeface="Arial" pitchFamily="34" charset="0"/>
                <a:cs typeface="Arial" pitchFamily="34" charset="0"/>
              </a:rPr>
              <a:t>Meta 18 – Garantir orientação nutricional sobre alimentação saudável a 100% dos diabéticos cadastrados;</a:t>
            </a:r>
          </a:p>
          <a:p>
            <a:pPr marL="0" indent="0">
              <a:buNone/>
            </a:pPr>
            <a:r>
              <a:rPr lang="pt-BR" dirty="0" smtClean="0">
                <a:latin typeface="Arial" pitchFamily="34" charset="0"/>
                <a:cs typeface="Arial" pitchFamily="34" charset="0"/>
              </a:rPr>
              <a:t>Meta 19 </a:t>
            </a:r>
            <a:r>
              <a:rPr lang="pt-BR" dirty="0">
                <a:latin typeface="Arial" pitchFamily="34" charset="0"/>
                <a:cs typeface="Arial" pitchFamily="34" charset="0"/>
              </a:rPr>
              <a:t>– Garantir orientação em relação à prática de atividade física regular a 100% dos pacientes hipertensos cadastrados;</a:t>
            </a:r>
          </a:p>
          <a:p>
            <a:pPr marL="0" indent="0">
              <a:buNone/>
            </a:pPr>
            <a:r>
              <a:rPr lang="pt-BR" dirty="0" smtClean="0">
                <a:latin typeface="Arial" pitchFamily="34" charset="0"/>
                <a:cs typeface="Arial" pitchFamily="34" charset="0"/>
              </a:rPr>
              <a:t>Meta 20 </a:t>
            </a:r>
            <a:r>
              <a:rPr lang="pt-BR" dirty="0">
                <a:latin typeface="Arial" pitchFamily="34" charset="0"/>
                <a:cs typeface="Arial" pitchFamily="34" charset="0"/>
              </a:rPr>
              <a:t>– Garantir orientação em relação à prática de atividade física regular a 100% dos pacientes diabéticos cadastrados;</a:t>
            </a:r>
          </a:p>
          <a:p>
            <a:pPr marL="0" indent="0">
              <a:buNone/>
            </a:pPr>
            <a:r>
              <a:rPr lang="pt-BR" dirty="0" smtClean="0">
                <a:latin typeface="Arial" pitchFamily="34" charset="0"/>
                <a:cs typeface="Arial" pitchFamily="34" charset="0"/>
              </a:rPr>
              <a:t>Meta 21 </a:t>
            </a:r>
            <a:r>
              <a:rPr lang="pt-BR" dirty="0">
                <a:latin typeface="Arial" pitchFamily="34" charset="0"/>
                <a:cs typeface="Arial" pitchFamily="34" charset="0"/>
              </a:rPr>
              <a:t>– Garantir orientação sobre os riscos do tabagismo a 100% dos pacientes hipertensos cadastrados;</a:t>
            </a:r>
          </a:p>
          <a:p>
            <a:pPr marL="0" indent="0">
              <a:buNone/>
            </a:pPr>
            <a:r>
              <a:rPr lang="pt-BR" dirty="0" smtClean="0">
                <a:latin typeface="Arial" pitchFamily="34" charset="0"/>
                <a:cs typeface="Arial" pitchFamily="34" charset="0"/>
              </a:rPr>
              <a:t>Meta 22 </a:t>
            </a:r>
            <a:r>
              <a:rPr lang="pt-BR" dirty="0">
                <a:latin typeface="Arial" pitchFamily="34" charset="0"/>
                <a:cs typeface="Arial" pitchFamily="34" charset="0"/>
              </a:rPr>
              <a:t>– Garantir orientação sobre os riscos do tabagismo a 100% dos pacientes diabéticos cadastrados;</a:t>
            </a:r>
          </a:p>
          <a:p>
            <a:pPr marL="0" indent="0">
              <a:buNone/>
            </a:pPr>
            <a:r>
              <a:rPr lang="pt-BR" dirty="0" smtClean="0">
                <a:latin typeface="Arial" pitchFamily="34" charset="0"/>
                <a:cs typeface="Arial" pitchFamily="34" charset="0"/>
              </a:rPr>
              <a:t>Meta 23 </a:t>
            </a:r>
            <a:r>
              <a:rPr lang="pt-BR" dirty="0">
                <a:latin typeface="Arial" pitchFamily="34" charset="0"/>
                <a:cs typeface="Arial" pitchFamily="34" charset="0"/>
              </a:rPr>
              <a:t>– Garantir orientação sobre higiene bucal a 100% dos pacientes hipertensos cadastrados;</a:t>
            </a:r>
          </a:p>
          <a:p>
            <a:pPr marL="0" indent="0">
              <a:buNone/>
            </a:pPr>
            <a:r>
              <a:rPr lang="pt-BR" dirty="0" smtClean="0">
                <a:latin typeface="Arial" pitchFamily="34" charset="0"/>
                <a:cs typeface="Arial" pitchFamily="34" charset="0"/>
              </a:rPr>
              <a:t>Meta 24 </a:t>
            </a:r>
            <a:r>
              <a:rPr lang="pt-BR" dirty="0">
                <a:latin typeface="Arial" pitchFamily="34" charset="0"/>
                <a:cs typeface="Arial" pitchFamily="34" charset="0"/>
              </a:rPr>
              <a:t>– Garantir orientação sobre higiene bucal a 100% dos pacientes diabéticos </a:t>
            </a:r>
            <a:r>
              <a:rPr lang="pt-BR" dirty="0" smtClean="0">
                <a:latin typeface="Arial" pitchFamily="34" charset="0"/>
                <a:cs typeface="Arial" pitchFamily="34" charset="0"/>
              </a:rPr>
              <a:t>cadastrados;</a:t>
            </a:r>
            <a:endParaRPr lang="pt-BR"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21592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539552" y="1916832"/>
            <a:ext cx="8229600" cy="4525963"/>
          </a:xfrm>
        </p:spPr>
        <p:txBody>
          <a:bodyPr>
            <a:normAutofit/>
          </a:bodyPr>
          <a:lstStyle/>
          <a:p>
            <a:pPr marL="0" indent="0">
              <a:buNone/>
            </a:pPr>
            <a:r>
              <a:rPr lang="pt-BR" sz="2800" dirty="0">
                <a:latin typeface="Arial" pitchFamily="34" charset="0"/>
                <a:cs typeface="Arial" pitchFamily="34" charset="0"/>
              </a:rPr>
              <a:t>Caxias do Sul, cidade do interior do Rio Grande do Sul, possui cerca de 430 mil habitantes na zona urbana e 17.000 na zona rural. Possui </a:t>
            </a:r>
            <a:r>
              <a:rPr lang="pt-BR" sz="2800" dirty="0" smtClean="0">
                <a:latin typeface="Arial" pitchFamily="34" charset="0"/>
                <a:cs typeface="Arial" pitchFamily="34" charset="0"/>
              </a:rPr>
              <a:t>47 </a:t>
            </a:r>
            <a:r>
              <a:rPr lang="pt-BR" sz="2800" dirty="0">
                <a:latin typeface="Arial" pitchFamily="34" charset="0"/>
                <a:cs typeface="Arial" pitchFamily="34" charset="0"/>
              </a:rPr>
              <a:t>unidades básicas de saúde (UBS) tradicionais e destas, </a:t>
            </a:r>
            <a:r>
              <a:rPr lang="pt-BR" sz="2800" dirty="0" smtClean="0">
                <a:latin typeface="Arial" pitchFamily="34" charset="0"/>
                <a:cs typeface="Arial" pitchFamily="34" charset="0"/>
              </a:rPr>
              <a:t>23 </a:t>
            </a:r>
            <a:r>
              <a:rPr lang="pt-BR" sz="2800" dirty="0">
                <a:latin typeface="Arial" pitchFamily="34" charset="0"/>
                <a:cs typeface="Arial" pitchFamily="34" charset="0"/>
              </a:rPr>
              <a:t>possuem estratégia de saúde da família, contando atualmente com </a:t>
            </a:r>
            <a:r>
              <a:rPr lang="pt-BR" sz="2800" dirty="0" smtClean="0">
                <a:latin typeface="Arial" pitchFamily="34" charset="0"/>
                <a:cs typeface="Arial" pitchFamily="34" charset="0"/>
              </a:rPr>
              <a:t>37 </a:t>
            </a:r>
            <a:r>
              <a:rPr lang="pt-BR" sz="2800" dirty="0">
                <a:latin typeface="Arial" pitchFamily="34" charset="0"/>
                <a:cs typeface="Arial" pitchFamily="34" charset="0"/>
              </a:rPr>
              <a:t>equipes</a:t>
            </a:r>
            <a:r>
              <a:rPr lang="pt-BR" sz="2800" dirty="0" smtClean="0">
                <a:latin typeface="Arial" pitchFamily="34" charset="0"/>
                <a:cs typeface="Arial" pitchFamily="34" charset="0"/>
              </a:rPr>
              <a:t>.</a:t>
            </a:r>
          </a:p>
        </p:txBody>
      </p:sp>
    </p:spTree>
    <p:extLst>
      <p:ext uri="{BB962C8B-B14F-4D97-AF65-F5344CB8AC3E}">
        <p14:creationId xmlns:p14="http://schemas.microsoft.com/office/powerpoint/2010/main" val="364209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lstStyle/>
          <a:p>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457200" y="1196752"/>
            <a:ext cx="8229600" cy="4929411"/>
          </a:xfrm>
        </p:spPr>
        <p:txBody>
          <a:bodyPr>
            <a:normAutofit/>
          </a:bodyPr>
          <a:lstStyle/>
          <a:p>
            <a:r>
              <a:rPr lang="pt-BR" sz="1800" dirty="0">
                <a:latin typeface="Arial" pitchFamily="34" charset="0"/>
                <a:cs typeface="Arial" pitchFamily="34" charset="0"/>
              </a:rPr>
              <a:t>Ao identificar e cadastrar os usuários com essas patologias crônicas, expandimos o seu acompanhamento e melhoramos a atenção dada a esses pacientes. Tornamos possíveis as ações de promoção de saúde, como orientações relevantes em todas as consultas e atualização de exames clínicos e complementares.  </a:t>
            </a:r>
            <a:endParaRPr lang="pt-BR" sz="1800" dirty="0" smtClean="0">
              <a:latin typeface="Arial" pitchFamily="34" charset="0"/>
              <a:cs typeface="Arial" pitchFamily="34" charset="0"/>
            </a:endParaRPr>
          </a:p>
          <a:p>
            <a:pPr>
              <a:buNone/>
            </a:pPr>
            <a:endParaRPr lang="pt-BR" sz="1800" dirty="0" smtClean="0">
              <a:latin typeface="Arial" pitchFamily="34" charset="0"/>
              <a:cs typeface="Arial" pitchFamily="34" charset="0"/>
            </a:endParaRPr>
          </a:p>
          <a:p>
            <a:r>
              <a:rPr lang="pt-BR" sz="1800" dirty="0"/>
              <a:t>Para o sucesso da intervenção, a equipe foi capacitada </a:t>
            </a:r>
            <a:r>
              <a:rPr lang="pt-BR" sz="1800" dirty="0" smtClean="0"/>
              <a:t>após reuniões de equipe semanais e permanece sendo </a:t>
            </a:r>
            <a:r>
              <a:rPr lang="pt-BR" sz="1800" dirty="0" smtClean="0"/>
              <a:t>orientada.</a:t>
            </a:r>
            <a:endParaRPr lang="pt-BR" sz="1800" dirty="0" smtClean="0"/>
          </a:p>
          <a:p>
            <a:pPr>
              <a:buNone/>
            </a:pPr>
            <a:endParaRPr lang="pt-BR" sz="1800" dirty="0" smtClean="0"/>
          </a:p>
          <a:p>
            <a:r>
              <a:rPr lang="pt-BR" sz="1800" dirty="0"/>
              <a:t>A intervenção permanece colhendo bons frutos, muitos pacientes estão retornando com exames solicitados no período de </a:t>
            </a:r>
            <a:r>
              <a:rPr lang="pt-BR" sz="1800" dirty="0" smtClean="0"/>
              <a:t>intervenção </a:t>
            </a:r>
            <a:r>
              <a:rPr lang="pt-BR" sz="1800" dirty="0"/>
              <a:t>e continuamos preenchendo e atualizando a ficha-espelho</a:t>
            </a:r>
            <a:r>
              <a:rPr lang="pt-BR" sz="1800" dirty="0" smtClean="0"/>
              <a:t>.</a:t>
            </a:r>
          </a:p>
          <a:p>
            <a:pPr>
              <a:buNone/>
            </a:pPr>
            <a:endParaRPr lang="pt-BR" sz="1800" dirty="0" smtClean="0"/>
          </a:p>
          <a:p>
            <a:r>
              <a:rPr lang="pt-BR" sz="1800" dirty="0"/>
              <a:t>O novo desafio é a manutenção do cadastramento dos pacientes, a revisão dos pacientes já cadastrados de forma programada e a adesão dos próximos profissionais que irão começar a trabalhar na unidade. </a:t>
            </a:r>
            <a:endParaRPr lang="pt-BR" sz="1800"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163567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Reflexão Crítica</a:t>
            </a:r>
            <a:endParaRPr lang="pt-BR" dirty="0">
              <a:latin typeface="Arial" pitchFamily="34" charset="0"/>
              <a:cs typeface="Arial" pitchFamily="34" charset="0"/>
            </a:endParaRPr>
          </a:p>
        </p:txBody>
      </p:sp>
      <p:pic>
        <p:nvPicPr>
          <p:cNvPr id="4098" name="Picture 2" descr="IMG_1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844824"/>
            <a:ext cx="439248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60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ullSizeRende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135" y="1988840"/>
            <a:ext cx="4311496" cy="32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ullSizeRende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988840"/>
            <a:ext cx="2882302" cy="382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15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llSizeRend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0964" y="1092296"/>
            <a:ext cx="3096344" cy="413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MG_0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18" y="1052736"/>
            <a:ext cx="314335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42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SizeRende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80728"/>
            <a:ext cx="27590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IMG_1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834" y="1016483"/>
            <a:ext cx="3653595" cy="365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32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G_0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332353"/>
            <a:ext cx="2880320" cy="383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G_0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952" y="1332353"/>
            <a:ext cx="2898639" cy="386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771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t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799638"/>
            <a:ext cx="3096344" cy="414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G_0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99638"/>
            <a:ext cx="3113781" cy="414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90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268760"/>
            <a:ext cx="8229600" cy="4525963"/>
          </a:xfrm>
        </p:spPr>
        <p:txBody>
          <a:bodyPr>
            <a:normAutofit/>
          </a:bodyPr>
          <a:lstStyle/>
          <a:p>
            <a:pPr marL="0" indent="0">
              <a:buNone/>
            </a:pPr>
            <a:endParaRPr lang="pt-BR" sz="9600" dirty="0" smtClean="0"/>
          </a:p>
          <a:p>
            <a:pPr marL="0" indent="0" algn="ctr">
              <a:buNone/>
            </a:pPr>
            <a:r>
              <a:rPr lang="pt-BR" sz="9600" dirty="0" smtClean="0">
                <a:latin typeface="Arial" pitchFamily="34" charset="0"/>
                <a:cs typeface="Arial" pitchFamily="34" charset="0"/>
              </a:rPr>
              <a:t>Obrigada.</a:t>
            </a:r>
            <a:endParaRPr lang="pt-BR" sz="9600" dirty="0">
              <a:latin typeface="Arial" pitchFamily="34" charset="0"/>
              <a:cs typeface="Arial" pitchFamily="34" charset="0"/>
            </a:endParaRPr>
          </a:p>
        </p:txBody>
      </p:sp>
    </p:spTree>
    <p:extLst>
      <p:ext uri="{BB962C8B-B14F-4D97-AF65-F5344CB8AC3E}">
        <p14:creationId xmlns:p14="http://schemas.microsoft.com/office/powerpoint/2010/main" val="295215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628800"/>
            <a:ext cx="8229600" cy="4525963"/>
          </a:xfrm>
        </p:spPr>
        <p:txBody>
          <a:bodyPr/>
          <a:lstStyle/>
          <a:p>
            <a:pPr marL="0" indent="0">
              <a:buNone/>
            </a:pPr>
            <a:r>
              <a:rPr lang="pt-BR" sz="2800" dirty="0">
                <a:latin typeface="Arial" pitchFamily="34" charset="0"/>
                <a:cs typeface="Arial" pitchFamily="34" charset="0"/>
              </a:rPr>
              <a:t>UBS Esplanada, localizada na região urbana do município de Caxias do Sul. A unidade porte três, tem uma área de 600 metros quadrados, possui aproximadamente 75.000 pessoas com prontuários cadastrados e conta com quatro equipes de estratégia de saúde da família e uma equipe PACS. </a:t>
            </a:r>
          </a:p>
          <a:p>
            <a:endParaRPr lang="pt-BR" dirty="0"/>
          </a:p>
        </p:txBody>
      </p:sp>
    </p:spTree>
    <p:extLst>
      <p:ext uri="{BB962C8B-B14F-4D97-AF65-F5344CB8AC3E}">
        <p14:creationId xmlns:p14="http://schemas.microsoft.com/office/powerpoint/2010/main" val="139446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80113247"/>
              </p:ext>
            </p:extLst>
          </p:nvPr>
        </p:nvGraphicFramePr>
        <p:xfrm>
          <a:off x="899592" y="1412776"/>
          <a:ext cx="7488833" cy="2664295"/>
        </p:xfrm>
        <a:graphic>
          <a:graphicData uri="http://schemas.openxmlformats.org/drawingml/2006/table">
            <a:tbl>
              <a:tblPr>
                <a:tableStyleId>{5C22544A-7EE6-4342-B048-85BDC9FD1C3A}</a:tableStyleId>
              </a:tblPr>
              <a:tblGrid>
                <a:gridCol w="2490599"/>
                <a:gridCol w="2490599"/>
                <a:gridCol w="2507635"/>
              </a:tblGrid>
              <a:tr h="532859">
                <a:tc>
                  <a:txBody>
                    <a:bodyPr/>
                    <a:lstStyle/>
                    <a:p>
                      <a:pPr indent="540385" algn="just">
                        <a:lnSpc>
                          <a:spcPct val="150000"/>
                        </a:lnSpc>
                        <a:spcAft>
                          <a:spcPts val="0"/>
                        </a:spcAft>
                      </a:pPr>
                      <a:r>
                        <a:rPr lang="pt-BR" sz="1200" dirty="0">
                          <a:effectLst/>
                        </a:rPr>
                        <a:t>Equipe 1</a:t>
                      </a:r>
                      <a:endParaRPr lang="pt-BR" sz="1200" dirty="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1370 pessoas</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524 famílias</a:t>
                      </a:r>
                      <a:endParaRPr lang="pt-BR" sz="1200">
                        <a:solidFill>
                          <a:srgbClr val="000000"/>
                        </a:solidFill>
                        <a:effectLst/>
                        <a:latin typeface="Arial"/>
                        <a:ea typeface="Calibri"/>
                      </a:endParaRPr>
                    </a:p>
                  </a:txBody>
                  <a:tcPr marL="68580" marR="68580" marT="0" marB="0"/>
                </a:tc>
              </a:tr>
              <a:tr h="532859">
                <a:tc>
                  <a:txBody>
                    <a:bodyPr/>
                    <a:lstStyle/>
                    <a:p>
                      <a:pPr indent="540385" algn="just">
                        <a:lnSpc>
                          <a:spcPct val="150000"/>
                        </a:lnSpc>
                        <a:spcAft>
                          <a:spcPts val="0"/>
                        </a:spcAft>
                      </a:pPr>
                      <a:r>
                        <a:rPr lang="pt-BR" sz="1200">
                          <a:effectLst/>
                        </a:rPr>
                        <a:t>Equipe 2</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2809 pessoas</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889 famílias</a:t>
                      </a:r>
                      <a:endParaRPr lang="pt-BR" sz="1200">
                        <a:solidFill>
                          <a:srgbClr val="000000"/>
                        </a:solidFill>
                        <a:effectLst/>
                        <a:latin typeface="Arial"/>
                        <a:ea typeface="Calibri"/>
                      </a:endParaRPr>
                    </a:p>
                  </a:txBody>
                  <a:tcPr marL="68580" marR="68580" marT="0" marB="0"/>
                </a:tc>
              </a:tr>
              <a:tr h="532859">
                <a:tc>
                  <a:txBody>
                    <a:bodyPr/>
                    <a:lstStyle/>
                    <a:p>
                      <a:pPr indent="540385" algn="just">
                        <a:lnSpc>
                          <a:spcPct val="150000"/>
                        </a:lnSpc>
                        <a:spcAft>
                          <a:spcPts val="0"/>
                        </a:spcAft>
                      </a:pPr>
                      <a:r>
                        <a:rPr lang="pt-BR" sz="1200">
                          <a:effectLst/>
                        </a:rPr>
                        <a:t>Equipe 3</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dirty="0">
                          <a:effectLst/>
                        </a:rPr>
                        <a:t>1936 pessoas</a:t>
                      </a:r>
                      <a:endParaRPr lang="pt-BR" sz="1200" dirty="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dirty="0">
                          <a:effectLst/>
                        </a:rPr>
                        <a:t>601 famílias</a:t>
                      </a:r>
                      <a:endParaRPr lang="pt-BR" sz="1200" dirty="0">
                        <a:solidFill>
                          <a:srgbClr val="000000"/>
                        </a:solidFill>
                        <a:effectLst/>
                        <a:latin typeface="Arial"/>
                        <a:ea typeface="Calibri"/>
                      </a:endParaRPr>
                    </a:p>
                  </a:txBody>
                  <a:tcPr marL="68580" marR="68580" marT="0" marB="0"/>
                </a:tc>
              </a:tr>
              <a:tr h="532859">
                <a:tc>
                  <a:txBody>
                    <a:bodyPr/>
                    <a:lstStyle/>
                    <a:p>
                      <a:pPr indent="540385" algn="just">
                        <a:lnSpc>
                          <a:spcPct val="150000"/>
                        </a:lnSpc>
                        <a:spcAft>
                          <a:spcPts val="0"/>
                        </a:spcAft>
                      </a:pPr>
                      <a:r>
                        <a:rPr lang="pt-BR" sz="1200">
                          <a:effectLst/>
                        </a:rPr>
                        <a:t>Equipe 4</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2173 pessoas</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651 famílias</a:t>
                      </a:r>
                      <a:endParaRPr lang="pt-BR" sz="1200">
                        <a:solidFill>
                          <a:srgbClr val="000000"/>
                        </a:solidFill>
                        <a:effectLst/>
                        <a:latin typeface="Arial"/>
                        <a:ea typeface="Calibri"/>
                      </a:endParaRPr>
                    </a:p>
                  </a:txBody>
                  <a:tcPr marL="68580" marR="68580" marT="0" marB="0"/>
                </a:tc>
              </a:tr>
              <a:tr h="532859">
                <a:tc>
                  <a:txBody>
                    <a:bodyPr/>
                    <a:lstStyle/>
                    <a:p>
                      <a:pPr indent="540385" algn="just">
                        <a:lnSpc>
                          <a:spcPct val="150000"/>
                        </a:lnSpc>
                        <a:spcAft>
                          <a:spcPts val="0"/>
                        </a:spcAft>
                      </a:pPr>
                      <a:r>
                        <a:rPr lang="pt-BR" sz="1200">
                          <a:effectLst/>
                        </a:rPr>
                        <a:t>Equipe 5/PACS</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a:effectLst/>
                        </a:rPr>
                        <a:t>1569 pessoas</a:t>
                      </a:r>
                      <a:endParaRPr lang="pt-BR" sz="1200">
                        <a:solidFill>
                          <a:srgbClr val="000000"/>
                        </a:solidFill>
                        <a:effectLst/>
                        <a:latin typeface="Arial"/>
                        <a:ea typeface="Calibri"/>
                      </a:endParaRPr>
                    </a:p>
                  </a:txBody>
                  <a:tcPr marL="68580" marR="68580" marT="0" marB="0"/>
                </a:tc>
                <a:tc>
                  <a:txBody>
                    <a:bodyPr/>
                    <a:lstStyle/>
                    <a:p>
                      <a:pPr indent="540385" algn="just">
                        <a:lnSpc>
                          <a:spcPct val="150000"/>
                        </a:lnSpc>
                        <a:spcAft>
                          <a:spcPts val="0"/>
                        </a:spcAft>
                      </a:pPr>
                      <a:r>
                        <a:rPr lang="pt-BR" sz="1200" dirty="0">
                          <a:effectLst/>
                        </a:rPr>
                        <a:t>421 famílias</a:t>
                      </a:r>
                      <a:endParaRPr lang="pt-BR" sz="1200" dirty="0">
                        <a:solidFill>
                          <a:srgbClr val="000000"/>
                        </a:solidFill>
                        <a:effectLst/>
                        <a:latin typeface="Arial"/>
                        <a:ea typeface="Calibri"/>
                      </a:endParaRPr>
                    </a:p>
                  </a:txBody>
                  <a:tcPr marL="68580" marR="68580" marT="0" marB="0"/>
                </a:tc>
              </a:tr>
            </a:tbl>
          </a:graphicData>
        </a:graphic>
      </p:graphicFrame>
      <p:sp>
        <p:nvSpPr>
          <p:cNvPr id="5" name="Retângulo 4"/>
          <p:cNvSpPr/>
          <p:nvPr/>
        </p:nvSpPr>
        <p:spPr>
          <a:xfrm>
            <a:off x="1988588" y="4509120"/>
            <a:ext cx="4572000" cy="1754326"/>
          </a:xfrm>
          <a:prstGeom prst="rect">
            <a:avLst/>
          </a:prstGeom>
        </p:spPr>
        <p:txBody>
          <a:bodyPr>
            <a:spAutoFit/>
          </a:bodyPr>
          <a:lstStyle/>
          <a:p>
            <a:pPr algn="ctr"/>
            <a:r>
              <a:rPr lang="pt-BR" sz="3600" dirty="0" smtClean="0">
                <a:latin typeface="Arial" pitchFamily="34" charset="0"/>
                <a:cs typeface="Arial" pitchFamily="34" charset="0"/>
              </a:rPr>
              <a:t>Total: 9.857 pessoas</a:t>
            </a:r>
          </a:p>
          <a:p>
            <a:pPr algn="ctr"/>
            <a:r>
              <a:rPr lang="pt-BR" sz="3600" dirty="0" smtClean="0">
                <a:latin typeface="Arial" pitchFamily="34" charset="0"/>
                <a:cs typeface="Arial" pitchFamily="34" charset="0"/>
              </a:rPr>
              <a:t>Hipertensos: 1.659</a:t>
            </a:r>
          </a:p>
          <a:p>
            <a:pPr algn="ctr"/>
            <a:r>
              <a:rPr lang="pt-BR" sz="3600" dirty="0" smtClean="0">
                <a:latin typeface="Arial" pitchFamily="34" charset="0"/>
                <a:cs typeface="Arial" pitchFamily="34" charset="0"/>
              </a:rPr>
              <a:t>Diabéticos: </a:t>
            </a:r>
            <a:r>
              <a:rPr lang="pt-BR" sz="3600" dirty="0">
                <a:latin typeface="Arial" pitchFamily="34" charset="0"/>
                <a:cs typeface="Arial" pitchFamily="34" charset="0"/>
              </a:rPr>
              <a:t>155 </a:t>
            </a:r>
          </a:p>
        </p:txBody>
      </p:sp>
    </p:spTree>
    <p:extLst>
      <p:ext uri="{BB962C8B-B14F-4D97-AF65-F5344CB8AC3E}">
        <p14:creationId xmlns:p14="http://schemas.microsoft.com/office/powerpoint/2010/main" val="170817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Antes da Intervenção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r>
              <a:rPr lang="pt-BR" dirty="0" smtClean="0"/>
              <a:t>Pacientes hipertensos e diabéticos sem cadastramento</a:t>
            </a:r>
          </a:p>
          <a:p>
            <a:r>
              <a:rPr lang="pt-BR" dirty="0" smtClean="0"/>
              <a:t>Grupo de educação em saúde somente para uma das equipes da unidade</a:t>
            </a:r>
          </a:p>
          <a:p>
            <a:r>
              <a:rPr lang="pt-BR" dirty="0" smtClean="0"/>
              <a:t>Acolhimento não visava facilitar o retorno dos pacientes crônicos</a:t>
            </a:r>
          </a:p>
          <a:p>
            <a:r>
              <a:rPr lang="pt-BR" dirty="0" smtClean="0"/>
              <a:t>Não existiam horários reservados na agenda</a:t>
            </a:r>
          </a:p>
        </p:txBody>
      </p:sp>
    </p:spTree>
    <p:extLst>
      <p:ext uri="{BB962C8B-B14F-4D97-AF65-F5344CB8AC3E}">
        <p14:creationId xmlns:p14="http://schemas.microsoft.com/office/powerpoint/2010/main" val="93053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Objetivo Geral</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467544" y="2204864"/>
            <a:ext cx="8229600" cy="4525963"/>
          </a:xfrm>
        </p:spPr>
        <p:txBody>
          <a:bodyPr>
            <a:normAutofit/>
          </a:bodyPr>
          <a:lstStyle/>
          <a:p>
            <a:pPr>
              <a:buFont typeface="Arial" charset="0"/>
              <a:buChar char="•"/>
            </a:pPr>
            <a:r>
              <a:rPr lang="pt-BR" dirty="0" smtClean="0">
                <a:latin typeface="Arial" pitchFamily="34" charset="0"/>
                <a:cs typeface="Arial" pitchFamily="34" charset="0"/>
              </a:rPr>
              <a:t>Melhorar a atenção à saúde de portadores de Hipertensão Arterial Sistêmica e Diabetes </a:t>
            </a:r>
            <a:r>
              <a:rPr lang="pt-BR" dirty="0" err="1" smtClean="0">
                <a:latin typeface="Arial" pitchFamily="34" charset="0"/>
                <a:cs typeface="Arial" pitchFamily="34" charset="0"/>
              </a:rPr>
              <a:t>Mellitus</a:t>
            </a:r>
            <a:r>
              <a:rPr lang="pt-BR" dirty="0" smtClean="0">
                <a:latin typeface="Arial" pitchFamily="34" charset="0"/>
                <a:cs typeface="Arial" pitchFamily="34" charset="0"/>
              </a:rPr>
              <a:t>. </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8054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itchFamily="34" charset="0"/>
                <a:cs typeface="Arial" pitchFamily="34" charset="0"/>
              </a:rPr>
              <a:t>Metodologia</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467544" y="1700808"/>
            <a:ext cx="8229600" cy="4525963"/>
          </a:xfrm>
        </p:spPr>
        <p:txBody>
          <a:bodyPr>
            <a:normAutofit/>
          </a:bodyPr>
          <a:lstStyle/>
          <a:p>
            <a:pPr marL="0" indent="0" algn="just">
              <a:buNone/>
            </a:pPr>
            <a:r>
              <a:rPr lang="pt-BR" sz="2800" u="sng" dirty="0" smtClean="0">
                <a:latin typeface="Arial" pitchFamily="34" charset="0"/>
                <a:cs typeface="Arial" pitchFamily="34" charset="0"/>
              </a:rPr>
              <a:t>Eixo monitoramento </a:t>
            </a:r>
            <a:r>
              <a:rPr lang="pt-BR" sz="2800" u="sng" dirty="0">
                <a:latin typeface="Arial" pitchFamily="34" charset="0"/>
                <a:cs typeface="Arial" pitchFamily="34" charset="0"/>
              </a:rPr>
              <a:t>e </a:t>
            </a:r>
            <a:r>
              <a:rPr lang="pt-BR" sz="2800" u="sng" dirty="0" smtClean="0">
                <a:latin typeface="Arial" pitchFamily="34" charset="0"/>
                <a:cs typeface="Arial" pitchFamily="34" charset="0"/>
              </a:rPr>
              <a:t>avaliação: </a:t>
            </a:r>
            <a:r>
              <a:rPr lang="pt-BR" sz="2800" dirty="0" smtClean="0">
                <a:latin typeface="Arial" pitchFamily="34" charset="0"/>
                <a:cs typeface="Arial" pitchFamily="34" charset="0"/>
              </a:rPr>
              <a:t>monitorar o número de pacientes cadastrados no programa, o número de pacientes com exames laboratoriais solicitados, a periodicidade das consultas, a qualidade dos registros, a estratificação de risco cardiovascular;</a:t>
            </a:r>
          </a:p>
        </p:txBody>
      </p:sp>
    </p:spTree>
    <p:extLst>
      <p:ext uri="{BB962C8B-B14F-4D97-AF65-F5344CB8AC3E}">
        <p14:creationId xmlns:p14="http://schemas.microsoft.com/office/powerpoint/2010/main" val="149852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sz="2800" u="sng" dirty="0" smtClean="0">
                <a:latin typeface="Arial" pitchFamily="34" charset="0"/>
                <a:cs typeface="Arial" pitchFamily="34" charset="0"/>
              </a:rPr>
              <a:t>Eixo organização </a:t>
            </a:r>
            <a:r>
              <a:rPr lang="pt-BR" sz="2800" u="sng" dirty="0">
                <a:latin typeface="Arial" pitchFamily="34" charset="0"/>
                <a:cs typeface="Arial" pitchFamily="34" charset="0"/>
              </a:rPr>
              <a:t>e gestão do </a:t>
            </a:r>
            <a:r>
              <a:rPr lang="pt-BR" sz="2800" u="sng" dirty="0" smtClean="0">
                <a:latin typeface="Arial" pitchFamily="34" charset="0"/>
                <a:cs typeface="Arial" pitchFamily="34" charset="0"/>
              </a:rPr>
              <a:t>serviço: </a:t>
            </a:r>
            <a:r>
              <a:rPr lang="pt-BR" sz="2800" dirty="0" smtClean="0">
                <a:latin typeface="Arial" pitchFamily="34" charset="0"/>
                <a:cs typeface="Arial" pitchFamily="34" charset="0"/>
              </a:rPr>
              <a:t>melhorar o acolhimento, garantir material adequado, definir atribuições de cada membro da equipe, organizar visitas domiciliares aos faltosos, definir responsável pelo monitoramento dos registros, priorizar pacientes de alto risco, organizar práticas coletivas de alimentação saudável;</a:t>
            </a:r>
            <a:endParaRPr lang="pt-BR" sz="2800" dirty="0">
              <a:latin typeface="Arial" pitchFamily="34" charset="0"/>
              <a:cs typeface="Arial" pitchFamily="34" charset="0"/>
            </a:endParaRPr>
          </a:p>
          <a:p>
            <a:pPr marL="0" indent="0">
              <a:buNone/>
            </a:pPr>
            <a:endParaRPr lang="pt-BR" dirty="0"/>
          </a:p>
        </p:txBody>
      </p:sp>
    </p:spTree>
    <p:extLst>
      <p:ext uri="{BB962C8B-B14F-4D97-AF65-F5344CB8AC3E}">
        <p14:creationId xmlns:p14="http://schemas.microsoft.com/office/powerpoint/2010/main" val="143242182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454</TotalTime>
  <Words>1443</Words>
  <Application>Microsoft Office PowerPoint</Application>
  <PresentationFormat>Apresentação na tela (4:3)</PresentationFormat>
  <Paragraphs>119</Paragraphs>
  <Slides>37</Slides>
  <Notes>1</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Tema do Office</vt:lpstr>
      <vt:lpstr>Melhoria no Programa de Diabetes Mellitus e Hipertensão Arterial Sistêmica, UBS Esplanada, Caxias do Sul, RS </vt:lpstr>
      <vt:lpstr>Apresentação do PowerPoint</vt:lpstr>
      <vt:lpstr>Introdução</vt:lpstr>
      <vt:lpstr>Apresentação do PowerPoint</vt:lpstr>
      <vt:lpstr>Apresentação do PowerPoint</vt:lpstr>
      <vt:lpstr>Antes da Intervenção</vt:lpstr>
      <vt:lpstr>Objetivo Geral</vt:lpstr>
      <vt:lpstr>Metodologia</vt:lpstr>
      <vt:lpstr>Apresentação do PowerPoint</vt:lpstr>
      <vt:lpstr>Apresentação do PowerPoint</vt:lpstr>
      <vt:lpstr>Apresentação do PowerPoint</vt:lpstr>
      <vt:lpstr>Logística</vt:lpstr>
      <vt:lpstr>Apresentação do PowerPoint</vt:lpstr>
      <vt:lpstr>Objetivos, Metas e Resultados</vt:lpstr>
      <vt:lpstr>  Cobertura do programa de atenção ao diabético na unidade de saúde. UBS Esplanada, Caxias do Sul, RS.       </vt:lpstr>
      <vt:lpstr> Objetivo 2 – Qualidade: melhorar a qualidade da atenção a hipertensos e diabéticos. </vt:lpstr>
      <vt:lpstr>Meta 4 – Garantir a realização de exame clínico apropriado em 100% dos diabéticos cadastrados; </vt:lpstr>
      <vt:lpstr> Meta 5 – Garantir a 100% dos hipertensos cadastrados a realização de exames complementares em dia de acordo com o protocolo; </vt:lpstr>
      <vt:lpstr> Meta 6 – Garantir a 100% dos diabéticos cadastrados a realização de exames complementares em dia de acordo com o protocolo; </vt:lpstr>
      <vt:lpstr>Apresentação do PowerPoint</vt:lpstr>
      <vt:lpstr> Meta 9 – Garantir avaliação da necessidade de atendimento odontológico em 100% dos hipertensos cadastrados; </vt:lpstr>
      <vt:lpstr> Meta 10 – Garantir avaliação da necessidade de atendimento odontológico em 100% dos diabéticos cadastrados; </vt:lpstr>
      <vt:lpstr> Objetivo 3 – Adesão: melhorar a adesão de hipertensos e diabéticos ao programa. </vt:lpstr>
      <vt:lpstr> Meta 12 – Buscar 100% dos pacientes diabéticos faltosos às consultas na unidade de saúde conforme periodicidade recomendada; </vt:lpstr>
      <vt:lpstr> Objetivo 4 – Registro: melhorar o registro das informações. </vt:lpstr>
      <vt:lpstr>  Meta 14 – Manter ficha de acompanhamento de 100% dos diabéticos cadastrados na unidade de saúde;  </vt:lpstr>
      <vt:lpstr> Objetivo 5 – Avaliação de risco: mapear hipertensos e diabéticos de risco para doença cardiovascular.  </vt:lpstr>
      <vt:lpstr>  Meta 16 – Realizar estratificação de risco cardiovascular em 100% dos pacientes diabéticos cadastrados; </vt:lpstr>
      <vt:lpstr> Objetivo 6 – Promoção de saúde: promover a saúde de hipertensos e diabéticos. </vt:lpstr>
      <vt:lpstr>Discussão</vt:lpstr>
      <vt:lpstr>Reflexão Crítica</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64</cp:revision>
  <dcterms:created xsi:type="dcterms:W3CDTF">2015-01-18T20:56:11Z</dcterms:created>
  <dcterms:modified xsi:type="dcterms:W3CDTF">2015-01-23T01:08:25Z</dcterms:modified>
</cp:coreProperties>
</file>