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0071100" cy="7556500"/>
  <p:notesSz cx="6858000" cy="9144000"/>
  <p:defaultTextStyle>
    <a:lvl1pPr defTabSz="449262">
      <a:lnSpc>
        <a:spcPct val="93000"/>
      </a:lnSpc>
      <a:defRPr>
        <a:latin typeface="+mj-lt"/>
        <a:ea typeface="+mj-ea"/>
        <a:cs typeface="+mj-cs"/>
        <a:sym typeface="Helvetica"/>
      </a:defRPr>
    </a:lvl1pPr>
    <a:lvl2pPr defTabSz="449262">
      <a:lnSpc>
        <a:spcPct val="93000"/>
      </a:lnSpc>
      <a:defRPr>
        <a:latin typeface="+mj-lt"/>
        <a:ea typeface="+mj-ea"/>
        <a:cs typeface="+mj-cs"/>
        <a:sym typeface="Helvetica"/>
      </a:defRPr>
    </a:lvl2pPr>
    <a:lvl3pPr defTabSz="449262">
      <a:lnSpc>
        <a:spcPct val="93000"/>
      </a:lnSpc>
      <a:defRPr>
        <a:latin typeface="+mj-lt"/>
        <a:ea typeface="+mj-ea"/>
        <a:cs typeface="+mj-cs"/>
        <a:sym typeface="Helvetica"/>
      </a:defRPr>
    </a:lvl3pPr>
    <a:lvl4pPr defTabSz="449262">
      <a:lnSpc>
        <a:spcPct val="93000"/>
      </a:lnSpc>
      <a:defRPr>
        <a:latin typeface="+mj-lt"/>
        <a:ea typeface="+mj-ea"/>
        <a:cs typeface="+mj-cs"/>
        <a:sym typeface="Helvetica"/>
      </a:defRPr>
    </a:lvl4pPr>
    <a:lvl5pPr defTabSz="449262">
      <a:lnSpc>
        <a:spcPct val="93000"/>
      </a:lnSpc>
      <a:defRPr>
        <a:latin typeface="+mj-lt"/>
        <a:ea typeface="+mj-ea"/>
        <a:cs typeface="+mj-cs"/>
        <a:sym typeface="Helvetica"/>
      </a:defRPr>
    </a:lvl5pPr>
    <a:lvl6pPr defTabSz="449262">
      <a:lnSpc>
        <a:spcPct val="93000"/>
      </a:lnSpc>
      <a:defRPr>
        <a:latin typeface="+mj-lt"/>
        <a:ea typeface="+mj-ea"/>
        <a:cs typeface="+mj-cs"/>
        <a:sym typeface="Helvetica"/>
      </a:defRPr>
    </a:lvl6pPr>
    <a:lvl7pPr defTabSz="449262">
      <a:lnSpc>
        <a:spcPct val="93000"/>
      </a:lnSpc>
      <a:defRPr>
        <a:latin typeface="+mj-lt"/>
        <a:ea typeface="+mj-ea"/>
        <a:cs typeface="+mj-cs"/>
        <a:sym typeface="Helvetica"/>
      </a:defRPr>
    </a:lvl7pPr>
    <a:lvl8pPr defTabSz="449262">
      <a:lnSpc>
        <a:spcPct val="93000"/>
      </a:lnSpc>
      <a:defRPr>
        <a:latin typeface="+mj-lt"/>
        <a:ea typeface="+mj-ea"/>
        <a:cs typeface="+mj-cs"/>
        <a:sym typeface="Helvetica"/>
      </a:defRPr>
    </a:lvl8pPr>
    <a:lvl9pPr defTabSz="449262">
      <a:lnSpc>
        <a:spcPct val="93000"/>
      </a:lnSpc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1pPr>
      <a:lvl2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2pPr>
      <a:lvl3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3pPr>
      <a:lvl4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4pPr>
      <a:lvl5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5pPr>
      <a:lvl6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6pPr>
      <a:lvl7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7pPr>
      <a:lvl8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8pPr>
      <a:lvl9pPr algn="ctr" defTabSz="449262">
        <a:lnSpc>
          <a:spcPct val="93000"/>
        </a:lnSpc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1pPr>
      <a:lvl2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2pPr>
      <a:lvl3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3pPr>
      <a:lvl4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4pPr>
      <a:lvl5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5pPr>
      <a:lvl6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6pPr>
      <a:lvl7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7pPr>
      <a:lvl8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8pPr>
      <a:lvl9pPr marL="342900" defTabSz="449262">
        <a:lnSpc>
          <a:spcPct val="93000"/>
        </a:lnSpc>
        <a:spcBef>
          <a:spcPts val="1400"/>
        </a:spcBef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lnSpc>
          <a:spcPct val="95000"/>
        </a:lnSpc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</a:t>
            </a:r>
          </a:p>
        </p:txBody>
      </p:sp>
      <p:sp>
        <p:nvSpPr>
          <p:cNvPr id="9" name="Shape 9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0" name="Shape 10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1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508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500061" y="2102301"/>
            <a:ext cx="9288465" cy="551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marL="342900" indent="-342900"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8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rPr>
              <a:t>MELHORIA DA ATENÇÃO À SAÚDE DE HIPERTENSOS </a:t>
            </a:r>
            <a:endParaRPr b="1" sz="2800">
              <a:solidFill>
                <a:srgbClr val="3333CC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ctr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8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rPr>
              <a:t>E/OU DIABÉTICOS DA UBS/ESF ZATT, BENTO GONÇALVES/RS</a:t>
            </a:r>
            <a:endParaRPr b="1" sz="2800">
              <a:solidFill>
                <a:srgbClr val="3333CC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ct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342900" indent="-342900" algn="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2400">
                <a:latin typeface="Palatino"/>
                <a:ea typeface="Palatino"/>
                <a:cs typeface="Palatino"/>
                <a:sym typeface="Palatino"/>
              </a:rPr>
              <a:t>  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Especializanda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Caroline Bozzetto Ambrosi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Orientador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Glebson Moura Silva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ctr" defTabSz="914400">
              <a:lnSpc>
                <a:spcPct val="107000"/>
              </a:lnSpc>
              <a:spcBef>
                <a:spcPts val="10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2200">
                <a:latin typeface="Palatino"/>
                <a:ea typeface="Palatino"/>
                <a:cs typeface="Palatino"/>
                <a:sym typeface="Palatino"/>
              </a:rPr>
              <a:t>Pelotas, 2015</a:t>
            </a:r>
          </a:p>
        </p:txBody>
      </p:sp>
      <p:pic>
        <p:nvPicPr>
          <p:cNvPr id="1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2575" y="177800"/>
            <a:ext cx="4140200" cy="1120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 idx="4294967295"/>
          </p:nvPr>
        </p:nvSpPr>
        <p:spPr>
          <a:xfrm>
            <a:off x="503237" y="301625"/>
            <a:ext cx="9070976" cy="12620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85" name="Shape 85"/>
          <p:cNvSpPr/>
          <p:nvPr>
            <p:ph type="body" idx="4294967295"/>
          </p:nvPr>
        </p:nvSpPr>
        <p:spPr>
          <a:xfrm>
            <a:off x="503237" y="1768475"/>
            <a:ext cx="9070976" cy="4989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86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19062" y="569910"/>
            <a:ext cx="8404226" cy="663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03141" indent="-2203141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Melhorar a Qualidade da Atenção a Hipertensos e/ou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2203141" indent="-2203141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Metas 2.5 e 2.6/ Alcance (Gráficos):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Priorizar a Prescrição de Medicamentos da Farmácia Popular para 100% dos Hipertensos e/ou Diabéticos Cadastrados.</a:t>
            </a:r>
          </a:p>
        </p:txBody>
      </p:sp>
      <p:pic>
        <p:nvPicPr>
          <p:cNvPr id="88" name="image16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600" y="1909760"/>
            <a:ext cx="4011613" cy="247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17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3337" y="1909760"/>
            <a:ext cx="3868738" cy="247491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2025650" y="4732337"/>
            <a:ext cx="133384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</a:t>
            </a:r>
          </a:p>
        </p:txBody>
      </p:sp>
      <p:sp>
        <p:nvSpPr>
          <p:cNvPr id="91" name="Shape 91"/>
          <p:cNvSpPr/>
          <p:nvPr/>
        </p:nvSpPr>
        <p:spPr>
          <a:xfrm>
            <a:off x="6592885" y="4732337"/>
            <a:ext cx="116876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10</a:t>
            </a:r>
          </a:p>
        </p:txBody>
      </p:sp>
      <p:sp>
        <p:nvSpPr>
          <p:cNvPr id="94" name="Shape 94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95" name="Shape 95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96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500062" y="519110"/>
            <a:ext cx="8302626" cy="6634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203141" indent="-2203141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Melhorar a Qualidade da Atenção a Hipertensos e/ou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392110" indent="-39211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2203141" indent="-2203141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2.7 e 2.8:/Alcance (Gráficos)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Realizar a Avaliação da Necessidade de Atendimento Odontológico em 100% dos Hipertensos e/ou Diabéticos Cadastrados</a:t>
            </a:r>
          </a:p>
        </p:txBody>
      </p:sp>
      <p:pic>
        <p:nvPicPr>
          <p:cNvPr id="98" name="image18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662" y="1778000"/>
            <a:ext cx="3656013" cy="2454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19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5362" y="1776410"/>
            <a:ext cx="4725988" cy="245586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752600" y="4605337"/>
            <a:ext cx="133384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</a:t>
            </a:r>
          </a:p>
        </p:txBody>
      </p:sp>
      <p:sp>
        <p:nvSpPr>
          <p:cNvPr id="101" name="Shape 101"/>
          <p:cNvSpPr/>
          <p:nvPr/>
        </p:nvSpPr>
        <p:spPr>
          <a:xfrm>
            <a:off x="5953123" y="4605337"/>
            <a:ext cx="1168760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11</a:t>
            </a:r>
          </a:p>
        </p:txBody>
      </p:sp>
      <p:sp>
        <p:nvSpPr>
          <p:cNvPr id="104" name="Shape 104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06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3</a:t>
            </a:r>
          </a:p>
        </p:txBody>
      </p:sp>
      <p:sp>
        <p:nvSpPr>
          <p:cNvPr id="108" name="Shape 108"/>
          <p:cNvSpPr/>
          <p:nvPr/>
        </p:nvSpPr>
        <p:spPr>
          <a:xfrm>
            <a:off x="503237" y="1781175"/>
            <a:ext cx="9070976" cy="5468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11585" indent="-21158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Melhorar a adesão de hipertensos e/ou diabéticos ao programa: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115887" indent="-115887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15887" indent="-115887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Hipertensos  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Diabéticos</a:t>
            </a:r>
            <a:endParaRPr b="1">
              <a:solidFill>
                <a:srgbClr val="FF9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15887" indent="-115887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211585" indent="-211585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3.1 e 3.2/ Alcance (Gráficos):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Buscar 100% dos hipertensos e/ou diabéticos faltosos às consultas na unidade de saúde conforme a periodicidade recomendada</a:t>
            </a:r>
          </a:p>
        </p:txBody>
      </p:sp>
      <p:pic>
        <p:nvPicPr>
          <p:cNvPr id="109" name="image20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662" y="2611435"/>
            <a:ext cx="3687763" cy="20288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21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0287" y="2624135"/>
            <a:ext cx="3449638" cy="2005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12</a:t>
            </a:r>
          </a:p>
        </p:txBody>
      </p:sp>
      <p:sp>
        <p:nvSpPr>
          <p:cNvPr id="113" name="Shape 113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15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4</a:t>
            </a:r>
          </a:p>
        </p:txBody>
      </p:sp>
      <p:sp>
        <p:nvSpPr>
          <p:cNvPr id="117" name="Shape 117"/>
          <p:cNvSpPr/>
          <p:nvPr/>
        </p:nvSpPr>
        <p:spPr>
          <a:xfrm>
            <a:off x="503237" y="1768475"/>
            <a:ext cx="9070976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342014" indent="-342014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Melhorar o registro das informações:	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187325" indent="-187325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87325" indent="-187325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87325" indent="-187325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87325" indent="-18732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87325" indent="-18732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Hipertensos 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       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Diabéticos</a:t>
            </a:r>
            <a:endParaRPr b="1">
              <a:solidFill>
                <a:srgbClr val="FF9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187325" indent="-18732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87325" indent="-18732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87325" indent="-18732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342014" indent="-342014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4.1 e 4.2/Alcance (Gráficos):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Manter Ficha de Acompanhamento de 100% dos Hipertensos e/ou Diabéticos Cadastrados na Unidade de Saúde. </a:t>
            </a:r>
            <a:r>
              <a:rPr sz="20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3200">
                <a:latin typeface="Palatino"/>
                <a:ea typeface="Palatino"/>
                <a:cs typeface="Palatino"/>
                <a:sym typeface="Palatino"/>
              </a:rPr>
              <a:t>                                                                                                </a:t>
            </a:r>
          </a:p>
        </p:txBody>
      </p:sp>
      <p:pic>
        <p:nvPicPr>
          <p:cNvPr id="118" name="image22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7262" y="2382835"/>
            <a:ext cx="3552827" cy="25876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3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3975" y="2427285"/>
            <a:ext cx="3841750" cy="2498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13</a:t>
            </a:r>
          </a:p>
        </p:txBody>
      </p:sp>
      <p:sp>
        <p:nvSpPr>
          <p:cNvPr id="122" name="Shape 122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23" name="Shape 123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24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5</a:t>
            </a:r>
          </a:p>
        </p:txBody>
      </p:sp>
      <p:sp>
        <p:nvSpPr>
          <p:cNvPr id="126" name="Shape 126"/>
          <p:cNvSpPr/>
          <p:nvPr/>
        </p:nvSpPr>
        <p:spPr>
          <a:xfrm>
            <a:off x="503237" y="1781175"/>
            <a:ext cx="9070976" cy="5113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28968" indent="-428968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Mapear Hipertensos e Diabéticos de Risco para Doença Cardiovascular: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34950" indent="-23495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900">
              <a:latin typeface="Palatino"/>
              <a:ea typeface="Palatino"/>
              <a:cs typeface="Palatino"/>
              <a:sym typeface="Palatino"/>
            </a:endParaRPr>
          </a:p>
          <a:p>
            <a:pPr lvl="0" marL="234950" indent="-23495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900">
              <a:latin typeface="Palatino"/>
              <a:ea typeface="Palatino"/>
              <a:cs typeface="Palatino"/>
              <a:sym typeface="Palatino"/>
            </a:endParaRPr>
          </a:p>
          <a:p>
            <a:pPr lvl="0" marL="234950" indent="-234950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900">
              <a:latin typeface="Palatino"/>
              <a:ea typeface="Palatino"/>
              <a:cs typeface="Palatino"/>
              <a:sym typeface="Palatino"/>
            </a:endParaRPr>
          </a:p>
          <a:p>
            <a:pPr lvl="0" marL="234950" indent="-234950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 Diabéticos</a:t>
            </a:r>
            <a:endParaRPr b="1">
              <a:solidFill>
                <a:srgbClr val="FF9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34950" indent="-234950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428968" indent="-428968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5.1 e 5.2/Alcance (Gráficos):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Realizar Estratificação do Risco Cardiovascular em 100% dos Hipertensos e/ou Diabéticos Cadastrados na Unidade de Saúde.</a:t>
            </a:r>
          </a:p>
        </p:txBody>
      </p:sp>
      <p:pic>
        <p:nvPicPr>
          <p:cNvPr id="127" name="image24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8700" y="2801935"/>
            <a:ext cx="3519488" cy="2284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25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0475" y="2609850"/>
            <a:ext cx="375602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043110" y="5232400"/>
            <a:ext cx="148879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14</a:t>
            </a:r>
          </a:p>
        </p:txBody>
      </p:sp>
      <p:sp>
        <p:nvSpPr>
          <p:cNvPr id="132" name="Shape 132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1</a:t>
            </a:r>
          </a:p>
        </p:txBody>
      </p:sp>
      <p:sp>
        <p:nvSpPr>
          <p:cNvPr id="133" name="Shape 133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34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6</a:t>
            </a:r>
          </a:p>
        </p:txBody>
      </p:sp>
      <p:sp>
        <p:nvSpPr>
          <p:cNvPr id="136" name="Shape 136"/>
          <p:cNvSpPr/>
          <p:nvPr/>
        </p:nvSpPr>
        <p:spPr>
          <a:xfrm>
            <a:off x="503237" y="1768475"/>
            <a:ext cx="9070976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14475" indent="-414475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Promover a Saúde de Hipertensos e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27010" indent="-227010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227010" indent="-227010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</a:t>
            </a:r>
            <a:r>
              <a: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rPr>
              <a:t>Diabéticos</a:t>
            </a:r>
            <a:endParaRPr b="1">
              <a:solidFill>
                <a:srgbClr val="FF93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414475" indent="-41447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6.1 e 6.2/ Alcance (Gráficos):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Garantir Orientação Nutricional sobre Alimentação Saudável a 100% dos Hipertensos e/ou Diabéticos</a:t>
            </a:r>
          </a:p>
        </p:txBody>
      </p:sp>
      <p:pic>
        <p:nvPicPr>
          <p:cNvPr id="137" name="image26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62" y="2635250"/>
            <a:ext cx="4308477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27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4650" y="2651125"/>
            <a:ext cx="3887788" cy="2441575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1884360" y="5176837"/>
            <a:ext cx="148879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15</a:t>
            </a:r>
          </a:p>
        </p:txBody>
      </p:sp>
      <p:sp>
        <p:nvSpPr>
          <p:cNvPr id="142" name="Shape 142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44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198437" y="1236660"/>
            <a:ext cx="9398001" cy="566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Promover a Saúde de Hipertensos e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                                                                                            </a:t>
            </a:r>
            <a:endParaRPr b="1"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                                                                                 </a:t>
            </a:r>
            <a:r>
              <a:rPr b="1" sz="22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Diabéticos</a:t>
            </a:r>
            <a:endParaRPr b="1" sz="2200">
              <a:solidFill>
                <a:srgbClr val="FF93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49235" indent="-249235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6.3 e 6.4/Alcance (Gráficos):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Garantir Orientação em Relação à Prática Regular de Atividade Física a 100% dos Pacientes Hipertensos.</a:t>
            </a:r>
          </a:p>
        </p:txBody>
      </p:sp>
      <p:pic>
        <p:nvPicPr>
          <p:cNvPr id="146" name="image28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362" y="2033585"/>
            <a:ext cx="3443288" cy="2592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9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19637" y="2033585"/>
            <a:ext cx="4394203" cy="259239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323975" y="4891087"/>
            <a:ext cx="148879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16</a:t>
            </a:r>
          </a:p>
        </p:txBody>
      </p:sp>
      <p:sp>
        <p:nvSpPr>
          <p:cNvPr id="151" name="Shape 151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53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630236" y="1277937"/>
            <a:ext cx="8374065" cy="6111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Promover a Saúde de Hipertensos e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342900" indent="-342900" algn="just" defTabSz="914400">
              <a:lnSpc>
                <a:spcPct val="10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 6.5 e 6.6/ Alcance (Gráficos):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Garantir Orientação sobre os Riscos do Tabagismo a 100% dos Pacientes Hipertensos e/ou Diabéticos</a:t>
            </a:r>
          </a:p>
        </p:txBody>
      </p:sp>
      <p:pic>
        <p:nvPicPr>
          <p:cNvPr id="155" name="image30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9085" y="2324100"/>
            <a:ext cx="3989391" cy="2092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31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51350" y="2332035"/>
            <a:ext cx="4778375" cy="2076453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6062662" y="5038725"/>
            <a:ext cx="1260196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  <p:sp>
        <p:nvSpPr>
          <p:cNvPr id="158" name="Shape 158"/>
          <p:cNvSpPr/>
          <p:nvPr/>
        </p:nvSpPr>
        <p:spPr>
          <a:xfrm>
            <a:off x="2093910" y="4973637"/>
            <a:ext cx="148879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 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17</a:t>
            </a:r>
          </a:p>
        </p:txBody>
      </p:sp>
      <p:sp>
        <p:nvSpPr>
          <p:cNvPr id="161" name="Shape 161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62" name="Shape 162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63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77789" y="825500"/>
            <a:ext cx="554514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Discussão</a:t>
            </a:r>
          </a:p>
        </p:txBody>
      </p:sp>
      <p:sp>
        <p:nvSpPr>
          <p:cNvPr id="165" name="Shape 165"/>
          <p:cNvSpPr/>
          <p:nvPr/>
        </p:nvSpPr>
        <p:spPr>
          <a:xfrm>
            <a:off x="873124" y="2011360"/>
            <a:ext cx="8586790" cy="578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787400" indent="-787400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Propiciou a Ampliação da Cobertura da Atenção aos </a:t>
            </a:r>
            <a:r>
              <a:rPr sz="31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Hipertensos 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e </a:t>
            </a:r>
            <a:r>
              <a:rPr sz="31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Diabéticos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 da UBS/ESF Zatt</a:t>
            </a:r>
            <a:endParaRPr sz="3100">
              <a:latin typeface="Palatino"/>
              <a:ea typeface="Palatino"/>
              <a:cs typeface="Palatino"/>
              <a:sym typeface="Palatino"/>
            </a:endParaRPr>
          </a:p>
          <a:p>
            <a:pPr lvl="0" marL="787400" indent="-787400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Houve </a:t>
            </a:r>
            <a:r>
              <a:rPr sz="3100">
                <a:solidFill>
                  <a:srgbClr val="FF40FF"/>
                </a:solidFill>
                <a:latin typeface="Palatino"/>
                <a:ea typeface="Palatino"/>
                <a:cs typeface="Palatino"/>
                <a:sym typeface="Palatino"/>
              </a:rPr>
              <a:t>Significativa Melhoria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 dos Registros dos Usuários  </a:t>
            </a:r>
            <a:endParaRPr sz="3100">
              <a:latin typeface="Palatino"/>
              <a:ea typeface="Palatino"/>
              <a:cs typeface="Palatino"/>
              <a:sym typeface="Palatino"/>
            </a:endParaRPr>
          </a:p>
          <a:p>
            <a:pPr lvl="0" marL="787400" indent="-787400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Houve </a:t>
            </a:r>
            <a:r>
              <a:rPr sz="3100">
                <a:solidFill>
                  <a:srgbClr val="FF40FF"/>
                </a:solidFill>
                <a:latin typeface="Palatino"/>
                <a:ea typeface="Palatino"/>
                <a:cs typeface="Palatino"/>
                <a:sym typeface="Palatino"/>
              </a:rPr>
              <a:t>Significativa Qualificação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 da Atenção à Saúde com destaque para a </a:t>
            </a:r>
            <a:r>
              <a:rPr sz="3100" u="sng">
                <a:latin typeface="Palatino"/>
                <a:ea typeface="Palatino"/>
                <a:cs typeface="Palatino"/>
                <a:sym typeface="Palatino"/>
              </a:rPr>
              <a:t>Ampliação do Exame dos Pés dos diabéticos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 e para a </a:t>
            </a:r>
            <a:r>
              <a:rPr sz="3100" u="sng">
                <a:latin typeface="Palatino"/>
                <a:ea typeface="Palatino"/>
                <a:cs typeface="Palatino"/>
                <a:sym typeface="Palatino"/>
              </a:rPr>
              <a:t>Classificação de Risco Cardiovascular</a:t>
            </a:r>
            <a:r>
              <a:rPr sz="3100">
                <a:latin typeface="Palatino"/>
                <a:ea typeface="Palatino"/>
                <a:cs typeface="Palatino"/>
                <a:sym typeface="Palatino"/>
              </a:rPr>
              <a:t> de ambos os grupos de forma mais detalhada. 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19</a:t>
            </a:r>
          </a:p>
        </p:txBody>
      </p:sp>
      <p:sp>
        <p:nvSpPr>
          <p:cNvPr id="168" name="Shape 168"/>
          <p:cNvSpPr/>
          <p:nvPr>
            <p:ph type="title" idx="4294967295"/>
          </p:nvPr>
        </p:nvSpPr>
        <p:spPr>
          <a:xfrm>
            <a:off x="503235" y="95250"/>
            <a:ext cx="9069393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69" name="Shape 169"/>
          <p:cNvSpPr/>
          <p:nvPr>
            <p:ph type="body" idx="4294967295"/>
          </p:nvPr>
        </p:nvSpPr>
        <p:spPr>
          <a:xfrm>
            <a:off x="503235" y="1768475"/>
            <a:ext cx="9069393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70" name="image1.jpeg" descr="image7.jpeg"/>
          <p:cNvPicPr/>
          <p:nvPr/>
        </p:nvPicPr>
        <p:blipFill>
          <a:blip r:embed="rId2">
            <a:extLst/>
          </a:blip>
          <a:srcRect l="0" t="0" r="0" b="1361"/>
          <a:stretch>
            <a:fillRect/>
          </a:stretch>
        </p:blipFill>
        <p:spPr>
          <a:xfrm>
            <a:off x="88900" y="74610"/>
            <a:ext cx="9893300" cy="730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931861" y="2668585"/>
            <a:ext cx="8450265" cy="382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786595" indent="-786595" algn="just" defTabSz="914400">
              <a:lnSpc>
                <a:spcPct val="100000"/>
              </a:lnSpc>
              <a:buSzPct val="100000"/>
              <a:buFont typeface="Palatino"/>
              <a:buChar char="•"/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Muito importante para integrar a equipe, possibilitou a busca do conhecimento através de capacitações pela equipe</a:t>
            </a:r>
            <a:endParaRPr sz="3100">
              <a:latin typeface="Palatino"/>
              <a:ea typeface="Palatino"/>
              <a:cs typeface="Palatino"/>
              <a:sym typeface="Palatino"/>
            </a:endParaRPr>
          </a:p>
          <a:p>
            <a:pPr lvl="0" marL="786595" indent="-786595" algn="just" defTabSz="914400">
              <a:lnSpc>
                <a:spcPct val="100000"/>
              </a:lnSpc>
              <a:buSzPct val="100000"/>
              <a:buFont typeface="Palatino"/>
              <a:buChar char="•"/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Mudanças realizadas: </a:t>
            </a:r>
            <a:endParaRPr sz="3100">
              <a:latin typeface="Palatino"/>
              <a:ea typeface="Palatino"/>
              <a:cs typeface="Palatino"/>
              <a:sym typeface="Palatino"/>
            </a:endParaRPr>
          </a:p>
          <a:p>
            <a:pPr lvl="0" marL="153987" indent="-153987" algn="just" defTabSz="914400">
              <a:lnSpc>
                <a:spcPct val="100000"/>
              </a:lnSpc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1) Dia específico para consulta de hipertensos e diabéticos</a:t>
            </a:r>
            <a:endParaRPr sz="3100">
              <a:latin typeface="Palatino"/>
              <a:ea typeface="Palatino"/>
              <a:cs typeface="Palatino"/>
              <a:sym typeface="Palatino"/>
            </a:endParaRPr>
          </a:p>
          <a:p>
            <a:pPr lvl="0" marL="153987" indent="-153987" algn="just" defTabSz="914400">
              <a:lnSpc>
                <a:spcPct val="100000"/>
              </a:lnSpc>
            </a:pPr>
            <a:r>
              <a:rPr sz="3100">
                <a:latin typeface="Palatino"/>
                <a:ea typeface="Palatino"/>
                <a:cs typeface="Palatino"/>
                <a:sym typeface="Palatino"/>
              </a:rPr>
              <a:t>2)Organização da demanda</a:t>
            </a:r>
          </a:p>
        </p:txBody>
      </p:sp>
      <p:sp>
        <p:nvSpPr>
          <p:cNvPr id="172" name="Shape 172"/>
          <p:cNvSpPr/>
          <p:nvPr/>
        </p:nvSpPr>
        <p:spPr>
          <a:xfrm>
            <a:off x="-77789" y="825500"/>
            <a:ext cx="5545140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Discussão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2</a:t>
            </a:r>
          </a:p>
        </p:txBody>
      </p:sp>
      <p:sp>
        <p:nvSpPr>
          <p:cNvPr id="16" name="Shape 16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7" name="Shape 17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8" name="image3.jpeg" descr="image3-filtered.jpeg"/>
          <p:cNvPicPr/>
          <p:nvPr/>
        </p:nvPicPr>
        <p:blipFill>
          <a:blip r:embed="rId2">
            <a:extLst/>
          </a:blip>
          <a:srcRect l="38407" t="0" r="0" b="14318"/>
          <a:stretch>
            <a:fillRect/>
          </a:stretch>
        </p:blipFill>
        <p:spPr>
          <a:xfrm>
            <a:off x="9523" y="-1389064"/>
            <a:ext cx="10045704" cy="1046004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/>
          <p:nvPr/>
        </p:nvSpPr>
        <p:spPr>
          <a:xfrm>
            <a:off x="241300" y="128585"/>
            <a:ext cx="505142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Introdução</a:t>
            </a:r>
          </a:p>
        </p:txBody>
      </p:sp>
      <p:sp>
        <p:nvSpPr>
          <p:cNvPr id="20" name="Shape 20"/>
          <p:cNvSpPr/>
          <p:nvPr/>
        </p:nvSpPr>
        <p:spPr>
          <a:xfrm>
            <a:off x="482600" y="1100137"/>
            <a:ext cx="5229225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84160" indent="-284160" defTabSz="914400">
              <a:lnSpc>
                <a:spcPct val="100000"/>
              </a:lnSpc>
              <a:spcBef>
                <a:spcPts val="1400"/>
              </a:spcBef>
            </a:pPr>
            <a:r>
              <a:rPr sz="2500" u="sng">
                <a:latin typeface="Palatino"/>
                <a:ea typeface="Palatino"/>
                <a:cs typeface="Palatino"/>
                <a:sym typeface="Palatino"/>
              </a:rPr>
              <a:t>Município</a:t>
            </a:r>
            <a:r>
              <a:rPr sz="2500">
                <a:latin typeface="Palatino"/>
                <a:ea typeface="Palatino"/>
                <a:cs typeface="Palatino"/>
                <a:sym typeface="Palatino"/>
              </a:rPr>
              <a:t>: </a:t>
            </a:r>
            <a:endParaRPr sz="2500">
              <a:latin typeface="Palatino"/>
              <a:ea typeface="Palatino"/>
              <a:cs typeface="Palatino"/>
              <a:sym typeface="Palatino"/>
            </a:endParaRPr>
          </a:p>
          <a:p>
            <a:pPr lvl="0" marL="761322" indent="-761322" defTabSz="914400">
              <a:lnSpc>
                <a:spcPct val="100000"/>
              </a:lnSpc>
              <a:spcBef>
                <a:spcPts val="1400"/>
              </a:spcBef>
              <a:buClr>
                <a:srgbClr val="942192"/>
              </a:buClr>
              <a:buSzPct val="100000"/>
              <a:buFont typeface="Palatino"/>
              <a:buChar char="•"/>
            </a:pPr>
            <a:r>
              <a:rPr sz="2500">
                <a:solidFill>
                  <a:srgbClr val="942192"/>
                </a:solidFill>
                <a:latin typeface="Palatino"/>
                <a:ea typeface="Palatino"/>
                <a:cs typeface="Palatino"/>
                <a:sym typeface="Palatino"/>
              </a:rPr>
              <a:t>Bento Gonçalves (RS)</a:t>
            </a:r>
          </a:p>
        </p:txBody>
      </p:sp>
      <p:pic>
        <p:nvPicPr>
          <p:cNvPr id="21" name="image4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2184400"/>
            <a:ext cx="4110038" cy="24431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5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735" y="4648200"/>
            <a:ext cx="4500566" cy="2589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6.png" descr="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62500" y="4516437"/>
            <a:ext cx="4806950" cy="3168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7.png" descr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2725" y="307975"/>
            <a:ext cx="4110038" cy="4268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18</a:t>
            </a:r>
          </a:p>
        </p:txBody>
      </p:sp>
      <p:sp>
        <p:nvSpPr>
          <p:cNvPr id="175" name="Shape 175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76" name="Shape 176"/>
          <p:cNvSpPr/>
          <p:nvPr>
            <p:ph type="body" idx="4294967295"/>
          </p:nvPr>
        </p:nvSpPr>
        <p:spPr>
          <a:xfrm>
            <a:off x="501650" y="1765300"/>
            <a:ext cx="9070975" cy="53070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77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761325" y="628650"/>
            <a:ext cx="4185996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Reflexão Crítica</a:t>
            </a:r>
          </a:p>
        </p:txBody>
      </p:sp>
      <p:sp>
        <p:nvSpPr>
          <p:cNvPr id="179" name="Shape 179"/>
          <p:cNvSpPr/>
          <p:nvPr/>
        </p:nvSpPr>
        <p:spPr>
          <a:xfrm>
            <a:off x="169861" y="2005010"/>
            <a:ext cx="9729790" cy="654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2606790" indent="-2498840" defTabSz="9144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3000" u="sng">
                <a:latin typeface="Palatino"/>
                <a:ea typeface="Palatino"/>
                <a:cs typeface="Palatino"/>
                <a:sym typeface="Palatino"/>
              </a:rPr>
              <a:t>Dificuldades enfrentadas</a:t>
            </a:r>
            <a:r>
              <a:rPr sz="3000">
                <a:latin typeface="Palatino"/>
                <a:ea typeface="Palatino"/>
                <a:cs typeface="Palatino"/>
                <a:sym typeface="Palatino"/>
              </a:rPr>
              <a:t>: 1)No início, problemas de adaptação na UBS/ESF; 2) Seguir o Cronograma; 3) Realizar as Ações em Saúde 4) Executar as Atividades Propostas no Acolhimento;</a:t>
            </a:r>
            <a:endParaRPr sz="3000">
              <a:latin typeface="Palatino"/>
              <a:ea typeface="Palatino"/>
              <a:cs typeface="Palatino"/>
              <a:sym typeface="Palatino"/>
            </a:endParaRPr>
          </a:p>
          <a:p>
            <a:pPr lvl="0" marL="2606790" indent="-2498840" defTabSz="9144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3000" u="sng">
                <a:latin typeface="Palatino"/>
                <a:ea typeface="Palatino"/>
                <a:cs typeface="Palatino"/>
                <a:sym typeface="Palatino"/>
              </a:rPr>
              <a:t>Expectativas e Aprendizados:</a:t>
            </a:r>
            <a:r>
              <a:rPr b="1" sz="3000"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3000">
                <a:latin typeface="Palatino"/>
                <a:ea typeface="Palatino"/>
                <a:cs typeface="Palatino"/>
                <a:sym typeface="Palatino"/>
              </a:rPr>
              <a:t>1)Acolhimento: Novas Abordagens/Condições para melhorar a Qualidade da Vida dos Usuários; 2)Promoveu uma maior interação entre a Equipe Multidisciplinar.</a:t>
            </a:r>
            <a:endParaRPr sz="3000">
              <a:latin typeface="Palatino"/>
              <a:ea typeface="Palatino"/>
              <a:cs typeface="Palatino"/>
              <a:sym typeface="Palatino"/>
            </a:endParaRPr>
          </a:p>
          <a:p>
            <a:pPr lvl="0" marL="2606790" indent="-2498840" defTabSz="91440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SzPct val="45000"/>
              <a:buFont typeface="Wingdings"/>
              <a:buChar char="●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0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Finalmente, uma Experiência Muito Enriquecedora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19</a:t>
            </a:r>
          </a:p>
        </p:txBody>
      </p:sp>
      <p:sp>
        <p:nvSpPr>
          <p:cNvPr id="182" name="Shape 182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183" name="Shape 183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184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127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2724285" y="2984281"/>
            <a:ext cx="4622528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Muito Obrigada!!!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3.jpeg" descr="image3-filtered.jpeg"/>
          <p:cNvPicPr/>
          <p:nvPr/>
        </p:nvPicPr>
        <p:blipFill>
          <a:blip r:embed="rId2">
            <a:extLst/>
          </a:blip>
          <a:srcRect l="38407" t="0" r="0" b="14317"/>
          <a:stretch>
            <a:fillRect/>
          </a:stretch>
        </p:blipFill>
        <p:spPr>
          <a:xfrm>
            <a:off x="0" y="31748"/>
            <a:ext cx="10071100" cy="2278066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3</a:t>
            </a:r>
          </a:p>
        </p:txBody>
      </p:sp>
      <p:sp>
        <p:nvSpPr>
          <p:cNvPr id="28" name="Shape 28"/>
          <p:cNvSpPr/>
          <p:nvPr>
            <p:ph type="title" idx="4294967295"/>
          </p:nvPr>
        </p:nvSpPr>
        <p:spPr>
          <a:xfrm>
            <a:off x="503235" y="95250"/>
            <a:ext cx="9069393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29" name="Shape 29"/>
          <p:cNvSpPr/>
          <p:nvPr>
            <p:ph type="body" idx="4294967295"/>
          </p:nvPr>
        </p:nvSpPr>
        <p:spPr>
          <a:xfrm>
            <a:off x="503235" y="1768475"/>
            <a:ext cx="9069393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sp>
        <p:nvSpPr>
          <p:cNvPr id="30" name="Shape 30"/>
          <p:cNvSpPr/>
          <p:nvPr/>
        </p:nvSpPr>
        <p:spPr>
          <a:xfrm>
            <a:off x="215899" y="576260"/>
            <a:ext cx="9358315" cy="662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55585" indent="-255585" defTabSz="914400">
              <a:lnSpc>
                <a:spcPct val="100000"/>
              </a:lnSpc>
              <a:spcBef>
                <a:spcPts val="1400"/>
              </a:spcBef>
            </a:pPr>
            <a:r>
              <a:rPr b="1" sz="4400" u="sng">
                <a:latin typeface="Palatino"/>
                <a:ea typeface="Palatino"/>
                <a:cs typeface="Palatino"/>
                <a:sym typeface="Palatino"/>
              </a:rPr>
              <a:t>Intervenção: </a:t>
            </a:r>
            <a:endParaRPr b="1" sz="4400" u="sng">
              <a:latin typeface="Palatino"/>
              <a:ea typeface="Palatino"/>
              <a:cs typeface="Palatino"/>
              <a:sym typeface="Palatino"/>
            </a:endParaRPr>
          </a:p>
          <a:p>
            <a:pPr lvl="0" marL="255585" indent="-255585" defTabSz="914400">
              <a:lnSpc>
                <a:spcPct val="100000"/>
              </a:lnSpc>
              <a:spcBef>
                <a:spcPts val="1400"/>
              </a:spcBef>
            </a:pPr>
            <a:endParaRPr b="1" sz="4400" u="sng">
              <a:latin typeface="Palatino"/>
              <a:ea typeface="Palatino"/>
              <a:cs typeface="Palatino"/>
              <a:sym typeface="Palatino"/>
            </a:endParaRPr>
          </a:p>
          <a:p>
            <a:pPr lvl="0" marL="1436055" indent="-143605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</a:pPr>
            <a:r>
              <a:rPr sz="3200">
                <a:latin typeface="Palatino"/>
                <a:ea typeface="Palatino"/>
                <a:cs typeface="Palatino"/>
                <a:sym typeface="Palatino"/>
              </a:rPr>
              <a:t>Teve significativa importância a fim de priorizar o atendimento dos hipertensos e diabéticos;</a:t>
            </a: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436055" indent="-143605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</a:pPr>
            <a:r>
              <a:rPr sz="3200">
                <a:latin typeface="Palatino"/>
                <a:ea typeface="Palatino"/>
                <a:cs typeface="Palatino"/>
                <a:sym typeface="Palatino"/>
              </a:rPr>
              <a:t>Melhorou condições de avaliação da saúde da comunidade</a:t>
            </a: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436055" indent="-143605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</a:pPr>
            <a:r>
              <a:rPr sz="3200">
                <a:latin typeface="Palatino"/>
                <a:ea typeface="Palatino"/>
                <a:cs typeface="Palatino"/>
                <a:sym typeface="Palatino"/>
              </a:rPr>
              <a:t>Garantiu a integração da equipe na UBS/ESF</a:t>
            </a: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1436055" indent="-1436055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</a:pPr>
            <a:r>
              <a:rPr sz="3200">
                <a:latin typeface="Palatino"/>
                <a:ea typeface="Palatino"/>
                <a:cs typeface="Palatino"/>
                <a:sym typeface="Palatino"/>
              </a:rPr>
              <a:t>Motivou palestras educativas e a vinda de profissionais de saúde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3</a:t>
            </a:r>
          </a:p>
        </p:txBody>
      </p:sp>
      <p:sp>
        <p:nvSpPr>
          <p:cNvPr id="33" name="Shape 33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34" name="Shape 34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35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3825" y="-30163"/>
            <a:ext cx="10318750" cy="77231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257175" y="198437"/>
            <a:ext cx="7034213" cy="224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00657" indent="-75257" defTabSz="430212">
              <a:lnSpc>
                <a:spcPct val="100000"/>
              </a:lnSpc>
              <a:spcBef>
                <a:spcPts val="1300"/>
              </a:spcBef>
              <a:buSzPct val="100000"/>
              <a:buFont typeface="Palatino"/>
              <a:buChar char="•"/>
              <a:tabLst>
                <a:tab pos="685800" algn="l"/>
                <a:tab pos="1384300" algn="l"/>
                <a:tab pos="2082800" algn="l"/>
                <a:tab pos="2768600" algn="l"/>
                <a:tab pos="3467100" algn="l"/>
                <a:tab pos="4165600" algn="l"/>
                <a:tab pos="4864100" algn="l"/>
                <a:tab pos="5549900" algn="l"/>
                <a:tab pos="6248400" algn="l"/>
                <a:tab pos="6946900" algn="l"/>
                <a:tab pos="7632700" algn="l"/>
                <a:tab pos="8331200" algn="l"/>
              </a:tabLst>
            </a:pPr>
            <a:r>
              <a:rPr b="1" sz="2400" u="sng">
                <a:latin typeface="Palatino"/>
                <a:ea typeface="Palatino"/>
                <a:cs typeface="Palatino"/>
                <a:sym typeface="Palatino"/>
              </a:rPr>
              <a:t>Unidade Básica de Saúde Zatt</a:t>
            </a:r>
            <a:endParaRPr b="1" sz="2400" u="sng">
              <a:latin typeface="Palatino"/>
              <a:ea typeface="Palatino"/>
              <a:cs typeface="Palatino"/>
              <a:sym typeface="Palatino"/>
            </a:endParaRPr>
          </a:p>
          <a:p>
            <a:pPr lvl="0" indent="57150" algn="just" defTabSz="430212">
              <a:lnSpc>
                <a:spcPct val="116000"/>
              </a:lnSpc>
              <a:tabLst>
                <a:tab pos="685800" algn="l"/>
                <a:tab pos="1384300" algn="l"/>
                <a:tab pos="2082800" algn="l"/>
                <a:tab pos="2768600" algn="l"/>
                <a:tab pos="3467100" algn="l"/>
                <a:tab pos="4165600" algn="l"/>
                <a:tab pos="4864100" algn="l"/>
                <a:tab pos="5549900" algn="l"/>
                <a:tab pos="6248400" algn="l"/>
                <a:tab pos="6946900" algn="l"/>
                <a:tab pos="7632700" algn="l"/>
                <a:tab pos="8331200" algn="l"/>
              </a:tabLst>
            </a:pPr>
            <a:r>
              <a:rPr sz="2100">
                <a:latin typeface="Palatino"/>
                <a:ea typeface="Palatino"/>
                <a:cs typeface="Palatino"/>
                <a:sym typeface="Palatino"/>
              </a:rPr>
              <a:t>  </a:t>
            </a:r>
            <a:r>
              <a:rPr sz="1900">
                <a:latin typeface="Palatino"/>
                <a:ea typeface="Palatino"/>
                <a:cs typeface="Palatino"/>
                <a:sym typeface="Palatino"/>
              </a:rPr>
              <a:t>Área adstrita atende uma população de aproximadamente 3.662 habitantes, e atua no modelo ESF;</a:t>
            </a:r>
            <a:endParaRPr sz="1900">
              <a:latin typeface="Palatino"/>
              <a:ea typeface="Palatino"/>
              <a:cs typeface="Palatino"/>
              <a:sym typeface="Palatino"/>
            </a:endParaRPr>
          </a:p>
          <a:p>
            <a:pPr lvl="0" indent="57150" algn="just" defTabSz="430212">
              <a:lnSpc>
                <a:spcPct val="116000"/>
              </a:lnSpc>
              <a:tabLst>
                <a:tab pos="685800" algn="l"/>
                <a:tab pos="1384300" algn="l"/>
                <a:tab pos="2082800" algn="l"/>
                <a:tab pos="2768600" algn="l"/>
                <a:tab pos="3467100" algn="l"/>
                <a:tab pos="4165600" algn="l"/>
                <a:tab pos="4864100" algn="l"/>
                <a:tab pos="5549900" algn="l"/>
                <a:tab pos="6248400" algn="l"/>
                <a:tab pos="6946900" algn="l"/>
                <a:tab pos="7632700" algn="l"/>
                <a:tab pos="8331200" algn="l"/>
              </a:tabLst>
            </a:pPr>
            <a:r>
              <a:rPr sz="1900">
                <a:latin typeface="Palatino"/>
                <a:ea typeface="Palatino"/>
                <a:cs typeface="Palatino"/>
                <a:sym typeface="Palatino"/>
              </a:rPr>
              <a:t> População usuária composta, em sua maioria pelo sexo feminino (1844/3.662= 50,3%) jovens adultos (1278/3.662=34,9%), </a:t>
            </a:r>
            <a:r>
              <a:rPr b="1" sz="1900">
                <a:latin typeface="Palatino"/>
                <a:ea typeface="Palatino"/>
                <a:cs typeface="Palatino"/>
                <a:sym typeface="Palatino"/>
              </a:rPr>
              <a:t>idosos (&gt; 60 anos) perfazem  7% (259/3.662).</a:t>
            </a:r>
          </a:p>
        </p:txBody>
      </p:sp>
      <p:pic>
        <p:nvPicPr>
          <p:cNvPr id="37" name="image8.jpeg" descr="imag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5310" y="2663825"/>
            <a:ext cx="8193091" cy="489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4</a:t>
            </a:r>
          </a:p>
        </p:txBody>
      </p:sp>
      <p:sp>
        <p:nvSpPr>
          <p:cNvPr id="40" name="Shape 40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42" name="image3.jpeg" descr="image3-filtered.jpeg"/>
          <p:cNvPicPr/>
          <p:nvPr/>
        </p:nvPicPr>
        <p:blipFill>
          <a:blip r:embed="rId2">
            <a:extLst/>
          </a:blip>
          <a:srcRect l="38407" t="0" r="0" b="14317"/>
          <a:stretch>
            <a:fillRect/>
          </a:stretch>
        </p:blipFill>
        <p:spPr>
          <a:xfrm>
            <a:off x="0" y="31748"/>
            <a:ext cx="10071100" cy="227806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-58740" y="295274"/>
            <a:ext cx="551815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Objetivo Geral</a:t>
            </a:r>
          </a:p>
        </p:txBody>
      </p:sp>
      <p:sp>
        <p:nvSpPr>
          <p:cNvPr id="44" name="Shape 44"/>
          <p:cNvSpPr/>
          <p:nvPr/>
        </p:nvSpPr>
        <p:spPr>
          <a:xfrm>
            <a:off x="525462" y="2443160"/>
            <a:ext cx="9048751" cy="3015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 defTabSz="457200">
              <a:lnSpc>
                <a:spcPct val="116000"/>
              </a:lnSpc>
            </a:pPr>
            <a:r>
              <a:rPr b="1" sz="4000">
                <a:latin typeface="Palatino"/>
                <a:ea typeface="Palatino"/>
                <a:cs typeface="Palatino"/>
                <a:sym typeface="Palatino"/>
              </a:rPr>
              <a:t>Melhorar a Atenção à Saúde de Hipertensos e Diabéticos da área de abrangência da UBS/ESF Zatt, Bento Gonçalves/RS.</a:t>
            </a:r>
            <a:r>
              <a:rPr b="1" sz="4000">
                <a:latin typeface="+mn-lt"/>
                <a:ea typeface="+mn-ea"/>
                <a:cs typeface="+mn-cs"/>
                <a:sym typeface="Helvetica Neue"/>
              </a:rPr>
              <a:t> 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5</a:t>
            </a:r>
          </a:p>
        </p:txBody>
      </p:sp>
      <p:sp>
        <p:nvSpPr>
          <p:cNvPr id="47" name="Shape 47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48" name="Shape 48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49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9822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336550" y="434972"/>
            <a:ext cx="52752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914400">
              <a:lnSpc>
                <a:spcPct val="100000"/>
              </a:lnSpc>
              <a:defRPr b="1" sz="4400">
                <a:solidFill>
                  <a:srgbClr val="3333CC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3333CC"/>
                </a:solidFill>
              </a:rPr>
              <a:t>Metodologia</a:t>
            </a:r>
          </a:p>
        </p:txBody>
      </p:sp>
      <p:pic>
        <p:nvPicPr>
          <p:cNvPr id="51" name="image9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97" y="1329376"/>
            <a:ext cx="9893302" cy="5791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7</a:t>
            </a:r>
          </a:p>
        </p:txBody>
      </p:sp>
      <p:sp>
        <p:nvSpPr>
          <p:cNvPr id="54" name="Shape 54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56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381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1</a:t>
            </a:r>
          </a:p>
        </p:txBody>
      </p:sp>
      <p:sp>
        <p:nvSpPr>
          <p:cNvPr id="58" name="Shape 58"/>
          <p:cNvSpPr/>
          <p:nvPr/>
        </p:nvSpPr>
        <p:spPr>
          <a:xfrm>
            <a:off x="503237" y="1768473"/>
            <a:ext cx="9070976" cy="581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405779" indent="-405779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Times New Roman"/>
                <a:ea typeface="Times New Roman"/>
                <a:cs typeface="Times New Roman"/>
                <a:sym typeface="Times New Roman"/>
              </a:rPr>
              <a:t>Objetivo: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Ampliar a Cobertura a Hipertensos e Diabéticos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22250" indent="-222250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222250" indent="-222250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2250" indent="-222250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2250" indent="-222250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2250" indent="-222250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222250" indent="-222250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Times New Roman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405779" indent="-405779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 Metas 1.1 e 1.2/ Alcance (Gráficos):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Cadastrou-se 45,2%(252/557) de </a:t>
            </a:r>
            <a:r>
              <a:rPr b="1" sz="22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Hipertensos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e 68,6%(94/137) de</a:t>
            </a:r>
            <a:r>
              <a:rPr sz="22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b="1" sz="22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rPr>
              <a:t>Diabéticos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da Área de Abrangência no Programa de Atenção a Hipertensão Arterial e ao Diabetes Mellitus da Unidade de Saúde.</a:t>
            </a:r>
          </a:p>
        </p:txBody>
      </p:sp>
      <p:sp>
        <p:nvSpPr>
          <p:cNvPr id="59" name="Shape 59"/>
          <p:cNvSpPr/>
          <p:nvPr/>
        </p:nvSpPr>
        <p:spPr>
          <a:xfrm>
            <a:off x="1646235" y="5011737"/>
            <a:ext cx="166846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</a:t>
            </a:r>
          </a:p>
        </p:txBody>
      </p:sp>
      <p:sp>
        <p:nvSpPr>
          <p:cNvPr id="60" name="Shape 60"/>
          <p:cNvSpPr/>
          <p:nvPr/>
        </p:nvSpPr>
        <p:spPr>
          <a:xfrm>
            <a:off x="6646860" y="5011737"/>
            <a:ext cx="126019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  <p:pic>
        <p:nvPicPr>
          <p:cNvPr id="61" name="image10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437" y="2557460"/>
            <a:ext cx="4464052" cy="2439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1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9225" y="2520950"/>
            <a:ext cx="4341813" cy="2439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227885" y="6886575"/>
            <a:ext cx="2346328" cy="195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lnSpc>
                <a:spcPct val="95000"/>
              </a:lnSpc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1400"/>
              <a:t>8</a:t>
            </a:r>
          </a:p>
        </p:txBody>
      </p:sp>
      <p:sp>
        <p:nvSpPr>
          <p:cNvPr id="65" name="Shape 65"/>
          <p:cNvSpPr/>
          <p:nvPr>
            <p:ph type="title" idx="4294967295"/>
          </p:nvPr>
        </p:nvSpPr>
        <p:spPr>
          <a:xfrm>
            <a:off x="501650" y="95250"/>
            <a:ext cx="9070975" cy="16732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66" name="Shape 66"/>
          <p:cNvSpPr/>
          <p:nvPr>
            <p:ph type="body" idx="4294967295"/>
          </p:nvPr>
        </p:nvSpPr>
        <p:spPr>
          <a:xfrm>
            <a:off x="501650" y="1768475"/>
            <a:ext cx="9070975" cy="5788025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67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503237" y="1768475"/>
            <a:ext cx="9070976" cy="5300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37669" indent="-237669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: Melhorar a Qualidade da Atenção a Hipertensos e/ou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130175" indent="-130175" algn="just" defTabSz="914400">
              <a:lnSpc>
                <a:spcPct val="14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>
                <a:latin typeface="Arial"/>
                <a:ea typeface="Arial"/>
                <a:cs typeface="Arial"/>
                <a:sym typeface="Arial"/>
              </a:rPr>
              <a:t>                    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lvl="0" marL="130175" indent="-13017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Palatino"/>
              <a:ea typeface="Palatino"/>
              <a:cs typeface="Palatino"/>
              <a:sym typeface="Palatino"/>
            </a:endParaRPr>
          </a:p>
          <a:p>
            <a:pPr lvl="0" marL="130175" indent="-13017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Palatino"/>
              <a:ea typeface="Palatino"/>
              <a:cs typeface="Palatino"/>
              <a:sym typeface="Palatino"/>
            </a:endParaRPr>
          </a:p>
          <a:p>
            <a:pPr lvl="0" marL="130175" indent="-13017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Palatino"/>
              <a:ea typeface="Palatino"/>
              <a:cs typeface="Palatino"/>
              <a:sym typeface="Palatino"/>
            </a:endParaRPr>
          </a:p>
          <a:p>
            <a:pPr lvl="0" marL="130175" indent="-130175" defTabSz="914400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b="1">
              <a:latin typeface="Palatino"/>
              <a:ea typeface="Palatino"/>
              <a:cs typeface="Palatino"/>
              <a:sym typeface="Palatino"/>
            </a:endParaRPr>
          </a:p>
          <a:p>
            <a:pPr lvl="0" marL="237669" indent="-237669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Palatino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 Metas 2.1 e 2.2/ Alcance (Gráficos): 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Realizar Exame Clínico Apropriado em 100% dos Hipertensos e/ou Diabéticos.</a:t>
            </a:r>
          </a:p>
        </p:txBody>
      </p:sp>
      <p:pic>
        <p:nvPicPr>
          <p:cNvPr id="69" name="image12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775" y="2863850"/>
            <a:ext cx="4032250" cy="2598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3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21250" y="2795585"/>
            <a:ext cx="4400550" cy="2670178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477837" y="638174"/>
            <a:ext cx="6888163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914400">
              <a:lnSpc>
                <a:spcPct val="100000"/>
              </a:lnSpc>
              <a:defRPr b="1" sz="4400">
                <a:solidFill>
                  <a:srgbClr val="FF93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9300"/>
                </a:solidFill>
              </a:rPr>
              <a:t>Objetivo &amp; Metas 2</a:t>
            </a:r>
          </a:p>
        </p:txBody>
      </p:sp>
      <p:sp>
        <p:nvSpPr>
          <p:cNvPr id="72" name="Shape 72"/>
          <p:cNvSpPr/>
          <p:nvPr/>
        </p:nvSpPr>
        <p:spPr>
          <a:xfrm>
            <a:off x="2043110" y="5583237"/>
            <a:ext cx="1425285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</a:t>
            </a:r>
          </a:p>
        </p:txBody>
      </p:sp>
      <p:sp>
        <p:nvSpPr>
          <p:cNvPr id="73" name="Shape 73"/>
          <p:cNvSpPr/>
          <p:nvPr/>
        </p:nvSpPr>
        <p:spPr>
          <a:xfrm>
            <a:off x="6656385" y="5583237"/>
            <a:ext cx="1260197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 idx="4294967295"/>
          </p:nvPr>
        </p:nvSpPr>
        <p:spPr>
          <a:xfrm>
            <a:off x="503237" y="301625"/>
            <a:ext cx="9070976" cy="12620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normAutofit fontScale="100000" lnSpcReduction="0"/>
          </a:bodyPr>
          <a:lstStyle/>
          <a:p>
            <a:pPr lvl="0"/>
          </a:p>
        </p:txBody>
      </p:sp>
      <p:sp>
        <p:nvSpPr>
          <p:cNvPr id="76" name="Shape 76"/>
          <p:cNvSpPr/>
          <p:nvPr>
            <p:ph type="body" idx="4294967295"/>
          </p:nvPr>
        </p:nvSpPr>
        <p:spPr>
          <a:xfrm>
            <a:off x="503237" y="1768475"/>
            <a:ext cx="9070976" cy="498951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/>
          </a:p>
        </p:txBody>
      </p:sp>
      <p:pic>
        <p:nvPicPr>
          <p:cNvPr id="77" name="image1.jpeg" descr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" y="-25400"/>
            <a:ext cx="9893300" cy="740569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334962" y="768350"/>
            <a:ext cx="9239251" cy="607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2301258" indent="-2301258" algn="just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Objetivo:</a:t>
            </a:r>
            <a:r>
              <a:rPr sz="2200">
                <a:latin typeface="Palatino"/>
                <a:ea typeface="Palatino"/>
                <a:cs typeface="Palatino"/>
                <a:sym typeface="Palatino"/>
              </a:rPr>
              <a:t> Melhorar a Qualidade da Atenção a Hipertensos e/ou Diabéticos:</a:t>
            </a: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409575" indent="-409575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409575" indent="-409575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409575" indent="-409575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2200">
              <a:latin typeface="Palatino"/>
              <a:ea typeface="Palatino"/>
              <a:cs typeface="Palatino"/>
              <a:sym typeface="Palatino"/>
            </a:endParaRPr>
          </a:p>
          <a:p>
            <a:pPr lvl="0" marL="409575" indent="-409575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409575" indent="-409575" algn="just" defTabSz="914400">
              <a:lnSpc>
                <a:spcPct val="140000"/>
              </a:lnSpc>
              <a:spcBef>
                <a:spcPts val="14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sz="3200">
              <a:latin typeface="Palatino"/>
              <a:ea typeface="Palatino"/>
              <a:cs typeface="Palatino"/>
              <a:sym typeface="Palatino"/>
            </a:endParaRPr>
          </a:p>
          <a:p>
            <a:pPr lvl="0" marL="2301258" indent="-2301258" defTabSz="914400">
              <a:lnSpc>
                <a:spcPct val="100000"/>
              </a:lnSpc>
              <a:spcBef>
                <a:spcPts val="1400"/>
              </a:spcBef>
              <a:buSzPct val="100000"/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200">
                <a:latin typeface="Palatino"/>
                <a:ea typeface="Palatino"/>
                <a:cs typeface="Palatino"/>
                <a:sym typeface="Palatino"/>
              </a:rPr>
              <a:t>Metas 2.3 e 2.4/Alcance (Gráficos): </a:t>
            </a:r>
            <a:r>
              <a:rPr sz="2000">
                <a:latin typeface="Palatino"/>
                <a:ea typeface="Palatino"/>
                <a:cs typeface="Palatino"/>
                <a:sym typeface="Palatino"/>
              </a:rPr>
              <a:t>Garantir a 100% dos Hipertensos e/ou Diabéticos a Realização de Exames Complementares em dia de acordo com o Protocolo.</a:t>
            </a:r>
          </a:p>
        </p:txBody>
      </p:sp>
      <p:pic>
        <p:nvPicPr>
          <p:cNvPr id="79" name="image14.png" descr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962" y="1787525"/>
            <a:ext cx="4019552" cy="25923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15.png" descr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6212" y="1787525"/>
            <a:ext cx="4319588" cy="259239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2025650" y="4732337"/>
            <a:ext cx="1333848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Hipertensos</a:t>
            </a:r>
          </a:p>
        </p:txBody>
      </p:sp>
      <p:sp>
        <p:nvSpPr>
          <p:cNvPr id="82" name="Shape 82"/>
          <p:cNvSpPr/>
          <p:nvPr/>
        </p:nvSpPr>
        <p:spPr>
          <a:xfrm>
            <a:off x="6592885" y="4732337"/>
            <a:ext cx="116876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00000"/>
              </a:lnSpc>
              <a:defRPr b="1">
                <a:solidFill>
                  <a:srgbClr val="FF93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FF9300"/>
                </a:solidFill>
              </a:rPr>
              <a:t>Diabéticos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49262" rtl="0" fontAlgn="auto" latinLnBrk="1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