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58" r:id="rId5"/>
    <p:sldId id="260" r:id="rId6"/>
    <p:sldId id="299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63" r:id="rId15"/>
    <p:sldId id="264" r:id="rId16"/>
    <p:sldId id="265" r:id="rId17"/>
    <p:sldId id="273" r:id="rId18"/>
    <p:sldId id="276" r:id="rId19"/>
    <p:sldId id="274" r:id="rId20"/>
    <p:sldId id="278" r:id="rId21"/>
    <p:sldId id="275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99" autoAdjust="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e\Desktop\Coleta%20de%20dados%20HAS%20e%20DM%20Caroline01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e\Desktop\Coleta%20de%20dados%20HAS%20e%20DM%20Caroline01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e\Desktop\Coleta%20de%20dados%20HAS%20e%20DM%20Caroline01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e\Desktop\Coleta%20de%20dados%20HAS%20e%20DM%20Caroline0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e\Desktop\Coleta%20de%20dados%20HAS%20e%20DM%20Caroline0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e\Desktop\Coleta%20de%20dados%20HAS%20e%20DM%20Caroline0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e\Desktop\Coleta%20de%20dados%20HAS%20e%20DM%20Caroline0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e\Desktop\Coleta%20de%20dados%20HAS%20e%20DM%20Caroline0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e\Desktop\Coleta%20de%20dados%20HAS%20e%20DM%20Caroline01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e\Desktop\Coleta%20de%20dados%20HAS%20e%20DM%20Caroline0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e\Desktop\Coleta%20de%20dados%20HAS%20e%20DM%20Caroline0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0.13600697471665213</c:v>
                </c:pt>
                <c:pt idx="1">
                  <c:v>0.29904097646033129</c:v>
                </c:pt>
                <c:pt idx="2">
                  <c:v>0.46992153443766349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49792"/>
        <c:axId val="92898048"/>
      </c:barChart>
      <c:catAx>
        <c:axId val="9244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2898048"/>
        <c:crosses val="autoZero"/>
        <c:auto val="1"/>
        <c:lblAlgn val="ctr"/>
        <c:lblOffset val="100"/>
        <c:noMultiLvlLbl val="0"/>
      </c:catAx>
      <c:valAx>
        <c:axId val="9289804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2449792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spPr>
    <a:solidFill>
      <a:schemeClr val="lt1"/>
    </a:solidFill>
    <a:ln w="285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flip="none"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path path="circle">
                <a:fillToRect l="100000" b="100000"/>
              </a:path>
              <a:tileRect t="-100000" r="-100000"/>
            </a:gra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0.90476190476190477</c:v>
                </c:pt>
                <c:pt idx="1">
                  <c:v>0.93043478260869561</c:v>
                </c:pt>
                <c:pt idx="2">
                  <c:v>0.91463414634146345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85984"/>
        <c:axId val="34187520"/>
      </c:barChart>
      <c:catAx>
        <c:axId val="3418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187520"/>
        <c:crosses val="autoZero"/>
        <c:auto val="1"/>
        <c:lblAlgn val="ctr"/>
        <c:lblOffset val="100"/>
        <c:noMultiLvlLbl val="0"/>
      </c:catAx>
      <c:valAx>
        <c:axId val="341875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185984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flip="none"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 scaled="1"/>
              <a:tileRect/>
            </a:gra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0.91666666666666663</c:v>
                </c:pt>
                <c:pt idx="1">
                  <c:v>0.8571428571428571</c:v>
                </c:pt>
                <c:pt idx="2">
                  <c:v>0.85106382978723405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04736"/>
        <c:axId val="88406272"/>
      </c:barChart>
      <c:catAx>
        <c:axId val="8840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406272"/>
        <c:crosses val="autoZero"/>
        <c:auto val="1"/>
        <c:lblAlgn val="ctr"/>
        <c:lblOffset val="100"/>
        <c:noMultiLvlLbl val="0"/>
      </c:catAx>
      <c:valAx>
        <c:axId val="884062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404736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0.62820512820512819</c:v>
                </c:pt>
                <c:pt idx="1">
                  <c:v>0.58309037900874638</c:v>
                </c:pt>
                <c:pt idx="2">
                  <c:v>0.58441558441558439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79552"/>
        <c:axId val="92730496"/>
      </c:barChart>
      <c:catAx>
        <c:axId val="9267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730496"/>
        <c:crosses val="autoZero"/>
        <c:auto val="1"/>
        <c:lblAlgn val="ctr"/>
        <c:lblOffset val="100"/>
        <c:noMultiLvlLbl val="0"/>
      </c:catAx>
      <c:valAx>
        <c:axId val="927304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679552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0.77777777777777779</c:v>
                </c:pt>
                <c:pt idx="1">
                  <c:v>0.68695652173913047</c:v>
                </c:pt>
                <c:pt idx="2">
                  <c:v>0.65243902439024393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40224"/>
        <c:axId val="92754304"/>
      </c:barChart>
      <c:catAx>
        <c:axId val="9274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754304"/>
        <c:crosses val="autoZero"/>
        <c:auto val="1"/>
        <c:lblAlgn val="ctr"/>
        <c:lblOffset val="100"/>
        <c:noMultiLvlLbl val="0"/>
      </c:catAx>
      <c:valAx>
        <c:axId val="927543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740224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1</c:v>
                </c:pt>
                <c:pt idx="1">
                  <c:v>0.99708454810495628</c:v>
                </c:pt>
                <c:pt idx="2">
                  <c:v>0.99814471243042668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9392"/>
        <c:axId val="4317568"/>
      </c:barChart>
      <c:catAx>
        <c:axId val="429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317568"/>
        <c:crosses val="autoZero"/>
        <c:auto val="1"/>
        <c:lblAlgn val="ctr"/>
        <c:lblOffset val="100"/>
        <c:noMultiLvlLbl val="0"/>
      </c:catAx>
      <c:valAx>
        <c:axId val="431756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299392"/>
        <c:crosses val="autoZero"/>
        <c:crossBetween val="between"/>
        <c:majorUnit val="0.2"/>
        <c:minorUnit val="0.2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 de dados HAS e DM Caroline01.xls]Indicadores'!$R$4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'[Coleta de dados HAS e DM Caroline01.xls]Indicadores'!$S$3:$U$3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HAS e DM Caroline01.xls]Indicadores'!$S$4:$U$4</c:f>
              <c:numCache>
                <c:formatCode>0.0%</c:formatCode>
                <c:ptCount val="3"/>
                <c:pt idx="0">
                  <c:v>0.16535433070866143</c:v>
                </c:pt>
                <c:pt idx="1">
                  <c:v>0.30183727034120733</c:v>
                </c:pt>
                <c:pt idx="2">
                  <c:v>0.43044619422572178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01920"/>
        <c:axId val="93203456"/>
      </c:barChart>
      <c:catAx>
        <c:axId val="9320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203456"/>
        <c:crosses val="autoZero"/>
        <c:auto val="1"/>
        <c:lblAlgn val="ctr"/>
        <c:lblOffset val="100"/>
        <c:noMultiLvlLbl val="0"/>
      </c:catAx>
      <c:valAx>
        <c:axId val="932034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20192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285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0.75641025641025639</c:v>
                </c:pt>
                <c:pt idx="1">
                  <c:v>0.72303206997084546</c:v>
                </c:pt>
                <c:pt idx="2">
                  <c:v>0.74953617810760664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57088"/>
        <c:axId val="103285888"/>
      </c:barChart>
      <c:catAx>
        <c:axId val="9325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285888"/>
        <c:crosses val="autoZero"/>
        <c:auto val="1"/>
        <c:lblAlgn val="ctr"/>
        <c:lblOffset val="100"/>
        <c:noMultiLvlLbl val="0"/>
      </c:catAx>
      <c:valAx>
        <c:axId val="1032858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257088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905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0.79365079365079361</c:v>
                </c:pt>
                <c:pt idx="1">
                  <c:v>0.77391304347826084</c:v>
                </c:pt>
                <c:pt idx="2">
                  <c:v>0.77439024390243905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07904"/>
        <c:axId val="103313792"/>
      </c:barChart>
      <c:catAx>
        <c:axId val="10330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313792"/>
        <c:crosses val="autoZero"/>
        <c:auto val="1"/>
        <c:lblAlgn val="ctr"/>
        <c:lblOffset val="100"/>
        <c:noMultiLvlLbl val="0"/>
      </c:catAx>
      <c:valAx>
        <c:axId val="1033137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307904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905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0.57692307692307687</c:v>
                </c:pt>
                <c:pt idx="1">
                  <c:v>0.56268221574344024</c:v>
                </c:pt>
                <c:pt idx="2">
                  <c:v>0.56957328385899819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33728"/>
        <c:axId val="103435264"/>
      </c:barChart>
      <c:catAx>
        <c:axId val="10343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435264"/>
        <c:crosses val="autoZero"/>
        <c:auto val="1"/>
        <c:lblAlgn val="ctr"/>
        <c:lblOffset val="100"/>
        <c:noMultiLvlLbl val="0"/>
      </c:catAx>
      <c:valAx>
        <c:axId val="1034352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433728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905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0.7142857142857143</c:v>
                </c:pt>
                <c:pt idx="1">
                  <c:v>0.66086956521739126</c:v>
                </c:pt>
                <c:pt idx="2">
                  <c:v>0.62195121951219512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58848"/>
        <c:axId val="103360384"/>
      </c:barChart>
      <c:catAx>
        <c:axId val="10335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360384"/>
        <c:crosses val="autoZero"/>
        <c:auto val="1"/>
        <c:lblAlgn val="ctr"/>
        <c:lblOffset val="100"/>
        <c:noMultiLvlLbl val="0"/>
      </c:catAx>
      <c:valAx>
        <c:axId val="1033603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358848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905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>
              <a:gsLst>
                <a:gs pos="43337">
                  <a:srgbClr val="3975BE"/>
                </a:gs>
                <a:gs pos="51649">
                  <a:srgbClr val="3771B8"/>
                </a:gs>
                <a:gs pos="0">
                  <a:srgbClr val="3A7CCB"/>
                </a:gs>
                <a:gs pos="31000">
                  <a:srgbClr val="3C7BC7"/>
                </a:gs>
                <a:gs pos="100000">
                  <a:srgbClr val="2C5D98"/>
                </a:gs>
              </a:gsLst>
              <a:lin ang="5400000" scaled="1"/>
            </a:gra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0.69281045751633985</c:v>
                </c:pt>
                <c:pt idx="1">
                  <c:v>0.71726190476190477</c:v>
                </c:pt>
                <c:pt idx="2">
                  <c:v>0.71240601503759393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73824"/>
        <c:axId val="103396096"/>
      </c:barChart>
      <c:catAx>
        <c:axId val="10337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396096"/>
        <c:crosses val="autoZero"/>
        <c:auto val="1"/>
        <c:lblAlgn val="ctr"/>
        <c:lblOffset val="100"/>
        <c:noMultiLvlLbl val="0"/>
      </c:catAx>
      <c:valAx>
        <c:axId val="1033960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373824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905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0.65079365079365081</c:v>
                </c:pt>
                <c:pt idx="1">
                  <c:v>0.68695652173913047</c:v>
                </c:pt>
                <c:pt idx="2">
                  <c:v>0.68292682926829273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20672"/>
        <c:axId val="92622208"/>
      </c:barChart>
      <c:catAx>
        <c:axId val="9262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622208"/>
        <c:crosses val="autoZero"/>
        <c:auto val="1"/>
        <c:lblAlgn val="ctr"/>
        <c:lblOffset val="100"/>
        <c:noMultiLvlLbl val="0"/>
      </c:catAx>
      <c:valAx>
        <c:axId val="926222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620672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flip="none" rotWithShape="1">
              <a:gsLst>
                <a:gs pos="0">
                  <a:srgbClr val="3A7CCB">
                    <a:shade val="30000"/>
                    <a:satMod val="115000"/>
                  </a:srgbClr>
                </a:gs>
                <a:gs pos="50000">
                  <a:srgbClr val="3A7CCB">
                    <a:shade val="67500"/>
                    <a:satMod val="115000"/>
                  </a:srgbClr>
                </a:gs>
                <a:gs pos="100000">
                  <a:srgbClr val="3A7CC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0.90384615384615385</c:v>
                </c:pt>
                <c:pt idx="1">
                  <c:v>0.90670553935860054</c:v>
                </c:pt>
                <c:pt idx="2">
                  <c:v>0.90723562152133586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64576"/>
        <c:axId val="92666112"/>
      </c:barChart>
      <c:catAx>
        <c:axId val="9266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666112"/>
        <c:crosses val="autoZero"/>
        <c:auto val="1"/>
        <c:lblAlgn val="ctr"/>
        <c:lblOffset val="100"/>
        <c:noMultiLvlLbl val="0"/>
      </c:catAx>
      <c:valAx>
        <c:axId val="926661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664576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FFA15-9E30-451F-9726-60FE5623A5B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49BD-296D-4EF3-89D4-CDC41D837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98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49BD-296D-4EF3-89D4-CDC41D837FF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29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49BD-296D-4EF3-89D4-CDC41D837FF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11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49BD-296D-4EF3-89D4-CDC41D837FF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1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49BD-296D-4EF3-89D4-CDC41D837FF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50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49BD-296D-4EF3-89D4-CDC41D837FF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81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4C4D-AA52-4515-A948-AC52F206403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E582-3DB3-46CB-8131-7A2DFFBAB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14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4C4D-AA52-4515-A948-AC52F206403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E582-3DB3-46CB-8131-7A2DFFBAB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3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4C4D-AA52-4515-A948-AC52F206403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E582-3DB3-46CB-8131-7A2DFFBAB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19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4C4D-AA52-4515-A948-AC52F206403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E582-3DB3-46CB-8131-7A2DFFBAB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8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4C4D-AA52-4515-A948-AC52F206403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E582-3DB3-46CB-8131-7A2DFFBAB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00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4C4D-AA52-4515-A948-AC52F206403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E582-3DB3-46CB-8131-7A2DFFBAB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03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4C4D-AA52-4515-A948-AC52F206403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E582-3DB3-46CB-8131-7A2DFFBAB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50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4C4D-AA52-4515-A948-AC52F206403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E582-3DB3-46CB-8131-7A2DFFBAB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33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4C4D-AA52-4515-A948-AC52F206403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E582-3DB3-46CB-8131-7A2DFFBAB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44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4C4D-AA52-4515-A948-AC52F206403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E582-3DB3-46CB-8131-7A2DFFBAB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82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4C4D-AA52-4515-A948-AC52F206403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E582-3DB3-46CB-8131-7A2DFFBAB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67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4C4D-AA52-4515-A948-AC52F206403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E582-3DB3-46CB-8131-7A2DFFBAB5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9796" y="1340768"/>
            <a:ext cx="7772400" cy="108012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tabLst>
                <a:tab pos="1616075" algn="l"/>
                <a:tab pos="2879725" algn="ctr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200" dirty="0"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22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UNIVERSIDADE ABERTA DO SUS – UNASUS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UNIVERSIDADE FEDERAL DE PELOTAS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ESPECIALIZAÇÃO EM SAÚDE DA FAMÍLIA - MODALIDADE A DISTÂNCIA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/>
            </a:r>
            <a:b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9266" y="4149080"/>
            <a:ext cx="6400800" cy="838944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Caroline </a:t>
            </a:r>
            <a:r>
              <a:rPr lang="pt-B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Hallal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Reydams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270892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Melhoria da atenção aos usuários hipertensos e diabéticos na UBS Dom Pedro I, Pelotas, RS.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5" name="Imagem 4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5"/>
            <a:ext cx="77533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://dms.ufpel.edu.br/aquares/images/stories/logos/unasus-ufpe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24" y="375518"/>
            <a:ext cx="807085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1773235" y="60212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Pelotas, 2015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49827" y="5344180"/>
            <a:ext cx="6988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Orientadora: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Wâneza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Dias Borges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Hirsch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19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Metodologia e 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Organização e gestão do serviço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dirty="0">
                <a:latin typeface="Arial" pitchFamily="34" charset="0"/>
                <a:cs typeface="Arial" pitchFamily="34" charset="0"/>
              </a:rPr>
              <a:t>P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reenchimento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adequado e atualização constante da ficha-espelho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Agendamento clínico e odontológico a portadores de HAS e DM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Atribuição do </a:t>
            </a:r>
            <a:r>
              <a:rPr lang="pt-BR" dirty="0">
                <a:latin typeface="Arial" pitchFamily="34" charset="0"/>
                <a:cs typeface="Arial" pitchFamily="34" charset="0"/>
              </a:rPr>
              <a:t>papel de cada membro da equipe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Realizada apresentação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em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pt-BR" dirty="0">
                <a:latin typeface="Arial" pitchFamily="34" charset="0"/>
                <a:cs typeface="Arial" pitchFamily="34" charset="0"/>
              </a:rPr>
              <a:t> point com a nutricionista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4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Metodologia e 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Monitoramento e avaliação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Análise semanal da ficha-espelho 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Realização de </a:t>
            </a:r>
            <a:r>
              <a:rPr lang="pt-BR" dirty="0">
                <a:latin typeface="Arial" pitchFamily="34" charset="0"/>
                <a:cs typeface="Arial" pitchFamily="34" charset="0"/>
              </a:rPr>
              <a:t>exame clínico apropriado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pt-BR" dirty="0">
                <a:latin typeface="Arial" pitchFamily="34" charset="0"/>
                <a:cs typeface="Arial" pitchFamily="34" charset="0"/>
              </a:rPr>
              <a:t>Transcrição dos exames laboratoriais, exame clínico e orientações na ficha-espelho após cada atendimento. </a:t>
            </a:r>
          </a:p>
          <a:p>
            <a:pPr marL="457200" lvl="1" indent="0">
              <a:buNone/>
            </a:pPr>
            <a:endParaRPr lang="pt-BR" dirty="0" smtClean="0"/>
          </a:p>
          <a:p>
            <a:pPr lvl="1">
              <a:buFont typeface="Wingdings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5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Metodologia e 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dirty="0">
                <a:latin typeface="Arial" pitchFamily="34" charset="0"/>
                <a:cs typeface="Arial" pitchFamily="34" charset="0"/>
              </a:rPr>
              <a:t>O projeto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foi </a:t>
            </a:r>
            <a:r>
              <a:rPr lang="pt-BR" dirty="0">
                <a:latin typeface="Arial" pitchFamily="34" charset="0"/>
                <a:cs typeface="Arial" pitchFamily="34" charset="0"/>
              </a:rPr>
              <a:t>informado à comunidade através dos ACS e das visitas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domiciliares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Direito </a:t>
            </a:r>
            <a:r>
              <a:rPr lang="pt-BR" dirty="0">
                <a:latin typeface="Arial" pitchFamily="34" charset="0"/>
                <a:cs typeface="Arial" pitchFamily="34" charset="0"/>
              </a:rPr>
              <a:t>dos usuários de ter acesso aos medicamentos da Farmácia Popular.</a:t>
            </a:r>
          </a:p>
        </p:txBody>
      </p:sp>
    </p:spTree>
    <p:extLst>
      <p:ext uri="{BB962C8B-B14F-4D97-AF65-F5344CB8AC3E}">
        <p14:creationId xmlns:p14="http://schemas.microsoft.com/office/powerpoint/2010/main" val="8588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Caderno </a:t>
            </a:r>
            <a:r>
              <a:rPr lang="pt-BR" dirty="0">
                <a:latin typeface="Arial" pitchFamily="34" charset="0"/>
                <a:cs typeface="Arial" pitchFamily="34" charset="0"/>
              </a:rPr>
              <a:t>de Atenção Básica do Ministério da Saúde,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2013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Prontuário médico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Ficha-espelho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Planilha eletrônica da coleta de dados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Cronograma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0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3000" b="1" dirty="0">
                <a:latin typeface="Arial" pitchFamily="34" charset="0"/>
                <a:cs typeface="Arial" pitchFamily="34" charset="0"/>
              </a:rPr>
              <a:t>01: Ampliar a cobertura à hipertensos e/ou diabéticos</a:t>
            </a: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0" lvl="0" indent="0" algn="just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    Cadastrar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60% dos hipertensos </a:t>
            </a: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     Cadastrar 60% dos diabéticos</a:t>
            </a:r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>
            <a:off x="179512" y="4365104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179512" y="3284984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5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1" y="260648"/>
            <a:ext cx="903649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Hipertensos com 20 anos ou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mais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1.147 residem nessa área com essa faixa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etária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1º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mês: 156 usuários (13,6%) foram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cadastrados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2º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mês: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187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novos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– 343 usuários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(29,9%)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3º mês: 196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novos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– 539 usuários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(47,0%)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Total: 539 hipertensos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cadastrados </a:t>
            </a:r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038492364"/>
              </p:ext>
            </p:extLst>
          </p:nvPr>
        </p:nvGraphicFramePr>
        <p:xfrm>
          <a:off x="323528" y="3068960"/>
          <a:ext cx="4724400" cy="356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148064" y="5805264"/>
            <a:ext cx="3888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1 -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Cobertura do programa de atenção ao hipertenso na unidade de saúde. </a:t>
            </a:r>
          </a:p>
        </p:txBody>
      </p:sp>
    </p:spTree>
    <p:extLst>
      <p:ext uri="{BB962C8B-B14F-4D97-AF65-F5344CB8AC3E}">
        <p14:creationId xmlns:p14="http://schemas.microsoft.com/office/powerpoint/2010/main" val="9641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20" y="260648"/>
            <a:ext cx="89645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iabéticos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 20 anos ou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mais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381 residentes na área de abrangência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1º mês: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63 cadastrados (16,5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2º mês: 52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novos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– 115 usuários (30,2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%)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3º mês: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49 novos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– 164 usuários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(43,0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Total: 164  diabéticos cadastrados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91110698"/>
              </p:ext>
            </p:extLst>
          </p:nvPr>
        </p:nvGraphicFramePr>
        <p:xfrm>
          <a:off x="323528" y="3068960"/>
          <a:ext cx="4752528" cy="35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220072" y="580526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2 -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Cobertura do programa de atenção ao diabético na unidade de saúde. </a:t>
            </a:r>
          </a:p>
        </p:txBody>
      </p:sp>
    </p:spTree>
    <p:extLst>
      <p:ext uri="{BB962C8B-B14F-4D97-AF65-F5344CB8AC3E}">
        <p14:creationId xmlns:p14="http://schemas.microsoft.com/office/powerpoint/2010/main" val="42029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2: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Melhorar a qualidade da atenção a hipertensos e/ou diabéticos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1206" y="1184553"/>
            <a:ext cx="86392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faltosos as consultas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alha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na detecção de lesões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órgão-alvo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1º mês: 75,6%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2º mês: 72,3%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3º mês: 75,0%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Total: 404 usuários 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4531295"/>
              </p:ext>
            </p:extLst>
          </p:nvPr>
        </p:nvGraphicFramePr>
        <p:xfrm>
          <a:off x="241914" y="3933057"/>
          <a:ext cx="5194182" cy="273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580111" y="5633372"/>
            <a:ext cx="3390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3 -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Proporção de hipertensos com o exame clínico em dia de acordo com o protocolo. 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188640"/>
            <a:ext cx="8280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   Realizar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exame clínico apropriado em 100% dos hipertensos </a:t>
            </a:r>
          </a:p>
          <a:p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>
            <a:off x="122252" y="306945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2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1556792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1º mês: 79,4%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2º mês: 77,4%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3º mês: 77,4%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Total: 127 usuários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25834917"/>
              </p:ext>
            </p:extLst>
          </p:nvPr>
        </p:nvGraphicFramePr>
        <p:xfrm>
          <a:off x="273224" y="3933056"/>
          <a:ext cx="5112568" cy="272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508104" y="5733256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4 -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Proporção de diabéticos com o exame clínico em dia de acordo com o protocolo. 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18864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  Realizar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exame clínico apropriado em 100% dos diabéticos</a:t>
            </a:r>
          </a:p>
          <a:p>
            <a:pPr algn="just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8" name="Seta para a direita 7"/>
          <p:cNvSpPr/>
          <p:nvPr/>
        </p:nvSpPr>
        <p:spPr>
          <a:xfrm>
            <a:off x="122252" y="303160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9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Unidade Básica de Saúde (UBS) Dom Pedro I, localizada no bairro fragata, zona urbana do município de Pelotas, RS.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3 equipes de Estratégia da Saúde da Família (ESF)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94859" y="4013462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1 médico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94858" y="4545345"/>
            <a:ext cx="5761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1 enfermeira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194858" y="5085184"/>
            <a:ext cx="4680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1 técnico de enfermagem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194858" y="5650728"/>
            <a:ext cx="6625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4 a 5 Agentes Comunitários de Saúde (ACS)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1080120" y="4052354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1080120" y="4605169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1080120" y="5710552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1080120" y="5145008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8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628800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Exames complementares em atraso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Demora dos resultados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1º mês: 57,7%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2º mês: 56,3%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3º mês: 57,0%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Total: 307 usuários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56994551"/>
              </p:ext>
            </p:extLst>
          </p:nvPr>
        </p:nvGraphicFramePr>
        <p:xfrm>
          <a:off x="298376" y="4344225"/>
          <a:ext cx="4824536" cy="230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148064" y="5766355"/>
            <a:ext cx="379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5 -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Proporção de hipertensos com os exames complementares em dia de acordo com o protocolo.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18864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  Garantir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100% dos hipertensos a realização de exames complementares em dia de acordo com o protocolo.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122252" y="306945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0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11560" y="18864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  Garantir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100% dos diabéticos a realização de exames complementares em dia de acordo com o protocolo.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70104" y="1772816"/>
            <a:ext cx="6030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1º mês: 71,4%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2º mês: 66,1%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3º mês: 62,2%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Total: 102 usuários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94105402"/>
              </p:ext>
            </p:extLst>
          </p:nvPr>
        </p:nvGraphicFramePr>
        <p:xfrm>
          <a:off x="282261" y="3789040"/>
          <a:ext cx="475252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5148064" y="5633372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6 -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Proporção de diabéticos com os exames complementares em dia de acordo com o protocolo. </a:t>
            </a:r>
          </a:p>
          <a:p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122252" y="306945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8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864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   Priorizar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prescrição de medicamentos da farmácia popular para 100% dos hipertensos cadastrados na unidade de saúde.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7504" y="1615440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Prescrição por médico particular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Falta de disponibilidade da medicação na UBS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1º mês: 69,3%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2º mês: 71,7%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3º mês: 71,2%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Total: 379 usuários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65649767"/>
              </p:ext>
            </p:extLst>
          </p:nvPr>
        </p:nvGraphicFramePr>
        <p:xfrm>
          <a:off x="251520" y="4295418"/>
          <a:ext cx="4680520" cy="244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148065" y="5531167"/>
            <a:ext cx="37444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7-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Proporção de hipertensos com prescrição de medicamentos da lista do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Hiperdia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ou da Farmácia Popular. </a:t>
            </a:r>
          </a:p>
          <a:p>
            <a:endParaRPr lang="pt-BR" dirty="0"/>
          </a:p>
        </p:txBody>
      </p:sp>
      <p:sp>
        <p:nvSpPr>
          <p:cNvPr id="9" name="Seta para a direita 8"/>
          <p:cNvSpPr/>
          <p:nvPr/>
        </p:nvSpPr>
        <p:spPr>
          <a:xfrm>
            <a:off x="122252" y="306945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3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18864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    Priorizar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prescrição de medicamentos da farmácia popular para 100% dos diabéticos cadastrados na unidade de saúde.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7504" y="1613118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1º mês: 65,1%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2º mês: 68,7%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3º mês: 68,3%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Total: 112 usuários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95108131"/>
              </p:ext>
            </p:extLst>
          </p:nvPr>
        </p:nvGraphicFramePr>
        <p:xfrm>
          <a:off x="251520" y="3744908"/>
          <a:ext cx="49685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508104" y="5589240"/>
            <a:ext cx="35283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8 -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Proporção de diabéticos com prescrição de medicamentos da lista do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Hiperdia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ou da Farmácia Popular. </a:t>
            </a:r>
          </a:p>
          <a:p>
            <a:endParaRPr lang="pt-BR" dirty="0"/>
          </a:p>
        </p:txBody>
      </p:sp>
      <p:sp>
        <p:nvSpPr>
          <p:cNvPr id="9" name="Seta para a direita 8"/>
          <p:cNvSpPr/>
          <p:nvPr/>
        </p:nvSpPr>
        <p:spPr>
          <a:xfrm>
            <a:off x="122252" y="306945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6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864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   Realizar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avaliação da necessidade de atendimento odontológico em 100% dos hipertensos.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7504" y="1556792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faltosos as consultas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1º mês: 90,4%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2º mês: 90,7%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3º mês: 90,7%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Total: 489 usuários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714355421"/>
              </p:ext>
            </p:extLst>
          </p:nvPr>
        </p:nvGraphicFramePr>
        <p:xfrm>
          <a:off x="251520" y="3803561"/>
          <a:ext cx="4864224" cy="279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292080" y="5661248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9 -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Proporção de hipertensos com avaliação da necessidade de atendimento odontológico. </a:t>
            </a:r>
          </a:p>
          <a:p>
            <a:endParaRPr lang="pt-BR" dirty="0"/>
          </a:p>
        </p:txBody>
      </p:sp>
      <p:sp>
        <p:nvSpPr>
          <p:cNvPr id="9" name="Seta para a direita 8"/>
          <p:cNvSpPr/>
          <p:nvPr/>
        </p:nvSpPr>
        <p:spPr>
          <a:xfrm>
            <a:off x="122252" y="306945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0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8640"/>
            <a:ext cx="82809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   Realizar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avaliação da necessidade de atendimento odontológico em 100% dos diabéticos.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1556792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1º mês: 90,5%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2º mês: 93,0%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3º mês: 91,5%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Total: 150 usuários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710440083"/>
              </p:ext>
            </p:extLst>
          </p:nvPr>
        </p:nvGraphicFramePr>
        <p:xfrm>
          <a:off x="251520" y="3617092"/>
          <a:ext cx="4968552" cy="283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508104" y="5301208"/>
            <a:ext cx="3456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10 -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Proporção de diabéticos com avaliação da necessidade de atendimento odontológico. </a:t>
            </a:r>
          </a:p>
          <a:p>
            <a:endParaRPr lang="pt-BR" dirty="0"/>
          </a:p>
        </p:txBody>
      </p:sp>
      <p:sp>
        <p:nvSpPr>
          <p:cNvPr id="9" name="Seta para a direita 8"/>
          <p:cNvSpPr/>
          <p:nvPr/>
        </p:nvSpPr>
        <p:spPr>
          <a:xfrm>
            <a:off x="122252" y="306945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6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3: Melhorar a adesão de hipertensos e/ou diabéticos ao programa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864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   Buscar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100% dos hipertensos faltosos às consultas na unidade de saúde conforme a periodicidade recomendada.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7345" y="1628800"/>
            <a:ext cx="4136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Mudança de endereço do usuário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Problema de saúde do ACS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488539467"/>
              </p:ext>
            </p:extLst>
          </p:nvPr>
        </p:nvGraphicFramePr>
        <p:xfrm>
          <a:off x="251520" y="3573016"/>
          <a:ext cx="474345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220072" y="5589240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11 -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Proporção de hipertensos faltosos às consultas com busca ativa. </a:t>
            </a:r>
          </a:p>
          <a:p>
            <a:endParaRPr lang="pt-BR" dirty="0"/>
          </a:p>
        </p:txBody>
      </p:sp>
      <p:sp>
        <p:nvSpPr>
          <p:cNvPr id="9" name="Seta para a direita 8"/>
          <p:cNvSpPr/>
          <p:nvPr/>
        </p:nvSpPr>
        <p:spPr>
          <a:xfrm>
            <a:off x="107504" y="336441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184556" y="1638764"/>
            <a:ext cx="3563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1º mês: 91,7%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2º mês: 85,7%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3º mês: 85,1%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Total: 40 usuários</a:t>
            </a:r>
          </a:p>
          <a:p>
            <a:pPr marL="457200" indent="-457200">
              <a:buFont typeface="Wingdings" pitchFamily="2" charset="2"/>
              <a:buChar char="§"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2260029"/>
            <a:ext cx="7632848" cy="1384995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100% dos usuários diabéticos faltosos às consultas na unidade, tiveram busca ativa, durante os três meses da intervenção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243805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 </a:t>
            </a:r>
            <a:r>
              <a:rPr lang="pt-BR" b="1" dirty="0" smtClean="0"/>
              <a:t>   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Buscar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100% dos diabéticos faltosos às consultas na unidade de saúde conforme a periodicidade recomendada.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107504" y="365937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5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4: Melhorar o registro das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informações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9592" y="3356992"/>
            <a:ext cx="7488832" cy="1661993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100% dos hipertensos e diabéticos tiveram o registro adequado na ficha de acompanhamento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30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Atuam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ainda na UBS, como profissionais contratados da Prefeitura Municipal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Pelotas: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assistente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social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 nutricionista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 odontólogas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 médica pediatra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 médica ginecologista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 oficiais administrativos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 agente administrativo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 burocrata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uvem 5"/>
          <p:cNvSpPr/>
          <p:nvPr/>
        </p:nvSpPr>
        <p:spPr>
          <a:xfrm>
            <a:off x="5508104" y="3404810"/>
            <a:ext cx="2880320" cy="18002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96136" y="409140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10.000 habitantes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5: Mapear hipertensos e  diabéticos de risco para doença cardiovascular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243805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   Realizar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estratificação do risco cardiovascular em 100% dos hipertensos cadastrados na unidade de saúde.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7346" y="1772816"/>
            <a:ext cx="3632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Exames complementares atrasados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25666461"/>
              </p:ext>
            </p:extLst>
          </p:nvPr>
        </p:nvGraphicFramePr>
        <p:xfrm>
          <a:off x="323528" y="3429000"/>
          <a:ext cx="4864224" cy="298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436096" y="5097383"/>
            <a:ext cx="33843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12 -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Proporção de hipertensos com estratificação de risco cardiovascular por exame clínico em dia.</a:t>
            </a:r>
          </a:p>
          <a:p>
            <a:endParaRPr lang="pt-BR" dirty="0"/>
          </a:p>
        </p:txBody>
      </p:sp>
      <p:sp>
        <p:nvSpPr>
          <p:cNvPr id="9" name="Seta para a direita 8"/>
          <p:cNvSpPr/>
          <p:nvPr/>
        </p:nvSpPr>
        <p:spPr>
          <a:xfrm>
            <a:off x="137000" y="353243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716016" y="1628800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1º mês: 62,8%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2º mês: 58,3%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3º mês: 58,4%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Total: 315 usuários</a:t>
            </a:r>
          </a:p>
          <a:p>
            <a:pPr marL="457200" indent="-457200">
              <a:buFont typeface="Wingdings" pitchFamily="2" charset="2"/>
              <a:buChar char="§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508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8640"/>
            <a:ext cx="82089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   Realizar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estratificação do risco cardiovascular em 100% dos diabéticos cadastrados na unidade de saúde.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1700808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▪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1º mês: 77,8%</a:t>
            </a:r>
          </a:p>
          <a:p>
            <a:pPr marL="457200" indent="-457200">
              <a:buFont typeface="Arial" pitchFamily="34" charset="0"/>
              <a:buChar char="▪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2º mês: 68,7%</a:t>
            </a:r>
          </a:p>
          <a:p>
            <a:pPr marL="457200" indent="-457200">
              <a:buFont typeface="Arial" pitchFamily="34" charset="0"/>
              <a:buChar char="▪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3º mês: 65,2%</a:t>
            </a:r>
          </a:p>
          <a:p>
            <a:pPr marL="457200" indent="-457200">
              <a:buFont typeface="Arial" pitchFamily="34" charset="0"/>
              <a:buChar char="▪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Total: 107 usuários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38492801"/>
              </p:ext>
            </p:extLst>
          </p:nvPr>
        </p:nvGraphicFramePr>
        <p:xfrm>
          <a:off x="129208" y="3645024"/>
          <a:ext cx="4896544" cy="301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148064" y="544812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13 -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Proporção de diabéticos com estratificação de risco cardiovascular por exame clínico em dia.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122252" y="306945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3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6: Promover a saúde de hipertensos 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 marL="0" indent="0" algn="just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2924944"/>
            <a:ext cx="7992888" cy="707886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100% dos hipertensos e diabéticos receberam orientação sobre alimentação saudável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3861048"/>
            <a:ext cx="7992888" cy="707886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100% dos hipertensos e diabéticos receberam orientação em relação à prática de atividade física regular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4797152"/>
            <a:ext cx="7992888" cy="707886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100% dos hipertensos e diabéticos receberam orientação sobre os riscos do tabagismo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6021288"/>
            <a:ext cx="8496944" cy="40011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100% dos diabéticos receberam orientação sobre higiene bucal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88640"/>
            <a:ext cx="8280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  Garantir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orientação sobre higiene bucal a 100% dos pacientes hipertensos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456367267"/>
              </p:ext>
            </p:extLst>
          </p:nvPr>
        </p:nvGraphicFramePr>
        <p:xfrm>
          <a:off x="179433" y="3325054"/>
          <a:ext cx="4752528" cy="255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47345" y="1340768"/>
            <a:ext cx="5000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1º mês: 100%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2º mês: 99,7%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3º mês: 99,8%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Total: 538 usuários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48064" y="5013176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Figura 14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– Proporção de hipertensos que receberam orientação sobre higiene bucal</a:t>
            </a:r>
          </a:p>
          <a:p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>
            <a:off x="122252" y="306945"/>
            <a:ext cx="755576" cy="2804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2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Resumo 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5498"/>
              </p:ext>
            </p:extLst>
          </p:nvPr>
        </p:nvGraphicFramePr>
        <p:xfrm>
          <a:off x="251520" y="1196752"/>
          <a:ext cx="8640960" cy="55522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20480"/>
                <a:gridCol w="4320480"/>
              </a:tblGrid>
              <a:tr h="373986">
                <a:tc>
                  <a:txBody>
                    <a:bodyPr/>
                    <a:lstStyle/>
                    <a:p>
                      <a:r>
                        <a:rPr lang="pt-BR" dirty="0" smtClean="0"/>
                        <a:t>Meta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Resultado</a:t>
                      </a:r>
                      <a:endParaRPr lang="pt-BR" dirty="0"/>
                    </a:p>
                  </a:txBody>
                  <a:tcPr/>
                </a:tc>
              </a:tr>
              <a:tr h="373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Cadastrar 60% dos hipertensos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47% cadastrados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3986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Cadastrar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 60% dos diabéticos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43% cadastrados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2356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Exame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 clínico apropriado em 100% dos hipertensos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75% dos hipertensos com exame clínico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 apropriado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551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Exame clínico apropriado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 em 100% dos diabéticos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77,4% dos diabéticos com exame clínico apropriado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1149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Garantir a 100% dos hipertensos a realização de exames complementares 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57% dos hipertensos com exames complementares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1149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Garantir 100% dos diabéticos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 a realização de exames complementares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62,2% dos diabéticos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 com exames complementares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3804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Buscar 100% dos hipertensos faltosos às consultas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85,1% de busca ativa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 aos hipertensos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3804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Buscar 100%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 dos diabéticos faltosos às consultas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100% de busca ativa aos diabéticos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5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Implantação da ficha-espelho: cadastro adequado e padronizado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Captação de novos usuários: qualificar serviço prestado à comunidade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Exame clínico criterioso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Agendamentos para hipertensos e diabéticos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Reflexão crítica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Em relação 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Curso de Especialização em Saúde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Família: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Pontos negativos: 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Tarefas extensas que antecedem o início da intervenção</a:t>
            </a:r>
          </a:p>
          <a:p>
            <a:pPr marL="457200" lvl="1" indent="-457200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Pontos positivos:</a:t>
            </a:r>
          </a:p>
          <a:p>
            <a:pPr marL="857250" lvl="2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Fóruns de discussão clínica</a:t>
            </a:r>
          </a:p>
          <a:p>
            <a:pPr marL="857250" lvl="2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Casos interativos da Plataforma Kurt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Kloetzel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857250" lvl="2" indent="-457200"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Testes de Qualificação Cognitiva</a:t>
            </a:r>
          </a:p>
          <a:p>
            <a:pPr marL="857250" lvl="2" indent="-457200" algn="just"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Possibilitar melhor conhecimento dos pacientes e dos condicionantes sociais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857250" lvl="2" indent="-457200" algn="just">
              <a:buFont typeface="Courier New" pitchFamily="49" charset="0"/>
              <a:buChar char="o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857250" lvl="2" indent="-457200">
              <a:buFont typeface="Wingdings" pitchFamily="2" charset="2"/>
              <a:buChar char="§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172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48464" cy="11430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Profissionais que atuam na UBS Dom Pedro I</a:t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>I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aroline\Downloads\fot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8845"/>
            <a:ext cx="8028384" cy="58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Atendimento clínico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Caroline\Downloads\foto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249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5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roline\Downloads\e24435f386c3210a29ad358aafca9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99391"/>
            <a:ext cx="1132973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aroline\Downloads\52e1ccfac2fb34f87a4ab6e3a0c2d6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699" y="-99392"/>
            <a:ext cx="1294214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OBRIGADA PELA ATENÇÃO!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O município de Pelotas, localizado no estado do Rio Grande do Sul, possui uma população de 328.275 habitantes (IBGE 2010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Atualmente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são 45 equipes, distribuídas em 25 Unidades de ESF, com possibilidade de expansão de mais 19, que aguardam habilitação junto ao Ministério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Saúde.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uvem 12"/>
          <p:cNvSpPr/>
          <p:nvPr/>
        </p:nvSpPr>
        <p:spPr>
          <a:xfrm>
            <a:off x="5330726" y="4806734"/>
            <a:ext cx="2880320" cy="18002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Nuvem 11"/>
          <p:cNvSpPr/>
          <p:nvPr/>
        </p:nvSpPr>
        <p:spPr>
          <a:xfrm>
            <a:off x="5364087" y="2826748"/>
            <a:ext cx="2880320" cy="18002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Nuvem 13"/>
          <p:cNvSpPr/>
          <p:nvPr/>
        </p:nvSpPr>
        <p:spPr>
          <a:xfrm>
            <a:off x="804928" y="4824492"/>
            <a:ext cx="2880320" cy="18002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Nuvem 14"/>
          <p:cNvSpPr/>
          <p:nvPr/>
        </p:nvSpPr>
        <p:spPr>
          <a:xfrm>
            <a:off x="970156" y="2795736"/>
            <a:ext cx="2880320" cy="18002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Justificativa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Ação programática desenvolvida nos usuários portadores de HAS e DM.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66200" y="34339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HIPERDIA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458406" y="3465004"/>
            <a:ext cx="292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GINECOLOGISTA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18759" y="5445224"/>
            <a:ext cx="230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PEDIATRA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62990" y="5462982"/>
            <a:ext cx="17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IDOSOS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6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Melhoria da atenção aos usuários hipertensos e diabéticos na UBS Dom Pedro I, Pelotas, RS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86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Objetivos Específicos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pt-BR" sz="3300" dirty="0">
                <a:latin typeface="Arial" pitchFamily="34" charset="0"/>
                <a:cs typeface="Arial" pitchFamily="34" charset="0"/>
              </a:rPr>
              <a:t>Ampliar a cobertura à hipertensos e/ou diabéticos;</a:t>
            </a:r>
          </a:p>
          <a:p>
            <a:pPr lvl="0" algn="just"/>
            <a:r>
              <a:rPr lang="pt-BR" sz="3300" dirty="0">
                <a:latin typeface="Arial" pitchFamily="34" charset="0"/>
                <a:cs typeface="Arial" pitchFamily="34" charset="0"/>
              </a:rPr>
              <a:t>Melhorar a adesão do hipertenso e/ou diabético ao programa;</a:t>
            </a:r>
          </a:p>
          <a:p>
            <a:pPr lvl="0" algn="just"/>
            <a:r>
              <a:rPr lang="pt-BR" sz="3300" dirty="0">
                <a:latin typeface="Arial" pitchFamily="34" charset="0"/>
                <a:cs typeface="Arial" pitchFamily="34" charset="0"/>
              </a:rPr>
              <a:t>Melhorar a qualidade do atendimento ao usuário hipertenso e/ou diabético realizado na unidade de saúde;</a:t>
            </a:r>
          </a:p>
          <a:p>
            <a:pPr lvl="0" algn="just"/>
            <a:r>
              <a:rPr lang="pt-BR" sz="3300" dirty="0">
                <a:latin typeface="Arial" pitchFamily="34" charset="0"/>
                <a:cs typeface="Arial" pitchFamily="34" charset="0"/>
              </a:rPr>
              <a:t>Melhorar o registro das informações;</a:t>
            </a:r>
          </a:p>
          <a:p>
            <a:pPr lvl="0" algn="just"/>
            <a:r>
              <a:rPr lang="pt-BR" sz="3300" dirty="0">
                <a:latin typeface="Arial" pitchFamily="34" charset="0"/>
                <a:cs typeface="Arial" pitchFamily="34" charset="0"/>
              </a:rPr>
              <a:t>Mapear hipertensos e diabéticos de risco para doença cardiovascular;</a:t>
            </a:r>
          </a:p>
          <a:p>
            <a:pPr lvl="0" algn="just"/>
            <a:r>
              <a:rPr lang="pt-BR" sz="3300" dirty="0">
                <a:latin typeface="Arial" pitchFamily="34" charset="0"/>
                <a:cs typeface="Arial" pitchFamily="34" charset="0"/>
              </a:rPr>
              <a:t>Promoção da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68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Metodologia e Ações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Qualificação da prática clínica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Capacitação da equipe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o cadastramento de hipertensos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diabéticos, aferição criteriosa da pressão arterial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dirty="0">
                <a:latin typeface="Arial" pitchFamily="34" charset="0"/>
                <a:cs typeface="Arial" pitchFamily="34" charset="0"/>
              </a:rPr>
              <a:t>Apresentado à equipe o escore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Framingham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Periodicidade mínima de consultas sugeridas pelo Ministério da Saúde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Horários reservados na reunião de equipe para discussão de dúvidas clínicas</a:t>
            </a:r>
          </a:p>
          <a:p>
            <a:pPr lvl="1" algn="just">
              <a:buFont typeface="Wingdings" pitchFamily="2" charset="2"/>
              <a:buChar char="§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9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1664</Words>
  <Application>Microsoft Office PowerPoint</Application>
  <PresentationFormat>Apresentação na tela (4:3)</PresentationFormat>
  <Paragraphs>244</Paragraphs>
  <Slides>40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  UNIVERSIDADE ABERTA DO SUS – UNASUS UNIVERSIDADE FEDERAL DE PELOTAS ESPECIALIZAÇÃO EM SAÚDE DA FAMÍLIA - MODALIDADE A DISTÂNCIA </vt:lpstr>
      <vt:lpstr>Introdução</vt:lpstr>
      <vt:lpstr>Introdução</vt:lpstr>
      <vt:lpstr>Apresentação do PowerPoint</vt:lpstr>
      <vt:lpstr>Introdução</vt:lpstr>
      <vt:lpstr>Justificativa</vt:lpstr>
      <vt:lpstr>Objetivo Geral</vt:lpstr>
      <vt:lpstr>Objetivos Específicos</vt:lpstr>
      <vt:lpstr>Metodologia e Ações</vt:lpstr>
      <vt:lpstr>Metodologia e Ações</vt:lpstr>
      <vt:lpstr>Metodologia e Ações</vt:lpstr>
      <vt:lpstr>Metodologia e Ações</vt:lpstr>
      <vt:lpstr>Logística</vt:lpstr>
      <vt:lpstr>Objetivos, Metas e Resultados</vt:lpstr>
      <vt:lpstr>Apresentação do PowerPoint</vt:lpstr>
      <vt:lpstr>Apresentação do PowerPoint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Objetivos, Metas e Resultados</vt:lpstr>
      <vt:lpstr>Apresentação do PowerPoint</vt:lpstr>
      <vt:lpstr>Apresentação do PowerPoint</vt:lpstr>
      <vt:lpstr>Objetivos, Metas e Resultados</vt:lpstr>
      <vt:lpstr>Objetivos, Metas e Resultados</vt:lpstr>
      <vt:lpstr>Apresentação do PowerPoint</vt:lpstr>
      <vt:lpstr>Apresentação do PowerPoint</vt:lpstr>
      <vt:lpstr>Objetivos, Metas e Resultados</vt:lpstr>
      <vt:lpstr>Apresentação do PowerPoint</vt:lpstr>
      <vt:lpstr>Resumo Resultados</vt:lpstr>
      <vt:lpstr>Discussão</vt:lpstr>
      <vt:lpstr>Reflexão crítica</vt:lpstr>
      <vt:lpstr>Profissionais que atuam na UBS Dom Pedro I I</vt:lpstr>
      <vt:lpstr>Atendimento clínico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– UNASUS UNIVERSIDADE FEDERAL DE PELOTAS ESPECIALIZAÇÃO EM SAÚDE DA FAMÍLIA - MODALIDADE A DISTÂNCIA</dc:title>
  <dc:creator>Caroline</dc:creator>
  <cp:lastModifiedBy>Caroline</cp:lastModifiedBy>
  <cp:revision>58</cp:revision>
  <dcterms:created xsi:type="dcterms:W3CDTF">2015-01-19T17:16:01Z</dcterms:created>
  <dcterms:modified xsi:type="dcterms:W3CDTF">2015-01-22T12:53:02Z</dcterms:modified>
</cp:coreProperties>
</file>