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4" r:id="rId25"/>
    <p:sldId id="295" r:id="rId26"/>
    <p:sldId id="296" r:id="rId27"/>
    <p:sldId id="297" r:id="rId28"/>
    <p:sldId id="298" r:id="rId29"/>
    <p:sldId id="299" r:id="rId30"/>
    <p:sldId id="278" r:id="rId31"/>
    <p:sldId id="279" r:id="rId32"/>
    <p:sldId id="282" r:id="rId33"/>
    <p:sldId id="291" r:id="rId34"/>
    <p:sldId id="292" r:id="rId35"/>
    <p:sldId id="283" r:id="rId36"/>
    <p:sldId id="287" r:id="rId37"/>
    <p:sldId id="288" r:id="rId38"/>
    <p:sldId id="289" r:id="rId39"/>
    <p:sldId id="281" r:id="rId40"/>
    <p:sldId id="290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4%20Cati%20Milena%20HAS-%20T18%20-%20C&#243;pia%20de%20Planilha%20para%20coleta%20de%20dados%20HAS-%20%20novos%20cadastrad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Planilha%20Cati%20Milene%20corrigida%20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4%20Cati%20Milena%20HAS-%20T18%20-%20C&#243;pia%20de%20Planilha%20para%20coleta%20de%20dados%20HAS-%20%20novos%20cadastrad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Planilha%20Cati%20Milene%20corrigida%20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4%20Cati%20Milena%20HAS-%20T18%20-%20C&#243;pia%20de%20Planilha%20para%20coleta%20de%20dados%20HAS-%20%20novos%20cadastrado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4%20Cati%20Milena%20HAS-%20T18%20-%20C&#243;pia%20de%20Planilha%20para%20coleta%20de%20dados%20HAS-%20%20novos%20cadastrado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Planilha%20Cati%20Milene%20corrigida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4%20Cati%20Milene%20DM%20-%20%20T18%20-Planilha%20para%20coleta%20de%20dados%20DM.xlsx-o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Planilha%20Cati%20Milene%20corrigida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4%20Cati%20Milene%20DM%20-%20%20T18%20-Planilha%20para%20coleta%20de%20dados%20DM.xlsx-o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4%20Cati%20Milena%20HAS-%20T18%20-%20C&#243;pia%20de%20Planilha%20para%20coleta%20de%20dados%20HAS-%20%20novos%20cadastrad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4%20Cati%20Milene%20DM%20-%20%20T18%20-Planilha%20para%20coleta%20de%20dados%20DM.xlsx-o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4%20Cati%20Milena%20HAS-%20T18%20-%20C&#243;pia%20de%20Planilha%20para%20coleta%20de%20dados%20HAS-%20%20novos%20cadastrad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\AppData\Local\Temp\4%20Cati%20Milene%20DM%20-%20%20T18%20-Planilha%20para%20coleta%20de%20dados%20DM.xlsx-o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laudio\Documentos\EAD\Turma%202\Alunos%20novos\3%20Interven&#231;&#227;o\Sem%2018%20-%201%20a%207-3\Cati%20Milene\4%20Cati%20Milena%20HAS-%20T18%20-%20C&#243;pia%20de%20Planilha%20para%20coleta%20de%20dados%20HAS-%20%20novos%20cadastr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UBS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8.4865629420085631E-2</c:v>
                </c:pt>
                <c:pt idx="1">
                  <c:v>0.18246110325318246</c:v>
                </c:pt>
                <c:pt idx="2">
                  <c:v>0.23196605374823318</c:v>
                </c:pt>
                <c:pt idx="3">
                  <c:v>0.32390381895332432</c:v>
                </c:pt>
              </c:numCache>
            </c:numRef>
          </c:val>
        </c:ser>
        <c:axId val="73226112"/>
        <c:axId val="73227648"/>
      </c:barChart>
      <c:catAx>
        <c:axId val="732261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3227648"/>
        <c:crosses val="autoZero"/>
        <c:auto val="1"/>
        <c:lblAlgn val="ctr"/>
        <c:lblOffset val="100"/>
      </c:catAx>
      <c:valAx>
        <c:axId val="732276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32261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diabéticos com cadastro no Programa HIPERDIA ou em planilha própria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0.64000000000000101</c:v>
                </c:pt>
                <c:pt idx="1">
                  <c:v>0.750000000000001</c:v>
                </c:pt>
                <c:pt idx="2">
                  <c:v>0.8035714285714286</c:v>
                </c:pt>
                <c:pt idx="3">
                  <c:v>0.84931506849315064</c:v>
                </c:pt>
              </c:numCache>
            </c:numRef>
          </c:val>
        </c:ser>
        <c:axId val="52988160"/>
        <c:axId val="53022720"/>
      </c:barChart>
      <c:catAx>
        <c:axId val="52988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022720"/>
        <c:crosses val="autoZero"/>
        <c:auto val="1"/>
        <c:lblAlgn val="ctr"/>
        <c:lblOffset val="100"/>
      </c:catAx>
      <c:valAx>
        <c:axId val="530227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9881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hipertensos com cadastro no Programa HIPERDIA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0.10917030567685602</c:v>
                </c:pt>
                <c:pt idx="1">
                  <c:v>0.36244541484716158</c:v>
                </c:pt>
                <c:pt idx="2">
                  <c:v>0.51091703056768567</c:v>
                </c:pt>
                <c:pt idx="3">
                  <c:v>0.79475982532751333</c:v>
                </c:pt>
              </c:numCache>
            </c:numRef>
          </c:val>
        </c:ser>
        <c:axId val="69260416"/>
        <c:axId val="69468928"/>
      </c:barChart>
      <c:catAx>
        <c:axId val="692604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9468928"/>
        <c:crosses val="autoZero"/>
        <c:auto val="1"/>
        <c:lblAlgn val="ctr"/>
        <c:lblOffset val="100"/>
      </c:catAx>
      <c:valAx>
        <c:axId val="694689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9260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estratificação de risco cardiovascular por  exame clínico em dia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Indicadores!$D$68:$G$68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Indicadores!$D$69:$G$69</c:f>
              <c:numCache>
                <c:formatCode>0.0%</c:formatCode>
                <c:ptCount val="4"/>
                <c:pt idx="0">
                  <c:v>0.84000000000000064</c:v>
                </c:pt>
                <c:pt idx="1">
                  <c:v>0.9</c:v>
                </c:pt>
                <c:pt idx="2">
                  <c:v>0.91071428571428559</c:v>
                </c:pt>
                <c:pt idx="3">
                  <c:v>0.91780821917808375</c:v>
                </c:pt>
              </c:numCache>
            </c:numRef>
          </c:val>
        </c:ser>
        <c:axId val="73324032"/>
        <c:axId val="73325952"/>
      </c:barChart>
      <c:catAx>
        <c:axId val="733240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325952"/>
        <c:crosses val="autoZero"/>
        <c:auto val="1"/>
        <c:lblAlgn val="ctr"/>
        <c:lblOffset val="100"/>
      </c:catAx>
      <c:valAx>
        <c:axId val="733259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3240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en-US"/>
              <a:t>Proporção de hipertensos com  estratificação de risco cardiovascular por  exame clínico está em dia</a:t>
            </a:r>
          </a:p>
        </c:rich>
      </c:tx>
      <c:layout>
        <c:manualLayout>
          <c:xMode val="edge"/>
          <c:yMode val="edge"/>
          <c:x val="0.14861220472441133"/>
          <c:y val="2.6958610942862914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hipertensos que tomam todos os medicamentos de acordo com a prescrição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0.18340611353711903</c:v>
                </c:pt>
                <c:pt idx="1">
                  <c:v>0.38864628820960972</c:v>
                </c:pt>
                <c:pt idx="2">
                  <c:v>0.50218340611353762</c:v>
                </c:pt>
                <c:pt idx="3">
                  <c:v>0.71615720524017734</c:v>
                </c:pt>
              </c:numCache>
            </c:numRef>
          </c:val>
        </c:ser>
        <c:axId val="65680896"/>
        <c:axId val="65705472"/>
      </c:barChart>
      <c:catAx>
        <c:axId val="65680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5705472"/>
        <c:crosses val="autoZero"/>
        <c:auto val="1"/>
        <c:lblAlgn val="ctr"/>
        <c:lblOffset val="100"/>
      </c:catAx>
      <c:valAx>
        <c:axId val="657054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56808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28396988188977179"/>
          <c:y val="3.7757934897313092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hipertensos da alto risco com avaliação de comprometimento de órgãos alvo.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0.14410480349344978</c:v>
                </c:pt>
                <c:pt idx="1">
                  <c:v>0.41484716157205437</c:v>
                </c:pt>
                <c:pt idx="2">
                  <c:v>0.53711790393013059</c:v>
                </c:pt>
                <c:pt idx="3">
                  <c:v>0.72489082969432683</c:v>
                </c:pt>
              </c:numCache>
            </c:numRef>
          </c:val>
        </c:ser>
        <c:axId val="73967488"/>
        <c:axId val="73974528"/>
      </c:barChart>
      <c:catAx>
        <c:axId val="739674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3974528"/>
        <c:crosses val="autoZero"/>
        <c:auto val="1"/>
        <c:lblAlgn val="ctr"/>
        <c:lblOffset val="100"/>
      </c:catAx>
      <c:valAx>
        <c:axId val="739745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739674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diabéticos de alto risco com avaliação de comprometimento de órgãos alvo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Indicadores!$D$78:$G$78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Indicadores!$D$79:$G$79</c:f>
              <c:numCache>
                <c:formatCode>0.0%</c:formatCode>
                <c:ptCount val="4"/>
                <c:pt idx="0">
                  <c:v>0.76000000000000101</c:v>
                </c:pt>
                <c:pt idx="1">
                  <c:v>0.8</c:v>
                </c:pt>
                <c:pt idx="2">
                  <c:v>0.85714285714285765</c:v>
                </c:pt>
                <c:pt idx="3">
                  <c:v>0.82191780821917915</c:v>
                </c:pt>
              </c:numCache>
            </c:numRef>
          </c:val>
        </c:ser>
        <c:axId val="69505408"/>
        <c:axId val="69507328"/>
      </c:barChart>
      <c:catAx>
        <c:axId val="69505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07328"/>
        <c:crosses val="autoZero"/>
        <c:auto val="1"/>
        <c:lblAlgn val="ctr"/>
        <c:lblOffset val="100"/>
      </c:catAx>
      <c:valAx>
        <c:axId val="6950732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5054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diabético na UBS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9.3750000000000971E-2</c:v>
                </c:pt>
                <c:pt idx="1">
                  <c:v>0.16071428571428678</c:v>
                </c:pt>
                <c:pt idx="2">
                  <c:v>0.24107142857143024</c:v>
                </c:pt>
                <c:pt idx="3">
                  <c:v>0.31696428571429058</c:v>
                </c:pt>
              </c:numCache>
            </c:numRef>
          </c:val>
        </c:ser>
        <c:axId val="73243264"/>
        <c:axId val="84226432"/>
      </c:barChart>
      <c:catAx>
        <c:axId val="732432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226432"/>
        <c:crosses val="autoZero"/>
        <c:auto val="1"/>
        <c:lblAlgn val="ctr"/>
        <c:lblOffset val="100"/>
      </c:catAx>
      <c:valAx>
        <c:axId val="842264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2432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exame do pé diabético em dia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diabéticos com  exame do pé diabético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0.48000000000000032</c:v>
                </c:pt>
                <c:pt idx="1">
                  <c:v>0.67500000000000115</c:v>
                </c:pt>
                <c:pt idx="2">
                  <c:v>0.7678571428571429</c:v>
                </c:pt>
                <c:pt idx="3">
                  <c:v>0.82191780821917915</c:v>
                </c:pt>
              </c:numCache>
            </c:numRef>
          </c:val>
        </c:ser>
        <c:axId val="86563840"/>
        <c:axId val="86680704"/>
      </c:barChart>
      <c:catAx>
        <c:axId val="86563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680704"/>
        <c:crossesAt val="0"/>
        <c:auto val="1"/>
        <c:lblAlgn val="ctr"/>
        <c:lblOffset val="100"/>
      </c:catAx>
      <c:valAx>
        <c:axId val="866807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5638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os exames complementares  do protocolo em dia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diabéticos os exames complementares  do protocolo em dia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0.25352112676056326</c:v>
                </c:pt>
                <c:pt idx="1">
                  <c:v>0.43661971830986368</c:v>
                </c:pt>
                <c:pt idx="2">
                  <c:v>0.69014084507042261</c:v>
                </c:pt>
                <c:pt idx="3">
                  <c:v>0.87323943661972736</c:v>
                </c:pt>
              </c:numCache>
            </c:numRef>
          </c:val>
        </c:ser>
        <c:axId val="84256256"/>
        <c:axId val="84257792"/>
      </c:barChart>
      <c:catAx>
        <c:axId val="84256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257792"/>
        <c:crosses val="autoZero"/>
        <c:auto val="1"/>
        <c:lblAlgn val="ctr"/>
        <c:lblOffset val="100"/>
      </c:catAx>
      <c:valAx>
        <c:axId val="8425779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2562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en-US"/>
              <a:t>Proporção de hipertensos com os exames complementares  do protocolo em dia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hipertensos com os exames complementares  do protocolo em dia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dPt>
            <c:idx val="3"/>
            <c:spPr>
              <a:solidFill>
                <a:schemeClr val="accent3"/>
              </a:solidFill>
            </c:spPr>
          </c:dPt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0.23144104803493581</c:v>
                </c:pt>
                <c:pt idx="1">
                  <c:v>0.53275109170305679</c:v>
                </c:pt>
                <c:pt idx="2">
                  <c:v>0.68558951965065507</c:v>
                </c:pt>
                <c:pt idx="3">
                  <c:v>0.96943231441048061</c:v>
                </c:pt>
              </c:numCache>
            </c:numRef>
          </c:val>
        </c:ser>
        <c:axId val="84356480"/>
        <c:axId val="84358272"/>
      </c:barChart>
      <c:catAx>
        <c:axId val="84356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84358272"/>
        <c:crosses val="autoZero"/>
        <c:auto val="1"/>
        <c:lblAlgn val="ctr"/>
        <c:lblOffset val="100"/>
      </c:catAx>
      <c:valAx>
        <c:axId val="843582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843564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com a glicemia compensada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diabéticos com a glicemia compensada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0.12676056338028169</c:v>
                </c:pt>
                <c:pt idx="1">
                  <c:v>0.22535211267605632</c:v>
                </c:pt>
                <c:pt idx="2">
                  <c:v>0.3802816901408495</c:v>
                </c:pt>
                <c:pt idx="3">
                  <c:v>0.54929577464789259</c:v>
                </c:pt>
              </c:numCache>
            </c:numRef>
          </c:val>
        </c:ser>
        <c:axId val="84395904"/>
        <c:axId val="84397440"/>
      </c:barChart>
      <c:catAx>
        <c:axId val="84395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397440"/>
        <c:crosses val="autoZero"/>
        <c:auto val="1"/>
        <c:lblAlgn val="ctr"/>
        <c:lblOffset val="100"/>
      </c:catAx>
      <c:valAx>
        <c:axId val="843974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3959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en-US"/>
              <a:t>Proporção de hipertensos com a Pressão Arterial compensada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302218632927294"/>
          <c:y val="0.2872879980911478"/>
          <c:w val="0.82563878233169574"/>
          <c:h val="0.5037370555953233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hipertensos que tomam todos os medicamentos de acordo com a prescrição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0.18340611353711975</c:v>
                </c:pt>
                <c:pt idx="1">
                  <c:v>0.38864628820961128</c:v>
                </c:pt>
                <c:pt idx="2">
                  <c:v>0.50218340611353762</c:v>
                </c:pt>
                <c:pt idx="3">
                  <c:v>0.71615720524017912</c:v>
                </c:pt>
              </c:numCache>
            </c:numRef>
          </c:val>
        </c:ser>
        <c:axId val="84438400"/>
        <c:axId val="84452480"/>
      </c:barChart>
      <c:catAx>
        <c:axId val="84438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84452480"/>
        <c:crosses val="autoZero"/>
        <c:auto val="1"/>
        <c:lblAlgn val="ctr"/>
        <c:lblOffset val="100"/>
      </c:catAx>
      <c:valAx>
        <c:axId val="844524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844384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diabéticos  que tomam todos os medicamentos de acordo com a prescrição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diabéticos que tomam todos os medicamentos de acordo com a prescrição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0.19718309859154928</c:v>
                </c:pt>
                <c:pt idx="1">
                  <c:v>0.22535211267605632</c:v>
                </c:pt>
                <c:pt idx="2">
                  <c:v>0.4084507042253544</c:v>
                </c:pt>
                <c:pt idx="3">
                  <c:v>0.54929577464789259</c:v>
                </c:pt>
              </c:numCache>
            </c:numRef>
          </c:val>
        </c:ser>
        <c:axId val="83908480"/>
        <c:axId val="83910016"/>
      </c:barChart>
      <c:catAx>
        <c:axId val="83908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910016"/>
        <c:crosses val="autoZero"/>
        <c:auto val="1"/>
        <c:lblAlgn val="ctr"/>
        <c:lblOffset val="100"/>
      </c:catAx>
      <c:valAx>
        <c:axId val="839100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9084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en-US" dirty="0" err="1"/>
              <a:t>Proporção</a:t>
            </a:r>
            <a:r>
              <a:rPr lang="en-US" dirty="0"/>
              <a:t> de </a:t>
            </a:r>
            <a:r>
              <a:rPr lang="en-US" dirty="0" err="1"/>
              <a:t>hipertensos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tomam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medicamentos</a:t>
            </a:r>
            <a:r>
              <a:rPr lang="en-US" dirty="0"/>
              <a:t> de </a:t>
            </a:r>
            <a:r>
              <a:rPr lang="en-US" dirty="0" err="1"/>
              <a:t>acordo</a:t>
            </a:r>
            <a:r>
              <a:rPr lang="en-US" dirty="0"/>
              <a:t> com a </a:t>
            </a:r>
            <a:r>
              <a:rPr lang="en-US" dirty="0" err="1"/>
              <a:t>prescrição</a:t>
            </a:r>
            <a:endParaRPr lang="en-US" dirty="0"/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hipertensos que tomam todos os medicamentos de acordo com a prescrição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0.18340611353711886</c:v>
                </c:pt>
                <c:pt idx="1">
                  <c:v>0.38864628820960923</c:v>
                </c:pt>
                <c:pt idx="2">
                  <c:v>0.50218340611353762</c:v>
                </c:pt>
                <c:pt idx="3">
                  <c:v>0.7161572052401769</c:v>
                </c:pt>
              </c:numCache>
            </c:numRef>
          </c:val>
        </c:ser>
        <c:axId val="83921536"/>
        <c:axId val="83939712"/>
      </c:barChart>
      <c:catAx>
        <c:axId val="83921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83939712"/>
        <c:crosses val="autoZero"/>
        <c:auto val="1"/>
        <c:lblAlgn val="ctr"/>
        <c:lblOffset val="100"/>
      </c:catAx>
      <c:valAx>
        <c:axId val="839397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839215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83588-A21E-4D09-AB4C-2384B2E9089A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2AE86-CF0E-4A21-8899-348C832CB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AE86-CF0E-4A21-8899-348C832CB2A8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FCC8EE-3AF3-4B8F-9EE0-73B3E3D739DC}" type="datetimeFigureOut">
              <a:rPr lang="pt-BR" smtClean="0"/>
              <a:pPr/>
              <a:t>15/09/2013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A1BEAA-F48D-402B-BBBB-83CC86FBE0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saude.gov.br/portal/arquivos/pdf/lei8080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815290" cy="321471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da qualidade no atendimento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às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pessoas com hipertensão arterial sistêmica e diabete </a:t>
            </a:r>
            <a:r>
              <a:rPr lang="pt-BR" sz="3600" b="1" dirty="0" err="1">
                <a:latin typeface="Arial" pitchFamily="34" charset="0"/>
                <a:cs typeface="Arial" pitchFamily="34" charset="0"/>
              </a:rPr>
              <a:t>melito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 na UBS do município de Vila Flores – RS.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5643554"/>
            <a:ext cx="6400800" cy="1214446"/>
          </a:xfrm>
        </p:spPr>
        <p:txBody>
          <a:bodyPr>
            <a:normAutofit/>
          </a:bodyPr>
          <a:lstStyle/>
          <a:p>
            <a:r>
              <a:rPr 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Cati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Milene Machado</a:t>
            </a:r>
          </a:p>
          <a:p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Setembro de 2013</a:t>
            </a:r>
            <a:endParaRPr lang="pt-B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data:image/jpeg;base64,/9j/4AAQSkZJRgABAQAAAQABAAD/2wCEAAkGBhQRERESEBAUFRUVFRYVGBcSFRkUFhUYFhUWGBcYGhcYHiYeFxojGhQUHy8gIycpLCwsFR4xNTAqNSYrLCkBCQoKDgwOGg8PGiokHyQyKSwvLC8pLCovLCkpLykwLywqLCwsLCksLCkuLCwsLSwsKSwpLCwsKSwsKSwsLCwsLP/AABEIAMABBgMBIgACEQEDEQH/xAAcAAEAAgIDAQAAAAAAAAAAAAAABgcEBQIDCAH/xABPEAACAQIDAwcGCQkECQUAAAABAgMAEQQSIQUGMQcTQVFhcYEiMlJzkaEUNDVyk7Gys9EVFyMzQlR0gsEWJGKSQ0RTVaLC0uHwJWOD4uP/xAAbAQEAAwEBAQEAAAAAAAAAAAAAAwQFBgECB//EADgRAAEDAgMDCgQGAgMAAAAAAAEAAgMEEQUSITFBcRMiMjNRYYGRocFCsdHwBhQjcuHxFTRSYqL/2gAMAwEAAhEDEQA/ALxpSlESlKURKUpREpSlESqb5U8dJFtINFK8Z+DxaxuUPny9Rq5KpTld+UR/Dx/blq/h4vLr2FUa42i07QpPydcoT4hxhcWQZCCY5NBzlhcqwGmawJuOIB6tbErzdsGUpisKymxE8X3i3HiLjxr0jSuhbG8Fu9KKV0jDm3JSlKoK8lajeHenD4FVbEORmuFVRmZrcbAdA01Omorb1T3LKf75D6gfeP8AhVimiEsgaVXqZTFGXBSr872C6p/ox/1U/O9guqf6Mf8AVVL0rX/x0Pf5rK/Py9y9FbA3mgxqF8O98psysMrKei4PX18K2tVFyLn+84n1K+5/+59tW7WRUxCKQtC1qeQyxhxSlKVXU6VXHKLyhvA5wuENpABzklgclxcIoOmaxBJ6Ljp4WPXmzbUpbE4lmNyZpSb9sjVoUELZHku3KjXSujYA3ephyU42SXaLNLI8h+DSayOXP6yHpYmrjqluR/5Qb+Gk+8hq6a8xAWl07AvaHWLzSlKVQV1KUpREpSlESlKURKUpREpSlESlKURKUpREqlOV35RH8PH9uWrrqlOV35RH8PH9uWtDD+u8CqNf1XiFFtj/ABnDevi+8WvSlea9j/GcN6+L7xa9KVLifSaocO6LkpWqxW9eEido5MZAjqbMrSKGU2BsQTpoQfGur+2mB/fsN9Kn41m8m87j5LRzt7Qt1VO8snxyH1A+8erI/tpgf37DfTJ+Naba+7GC2vIJlxZbm1EZ+DyRsBqW18lrHyqs0x5GTO8G3BV6lvKx5WEX4qk6VY0u5eyFZlbajBlJBBmhBBBsQQU0INcf7IbG/wB7H6aH/orY/Ns7D5FZP5R/aPNcORj4ziPUj7Yq3qgG7OF2Zs52kj2ipMsYtzssdihNwy2UXBIOvDQ1JP7b4H9+w/0q/jWRVXlkLmg24LWpgIow1xF+K3dK0f8AbfA/v2H+lX8a2Gztrw4gFoJo5QNCY2DWPbbhVUscNSCrIe07CsyvNO1f18/rZPttXpavNW1f18/rZPttWnhnSd4LNxHotUs5H/lBv4aT7yGrpqluR/5Qb+Gk+8hq6agxDrvAKah6nzSlKVQV5KUpREpSlESlKURKUpREpSlESlKURKUpREqlOV4/+oj+Hj+3LV11H9t4jALLbFpEZMo1eLOctzbysp0vm0q3SSFklwCeCqVYa6OznBo7SqL2Mf7zhvXxfeLXpOopDjNl5lyRwZsy5bQEHNcZbHJprapXUlbKZCLtI4qOiaxoOR4dwVAb/wDyljPWD7tK0Fb/AH/+UsZ6xfu0rQVtw9W3gPksebrHcSlbHYO3pcHMs0DWI0ZT5rr0qw6vqrXUqRzQ4WK+GuLTcK0Ns7Eh21B8MwVkxKgCSMm2cgea3+L0X6RoeAy6vcTk4bEPz2MRkiRiBGwKtKymxBHEICPHu4xPYW3ZcHMs0DWI0IPmuvSrDpH1Ve27G88WPh5yI2YaOh86Nuo9Y6j0+0Vk1Blp2ZWnm9u8dy1IBFO/M7pdnb3ro3s3Oix0IjICOg/ROo8zst0obC6+yxANUXtXZMuFlaGdMrr4hh0Mp6VPX9RuKv3b+3xh1CqA8zglELZRZR5Ukj8I4l4s57hckA03vuS0kUjvnd1JLMSHcX8lhDwgh4hFvmIF21N68w97wcp2H7+/7XtfG0jMNqjdSjkzxLJtPDhSQH5xGHpLzTsAf5lU+FRepHyc/KmE+dJ9zJWlPrE7gVnQdY3iFfleadqn9PP62T7bV6WqJzYzZWZs0cGa5vfDkm99dcmut6xaKUxk2aTwWvWtY4DO8N4qBcj/AMoN/DSfeQ1dNaDYmIwLSkYRIhJkOqRZDlut/KyjS+XSt/UVXIXyXII4qSkDRHZrgR2hKUpVVW0pSlESlKURKUpREpSlESlKURKUpREpSlEXyq65Q4rYlG6DEo8Qz3+sVY1QzlIwl0gl6mZD/MAR9g+2r2HuyzjvWTjEeekdbdYqDwy5WVvRIb2G9XUpuL1SVWzuvjuewsLXuQuVu9PJPttfxq/irNGu8Fkfh+Sznx9tj5f2qe5TNmvDj55JFISUqyP+y3kKCL8MwKnTjwPTUT50ekPbXqFkB4i/fXD4Ovor7BVePEcjQ0t2d62pKDM4uDtq8w86PSHtpzo9Ie2vT3ML6K+wVC99d+vyfMkQwiSZow9y2S3lMLWyn0anjrzI7K1mvFQSULYxmc7TgqV50ekPbWfsPeF8HMs0EgDDQgnyXXpVh0g+7jU7/PIf93x/S/8A50/PIf8Ad8f0v/0qd0krhYx/+goQyJpuJPQrfx46LamGfEYJUOJVVzxOR5TpcxrL0uiksyi4Unj2U7j8QxlkM7HnSxz85o+a9iGB4EcLdFqufcbfr4fLLH8GWLIga6vmvdrW80VMTCp4qPYKzmVBpnlpb67PFX3wCpaHB3ovMHOj0h7aknJxIPypg9R50nT/AOxJV9fB19FfYK+iFRwUewV9vxHM0ty7e/8AhfLKDK4OzbO5fXawJPQL1SskmYlvSJPtN6tXerHc1hZmvqy5F73091yfCqoqxhTOa53gsX8QyXeyPsufP+lK+TqK+IkbqiI/zMtvsmrDqHcnGEtHNKf2mCjuQX+t/dUxqhXuzTu7tFsYPHkpG333PqlKUqitVKUpREpSlESlKURKUpREpSlESlKURKUpRErW7w7O5/DyxjiRdfnLqvvFvGtlSvpri0hw3L4kYJGljth0VIkVLNwNsZJGgY6Sar88Dh4gf8NY2+2xeZn5xR5EpJ7A/wC0PHj7eqo6jkEEGxBBBHEEcDXUkNqoOPoV+ftL8PqtfhPmP5Cu2laPdbeIYqOzECVR5Q6/8Q7D7j4VvK5eRjo3FrtoXfQzMmYHsOhSqd5ZPjkPqB949XFVP8s0RGLgYjQw2B6CVdiR4Zl9tW6Drh4qvXdSfBQClKV0KwFYPIx8ZxHqR9sVb1VJyLxH4RiWscoiVSei5e4HfYGrbrna7rz4LoKLqR4pXy9K0W9W8YwsdlIMrjyR6I9M9g6Os+NVY43SODW7Sp5pmQsL3mwCjO/22OclECnyYtW7XI/oNPE1FQt9ALnh319ZiSSTcnUk6kk9JqSbj7F56bnWHkRG/e/7I8OPsrqBlpYOHqVwJL8Qqv3HyH8BTnYWzuYw8UXSF8r5x1b3k1sKUrlnOLiXHev0BjAxoa3YNEpSlfK+0pSlESlKURKUpREpSlESlKURKUpREpSlESlKURYe1dmLiImifg3Ajip6CO0VU+09mvh5GjkGo4HoYdDDsNXJWr27sBMUmV9GGquOKn+o6xV+iq+QdZ3RKx8Uw4VTczOmPXu+iqvB4x4nWSNirLwI/wDNR2VY27u+EeIASSyS8LHzW+af6ce+oBtbZEmGfJKtuph5rDrB/pxrCrbnp46pt/Irl6WsnoHlttN7SrurE2lsqLEJkniSRb3s4BsesdR7RVc7K3zxEFgW5xR0SakdzcfbepPg+UOBv1iPGe7OPaNfdWJJQTxm4F+8fd11MGL0sws45T2H67Flfm/wH7nH7/xp+b/Afucfv/GsmPe3Cn/WFHfdfrFJN7cKP9YU912+oVFao/7eqt8rS2vmb5hZuztlxYdObgiWNb3yoABc8Ses9tZNRXGcocCj9EjyHuyD2nX3VGNq744ie4zc2nox6E97cT4WqWOgnkNyLcfu6qT4vSwizTmPYPrsUu3i3xjw90js8vUPNT5x6+z6qrrF4tpXZ5GLMxuSf/NBXUKztkbGkxL5Il+cx81R2n+nGtuGnipWk+ZXK1VZPXvDbcGhcNlbLfESCOManiehR0k1bGzNmrh4kij4KOJ4k9JPaTXRsTYUeFjyJqTqzHix/oOoVsqxKyrM7rDohdVhmHCkbmd0jt7u5KUpVBa6UpSiJSlKIlKUoiUpSiJSlKIlKUoiUpSiJSlKIlKUoiUpSiLHxuBSZCkqBlPQfrHUe2oTtjk+dbthmzj0GNmHc3A+NvGp9XyrENTJCeYfBUqqhhqh+oNe3eqXxOEeJssiMh6mBHsvx8K6quqbDq4yuoYdTAEe+tPidy8K/wDosvzGK+4ae6taPFWnpt8lz034feOqeDx0VW0qw5OTqA8JJR4qfrWvsfJ1AOMkp8VH1LU/+Sg7/JVP8HVX2DzVd13YXBvK2WJGc9Si9u/q8aszDbl4VP8AQ5vWEt7jp7q3EMCoMqKFHUosPYKgkxVvwN81bh/D7yf1XgcNVBtj8nzNZsU2Ueghux724Dwv31NsHgkiQJGgVR0Af+XPbXdX2smapkmPPPguipaKGmFoxr270pSlV1cSlKURKUpREpSlESlKURKUpREpXASgmwYX7650S6UpSiJSuLSAcSB3m1fQ1EuvtK4NKBxYDvNq5KwPA37qLy4X2lKUXqUriZQDYkX765URKUr5eiL7SuAmU8GB7iK50Xl7pSlKL1KUr4WA1Jt30RfaV1fCU9NfaKfCk9Nf8wr2y8uF20r4rA6g3HZXFp1GhYDvIFeL1c6V1fCk9Nf8wrtoiUpXWuIU6BlPcRRF2UpXwtbjRF9pXV8KT01/zCnwpPTX2ill5cLtpXFHB1BBHZrSi9VOYxis0pUkESPYg2I8o8COFWZuntJp8MjyG7AlSevKdD32tVZbQ/Wy+sf7RqwtwPig+e39K38QaOQa7fp8lx+CvcKt7b6G/wA1JK6sTNkR29FS3sF67axdp/qZvVv9k1gtFyF1zzZpKqLHY553LysWY+wdgHQKshMYYdmpIvFcOlu/KAPrqsKsfG/JI9RH9S10Fexv6bbaXXHYTI48s8nXKTdV1NKXYs5LE8SxuT41s93NuNhpVOY82TZ16LHpt1jjWvwvnp85frFbLerZXwfEuoHkt5a9x4jwNx7KvSZHHknDaCsqHlWD8ww9Ej1VrKbi4rWby7SOHw0kiecAAOwsQoPhe/hWv3G2tzuHEbHyorL3r+wfZp/LXZvz8Sk+dH94tc02HLOI3doC7h9TylG6aP8A4k8Db2Vf7MlL4qBnJZjNFcsbk/pF6auCqd2N8Zw/rovtrVxVdxUWc23Ysv8AD5JjeT2hKgfKBtls64dGIULmextcngD2Aa2/xCpzLIFBYmwAJPcKpzaWNM0skp/bYnuHQPAWHhUeGw55C47B81NjlSYoRG06u+QXQjZSCpII4EGxHcRwq0t0NrnEYcFzd0JRj121B8QR43qE7wbB+Dw4V7WLLZ/nnyh7iR/LWZyfbQyTtETpIunzl1HuLeyr9YG1EBe3d7bVk4a59HViJ+x1vUXH0Vi0pSudXaLQ7470rgMOZSMzsckaek1r69Sgan2dNUbtjb0+LYtiJme/7N7IvYqDQD31NOWeUnEYZT5oiYjvZ7H7K1Xlb9DC1sYfvKw62ZxeWbgtzsTcjFYxDJBBdLkZmKoCRxy5vOt1jTorZfmpx/8AsI/pE/GpduDv/hUwsOHncQvGCt3FkYXuGz8Addb21vVhQYhXUMjKyngVIIPiKrz1k8byLWCnhpIXtBvcrWbp7OfD4LDQyqA6RhWAIIBHaNKqrleUflEaf6CP7UlXZVKcrvyiPUR/akqGhOae/FTVotDYdyg8sYsdBwPRXqCHzV7h9VeYZOB7jXp6HzV7h9VT4n8Pj7KDDfi8PdJvNbuP1VQXJog/KWC0HF/uJKv2bzW7j9VUHya/KWC73+4kqKj6qXh7FTVfWR8forp3n3hTA4d55NbeSi3sXc+ao9hJ6gCeiqL27vPiMY5aeUkdCKSI1HUF6e83NTnlrnb+5J+yeeY9rLzYHsDt7arGrVBC0MznaVUrpnF+QbAtrsPc/EYwMcPBmVTYsSqrfja7cTqOFbX81OP/ANhH9In41I+TffrDQYZcNiG5pldyrkEowdi2rAeSQSRrpYDWrMwmNSVQ8Uiup4MjBgfEVFUVk0byLaKWClhkYDfVaPcHY0mEwMUMyhXVpCQCGHlSMw1HYaVIqVkvcXuLjvWo1oa0NG5UztD9bL6x/tGrC3A+KD57f0qvdofrpfWP9o1YO4B/un/yN/St/EP9YeHyXHYN/uu4O+YUlrF2n+pm9W/2TWVWLtVrQTerf7JrAb0guwk6B4Km6sfG/JI9RH9S1XFWRjh/6SPUR/UtdFX9KP8AcuLwjozftKrvDeenzl+sVY2/Gyeew+dR5cXldpX9oezX+Wq5wvnp85frFXSVuLGocRkMckbxuv7KzgsLZ4JY3b7e6qjdfa3wfEIxPkN5D9x6fA2Ptqcb8/EpO+P7a1Adv7K+DzyRfs3zL2o3D2ajwNSCfa/P7KcMfLjaNG6yM65T4j3g19VEYfJHO3YSP4UdHM6KGalk2gOt5a/VRvY3xnD+ui+2tXFVO7G+M4f10X21q4ar4r028Fd/D3Vv4hR7fnaPNYUqD5UpyeHFvcLeNQTd3Z/P4mJLaZszfNXU+21vGtnv5tHnMTkB0iXL/M1i3uyjwrD3a26uEd3MRdmUKLHLYXuejpsvsq1TxOjpTlHOPus+tnjmrxyhsxpt5bfM6Keb3YDncJKANUHODr8jUgd4uPGqxwWLMUiSLxRg3sPDxGnjUzPKQp0OGP8AnH4VCHtc5RYXNgdSB0Anp0r2gikYxzJBovMXqIZZGSwuuRx3bFam2dvGGFJ44udQ2JIbLlDAZTwNx/2rU4HlDjdgssRjBNs2bMo79AQO2u/cjFifCGJ/KyEoQdbqdV8LEj+WsbEcnEZYlJmVfRKhreNx76zmsp2F0cwsRv1W0+SslayamIIIFwbbfvvWPyo7sNioEmhUtJBc5V1LxtbMAOkiwIHYbamqXBr0nsjANBEsbSGTLoGIscvQOJvatRtvk+weKYu8WRzxeI5CT1keax7SK9pqwQjI7UbirM9I6azxod4VCVlbN2rNhmz4eV42vfyDYH5y+a3cQanO3eR+SNWfCzc7YX5t1yuQOgMPJY9lhVeVrRyxzDm6rMfHJCddFfu4+9Xw/DZ2AWVDkkVeGa2jC/7LDXs1Gtqrbld+UR6iP7UlZfI1iSMXPH0PDmPejgD7ZrE5XflEeoj+1JWfDEIqstGyyvyyGSlDjtuoTJwPca9PQ+avcPqrzDJwPca9PQ+avcPqrzE/h8fZe4b8Xh7pN5rdx+qqD5NflLBd7/cSVfk3mt3H6qoTk0+UsF3v9xJUVH1UvD2Klq+sj4/RWnyjbsNjcL+iF5Ym5xBwzi1mS/aNR2qKoxlIJBBBBsQRYgjiCDwNena0W3NycJjDmmhGf00JR/EjzvG9fNJWckMjhovqqpOVOZp1Xn6u7A46SBs8MjxtprGxUm3XbiOw6VY21+RkgFsJiM3UkwAJ7M66e1arWWIqzKwIZSVYHiCDYg9oIIrXjmjmHNN1kyRSQnnaK7eTvfM46Jkmtz8VsxAsHU8HA6D0EDptwvalVHu7tl8LKZIzqUKeBZT/AMopWZPQkvJZsWjDWgMAftUz3o2eYcVKCNGYyKesOSfcbjwrbbj7wpBnimbKrHMrHgGsAQT0AgDXsNS/b2wI8UgV9GHmuOK/iD0ioDj9zcTETaPnF9KPX/h4irMU8VTDyUhsfvVYk9JUUVTy8LbjXv27irMXGIRcSKR1hhaovvfvTGInhicO7gqxU3CqdGuR02uLVBzsqX/YSX9W34Vn4LdLEykWhKjrk8ge/X3V8sooYnZ3vuBwX3LilTUMMccRBOm8+y12CwbSyJGg8pyAP6nwFz4VZu80ITASqOCxhR3AgVx3c3VTCjMTnkIsWtYAdSjoH11mbfwTTYaWNACzLYXNhxHTVepq2yzNt0QVcocPfT00mbpOB08DYKp8L56fOX6xV01Bdg7iSLKr4gqFQhgqnMWINxfoAvbvqdUxGdkrmhhvZfWCUssDHGQWvb0UU3/2TzkImUeVFx7UPH2Gx9tQGLElVkQcHADD5rBge8Ee81c00QZSrC4III6weNV7j+T6ZXPMlXToucrAdR6++pqCqYGcnIdmxVcXoJXSCaEXvobfe8LRbG+M4f10X21q28bihFG8jcEUsfAXqI7t7kPHKsuIK+QbqinN5XQSezjYdNq3e9eBmmg5qAAlmGa7ZfJGv1gVFWyxzzNAOm8qfDIJqWme5zecdg37FV08xdmdvOZix7ybn3mpph+TkFVLTsGIBICjQkajjWJsncedZommVcisGNmBOmoFu8CrBqasrctmwu8lXwzC84c+pZruv6lQ382y/vDf5R+NaLefdj4JzZDl1a4uRaxHAeIv7KtCtRvPsk4nDsi2zghlvpqD19ouPGq0FdKJBndpvV2rwmAwu5JlnblDNwtoc3ich4Srl/mXVf8AmHjVlVW2H3LxaOrqqXVgw8scQbirHQ6C4sa8xExukD2EG69wZsscRjlaRY6X7CsXaO2IcOFOImjiDGwMjBASNbC/GsH+2uB/fsN9Kn41p+UndifHRwLhwpKOzNmbLoVsKgX5p8f6EX0o/CviGGF7LvfYq/LNK11mMuFZe0uUHBRRs4xUUhA0SJw7MegADh3nSqHmlzMzEWLMWsOjMSf61LfzUY/0Ivpf+1brYXI4xYNjZVCjjHCSS3YZCBlHXYX6iKvQup6YEh11SlbPUEAtssjka2KwE2KYWDWiTtCm7nuvYfymufLBu8zrHjI1vzY5uS3EJe6t3AlgfndlWLhsMsaKkahUUBVVRYKBwAFc3QEEEAgixB1BB6CKzjVHluVH2Ff/ACw5Hkvu68wkVa+6fKtCIUixpZHQBecCl1cAWBIUEhtNdLfVXLeDkfSRi+CkEV7nm3BaO/8AhI1Qdmo6rVGTyS4+9rQntEpt71v7q03y09Q3nG3oVnMiqKd3NF1I97eVaIwvFgczO4KmQqUVARYkBgCW6tLdPZWt5H93maZsWy2SNTHGSPOdtGI7FW4727DWZsLkbsQ2NmBHTHDcA9hkNjbuAPbVl4XCpEixxqERRZVUWAA6AKpyzRRxmOHW+0q3HFJI8SS7tgXTtDakWHUPPMkSk5Q0jBQWIJtc9NgT4GsD+2uB/fsN9Mn41ruUfd2bG4aOLDhSyzK5zNlGURyLx72FV3+afH+hF9KPwqKCGF7bvfYqSaaVjrMZcK0MVv5gUVm+GQtYXyxuHY9gVbkmqJ2rjufnmmtbnJHe3UGYkD2GpN+afH+hF9KPwra7G5HJWYHFzIiX1WEl3YdWYgBfYavQmnp7kPuqUwnnsC2y1/Jlup8LkmklX9Ei5AeuQlTp3KNfnClXBs3ZseHiSGFAiILAD3kniSTqSdTSs+aqe95cDYK9FSsYwA6lYW6+03xGDimky52DE5RYaMwFhc9AFfNg7Zz4LDYjEOimSOMsfMTM9gLXJtdiABfprS7ubfhwuDEGIkEc0POI0bXzsQ7EZF4uGBBBF73rji8E0exsPFKtmAwiup6LyxXU+21VFbUlwO3oJ2KQzo7AZrKbnLe2YdYv0jSvkGLbncTnkjKJkIVAc6Apc59Te/EWHCsHaSAbQwBAt+jxK6dVojbuuK7NlfHMf3wfdURZ35Xi5lZ+dXmmCsrg3Vg9strcb5hbvrhtHbkOHKrLIFZgSFALMQOJyqCbC/HhUb2ds5hiBgSDzOHmOKU9BjfyoY/5ZTLp1QrXLaMgh2hO8uJOGWSGERyFUyOEaTOmaRSAQWBtpfP2URSf8pxc0s3OpzbZbPmGU5yFXXhqSB3muldv4cwtOJkMSmxcG63uBYdZuQBbjeo9tXBRpsvJHIZY2mibMwHlCTGRs2gAGW7EcLWrd7ywwtARPLzKhkKyAhcjqwZGuRbQgcdKIsnB7VSdHaF75bg5lZcptcZlYA9INdezcf8A3WOaaaFv0YdpY/JhItcuuYmy9OprA3d2q8yYkNIkyxtlSeNcqygoGOmoJUnKSptpWnZCdjYI5SyIMG8gAveNHjZ9BxAAuewURbiDeZZsZDFA6tG0Mzv5LBrq0QjILW8khn4A3sNdNc3E7y4aNzHJiEVlIDAnzSbEBjwW4I424itWm0459oYZoHEiLBiFLpqgZmgIXMNM1lJtxFaneTbjSxbQiaWOMgSxrh+bLzSqFID3vwYa5gtlGpOlEU1x20I4EzzOqLcC7HiTwA6yeoVrNjbe+EYnEojBoo0hK+SVYM/OZwc1j+yvRWJtyZY5dnTS/qUL5mPmozRWjdj0Dzhc8M1ctiYxZsbjXibMrRYYK481rc+CVPBhfS40uDRFsTvLhuc5rn1z5snTlz+hntlzf4b3rZ1XuyYo3w8eExGOaNw4VoCsYfnFkzXF0zkFgGzdt71YVEWh3h3hOHlwyKAQzZpiRfJDmWPN2HnJYz3K1ZW8u0Ww+GeWMrmVoh5QuLNKit0j9ljUfGAmxr42VDDzUwOFXnVckxwl1JXKwABkaU37BTaONM2yX50XeN44pgRfyosRGrkjqIGbuNEUkwG34J3KRTKzAZrC4JXhmF/OXtFxXHH7x4eBsksyqwAYixOUHgWsDkGh1a3CtU+OixONwZwrrIIRK0jx+UqoyZQhYaXLFTl/w3rXc4sWIx6YjGHDGSXOAyx5ZY2iRVKs6nNaxWwOmXhrRFL8VtKKJQ8kqIrcGZgFPkltDwPkqT4Vrtq71wwwxzA84sjoq5TxDOqs17cFBLHry6a1g7RwKRxbKiUl0TEQqC41IWCXKSOvQGu/fvTCBuhcRhHY9SriomYnsABPhRFs321CIhO0qiMmwZvJBN8oGut76Wrns/a0WIDGGQPlNmtxU2vYg6jTrrVbb3jCwwyYeSIpJKIzO3lxRCzXc5SL+UoXiBdhrWNuvPnxeNfnRLePDWkVMiuAZ9V1IYXuMwJGluiiKUM1hc6AddRzEb2I8+Ejw0quJJir+SSCghla6NoD5apqL8azd7oHfA4pYwSxicALxOmoHaRceNafFbXhnm2YMM4cJNmYINIx8HmUB7eYbsAFNjoeqiKQbR27DhyFlkCsQSFALNYcWsoJC9p0rLw2JWRFeNgysAVZTcEHgQRxqOflCLDY7FNiXWMSpCY3k0VlQMGQMdLhiTl/xVk7lRFcMSVKq82IkjVhYiN5nZNDwupBt20Rc959rSQjDrEUQzzCLnZQWSIFHa5AIuTkygXGrCsvZuGnRm5/EJKpAy5YeaZTrmuc5DA+TbQWseNcduYrDrHkxhjEcnk2l809Ot9BWp3WkUTzR4WRpMIEQqSS6JIWbMkch85ctja5t40RbLdnaTzws8mXMJsRH5IsMsc7ovSdcqi/b1VgrvFIuznxTKrOvOaWITyZmjBNrmwABPcaxd39tw4SOaHEyCKRMRiGyvoXWSZ5EZB+2Crjhes3d+RYNnxtif0anOzCQeaJZWYBh0aOLjo1oi7cNhsYQrDGwOGW+mHOXW2qkS8OPG9fKjOPxQicfkNucZgTJFF+kgUXFnA82N76WBFwTppS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/>
          </a:bodyPr>
          <a:lstStyle/>
          <a:p>
            <a:pPr lvl="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comprometimento em órgãos alvos em 100% dos hipertensos e diabéticos de alto risco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u="sng" dirty="0">
                <a:latin typeface="Arial" pitchFamily="34" charset="0"/>
                <a:cs typeface="Arial" pitchFamily="34" charset="0"/>
              </a:rPr>
              <a:t>Relativa ao objetivo 5: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Promover à saúde das pessoas com HAS e DM.</a:t>
            </a:r>
          </a:p>
          <a:p>
            <a:pPr lvl="0" algn="just"/>
            <a:r>
              <a:rPr lang="pt-BR" sz="2400" dirty="0">
                <a:latin typeface="Arial" pitchFamily="34" charset="0"/>
                <a:cs typeface="Arial" pitchFamily="34" charset="0"/>
              </a:rPr>
              <a:t>Promover educação em saúde garantindo orientação nutricional sobre alimentação saudável a 100% das pessoas com HAS e DM acompanhadas na UBS.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em relação à prática de atividade física regular a 100% das pessoas com HAS e DM acompanhadas na UBS. </a:t>
            </a:r>
          </a:p>
          <a:p>
            <a:pPr lvl="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os riscos do tabagismo a 100% as pessoas com HAS e DM acompanhadas na UBS.</a:t>
            </a:r>
          </a:p>
          <a:p>
            <a:pPr lvl="0"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/>
              <a:t> </a:t>
            </a:r>
            <a:endParaRPr lang="pt-BR" b="1" dirty="0" smtClean="0"/>
          </a:p>
          <a:p>
            <a:pPr>
              <a:buNone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2.5.1 População Alvo</a:t>
            </a:r>
          </a:p>
          <a:p>
            <a:pPr algn="ctr">
              <a:buNone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pPr algn="just">
              <a:buNone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                        Todos hipertensos 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diabéticos pertencentes à área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de   abrangência, demanda espontânea, PA e HGT alterados. </a:t>
            </a:r>
          </a:p>
          <a:p>
            <a:pPr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96080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2.5 Metodologia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m curva para a direita 3"/>
          <p:cNvSpPr/>
          <p:nvPr/>
        </p:nvSpPr>
        <p:spPr>
          <a:xfrm rot="21106295">
            <a:off x="1401648" y="2014893"/>
            <a:ext cx="1326333" cy="1713562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2.5.2 Ações</a:t>
            </a:r>
          </a:p>
          <a:p>
            <a:pPr>
              <a:buNone/>
            </a:pPr>
            <a:endParaRPr lang="pt-B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Período: 4 meses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Atendimento às pessoas com HAS e DM.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Avaliação de risco cardiovascular e lesões de órgãos alvos.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Exame físico dos pés.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Registros nos prontuários clínicos das ações realizadas e o cadastramento através do SISHIPERDIA do Ministério da Saúde.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Informações levantadas pelas agentes de saúde de onde estão retirando a medicação e se estão usando corretamente.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Orientações que trata sobre: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Alimentação saudável.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Estímulo a atividade física.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Os riscos do tabagismo.</a:t>
            </a:r>
          </a:p>
          <a:p>
            <a:pPr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  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pt-BR" sz="2700" dirty="0" smtClean="0">
                <a:latin typeface="Arial" pitchFamily="34" charset="0"/>
                <a:cs typeface="Arial" pitchFamily="34" charset="0"/>
              </a:rPr>
              <a:t>2.5.3Resultados alcançados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Meta 1: Ampliar em 30% as pessoas com HAS e DM acompanhadas na área </a:t>
            </a:r>
            <a:r>
              <a:rPr lang="pt-BR" sz="2700" b="1" dirty="0" err="1" smtClean="0">
                <a:latin typeface="Arial" pitchFamily="34" charset="0"/>
                <a:cs typeface="Arial" pitchFamily="34" charset="0"/>
              </a:rPr>
              <a:t>adscrita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da UBS.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/>
              <a:t> </a:t>
            </a:r>
            <a:br>
              <a:rPr lang="pt-BR" sz="3200" dirty="0"/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500034" y="2214554"/>
          <a:ext cx="800105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500702"/>
            <a:ext cx="73580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 – Proporção da cobertura de hipertensos acompanhados na UBS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4500570"/>
            <a:ext cx="8229600" cy="2000256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Quanto a cobertura do programa de atenção aos hipertensos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atingindo-se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meta de 33%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meses de intervenção.Quanto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diabéticos ultrapassou-se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meta dos 32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500034" y="857232"/>
          <a:ext cx="800105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414338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2 – Proporção da cobertura de diabéticos acompanhados na UBS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500570"/>
            <a:ext cx="8229600" cy="1982783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Capacitação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de 50% dos profissionais de saúde no atendimento as pessoas com HAS e DM conforme protocolos adotados na UBS.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286016"/>
          </a:xfrm>
        </p:spPr>
        <p:txBody>
          <a:bodyPr>
            <a:normAutofit fontScale="90000"/>
          </a:bodyPr>
          <a:lstStyle/>
          <a:p>
            <a:pPr algn="l"/>
            <a:r>
              <a:rPr lang="pt-B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>
                <a:latin typeface="Arial" pitchFamily="34" charset="0"/>
                <a:cs typeface="Arial" pitchFamily="34" charset="0"/>
              </a:rPr>
            </a:br>
            <a:r>
              <a:rPr lang="pt-BR" sz="2700" b="1" dirty="0">
                <a:latin typeface="Arial" pitchFamily="34" charset="0"/>
                <a:cs typeface="Arial" pitchFamily="34" charset="0"/>
              </a:rPr>
              <a:t>Meta 2.1: Capacitação de 50% dos profissionais de saúde no atendimento as pessoas com HAS e DM conforme protocolos adotados na UBS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Seta para cima e para baixo 3"/>
          <p:cNvSpPr/>
          <p:nvPr/>
        </p:nvSpPr>
        <p:spPr>
          <a:xfrm>
            <a:off x="4429124" y="2852936"/>
            <a:ext cx="484632" cy="15121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lvl="0"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>Meta 2.2 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>Realizar exame clínico apropriado em 100% das consultas, incluindo exame físico dos pés, com palpação do pulso tibial posterior e pedioso e medida da sensibilidade anual para as pessoas com DM. </a:t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endParaRPr lang="pt-BR" sz="27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611560" y="2060848"/>
          <a:ext cx="792087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3732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3 – Proporção de diabético com o exame do pé em dia.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5733256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Pouco mais de 82% dos pacientes com DM tiveram o exame clinico dos pés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ou seja, a meta não foi alcançada.</a:t>
            </a:r>
            <a:endParaRPr lang="pt-B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000250"/>
          <a:ext cx="8229600" cy="300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64294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700" b="1" dirty="0">
                <a:latin typeface="Arial" pitchFamily="34" charset="0"/>
                <a:cs typeface="Arial" pitchFamily="34" charset="0"/>
              </a:rPr>
              <a:t>Meta 2.3: Realizar a solicitação de exames complementares periódicos em 50% das pessoas com HAS e DM.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5000636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4- Proporção de diabéticos com os exames complementares do protocolo em dia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5820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429684" cy="1928802"/>
          </a:xfrm>
        </p:spPr>
        <p:txBody>
          <a:bodyPr>
            <a:normAutofit fontScale="90000"/>
          </a:bodyPr>
          <a:lstStyle/>
          <a:p>
            <a:pPr algn="l"/>
            <a:r>
              <a:rPr lang="pt-BR" sz="2700" dirty="0" smtClean="0">
                <a:latin typeface="Arial" pitchFamily="34" charset="0"/>
                <a:cs typeface="Arial" pitchFamily="34" charset="0"/>
              </a:rPr>
              <a:t>Para os pacientes com DM e HAS, atingiu-se pouco mais de 97% de solicitação de exames complementares do protocolo em dia.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450057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5- Proporção de hipertensos com os exames complementares do protocolo em dia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2.4: Manter os níveis de pressão arterial e de glicemia compensados em 50% das pessoas acompanhadas para HAS e DM.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5286388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6-Proporção de diabéticos com a glicemia compensada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pavilafl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57158" y="571481"/>
          <a:ext cx="8286808" cy="342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4357694"/>
            <a:ext cx="8229600" cy="171450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Nos quatro meses de intervenção, se conseguiu-se que  aproximadamente 55% dos pacientes com DM tivessem com a glicemia capilar compensada e 57% dos os pacientes com HAS com a PA compensada.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4000504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7-Proporção de hipertensos com a pressão arterial compensada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7150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2.5: Oferecer 50% do tratamento medicamentoso da lista do Hiperdia ou Farmácia Popular ao hipertenso e diabético.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55% dos pacientes, respectivamente tiveram a prescrição de medicamentos pela lista ou farmácia.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2.6: Garantir que 50% dos hipertensos e diabéticos conseguem todos os medicamentos da lista do Hiperdia e Farmácia Popular.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HAS=68,1% durante a intervenção.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DM= 100% nos meses de intervenção.</a:t>
            </a:r>
          </a:p>
          <a:p>
            <a:pPr algn="just"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04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700" b="1" dirty="0">
                <a:latin typeface="Arial" pitchFamily="34" charset="0"/>
                <a:cs typeface="Arial" pitchFamily="34" charset="0"/>
              </a:rPr>
              <a:t>Meta 2.7: Garantir e acompanhar que 50% dos hipertensos e diabéticos que usam todos os medicamentos de acordo com a prescrição.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5661248"/>
            <a:ext cx="63914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Proporção de diabéticos que tomam todos os medicamentos de acordo com a prescrição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4572008"/>
            <a:ext cx="8229600" cy="1785942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As pessoas que usam a medicação de acordo com a prescrição resultaram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50% e, aproximadamente 72%, respectivamente para as pessoas com HAS e DM.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450057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</a:t>
            </a:r>
            <a:r>
              <a:rPr lang="pt-BR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Proporção de hipertensos que tomam todos os medicamentos de acordo com a prescrição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o cadastramento do SISHIPERDIA em 100% das pessoas com HAS e DM acompanhados na UBS.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1556792"/>
          <a:ext cx="8229600" cy="389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5445224"/>
            <a:ext cx="4915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10 -Proporção dos diabéticos com cadastro no programa do hiperdia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67544" y="4221088"/>
            <a:ext cx="49696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11-Proporção dos hipertensos com cadastro no programa do hiperdia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4" y="465313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Quanto ao cadastramento dos pacientes no programa do SISHIPERDIA,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aproximadamente 85%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dos diabéticos atendidos foram cadastrados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e, aproximadamente 80%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dos hipertensos também.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700" dirty="0" smtClean="0">
                <a:latin typeface="Arial" pitchFamily="34" charset="0"/>
                <a:cs typeface="Arial" pitchFamily="34" charset="0"/>
              </a:rPr>
              <a:t>Meta 4.1: Realizar a estratificação de risco em 100% das pessoas com HAS e DM acompanhados na UBS (pelo menos anualmente).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79312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67544" y="5229200"/>
            <a:ext cx="66463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12- Proporção de diabéticos com estratificação de risco cardiovascular por exame clínico em dia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476250"/>
          <a:ext cx="8229600" cy="338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67544" y="3861048"/>
            <a:ext cx="670087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13-Proporção de hipertensos com estratificação de risco cardiovascular por exame clínico em dia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4365104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Aproximadamente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92%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dos DM tiveram a estratificação de risco avaliados. Para os HAS, chegou-se ao valor de 78%.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t-BR" sz="2700" dirty="0" smtClean="0">
                <a:latin typeface="Arial" pitchFamily="34" charset="0"/>
                <a:cs typeface="Arial" pitchFamily="34" charset="0"/>
              </a:rPr>
              <a:t>Meta 4.2: Avaliar comprometimento em órgãos alvos em 100% dos hipertensos de alto risco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31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67544" y="4797152"/>
            <a:ext cx="69669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Figura14- Proporção de hipertensos de alto risco com avaliação de comprometimento de órgãos alvo em dia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5229200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Atingiu-se o valor de quase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 no final da intervenção para avaliação dos comprometimentos dos órgãos alvo em HAS.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OBS: TODOS considerados de risco.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4.3: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comprometimento em órgãos alvos em 100%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alto risco.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79208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95536" y="4725144"/>
            <a:ext cx="69124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15- Proporção de diabéticos de alto risco com avaliação de comprometimento de órgãos alvo em dia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23528" y="5013176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Nesta meta os diabéticos avaliados chegaram a aproximados 76% no mês inicial da coleta e nos meses seguintes, 80%, 85,7% e 82,2% no mês final.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 de atuação: Vila Flores-Serra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Gaúcha-RS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População: aprox. 3500h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 UBS- 1 ESF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mód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IV ( A partir de Junho 2012)- Zona urbana. Cobertura 100%.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7 Micro áreas ( 2 urbanas e 5 rurais)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com DM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: 140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* pessoas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com HAS: 610* pessoas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* Dados atualizados em agosto de 2013 pelo SIAB.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1.Análise situacional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1.1 Situação ESF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</a:t>
            </a:r>
          </a:p>
          <a:p>
            <a:pPr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5.1 Promover educação em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saúde garantindo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orientação nutricional sobre alimentação saudável a 100% das pessoas com HAS e DM acompanhadas na UBS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5.2 Garantir orientação em relação à prática de atividade física regular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% das pessoas com HAS e DM acompanhadas na UBS.</a:t>
            </a:r>
          </a:p>
          <a:p>
            <a:pPr algn="just"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5" name="Mais 4"/>
          <p:cNvSpPr/>
          <p:nvPr/>
        </p:nvSpPr>
        <p:spPr>
          <a:xfrm>
            <a:off x="4283968" y="2276872"/>
            <a:ext cx="914400" cy="91440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Mais 5"/>
          <p:cNvSpPr/>
          <p:nvPr/>
        </p:nvSpPr>
        <p:spPr>
          <a:xfrm>
            <a:off x="4427984" y="4797152"/>
            <a:ext cx="914400" cy="91440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5.3 Garantir orientação sobre os riscos do tabagismo a 100% as pessoas com HAS e DM acompanhadas na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UBS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Durante o período de intervenção 100% para pacientes com HAS e DM receberam orientação nutricional, práticas de exercício físico e orientação sobre os riscos do tabagismo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Igual 3"/>
          <p:cNvSpPr/>
          <p:nvPr/>
        </p:nvSpPr>
        <p:spPr>
          <a:xfrm>
            <a:off x="4143372" y="214311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2.2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3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4.1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4.2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4.3</a:t>
            </a:r>
          </a:p>
          <a:p>
            <a:pPr>
              <a:buNone/>
            </a:pPr>
            <a:r>
              <a:rPr lang="pt-BR" dirty="0" smtClean="0"/>
              <a:t>                                                         Por quê?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571480"/>
            <a:ext cx="7182540" cy="11430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2.6 Metas que necessitam de prosseguimento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m curva para a direita 3"/>
          <p:cNvSpPr/>
          <p:nvPr/>
        </p:nvSpPr>
        <p:spPr>
          <a:xfrm rot="18378247">
            <a:off x="3416173" y="3656183"/>
            <a:ext cx="1227866" cy="23626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Botão de ação: Som 4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395536" y="620688"/>
            <a:ext cx="1042416" cy="1042416"/>
          </a:xfrm>
          <a:prstGeom prst="actionButtonSou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6264696"/>
          </a:xfrm>
        </p:spPr>
        <p:txBody>
          <a:bodyPr>
            <a:normAutofit/>
          </a:bodyPr>
          <a:lstStyle/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Equipe: reuniões semanais, capacitação profissionais,entendimentos doenças, melhora na qualidade da ação;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Serviço: qualidade nos atendimentos aos pacientes com HAS e DM;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Comunidade: atendimento de qualidade, maior controle, participação do usuário no autocuidado.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Desafios: Sensibilização de toda a equipe,    incorporação de novos profissionais,maior disponibilidade de tempo para as ações, busca ativa dos faltosos, capacitações ainda mais frequentes, ficha espelho de cada paciente anexado em seu prontuário, cadastramento de todos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no programa do SISHIPERDIA!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2.7 Discussão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683568" y="134076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683568" y="249289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683568" y="321297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em curva para a direita 6"/>
          <p:cNvSpPr/>
          <p:nvPr/>
        </p:nvSpPr>
        <p:spPr>
          <a:xfrm rot="19797461">
            <a:off x="875858" y="4036340"/>
            <a:ext cx="666755" cy="94709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Satisfação;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Subnotificação=pouco tempo;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Grupos=orientação=satisfação usuário;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Equipe;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Binômio teoria-prática.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Melhoria da qualidade do atendimento!!!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2.8 Reflexão Crítica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m curva para baixo 3"/>
          <p:cNvSpPr/>
          <p:nvPr/>
        </p:nvSpPr>
        <p:spPr>
          <a:xfrm rot="3545484">
            <a:off x="4658605" y="3844796"/>
            <a:ext cx="1216152" cy="731520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            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Objetivos parcialmente atingidos</a:t>
            </a:r>
          </a:p>
          <a:p>
            <a:pPr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              Continuação da intervenção no     serviço!!!</a:t>
            </a:r>
          </a:p>
          <a:p>
            <a:pPr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                 </a:t>
            </a:r>
          </a:p>
          <a:p>
            <a:pPr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                  Alcance do objetivo proposto!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3.Conclusão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m curva para a direita 4"/>
          <p:cNvSpPr/>
          <p:nvPr/>
        </p:nvSpPr>
        <p:spPr>
          <a:xfrm rot="19929730">
            <a:off x="2216917" y="3672680"/>
            <a:ext cx="785818" cy="142876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 rot="17936106">
            <a:off x="1285852" y="1214422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143108" y="24288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ANA PAULA\FOTOS1\P604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98477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ANA PAULA\FOTOS1\P604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09" y="633382"/>
            <a:ext cx="7454981" cy="559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DSC03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Referências Bibliográficas</a:t>
            </a:r>
          </a:p>
          <a:p>
            <a:pPr>
              <a:buNone/>
            </a:pPr>
            <a:endParaRPr lang="pt-B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BRASIL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Ministério da Saúde. Hipertensão Arterial Sistêmica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. Caderno de Atenção Básica nº 15.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Secretaria de Atenção à Saúde.Departamento de Atenção Básica. Brasília,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2006.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Ministério da Saúde. Diabetes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Mellitus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Caderno de Atenção Básica nº 16.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Secretaria de Atenção à Saúde.Departamento de Atenção Básica. Brasília, 2006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Ministério da Saúde.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Pacto pela saúde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Consolidação do SUS. 2006. Disponível</a:t>
            </a:r>
            <a:r>
              <a:rPr lang="pt-BR" sz="1800" u="sng" dirty="0">
                <a:latin typeface="Arial" pitchFamily="34" charset="0"/>
                <a:cs typeface="Arial" pitchFamily="34" charset="0"/>
              </a:rPr>
              <a:t>:&lt;http://bvsms.saude.gov.br/bvs/saudelegis/gm/2006/prt0399_22_02_2006.html&gt;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. Acesso em: 20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julh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.2012.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Ministério da Saúde.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Lei 8080/1990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Consolidação do SUS. 2006.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Disponível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:&lt;http:// </a:t>
            </a:r>
            <a:r>
              <a:rPr lang="pt-BR" sz="1800" u="sng" dirty="0">
                <a:latin typeface="Arial" pitchFamily="34" charset="0"/>
                <a:cs typeface="Arial" pitchFamily="34" charset="0"/>
                <a:hlinkClick r:id="rId2"/>
              </a:rPr>
              <a:t>http://portal.saude.gov.br/portal/arquivos/pdf/lei8080.pdf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&gt;. Acesso em: 20 de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julh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.2012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 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SOSSAI 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,LILIAN CARLA; PINTO ,IONE CARVALHO.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Visita Domiciliária do Enfermeiro: Fragilidades X Potencialidades.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Ciência Cuidando da Saúde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Jul/Set; 9 (3):569-576. 2010.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Hipertensão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Arterial Sistêmica (HAS) é a mais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frequente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das doenças cardiovasculares.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Associado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ela,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Diabetes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Mellitus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tipo 2 (DM), configura-se hoje como uma epidemia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mundial.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  DESAFIOS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HAS + DM=primeira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causa de mortalidade 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hospitalizações*.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*No município não são as principais causas de internação. Principais causas são por doenças do aparelho respiratório.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2.Analise Estratégica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2.1 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m curva para a direita 4"/>
          <p:cNvSpPr/>
          <p:nvPr/>
        </p:nvSpPr>
        <p:spPr>
          <a:xfrm>
            <a:off x="3786182" y="3000372"/>
            <a:ext cx="731520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Lucida Handwriting" pitchFamily="66" charset="0"/>
                <a:cs typeface="Arial" pitchFamily="34" charset="0"/>
              </a:rPr>
              <a:t>OBRIGADA!</a:t>
            </a:r>
            <a:endParaRPr lang="pt-BR" b="1" dirty="0">
              <a:latin typeface="Lucida Handwriting" pitchFamily="66" charset="0"/>
              <a:cs typeface="Arial" pitchFamily="34" charset="0"/>
            </a:endParaRPr>
          </a:p>
        </p:txBody>
      </p:sp>
      <p:pic>
        <p:nvPicPr>
          <p:cNvPr id="3" name="Picture 4" descr="saude da fam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68413"/>
            <a:ext cx="6183313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 </a:t>
            </a:r>
          </a:p>
          <a:p>
            <a:pPr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Qualificar </a:t>
            </a:r>
            <a:r>
              <a:rPr lang="pt-BR" dirty="0">
                <a:latin typeface="Arial" pitchFamily="34" charset="0"/>
                <a:cs typeface="Arial" pitchFamily="34" charset="0"/>
              </a:rPr>
              <a:t>a atenção aos diabéticos e hipertensos na Unidade Básica de Saúde de Vila Flores.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2.2 Objetivo geral 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 rot="19715620">
            <a:off x="906195" y="181599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2.3.1 Ampliar a cobertura aos hipertensos e diabéticos.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2.3.2 Melhorar a qualidade do atendimento ao paciente hipertenso e/ou diabético realizado na Unidade Básica de Saúde de Vila Flores.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2.3.3 Melhorar registros das informações sobre diabéticos e hipertensos.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2.3.4 Mapear hipertensos e/ou diabéticos de risco para doença cardiovascular.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2.3.5 Promover à saúde de diabéticos e hipertensos.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2.3 Objetivos específicos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2800" b="1" u="sng" dirty="0">
                <a:latin typeface="Arial" pitchFamily="34" charset="0"/>
                <a:cs typeface="Arial" pitchFamily="34" charset="0"/>
              </a:rPr>
              <a:t>Relativa ao objetivo 1: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Ampliar a cobertura à Hipertensos e Diabéticos.</a:t>
            </a:r>
          </a:p>
          <a:p>
            <a:pPr lvl="0" algn="just"/>
            <a:r>
              <a:rPr lang="pt-BR" sz="2800" dirty="0">
                <a:latin typeface="Arial" pitchFamily="34" charset="0"/>
                <a:cs typeface="Arial" pitchFamily="34" charset="0"/>
              </a:rPr>
              <a:t>Ampliar em 30% as pessoas com HAS e DM acompanhadas na área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adscrita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da UBS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b="1" u="sng" dirty="0">
                <a:latin typeface="Arial" pitchFamily="34" charset="0"/>
                <a:cs typeface="Arial" pitchFamily="34" charset="0"/>
              </a:rPr>
              <a:t>Relativas ao objetivo 2: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Melhorar a qualidade do atendimento às pessoas com HAS  e DM realizado na Unidade Básica de Saúde de Vila Flores.</a:t>
            </a:r>
          </a:p>
          <a:p>
            <a:pPr lvl="0" algn="just"/>
            <a:r>
              <a:rPr lang="pt-BR" sz="2800" dirty="0">
                <a:latin typeface="Arial" pitchFamily="34" charset="0"/>
                <a:cs typeface="Arial" pitchFamily="34" charset="0"/>
              </a:rPr>
              <a:t>Capacitação de 50% dos profissionais de saúde no atendimento as pessoas com HAS e DM conforme protocolos adotados na UBS. </a:t>
            </a:r>
          </a:p>
          <a:p>
            <a:pPr lvl="0"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2.4 Metas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/>
          </a:bodyPr>
          <a:lstStyle/>
          <a:p>
            <a:pPr lvl="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exame clínico apropriado em 100% das consultas, incluindo exame físico dos pés, com palpação do pulso tibial posterior e pedioso e medida da sensibilidade anual para as pessoas com DM. </a:t>
            </a:r>
          </a:p>
          <a:p>
            <a:pPr lvl="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 solicitação de exames complementares periódicos em 50% das pessoas com HAS e DM. </a:t>
            </a:r>
          </a:p>
          <a:p>
            <a:pPr lvl="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os níveis de pressão arterial e de glicemia compensados em 50% dos pacientes com DM e HAS.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Oferecer tratamento medicamentoso da lista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ou Farmácia Popular a 50% dos hipertensos e diabéticos.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que 50% dos hipertensos e diabéticos consigam todos os medicamentos da lista 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Hiperdia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Farmácia Popular.</a:t>
            </a:r>
          </a:p>
          <a:p>
            <a:pPr lvl="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Garantir e acompanhar que 50% dos hipertensos e diabéticos tomem todos os medicamentos de acordo com a prescrição.</a:t>
            </a:r>
          </a:p>
          <a:p>
            <a:pPr lvl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b="1" u="sng" dirty="0">
                <a:latin typeface="Arial" pitchFamily="34" charset="0"/>
                <a:cs typeface="Arial" pitchFamily="34" charset="0"/>
              </a:rPr>
              <a:t>Relativa ao objetivo 3: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 Melhorar registros das informações sobre diabéticos e hipertensos.</a:t>
            </a:r>
          </a:p>
          <a:p>
            <a:pPr lvl="0"/>
            <a:r>
              <a:rPr lang="pt-BR" sz="2600" dirty="0">
                <a:latin typeface="Arial" pitchFamily="34" charset="0"/>
                <a:cs typeface="Arial" pitchFamily="34" charset="0"/>
              </a:rPr>
              <a:t>Manter em 100% as fichas de cadastramento registros das informações sobre diabéticos e hipertensos 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SISHIPERDIA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Relativa ao objetivo 4: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Mapear as pessoas com HAS e DM para  risco de doença cardiovascular.</a:t>
            </a:r>
          </a:p>
          <a:p>
            <a:pPr lvl="0"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Realizar a estratificação de risco em 100% das pessoas com HAS e DM acompanhados na UBS (pelo menos anualmente).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404</TotalTime>
  <Words>1874</Words>
  <Application>Microsoft Office PowerPoint</Application>
  <PresentationFormat>Apresentação na tela (4:3)</PresentationFormat>
  <Paragraphs>197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Concurso</vt:lpstr>
      <vt:lpstr> Melhoria da qualidade no atendimento às pessoas com hipertensão arterial sistêmica e diabete melito na UBS do município de Vila Flores – RS. </vt:lpstr>
      <vt:lpstr>Slide 2</vt:lpstr>
      <vt:lpstr>1.Análise situacional 1.1 Situação ESF</vt:lpstr>
      <vt:lpstr>2.Analise Estratégica 2.1 Introdução</vt:lpstr>
      <vt:lpstr> 2.2 Objetivo geral  </vt:lpstr>
      <vt:lpstr>2.3 Objetivos específicos</vt:lpstr>
      <vt:lpstr>2.4 Metas</vt:lpstr>
      <vt:lpstr>Slide 8</vt:lpstr>
      <vt:lpstr>Slide 9</vt:lpstr>
      <vt:lpstr>Slide 10</vt:lpstr>
      <vt:lpstr> 2.5 Metodologia   </vt:lpstr>
      <vt:lpstr>Slide 12</vt:lpstr>
      <vt:lpstr>2.5.3Resultados alcançados  Meta 1: Ampliar em 30% as pessoas com HAS e DM acompanhadas na área adscrita da UBS.    </vt:lpstr>
      <vt:lpstr>Quanto a cobertura do programa de atenção aos hipertensos atingindo-se a meta de 33% meses de intervenção.Quanto aos diabéticos ultrapassou-se a meta dos 32%.</vt:lpstr>
      <vt:lpstr>  Meta 2.1: Capacitação de 50% dos profissionais de saúde no atendimento as pessoas com HAS e DM conforme protocolos adotados na UBS.  </vt:lpstr>
      <vt:lpstr>  Meta 2.2 Realizar exame clínico apropriado em 100% das consultas, incluindo exame físico dos pés, com palpação do pulso tibial posterior e pedioso e medida da sensibilidade anual para as pessoas com DM.  </vt:lpstr>
      <vt:lpstr>Meta 2.3: Realizar a solicitação de exames complementares periódicos em 50% das pessoas com HAS e DM. </vt:lpstr>
      <vt:lpstr>Para os pacientes com DM e HAS, atingiu-se pouco mais de 97% de solicitação de exames complementares do protocolo em dia. </vt:lpstr>
      <vt:lpstr>Meta 2.4: Manter os níveis de pressão arterial e de glicemia compensados em 50% das pessoas acompanhadas para HAS e DM.</vt:lpstr>
      <vt:lpstr>Nos quatro meses de intervenção, se conseguiu-se que  aproximadamente 55% dos pacientes com DM tivessem com a glicemia capilar compensada e 57% dos os pacientes com HAS com a PA compensada. </vt:lpstr>
      <vt:lpstr>Slide 21</vt:lpstr>
      <vt:lpstr>Meta 2.7: Garantir e acompanhar que 50% dos hipertensos e diabéticos que usam todos os medicamentos de acordo com a prescrição. </vt:lpstr>
      <vt:lpstr>As pessoas que usam a medicação de acordo com a prescrição resultaram em 50% e, aproximadamente 72%, respectivamente para as pessoas com HAS e DM.</vt:lpstr>
      <vt:lpstr>Meta 3:Realizar o cadastramento do SISHIPERDIA em 100% das pessoas com HAS e DM acompanhados na UBS.</vt:lpstr>
      <vt:lpstr>Slide 25</vt:lpstr>
      <vt:lpstr>Meta 4.1: Realizar a estratificação de risco em 100% das pessoas com HAS e DM acompanhados na UBS (pelo menos anualmente).  </vt:lpstr>
      <vt:lpstr>Slide 27</vt:lpstr>
      <vt:lpstr>Meta 4.2: Avaliar comprometimento em órgãos alvos em 100% dos hipertensos de alto risco. </vt:lpstr>
      <vt:lpstr>Meta 4.3: Avaliar comprometimento em órgãos alvos em 100% dos DM de alto risco.</vt:lpstr>
      <vt:lpstr>Slide 30</vt:lpstr>
      <vt:lpstr>Slide 31</vt:lpstr>
      <vt:lpstr>2.6 Metas que necessitam de prosseguimento</vt:lpstr>
      <vt:lpstr>2.7 Discussão   </vt:lpstr>
      <vt:lpstr>2.8 Reflexão Crítica  </vt:lpstr>
      <vt:lpstr>3.Conclusão </vt:lpstr>
      <vt:lpstr>Slide 36</vt:lpstr>
      <vt:lpstr>Slide 37</vt:lpstr>
      <vt:lpstr>Slide 38</vt:lpstr>
      <vt:lpstr>Slide 39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qualidade no atendimento às pessoas com hipertensão arterial sistêmica e diabete melito na UBS do município de Vila Flores – RS.</dc:title>
  <dc:creator>DigitalWay</dc:creator>
  <cp:lastModifiedBy>Cati</cp:lastModifiedBy>
  <cp:revision>44</cp:revision>
  <dcterms:created xsi:type="dcterms:W3CDTF">2013-09-12T13:26:54Z</dcterms:created>
  <dcterms:modified xsi:type="dcterms:W3CDTF">2013-09-16T00:53:08Z</dcterms:modified>
</cp:coreProperties>
</file>