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85" r:id="rId5"/>
    <p:sldId id="286" r:id="rId6"/>
    <p:sldId id="260" r:id="rId7"/>
    <p:sldId id="287" r:id="rId8"/>
    <p:sldId id="261" r:id="rId9"/>
    <p:sldId id="262" r:id="rId10"/>
    <p:sldId id="264" r:id="rId11"/>
    <p:sldId id="288" r:id="rId12"/>
    <p:sldId id="266" r:id="rId13"/>
    <p:sldId id="265" r:id="rId14"/>
    <p:sldId id="281" r:id="rId15"/>
    <p:sldId id="282" r:id="rId16"/>
    <p:sldId id="283" r:id="rId17"/>
    <p:sldId id="284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63" r:id="rId26"/>
    <p:sldId id="278" r:id="rId27"/>
    <p:sldId id="289" r:id="rId28"/>
    <p:sldId id="279" r:id="rId29"/>
    <p:sldId id="280" r:id="rId3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Coleta%20de%20dados%20Sa&#250;de%20Bucal%20escolares-Caty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Coleta%20de%20dados%20Sa&#250;de%20Bucal%20escolares-Caty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Coleta%20de%20dados%20Sa&#250;de%20Bucal%20escolares-Caty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Coleta%20de%20dados%20Sa&#250;de%20Bucal%20escolares-Caty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Coleta%20de%20dados%20Sa&#250;de%20Bucal%20escolares-Caty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Coleta%20de%20dados%20Sa&#250;de%20Bucal%20escolares-Caty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Coleta%20de%20dados%20Sa&#250;de%20Bucal%20escolares-Caty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Coleta%20de%20dados%20Sa&#250;de%20Bucal%20escolares-Caty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Indicadores!$C$26</c:f>
              <c:strCache>
                <c:ptCount val="1"/>
                <c:pt idx="0">
                  <c:v>Proporção de buscas realizadas aos escolares moradores da área de abrangência da unidade de saúde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Indicadores!$D$25:$G$25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Indicadores!$D$26:$G$26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51283072"/>
        <c:axId val="51284608"/>
      </c:barChart>
      <c:catAx>
        <c:axId val="512830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1284608"/>
        <c:crosses val="autoZero"/>
        <c:auto val="1"/>
        <c:lblAlgn val="ctr"/>
        <c:lblOffset val="100"/>
      </c:catAx>
      <c:valAx>
        <c:axId val="5128460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12830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escolares com escovação dental supervisionada com creme dental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Indicadores!$D$31:$G$31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Indicadores!$D$32:$G$32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51853184"/>
        <c:axId val="51854720"/>
      </c:barChart>
      <c:catAx>
        <c:axId val="518531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1854720"/>
        <c:crosses val="autoZero"/>
        <c:auto val="1"/>
        <c:lblAlgn val="ctr"/>
        <c:lblOffset val="100"/>
      </c:catAx>
      <c:valAx>
        <c:axId val="5185472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185318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Indicadores!$C$38</c:f>
              <c:strCache>
                <c:ptCount val="1"/>
                <c:pt idx="0">
                  <c:v>Proporção de escolares de alto risco com aplicação de gel fluoretado com escova dental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Indicadores!$D$37:$G$37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Indicadores!$D$38:$G$38</c:f>
              <c:numCache>
                <c:formatCode>0.0%</c:formatCode>
                <c:ptCount val="4"/>
                <c:pt idx="0">
                  <c:v>1</c:v>
                </c:pt>
                <c:pt idx="1">
                  <c:v>0.98780487804878236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51888128"/>
        <c:axId val="51889664"/>
      </c:barChart>
      <c:catAx>
        <c:axId val="518881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1889664"/>
        <c:crosses val="autoZero"/>
        <c:auto val="1"/>
        <c:lblAlgn val="ctr"/>
        <c:lblOffset val="100"/>
      </c:catAx>
      <c:valAx>
        <c:axId val="5188966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188812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escolares com tratamento dentário concluído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Indicadores!$D$43:$G$44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Indicadores!$D$45:$G$45</c:f>
              <c:numCache>
                <c:formatCode>0.0%</c:formatCode>
                <c:ptCount val="4"/>
                <c:pt idx="0">
                  <c:v>0.19696969696969696</c:v>
                </c:pt>
                <c:pt idx="1">
                  <c:v>0.35567010309278452</c:v>
                </c:pt>
                <c:pt idx="2">
                  <c:v>0.61728395061728392</c:v>
                </c:pt>
                <c:pt idx="3">
                  <c:v>0.57055214723926173</c:v>
                </c:pt>
              </c:numCache>
            </c:numRef>
          </c:val>
        </c:ser>
        <c:axId val="52187520"/>
        <c:axId val="52189056"/>
      </c:barChart>
      <c:catAx>
        <c:axId val="521875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189056"/>
        <c:crosses val="autoZero"/>
        <c:auto val="1"/>
        <c:lblAlgn val="ctr"/>
        <c:lblOffset val="100"/>
      </c:catAx>
      <c:valAx>
        <c:axId val="5218905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1875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Indicadores!$C$52</c:f>
              <c:strCache>
                <c:ptCount val="1"/>
                <c:pt idx="0">
                  <c:v>Proporção de escolares com registro atualizado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Indicadores!$D$51:$G$51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Indicadores!$D$52:$G$52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52226688"/>
        <c:axId val="52232576"/>
      </c:barChart>
      <c:catAx>
        <c:axId val="522266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232576"/>
        <c:crosses val="autoZero"/>
        <c:auto val="1"/>
        <c:lblAlgn val="ctr"/>
        <c:lblOffset val="100"/>
      </c:catAx>
      <c:valAx>
        <c:axId val="5223257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2266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Indicadores!$C$59</c:f>
              <c:strCache>
                <c:ptCount val="1"/>
                <c:pt idx="0">
                  <c:v>Proporção de escolares com orientações sobre higiene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Indicadores!$D$58:$G$58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Indicadores!$D$59:$G$59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52243456"/>
        <c:axId val="52257536"/>
      </c:barChart>
      <c:catAx>
        <c:axId val="522434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257536"/>
        <c:crosses val="autoZero"/>
        <c:auto val="1"/>
        <c:lblAlgn val="ctr"/>
        <c:lblOffset val="100"/>
      </c:catAx>
      <c:valAx>
        <c:axId val="5225753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24345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Indicadores!$C$66</c:f>
              <c:strCache>
                <c:ptCount val="1"/>
                <c:pt idx="0">
                  <c:v>Proporção de escolares com orientações sobre cárie dentária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Indicadores!$D$65:$G$65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Indicadores!$D$66:$G$66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52449664"/>
        <c:axId val="52451200"/>
      </c:barChart>
      <c:catAx>
        <c:axId val="524496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451200"/>
        <c:crosses val="autoZero"/>
        <c:auto val="1"/>
        <c:lblAlgn val="ctr"/>
        <c:lblOffset val="100"/>
      </c:catAx>
      <c:valAx>
        <c:axId val="5245120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4496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Indicadores!$C$73</c:f>
              <c:strCache>
                <c:ptCount val="1"/>
                <c:pt idx="0">
                  <c:v>Proporção de escolares com orientações nutricionais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Indicadores!$D$72:$G$72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Indicadores!$D$73:$G$73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52463104"/>
        <c:axId val="52464640"/>
      </c:barChart>
      <c:catAx>
        <c:axId val="524631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464640"/>
        <c:crosses val="autoZero"/>
        <c:auto val="1"/>
        <c:lblAlgn val="ctr"/>
        <c:lblOffset val="100"/>
      </c:catAx>
      <c:valAx>
        <c:axId val="5246464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46310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ector reto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Conector reto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Conector reto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Conector reto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e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e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e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e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22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D6CF8-0359-4D7E-BF4E-55A9BF4F8182}" type="datetimeFigureOut">
              <a:rPr lang="pt-BR"/>
              <a:pPr>
                <a:defRPr/>
              </a:pPr>
              <a:t>4/8/2014</a:t>
            </a:fld>
            <a:endParaRPr lang="pt-BR"/>
          </a:p>
        </p:txBody>
      </p:sp>
      <p:sp>
        <p:nvSpPr>
          <p:cNvPr id="23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4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F6E7E-C861-4627-B30C-B9D2C53AA96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C29A0-1767-411C-95BD-DD85853A6103}" type="datetimeFigureOut">
              <a:rPr lang="pt-BR"/>
              <a:pPr>
                <a:defRPr/>
              </a:pPr>
              <a:t>4/8/2014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CF6EF-537A-4866-A01D-8A5FE4E8D6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188A6-1C10-487A-AA21-003D1F824608}" type="datetimeFigureOut">
              <a:rPr lang="pt-BR"/>
              <a:pPr>
                <a:defRPr/>
              </a:pPr>
              <a:t>4/8/2014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863F9-A22C-4E3D-9F6D-63BA246407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D08DE9-607C-4DB2-BBCF-01F0B8A975C5}" type="datetimeFigureOut">
              <a:rPr lang="pt-BR"/>
              <a:pPr>
                <a:defRPr/>
              </a:pPr>
              <a:t>4/8/2014</a:t>
            </a:fld>
            <a:endParaRPr lang="pt-BR"/>
          </a:p>
        </p:txBody>
      </p:sp>
      <p:sp>
        <p:nvSpPr>
          <p:cNvPr id="5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3DBE222-15A0-4964-AFCA-AA90511665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Conector reto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Conector reto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Conector reto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e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e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e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e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Conector reto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0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3308E-EFF2-425C-8F44-004D2EBDB0F5}" type="datetimeFigureOut">
              <a:rPr lang="pt-BR"/>
              <a:pPr>
                <a:defRPr/>
              </a:pPr>
              <a:t>4/8/2014</a:t>
            </a:fld>
            <a:endParaRPr lang="pt-BR"/>
          </a:p>
        </p:txBody>
      </p:sp>
      <p:sp>
        <p:nvSpPr>
          <p:cNvPr id="21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1C4F9-0910-4773-BAA8-389E7F03F9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EC5EC-CBB4-4B1C-B818-787917641E97}" type="datetimeFigureOut">
              <a:rPr lang="pt-BR"/>
              <a:pPr>
                <a:defRPr/>
              </a:pPr>
              <a:t>4/8/2014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71F75-07C8-49BA-B397-117DAD240C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48517-4937-48A6-8A42-C899454A113E}" type="datetimeFigureOut">
              <a:rPr lang="pt-BR"/>
              <a:pPr>
                <a:defRPr/>
              </a:pPr>
              <a:t>4/8/2014</a:t>
            </a:fld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FDD76-A507-47B3-A254-31E4DB2ECB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4FDB2D-947C-4F0B-BDCA-122FD8F46D7D}" type="datetimeFigureOut">
              <a:rPr lang="pt-BR"/>
              <a:pPr>
                <a:defRPr/>
              </a:pPr>
              <a:t>4/8/2014</a:t>
            </a:fld>
            <a:endParaRPr lang="pt-BR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F87A72A-24E1-4028-9E9F-8D85E40559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6A3AD-882D-4BF4-A969-30AE5DFEAC53}" type="datetimeFigureOut">
              <a:rPr lang="pt-BR"/>
              <a:pPr>
                <a:defRPr/>
              </a:pPr>
              <a:t>4/8/2014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664B2-B4D1-48AD-8DD8-2ACD48755E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Conector reto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e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8257AC9-FA04-4676-9358-0B06413D0837}" type="datetimeFigureOut">
              <a:rPr lang="pt-BR"/>
              <a:pPr>
                <a:defRPr/>
              </a:pPr>
              <a:t>4/8/2014</a:t>
            </a:fld>
            <a:endParaRPr lang="pt-BR"/>
          </a:p>
        </p:txBody>
      </p:sp>
      <p:sp>
        <p:nvSpPr>
          <p:cNvPr id="13" name="Espaço Reservado para Número de Slid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1E999CC-F628-48D7-B049-EB0BF692F14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e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Conector reto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2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8C1C986-E72D-42EC-B452-40A722C1C1EA}" type="datetimeFigureOut">
              <a:rPr lang="pt-BR"/>
              <a:pPr>
                <a:defRPr/>
              </a:pPr>
              <a:t>4/8/2014</a:t>
            </a:fld>
            <a:endParaRPr lang="pt-BR"/>
          </a:p>
        </p:txBody>
      </p:sp>
      <p:sp>
        <p:nvSpPr>
          <p:cNvPr id="13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08D17B3-FE01-49EF-BF9C-F6DA1DC236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28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7C057DA-0CE3-4E54-9FAE-528D249080B4}" type="datetimeFigureOut">
              <a:rPr lang="pt-BR"/>
              <a:pPr>
                <a:defRPr/>
              </a:pPr>
              <a:t>4/8/2014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8B77554-86B8-4D73-931C-06537443F6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1" r:id="rId4"/>
    <p:sldLayoutId id="2147483730" r:id="rId5"/>
    <p:sldLayoutId id="2147483735" r:id="rId6"/>
    <p:sldLayoutId id="2147483729" r:id="rId7"/>
    <p:sldLayoutId id="2147483736" r:id="rId8"/>
    <p:sldLayoutId id="2147483737" r:id="rId9"/>
    <p:sldLayoutId id="2147483728" r:id="rId10"/>
    <p:sldLayoutId id="214748372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188" y="260350"/>
            <a:ext cx="7772400" cy="14700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3200" cap="none" smtClean="0"/>
              <a:t>    </a:t>
            </a:r>
            <a:r>
              <a:rPr lang="pt-BR" sz="2400" cap="none" smtClean="0"/>
              <a:t>Universidade Federal de Pelotas</a:t>
            </a:r>
            <a:br>
              <a:rPr lang="pt-BR" sz="2400" cap="none" smtClean="0"/>
            </a:br>
            <a:r>
              <a:rPr lang="pt-BR" sz="2400" cap="none" smtClean="0"/>
              <a:t>Especialização em Saúde da Família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00113" y="2016125"/>
            <a:ext cx="7848600" cy="3622675"/>
          </a:xfrm>
        </p:spPr>
        <p:txBody>
          <a:bodyPr>
            <a:normAutofit/>
          </a:bodyPr>
          <a:lstStyle/>
          <a:p>
            <a:pPr algn="r"/>
            <a:endParaRPr lang="pt-BR" sz="2400" smtClean="0">
              <a:solidFill>
                <a:schemeClr val="tx1"/>
              </a:solidFill>
            </a:endParaRPr>
          </a:p>
          <a:p>
            <a:pPr algn="r"/>
            <a:r>
              <a:rPr lang="pt-BR" sz="2400" smtClean="0">
                <a:solidFill>
                  <a:schemeClr val="tx1"/>
                </a:solidFill>
              </a:rPr>
              <a:t>Melhorias da Saúde Bucal dos Escolares do Colégio Municipal Semíramis de Barros Braga do Município de Medianeira_Paraná</a:t>
            </a:r>
          </a:p>
          <a:p>
            <a:pPr algn="r"/>
            <a:endParaRPr lang="pt-BR" sz="2400" smtClean="0">
              <a:solidFill>
                <a:schemeClr val="tx1"/>
              </a:solidFill>
            </a:endParaRPr>
          </a:p>
          <a:p>
            <a:pPr algn="r"/>
            <a:endParaRPr lang="pt-BR" sz="2400" smtClean="0">
              <a:solidFill>
                <a:schemeClr val="tx1"/>
              </a:solidFill>
            </a:endParaRPr>
          </a:p>
          <a:p>
            <a:pPr algn="r"/>
            <a:endParaRPr lang="pt-BR" sz="2400" smtClean="0">
              <a:solidFill>
                <a:schemeClr val="tx1"/>
              </a:solidFill>
            </a:endParaRPr>
          </a:p>
          <a:p>
            <a:pPr algn="ctr"/>
            <a:r>
              <a:rPr lang="pt-BR" sz="2400" smtClean="0">
                <a:solidFill>
                  <a:schemeClr val="tx1"/>
                </a:solidFill>
              </a:rPr>
              <a:t>Caty Bárbara Kopper Delgado</a:t>
            </a:r>
          </a:p>
          <a:p>
            <a:pPr algn="ctr"/>
            <a:endParaRPr lang="pt-BR" sz="2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sz="2400" b="1" cap="none" smtClean="0"/>
              <a:t>AÇÕES REALIZADAS PARA MELHORIA DA SAÚDE BUCAL DOS ESCOLARES DO COLÉGIO MUNICIPAL SEMÍRAMIS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"/>
          </p:nvPr>
        </p:nvSpPr>
        <p:spPr>
          <a:xfrm>
            <a:off x="457200" y="1952625"/>
            <a:ext cx="3657600" cy="4572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Triagem de risco à cárie;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Agendamento priorizando o grupo de alto risco;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Monitoramento utilizando as fichas espelho;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Atendimento em horário escolar;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Palestra para pais ,alunos e professores;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pt-BR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2"/>
          </p:nvPr>
        </p:nvSpPr>
        <p:spPr>
          <a:xfrm>
            <a:off x="4270375" y="1952625"/>
            <a:ext cx="4478338" cy="4572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Orientações sobre cárie,higiene,e nutrição;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40 atendimentos semanais dos escolares;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Planejamento,tratamento e conclusão dos casos;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Engajamento da equipe;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Escovação supervisionada e aplicação de Flúor;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Incorporação da intervenção.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Escola Municipal Semíramis de Barros Braga</a:t>
            </a:r>
            <a:endParaRPr lang="pt-BR" sz="2400" dirty="0"/>
          </a:p>
        </p:txBody>
      </p:sp>
      <p:pic>
        <p:nvPicPr>
          <p:cNvPr id="8" name="Espaço Reservado para Conteúdo 7" descr="Colégio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1857364"/>
            <a:ext cx="3643338" cy="3571900"/>
          </a:xfrm>
        </p:spPr>
      </p:pic>
      <p:pic>
        <p:nvPicPr>
          <p:cNvPr id="9" name="Espaço Reservado para Conteúdo 8" descr="Escovação supervisionada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429124" y="2071678"/>
            <a:ext cx="3071834" cy="32956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pt-BR" sz="2400" b="1" cap="none" smtClean="0"/>
              <a:t>LOGÍSTICA UTILIZADA PARA A MELHORIA DA SAÚDE BUCAL DOS ESCOLARES</a:t>
            </a:r>
          </a:p>
        </p:txBody>
      </p:sp>
      <p:sp>
        <p:nvSpPr>
          <p:cNvPr id="21506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49250" y="2025650"/>
            <a:ext cx="3935413" cy="4572000"/>
          </a:xfrm>
        </p:spPr>
        <p:txBody>
          <a:bodyPr/>
          <a:lstStyle/>
          <a:p>
            <a:r>
              <a:rPr lang="pt-BR" smtClean="0"/>
              <a:t>Reunião com colégio;</a:t>
            </a:r>
          </a:p>
          <a:p>
            <a:r>
              <a:rPr lang="pt-BR" smtClean="0"/>
              <a:t>Pedido de autorização do tratamento ;</a:t>
            </a:r>
          </a:p>
          <a:p>
            <a:r>
              <a:rPr lang="pt-BR" smtClean="0"/>
              <a:t>Triagem de risco;</a:t>
            </a:r>
          </a:p>
          <a:p>
            <a:r>
              <a:rPr lang="pt-BR" smtClean="0"/>
              <a:t>Agendamento em horário escolar;</a:t>
            </a:r>
          </a:p>
          <a:p>
            <a:r>
              <a:rPr lang="pt-BR" smtClean="0"/>
              <a:t>Reunião com a equipe da UBS;</a:t>
            </a:r>
          </a:p>
          <a:p>
            <a:r>
              <a:rPr lang="pt-BR" smtClean="0"/>
              <a:t>Pedido de materiais de consumo ;</a:t>
            </a:r>
          </a:p>
        </p:txBody>
      </p:sp>
      <p:sp>
        <p:nvSpPr>
          <p:cNvPr id="21507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270375" y="2060575"/>
            <a:ext cx="4478338" cy="4572000"/>
          </a:xfrm>
        </p:spPr>
        <p:txBody>
          <a:bodyPr/>
          <a:lstStyle/>
          <a:p>
            <a:r>
              <a:rPr lang="pt-BR" smtClean="0"/>
              <a:t>Cadastro de todos os alunos;</a:t>
            </a:r>
          </a:p>
          <a:p>
            <a:r>
              <a:rPr lang="pt-BR" smtClean="0"/>
              <a:t>Necessidade das fichas para monitoramento ;</a:t>
            </a:r>
          </a:p>
          <a:p>
            <a:r>
              <a:rPr lang="pt-BR" smtClean="0"/>
              <a:t>Palestra para pais, alunos e professores;</a:t>
            </a:r>
          </a:p>
          <a:p>
            <a:r>
              <a:rPr lang="pt-BR" smtClean="0"/>
              <a:t>Repasse das informações coletadas para planilha eletrônica;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sz="2400" b="1" cap="none" smtClean="0"/>
              <a:t>OBJETIVOS DESTE PROJETO DE INTERVENÇÃO</a:t>
            </a:r>
          </a:p>
        </p:txBody>
      </p:sp>
      <p:sp>
        <p:nvSpPr>
          <p:cNvPr id="22530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457200" y="1939925"/>
            <a:ext cx="7467600" cy="4873625"/>
          </a:xfrm>
        </p:spPr>
        <p:txBody>
          <a:bodyPr/>
          <a:lstStyle/>
          <a:p>
            <a:r>
              <a:rPr lang="pt-BR" smtClean="0"/>
              <a:t>Ampliar a cobertura de atenção à saúde bucal dos escolares;</a:t>
            </a:r>
          </a:p>
          <a:p>
            <a:r>
              <a:rPr lang="pt-BR" smtClean="0"/>
              <a:t>Melhorar a adesão ao atendimento em saúde bucal;</a:t>
            </a:r>
          </a:p>
          <a:p>
            <a:r>
              <a:rPr lang="pt-BR" smtClean="0"/>
              <a:t>Melhorar a qualidade de atenção em saúde bucal dos escolares;</a:t>
            </a:r>
          </a:p>
          <a:p>
            <a:r>
              <a:rPr lang="pt-BR" smtClean="0"/>
              <a:t>Melhorar o registro das informações;</a:t>
            </a:r>
          </a:p>
          <a:p>
            <a:r>
              <a:rPr lang="pt-BR" smtClean="0"/>
              <a:t>Promover a saúde bucal dos escolares.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/>
          </p:cNvSpPr>
          <p:nvPr/>
        </p:nvSpPr>
        <p:spPr bwMode="auto">
          <a:xfrm>
            <a:off x="755650" y="481806"/>
            <a:ext cx="7777163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Proporção de escolares examinados na escola</a:t>
            </a:r>
          </a:p>
        </p:txBody>
      </p:sp>
      <p:pic>
        <p:nvPicPr>
          <p:cNvPr id="7" name="Espaço Reservado para Imagem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9588" y="3005138"/>
            <a:ext cx="5091112" cy="337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ço Reservado para Texto 5"/>
          <p:cNvSpPr>
            <a:spLocks/>
          </p:cNvSpPr>
          <p:nvPr/>
        </p:nvSpPr>
        <p:spPr bwMode="auto">
          <a:xfrm>
            <a:off x="827088" y="1268413"/>
            <a:ext cx="7058025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00"/>
              </a:spcBef>
              <a:spcAft>
                <a:spcPts val="400"/>
              </a:spcAft>
              <a:buClr>
                <a:schemeClr val="accent1"/>
              </a:buClr>
              <a:buSzPct val="70000"/>
            </a:pPr>
            <a:r>
              <a:rPr lang="pt-BR" sz="2100">
                <a:latin typeface="Century Schoolbook"/>
              </a:rPr>
              <a:t>Objetivamos examinar 100% dos escolares do colégio, ou seja 326 alunos, sendo feito em 3 momentos diferentes, conseguimos alcançar nossa meta no primeiro e no ultimo mês.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/>
          </p:cNvSpPr>
          <p:nvPr/>
        </p:nvSpPr>
        <p:spPr bwMode="auto">
          <a:xfrm>
            <a:off x="684213" y="549275"/>
            <a:ext cx="734377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pt-BR" sz="2000" b="1">
                <a:solidFill>
                  <a:schemeClr val="tx2"/>
                </a:solidFill>
                <a:latin typeface="Century Schoolbook"/>
              </a:rPr>
              <a:t>PROPORÇÃO DE ESCOLARES COM PRIMEIRA CONSULTA ODONTOLÓGICA</a:t>
            </a:r>
          </a:p>
        </p:txBody>
      </p:sp>
      <p:pic>
        <p:nvPicPr>
          <p:cNvPr id="5" name="Espaço Reservado para Imagem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550" y="2708275"/>
            <a:ext cx="551815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9" name="Espaço Reservado para Texto 3"/>
          <p:cNvSpPr>
            <a:spLocks/>
          </p:cNvSpPr>
          <p:nvPr/>
        </p:nvSpPr>
        <p:spPr bwMode="auto">
          <a:xfrm>
            <a:off x="755650" y="1268413"/>
            <a:ext cx="78486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00"/>
              </a:spcBef>
              <a:spcAft>
                <a:spcPts val="400"/>
              </a:spcAft>
              <a:buClr>
                <a:schemeClr val="accent1"/>
              </a:buClr>
              <a:buSzPct val="70000"/>
            </a:pPr>
            <a:r>
              <a:rPr lang="pt-BR" sz="2000">
                <a:latin typeface="Century Schoolbook"/>
              </a:rPr>
              <a:t>Objetivamos realizar a primeira consulta com estabelecimento do plano de tratamento em 100 % dos escolares, e conseguimos atingir esta meta.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/>
          </p:cNvSpPr>
          <p:nvPr/>
        </p:nvSpPr>
        <p:spPr bwMode="auto">
          <a:xfrm>
            <a:off x="755650" y="404813"/>
            <a:ext cx="770413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pt-BR" sz="2000" b="1">
                <a:solidFill>
                  <a:schemeClr val="tx2"/>
                </a:solidFill>
                <a:latin typeface="Century Schoolbook"/>
              </a:rPr>
              <a:t>PROPORÇÃO DE ESCOLARES DE ALTO RISCO COM PRIMEIRA CONSULTA</a:t>
            </a:r>
          </a:p>
        </p:txBody>
      </p:sp>
      <p:pic>
        <p:nvPicPr>
          <p:cNvPr id="5" name="Espaço Reservado para Imagem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2565400"/>
            <a:ext cx="5091112" cy="316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Espaço Reservado para Texto 3"/>
          <p:cNvSpPr>
            <a:spLocks/>
          </p:cNvSpPr>
          <p:nvPr/>
        </p:nvSpPr>
        <p:spPr bwMode="auto">
          <a:xfrm>
            <a:off x="755650" y="1341438"/>
            <a:ext cx="7345363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00"/>
              </a:spcBef>
              <a:spcAft>
                <a:spcPts val="400"/>
              </a:spcAft>
              <a:buClr>
                <a:schemeClr val="accent1"/>
              </a:buClr>
              <a:buSzPct val="70000"/>
            </a:pPr>
            <a:r>
              <a:rPr lang="pt-BR" sz="2000">
                <a:latin typeface="Century Schoolbook"/>
              </a:rPr>
              <a:t>Objetivamos priorizar o atendimento dos escolares com alto risco para a cárie dentária,estabelecendo a meta de 100% dos escolares.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3713" y="333375"/>
            <a:ext cx="5486400" cy="56673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400" b="1" dirty="0" smtClean="0"/>
              <a:t>Proporção de buscas ativas</a:t>
            </a:r>
            <a:endParaRPr lang="pt-BR" sz="2400" b="1" dirty="0"/>
          </a:p>
        </p:txBody>
      </p:sp>
      <p:graphicFrame>
        <p:nvGraphicFramePr>
          <p:cNvPr id="3" name="Espaço Reservado para Imagem 4"/>
          <p:cNvGraphicFramePr>
            <a:graphicFrameLocks/>
          </p:cNvGraphicFramePr>
          <p:nvPr/>
        </p:nvGraphicFramePr>
        <p:xfrm>
          <a:off x="1698603" y="2500291"/>
          <a:ext cx="5357851" cy="3143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ço Reservado para Texto 3"/>
          <p:cNvSpPr txBox="1">
            <a:spLocks/>
          </p:cNvSpPr>
          <p:nvPr/>
        </p:nvSpPr>
        <p:spPr>
          <a:xfrm>
            <a:off x="827088" y="1125538"/>
            <a:ext cx="7416800" cy="80486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tabLst/>
              <a:defRPr/>
            </a:pPr>
            <a:r>
              <a:rPr kumimoji="0" lang="pt-B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Objetivamos realizar busca ativa a todos os escolares que faltassem ao agendamento conseguindo atingir nossa meta em 100% das faltas.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650" y="404813"/>
            <a:ext cx="7129463" cy="5667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cap="none" smtClean="0"/>
              <a:t>PROPORÇÃO DOS ESCOLARES COM ESCOVAÇÃO DENTAL SUPERVISIONADA</a:t>
            </a:r>
          </a:p>
        </p:txBody>
      </p:sp>
      <p:graphicFrame>
        <p:nvGraphicFramePr>
          <p:cNvPr id="5" name="Espaço Reservado para Imagem 4"/>
          <p:cNvGraphicFramePr>
            <a:graphicFrameLocks noGrp="1"/>
          </p:cNvGraphicFramePr>
          <p:nvPr>
            <p:ph type="pic" idx="1"/>
          </p:nvPr>
        </p:nvGraphicFramePr>
        <p:xfrm>
          <a:off x="1843065" y="2209778"/>
          <a:ext cx="5214974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16013" y="1111250"/>
            <a:ext cx="7056437" cy="804863"/>
          </a:xfrm>
        </p:spPr>
        <p:txBody>
          <a:bodyPr/>
          <a:lstStyle/>
          <a:p>
            <a:r>
              <a:rPr lang="pt-BR" sz="2000" smtClean="0"/>
              <a:t>Pactuamos realizar a escovação dental supervisionada em 100% dos escolares,alcançando nossa meta.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488237" cy="56673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Proporção de escolares de alto risco com aplicação de gel </a:t>
            </a:r>
            <a:r>
              <a:rPr lang="pt-BR" dirty="0" err="1" smtClean="0"/>
              <a:t>fluoretado</a:t>
            </a:r>
            <a:endParaRPr lang="pt-BR" dirty="0"/>
          </a:p>
        </p:txBody>
      </p:sp>
      <p:graphicFrame>
        <p:nvGraphicFramePr>
          <p:cNvPr id="5" name="Espaço Reservado para Imagem 4"/>
          <p:cNvGraphicFramePr>
            <a:graphicFrameLocks noGrp="1"/>
          </p:cNvGraphicFramePr>
          <p:nvPr>
            <p:ph type="pic" idx="1"/>
          </p:nvPr>
        </p:nvGraphicFramePr>
        <p:xfrm>
          <a:off x="1579540" y="2581252"/>
          <a:ext cx="5500726" cy="3643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5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27088" y="1400002"/>
            <a:ext cx="7632700" cy="804862"/>
          </a:xfrm>
        </p:spPr>
        <p:txBody>
          <a:bodyPr>
            <a:normAutofit fontScale="92500" lnSpcReduction="20000"/>
          </a:bodyPr>
          <a:lstStyle/>
          <a:p>
            <a:r>
              <a:rPr lang="pt-BR" sz="2000" smtClean="0"/>
              <a:t>Objetivamos realizar a aplicação tópica de gel fluoretado em 100% dos escolares classificados como de alto risco para a cárie dental,atingindo esta meta.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38" y="500063"/>
            <a:ext cx="7396162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sz="2700" cap="none" smtClean="0"/>
              <a:t/>
            </a:r>
            <a:br>
              <a:rPr lang="pt-BR" sz="2700" cap="none" smtClean="0"/>
            </a:br>
            <a:r>
              <a:rPr lang="pt-BR" sz="2700" cap="none" smtClean="0"/>
              <a:t/>
            </a:r>
            <a:br>
              <a:rPr lang="pt-BR" sz="2700" cap="none" smtClean="0"/>
            </a:br>
            <a:r>
              <a:rPr lang="pt-BR" sz="2700" cap="none" smtClean="0"/>
              <a:t/>
            </a:r>
            <a:br>
              <a:rPr lang="pt-BR" sz="2700" cap="none" smtClean="0"/>
            </a:br>
            <a:r>
              <a:rPr lang="pt-BR" sz="2700" cap="none" smtClean="0"/>
              <a:t/>
            </a:r>
            <a:br>
              <a:rPr lang="pt-BR" sz="2700" cap="none" smtClean="0"/>
            </a:br>
            <a:r>
              <a:rPr lang="pt-BR" sz="2400" b="1" cap="none" smtClean="0"/>
              <a:t>IMPORTÂNCIA DA MELHORIA DA ATENÇÃO À SAÚDE BUCAL DOS ESCOLARES</a:t>
            </a:r>
            <a:r>
              <a:rPr lang="pt-BR" sz="2400" cap="none" smtClean="0"/>
              <a:t/>
            </a:r>
            <a:br>
              <a:rPr lang="pt-BR" sz="2400" cap="none" smtClean="0"/>
            </a:br>
            <a:endParaRPr lang="pt-BR" sz="2400" cap="none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endParaRPr lang="pt-BR" smtClean="0"/>
          </a:p>
          <a:p>
            <a:r>
              <a:rPr lang="pt-BR" smtClean="0"/>
              <a:t>Promoção da saúde bucal dos escolares;</a:t>
            </a:r>
          </a:p>
          <a:p>
            <a:pPr>
              <a:buFont typeface="Wingdings" pitchFamily="2" charset="2"/>
              <a:buNone/>
            </a:pPr>
            <a:r>
              <a:rPr lang="pt-BR" smtClean="0"/>
              <a:t>    Ampliação  da cobertura de saúde bucal; </a:t>
            </a:r>
          </a:p>
          <a:p>
            <a:r>
              <a:rPr lang="pt-BR" smtClean="0"/>
              <a:t>Melhora  do atendimento;</a:t>
            </a:r>
          </a:p>
          <a:p>
            <a:r>
              <a:rPr lang="pt-BR" smtClean="0"/>
              <a:t>Redução das faltas nas consultas;</a:t>
            </a:r>
          </a:p>
          <a:p>
            <a:r>
              <a:rPr lang="pt-BR" smtClean="0"/>
              <a:t>Estimular o engajamento dos familiares e da escola; </a:t>
            </a:r>
          </a:p>
          <a:p>
            <a:r>
              <a:rPr lang="pt-BR" smtClean="0"/>
              <a:t>Priorizando grupos de risco para o desenvolvimento da cárie dentária;</a:t>
            </a:r>
          </a:p>
          <a:p>
            <a:r>
              <a:rPr lang="pt-BR" smtClean="0"/>
              <a:t> Tratamento clínico eficiente para os alunos.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913" y="549275"/>
            <a:ext cx="6710362" cy="5667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cap="none" smtClean="0"/>
              <a:t>PROPORÇÃO DE ESCOLARES COM TRATAMENTO DENTÁRIO CONCLUÍDO</a:t>
            </a:r>
          </a:p>
        </p:txBody>
      </p:sp>
      <p:graphicFrame>
        <p:nvGraphicFramePr>
          <p:cNvPr id="5" name="Espaço Reservado para Imagem 4"/>
          <p:cNvGraphicFramePr>
            <a:graphicFrameLocks noGrp="1"/>
          </p:cNvGraphicFramePr>
          <p:nvPr>
            <p:ph type="pic" idx="1"/>
          </p:nvPr>
        </p:nvGraphicFramePr>
        <p:xfrm>
          <a:off x="1935142" y="2641578"/>
          <a:ext cx="5286412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699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16013" y="1412875"/>
            <a:ext cx="7056437" cy="804863"/>
          </a:xfrm>
        </p:spPr>
        <p:txBody>
          <a:bodyPr>
            <a:normAutofit fontScale="92500" lnSpcReduction="20000"/>
          </a:bodyPr>
          <a:lstStyle/>
          <a:p>
            <a:r>
              <a:rPr lang="pt-BR" sz="2000" smtClean="0"/>
              <a:t>Objetivamos concluir 100% dos tratamentos odontológicos destes escolares, conseguimos nestes 4 meses concluir o atendimento de 186 alunos,ainda não atingimos nossa meta.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550" y="260350"/>
            <a:ext cx="7056438" cy="56673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Proporção de escolares com registro atualizado</a:t>
            </a:r>
            <a:endParaRPr lang="pt-BR" dirty="0"/>
          </a:p>
        </p:txBody>
      </p:sp>
      <p:graphicFrame>
        <p:nvGraphicFramePr>
          <p:cNvPr id="5" name="Espaço Reservado para Imagem 4"/>
          <p:cNvGraphicFramePr>
            <a:graphicFrameLocks noGrp="1"/>
          </p:cNvGraphicFramePr>
          <p:nvPr>
            <p:ph type="pic" idx="1"/>
          </p:nvPr>
        </p:nvGraphicFramePr>
        <p:xfrm>
          <a:off x="1576367" y="2282804"/>
          <a:ext cx="5143537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23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42988" y="1255713"/>
            <a:ext cx="6697662" cy="804862"/>
          </a:xfrm>
        </p:spPr>
        <p:txBody>
          <a:bodyPr/>
          <a:lstStyle/>
          <a:p>
            <a:r>
              <a:rPr lang="pt-BR" sz="2000" smtClean="0"/>
              <a:t>Objetivamos  atualizar o registro de 100% destes escolares, atingindo nossa meta.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650" y="476250"/>
            <a:ext cx="7272338" cy="5667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cap="none" smtClean="0"/>
              <a:t>PROPORÇÃO DE ESCOLARES COM ORIENTAÇÕES SOBRE HIGIENE BUCAL</a:t>
            </a:r>
          </a:p>
        </p:txBody>
      </p:sp>
      <p:graphicFrame>
        <p:nvGraphicFramePr>
          <p:cNvPr id="5" name="Espaço Reservado para Imagem 4"/>
          <p:cNvGraphicFramePr>
            <a:graphicFrameLocks noGrp="1"/>
          </p:cNvGraphicFramePr>
          <p:nvPr>
            <p:ph type="pic" idx="1"/>
          </p:nvPr>
        </p:nvGraphicFramePr>
        <p:xfrm>
          <a:off x="1625578" y="2282804"/>
          <a:ext cx="5357851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42988" y="1184275"/>
            <a:ext cx="6985000" cy="804863"/>
          </a:xfrm>
        </p:spPr>
        <p:txBody>
          <a:bodyPr/>
          <a:lstStyle/>
          <a:p>
            <a:r>
              <a:rPr lang="pt-BR" sz="2000" smtClean="0"/>
              <a:t>Objetivamos orientar todos os escolares sobre higiene bucal,e conseguimos atingir nossa meta.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550" y="476250"/>
            <a:ext cx="7129463" cy="5667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cap="none" smtClean="0"/>
              <a:t>PROPORÇÃO DE ESCOLARES COM ORIENTAÇÕES SOBRE CÁRIE DENTÁRIA</a:t>
            </a:r>
          </a:p>
        </p:txBody>
      </p:sp>
      <p:graphicFrame>
        <p:nvGraphicFramePr>
          <p:cNvPr id="5" name="Espaço Reservado para Imagem 4"/>
          <p:cNvGraphicFramePr>
            <a:graphicFrameLocks noGrp="1"/>
          </p:cNvGraphicFramePr>
          <p:nvPr>
            <p:ph type="pic" idx="1"/>
          </p:nvPr>
        </p:nvGraphicFramePr>
        <p:xfrm>
          <a:off x="1843065" y="2498704"/>
          <a:ext cx="5357851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771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27088" y="1412875"/>
            <a:ext cx="7058025" cy="804863"/>
          </a:xfrm>
        </p:spPr>
        <p:txBody>
          <a:bodyPr/>
          <a:lstStyle/>
          <a:p>
            <a:r>
              <a:rPr lang="pt-BR" sz="2000" smtClean="0"/>
              <a:t>Objetivamos orientar 100% destes escolares sobre a cárie dentária, atingindo nossa meta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088" y="476250"/>
            <a:ext cx="7058025" cy="5667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pt-BR" sz="1800" cap="none" smtClean="0"/>
              <a:t>PROPORÇÃO DOS ESCOLARES COM ORIENTAÇÕES NUTRICIONAIS</a:t>
            </a:r>
          </a:p>
        </p:txBody>
      </p:sp>
      <p:graphicFrame>
        <p:nvGraphicFramePr>
          <p:cNvPr id="5" name="Espaço Reservado para Imagem 4"/>
          <p:cNvGraphicFramePr>
            <a:graphicFrameLocks noGrp="1"/>
          </p:cNvGraphicFramePr>
          <p:nvPr>
            <p:ph type="pic" idx="1"/>
          </p:nvPr>
        </p:nvGraphicFramePr>
        <p:xfrm>
          <a:off x="1839891" y="2352653"/>
          <a:ext cx="5357851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71550" y="1341438"/>
            <a:ext cx="7272338" cy="804862"/>
          </a:xfrm>
        </p:spPr>
        <p:txBody>
          <a:bodyPr/>
          <a:lstStyle/>
          <a:p>
            <a:r>
              <a:rPr lang="pt-BR" sz="1900" smtClean="0"/>
              <a:t>Objetivamos  fornecer orientação nutricional para a totalidades destes escolares, conseguindo atingir nossa meta</a:t>
            </a:r>
            <a:r>
              <a:rPr lang="pt-BR" sz="1100" smtClean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sz="2400" b="1" cap="none" smtClean="0"/>
              <a:t>RESULTADOS DO PROJETO DE INTERVENÇÃO</a:t>
            </a:r>
          </a:p>
        </p:txBody>
      </p:sp>
      <p:sp>
        <p:nvSpPr>
          <p:cNvPr id="34818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457200" y="1939925"/>
            <a:ext cx="7467600" cy="4873625"/>
          </a:xfrm>
        </p:spPr>
        <p:txBody>
          <a:bodyPr/>
          <a:lstStyle/>
          <a:p>
            <a:r>
              <a:rPr lang="pt-BR" smtClean="0"/>
              <a:t>No decorrer deste projeto de intervenção conseguimos atingir quase todas as metas inicialmente pactuadas. Conseguimos concluir o atendimento odontológico de 57.1% dos escolares, sendo uma questão de tempo para concluirmos o tratamento da totalidade dos 326 escolares.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35013" y="846138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pt-BR" sz="2400" b="1" cap="none" smtClean="0"/>
              <a:t>A IMPORTÂNCIA DO PROJETO DE MELHORIA DA SAÚDE BUCAL DOS ESCOLARES EM DIFERENTES ESFERAS</a:t>
            </a:r>
            <a:br>
              <a:rPr lang="pt-BR" sz="2400" b="1" cap="none" smtClean="0"/>
            </a:br>
            <a:endParaRPr lang="pt-BR" sz="2400" b="1" cap="none" smtClean="0"/>
          </a:p>
        </p:txBody>
      </p:sp>
      <p:sp>
        <p:nvSpPr>
          <p:cNvPr id="35842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642938" y="2216150"/>
            <a:ext cx="8501062" cy="4597400"/>
          </a:xfrm>
        </p:spPr>
        <p:txBody>
          <a:bodyPr/>
          <a:lstStyle/>
          <a:p>
            <a:r>
              <a:rPr lang="pt-BR" smtClean="0"/>
              <a:t>Para a equipe de nossa UBS;</a:t>
            </a:r>
          </a:p>
          <a:p>
            <a:r>
              <a:rPr lang="pt-BR" smtClean="0"/>
              <a:t>Para o serviço odontológico;</a:t>
            </a:r>
          </a:p>
          <a:p>
            <a:r>
              <a:rPr lang="pt-BR" smtClean="0"/>
              <a:t>Para os escolares;</a:t>
            </a:r>
          </a:p>
          <a:p>
            <a:r>
              <a:rPr lang="pt-BR" smtClean="0"/>
              <a:t>Para a comunidade</a:t>
            </a:r>
            <a:r>
              <a:rPr lang="pt-BR" sz="2800" smtClean="0"/>
              <a:t>.</a:t>
            </a:r>
          </a:p>
          <a:p>
            <a:pPr lvl="3">
              <a:buFont typeface="Wingdings" pitchFamily="2" charset="2"/>
              <a:buNone/>
            </a:pPr>
            <a:endParaRPr lang="pt-BR" sz="16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Reunião da equipe _Visão multiprofissional para nossos usuários</a:t>
            </a:r>
            <a:endParaRPr lang="pt-BR" sz="2400" dirty="0"/>
          </a:p>
        </p:txBody>
      </p:sp>
      <p:pic>
        <p:nvPicPr>
          <p:cNvPr id="6" name="Espaço Reservado para Conteúdo 5" descr="Reuniões UB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43042" y="1785926"/>
            <a:ext cx="4762500" cy="3562350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pt-BR" sz="2400" b="1" cap="none" dirty="0" smtClean="0"/>
              <a:t>INCORPORAÇÃO DO PROJETO DE INTERVENÇÃO DA MELHORIA DA ATENÇÃO À SAÚDE BUCAL DOS ESCOLARES</a:t>
            </a:r>
          </a:p>
        </p:txBody>
      </p:sp>
      <p:sp>
        <p:nvSpPr>
          <p:cNvPr id="36866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084388"/>
            <a:ext cx="7467600" cy="4873625"/>
          </a:xfrm>
        </p:spPr>
        <p:txBody>
          <a:bodyPr/>
          <a:lstStyle/>
          <a:p>
            <a:r>
              <a:rPr lang="pt-BR" smtClean="0"/>
              <a:t>O projeto foi prontamente aceito pelos colegas de nossa UBS,assim como também pelos alunos,  professores e comunidade.</a:t>
            </a:r>
          </a:p>
          <a:p>
            <a:r>
              <a:rPr lang="pt-BR" smtClean="0"/>
              <a:t>Este projeto é uma realidade em nossa UBS, e foi incorporado à nossa rotina de serviço.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sz="2400" b="1" cap="none" smtClean="0"/>
              <a:t>REFLEXÕES CRÍTICAS PESSOAIS</a:t>
            </a:r>
          </a:p>
        </p:txBody>
      </p:sp>
      <p:sp>
        <p:nvSpPr>
          <p:cNvPr id="37890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42938" y="1998663"/>
            <a:ext cx="8229600" cy="4525962"/>
          </a:xfrm>
        </p:spPr>
        <p:txBody>
          <a:bodyPr/>
          <a:lstStyle/>
          <a:p>
            <a:r>
              <a:rPr lang="pt-BR" smtClean="0"/>
              <a:t>Desenvolvimento do curso em relação às expectativas iniciais;</a:t>
            </a:r>
          </a:p>
          <a:p>
            <a:r>
              <a:rPr lang="pt-BR" smtClean="0"/>
              <a:t>Significado deste curso para a prática profissional;</a:t>
            </a:r>
          </a:p>
          <a:p>
            <a:r>
              <a:rPr lang="pt-BR" smtClean="0"/>
              <a:t>Aprendizados mais relevantes.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sz="2400" b="1" cap="none" dirty="0" smtClean="0"/>
              <a:t>CARACTERÍSTICAS DO MUNICÍPIO DE MEDIANEIRA_PARANÁ</a:t>
            </a:r>
          </a:p>
        </p:txBody>
      </p:sp>
      <p:sp>
        <p:nvSpPr>
          <p:cNvPr id="16386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0825" y="1736725"/>
            <a:ext cx="4321175" cy="4572000"/>
          </a:xfrm>
        </p:spPr>
        <p:txBody>
          <a:bodyPr/>
          <a:lstStyle/>
          <a:p>
            <a:r>
              <a:rPr lang="pt-BR" smtClean="0"/>
              <a:t>População de 45.000 habitantes;</a:t>
            </a:r>
          </a:p>
          <a:p>
            <a:r>
              <a:rPr lang="pt-BR" smtClean="0"/>
              <a:t>Região agrícola;</a:t>
            </a:r>
          </a:p>
          <a:p>
            <a:r>
              <a:rPr lang="pt-BR" smtClean="0"/>
              <a:t>Possui 5 equipes de Saúde da Família;</a:t>
            </a:r>
          </a:p>
          <a:p>
            <a:r>
              <a:rPr lang="pt-BR" smtClean="0"/>
              <a:t>3 Unidades Básicas de Saúde;</a:t>
            </a:r>
          </a:p>
          <a:p>
            <a:r>
              <a:rPr lang="pt-BR" smtClean="0"/>
              <a:t>2 Hospitais conveniados ao SUS;</a:t>
            </a:r>
          </a:p>
        </p:txBody>
      </p:sp>
      <p:sp>
        <p:nvSpPr>
          <p:cNvPr id="16387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559300" y="1736725"/>
            <a:ext cx="4405313" cy="4572000"/>
          </a:xfrm>
        </p:spPr>
        <p:txBody>
          <a:bodyPr/>
          <a:lstStyle/>
          <a:p>
            <a:r>
              <a:rPr lang="pt-BR" smtClean="0"/>
              <a:t>Central de agendamento;</a:t>
            </a:r>
          </a:p>
          <a:p>
            <a:r>
              <a:rPr lang="pt-BR" smtClean="0"/>
              <a:t>Serviço Ambulatorial Médico de Urgência;</a:t>
            </a:r>
          </a:p>
          <a:p>
            <a:r>
              <a:rPr lang="pt-BR" smtClean="0"/>
              <a:t>Clínica Materno Infantil;</a:t>
            </a:r>
          </a:p>
          <a:p>
            <a:r>
              <a:rPr lang="pt-BR" smtClean="0"/>
              <a:t>Centro de Especialidades Odontológicas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Localização Geográfica de </a:t>
            </a:r>
            <a:r>
              <a:rPr lang="pt-BR" sz="2400" dirty="0" err="1" smtClean="0"/>
              <a:t>Medianeira_Paraná</a:t>
            </a:r>
            <a:endParaRPr lang="pt-BR" sz="2400" dirty="0"/>
          </a:p>
        </p:txBody>
      </p:sp>
      <p:pic>
        <p:nvPicPr>
          <p:cNvPr id="7" name="Espaço Reservado para Conteúdo 6" descr="Medianeira-Paraná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71538" y="1620362"/>
            <a:ext cx="6345650" cy="407934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Vista aérea do município de Medianeira</a:t>
            </a:r>
            <a:endParaRPr lang="pt-BR" sz="2800" dirty="0"/>
          </a:p>
        </p:txBody>
      </p:sp>
      <p:pic>
        <p:nvPicPr>
          <p:cNvPr id="6" name="Espaço Reservado para Conteúdo 5" descr="Foto aérea Medianeir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90650" y="2208212"/>
            <a:ext cx="5600700" cy="3657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sz="2400" b="1" cap="none" smtClean="0"/>
              <a:t>CARACTERÍSTICAS DA UNIDADE BÁSICA DE SAÚDE DO BAIRRO NAZARÉ</a:t>
            </a:r>
          </a:p>
        </p:txBody>
      </p:sp>
      <p:sp>
        <p:nvSpPr>
          <p:cNvPr id="17410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881188"/>
            <a:ext cx="4259263" cy="4572000"/>
          </a:xfrm>
        </p:spPr>
        <p:txBody>
          <a:bodyPr/>
          <a:lstStyle/>
          <a:p>
            <a:r>
              <a:rPr lang="pt-BR" smtClean="0"/>
              <a:t>1 Equipe de Saúde da Família;</a:t>
            </a:r>
          </a:p>
          <a:p>
            <a:r>
              <a:rPr lang="pt-BR" smtClean="0"/>
              <a:t>População estimada de 5.300 usuários;</a:t>
            </a:r>
          </a:p>
          <a:p>
            <a:r>
              <a:rPr lang="pt-BR" smtClean="0"/>
              <a:t>Grande maioria de baixa renda,totalmente dependentes do SUS e de nossa UBS;</a:t>
            </a:r>
          </a:p>
          <a:p>
            <a:pPr>
              <a:buFont typeface="Wingdings" pitchFamily="2" charset="2"/>
              <a:buNone/>
            </a:pPr>
            <a:r>
              <a:rPr lang="pt-BR" smtClean="0"/>
              <a:t>       </a:t>
            </a:r>
          </a:p>
        </p:txBody>
      </p:sp>
      <p:sp>
        <p:nvSpPr>
          <p:cNvPr id="17411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5025" y="1809750"/>
            <a:ext cx="4464050" cy="4572000"/>
          </a:xfrm>
        </p:spPr>
        <p:txBody>
          <a:bodyPr/>
          <a:lstStyle/>
          <a:p>
            <a:r>
              <a:rPr lang="pt-BR" smtClean="0"/>
              <a:t>Boa estrutura física do prédio;</a:t>
            </a:r>
          </a:p>
          <a:p>
            <a:r>
              <a:rPr lang="pt-BR" smtClean="0"/>
              <a:t>Área externa coberta, para realização de reuniões e atividades;</a:t>
            </a:r>
          </a:p>
          <a:p>
            <a:r>
              <a:rPr lang="pt-BR" smtClean="0"/>
              <a:t>Área urbana;</a:t>
            </a:r>
          </a:p>
          <a:p>
            <a:endParaRPr lang="pt-B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Unidade básica de Saúde Nazaré</a:t>
            </a:r>
            <a:endParaRPr lang="pt-BR" dirty="0"/>
          </a:p>
        </p:txBody>
      </p:sp>
      <p:pic>
        <p:nvPicPr>
          <p:cNvPr id="7" name="Espaço Reservado para Conteúdo 6" descr="Posto saúde Nazar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2976" y="1714488"/>
            <a:ext cx="6357982" cy="492919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sz="2400" b="1" cap="none" smtClean="0"/>
              <a:t>SITUAÇÃO DO ATENDIMENTO DOS ESCOLARES COM FAIXA ETÁRIA ENTRE 5 E 14 ANOS ANTES DA INTERVENÇÃO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388" y="1952625"/>
            <a:ext cx="4321175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Aproximadamente 896 crianças com esta faixa etária;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Atendimentos basicamente emergenciais;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Poucos pacientes retornam para dar continuidade ao seu tratamento clínico odontológico;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414838" y="1952625"/>
            <a:ext cx="4549775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Dificuldade dos pais em nos trazer seus filhos;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Agendamento no contra turno escolar, em horário de trabalho dos responsáveis;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Faltas ao agendamento;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Pacientes não concluem tratamento.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pt-BR" sz="2400" b="1" cap="none" smtClean="0"/>
              <a:t>OBJETIVO GERAL DO PROJETO DE INTERVENÇÃO DA MELHORIA DA SAÚDE BUCAL DOS ESCOLARES</a:t>
            </a:r>
          </a:p>
        </p:txBody>
      </p:sp>
      <p:sp>
        <p:nvSpPr>
          <p:cNvPr id="19458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457200" y="2443163"/>
            <a:ext cx="7467600" cy="4873625"/>
          </a:xfrm>
        </p:spPr>
        <p:txBody>
          <a:bodyPr/>
          <a:lstStyle/>
          <a:p>
            <a:r>
              <a:rPr lang="pt-BR" smtClean="0"/>
              <a:t>Promover a saúde bucal dos escolares, ampliando a cobertura de saúde bucal, melhorando o atendimento, objetivando a redução das faltas nas consultas, além de estimular o engajamento dos familiares e da escola; priorizando grupos de risco para o desenvolvimento da cárie dentária e tratamento clínico eficiente para os alunos.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lcão Envidraçado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458</TotalTime>
  <Words>1078</Words>
  <Application>Microsoft Office PowerPoint</Application>
  <PresentationFormat>Apresentação na tela (4:3)</PresentationFormat>
  <Paragraphs>122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Balcão Envidraçado</vt:lpstr>
      <vt:lpstr>    Universidade Federal de Pelotas Especialização em Saúde da Família</vt:lpstr>
      <vt:lpstr>    IMPORTÂNCIA DA MELHORIA DA ATENÇÃO À SAÚDE BUCAL DOS ESCOLARES </vt:lpstr>
      <vt:lpstr>CARACTERÍSTICAS DO MUNICÍPIO DE MEDIANEIRA_PARANÁ</vt:lpstr>
      <vt:lpstr>Localização Geográfica de Medianeira_Paraná</vt:lpstr>
      <vt:lpstr>Vista aérea do município de Medianeira</vt:lpstr>
      <vt:lpstr>CARACTERÍSTICAS DA UNIDADE BÁSICA DE SAÚDE DO BAIRRO NAZARÉ</vt:lpstr>
      <vt:lpstr>Unidade básica de Saúde Nazaré</vt:lpstr>
      <vt:lpstr>SITUAÇÃO DO ATENDIMENTO DOS ESCOLARES COM FAIXA ETÁRIA ENTRE 5 E 14 ANOS ANTES DA INTERVENÇÃO</vt:lpstr>
      <vt:lpstr>OBJETIVO GERAL DO PROJETO DE INTERVENÇÃO DA MELHORIA DA SAÚDE BUCAL DOS ESCOLARES</vt:lpstr>
      <vt:lpstr>AÇÕES REALIZADAS PARA MELHORIA DA SAÚDE BUCAL DOS ESCOLARES DO COLÉGIO MUNICIPAL SEMÍRAMIS</vt:lpstr>
      <vt:lpstr>Escola Municipal Semíramis de Barros Braga</vt:lpstr>
      <vt:lpstr>LOGÍSTICA UTILIZADA PARA A MELHORIA DA SAÚDE BUCAL DOS ESCOLARES</vt:lpstr>
      <vt:lpstr>OBJETIVOS DESTE PROJETO DE INTERVENÇÃO</vt:lpstr>
      <vt:lpstr>Slide 14</vt:lpstr>
      <vt:lpstr>Slide 15</vt:lpstr>
      <vt:lpstr>Slide 16</vt:lpstr>
      <vt:lpstr>Proporção de buscas ativas</vt:lpstr>
      <vt:lpstr>PROPORÇÃO DOS ESCOLARES COM ESCOVAÇÃO DENTAL SUPERVISIONADA</vt:lpstr>
      <vt:lpstr>Proporção de escolares de alto risco com aplicação de gel fluoretado</vt:lpstr>
      <vt:lpstr>PROPORÇÃO DE ESCOLARES COM TRATAMENTO DENTÁRIO CONCLUÍDO</vt:lpstr>
      <vt:lpstr>Proporção de escolares com registro atualizado</vt:lpstr>
      <vt:lpstr>PROPORÇÃO DE ESCOLARES COM ORIENTAÇÕES SOBRE HIGIENE BUCAL</vt:lpstr>
      <vt:lpstr>PROPORÇÃO DE ESCOLARES COM ORIENTAÇÕES SOBRE CÁRIE DENTÁRIA</vt:lpstr>
      <vt:lpstr>PROPORÇÃO DOS ESCOLARES COM ORIENTAÇÕES NUTRICIONAIS</vt:lpstr>
      <vt:lpstr>RESULTADOS DO PROJETO DE INTERVENÇÃO</vt:lpstr>
      <vt:lpstr>A IMPORTÂNCIA DO PROJETO DE MELHORIA DA SAÚDE BUCAL DOS ESCOLARES EM DIFERENTES ESFERAS </vt:lpstr>
      <vt:lpstr>Reunião da equipe _Visão multiprofissional para nossos usuários</vt:lpstr>
      <vt:lpstr>INCORPORAÇÃO DO PROJETO DE INTERVENÇÃO DA MELHORIA DA ATENÇÃO À SAÚDE BUCAL DOS ESCOLARES</vt:lpstr>
      <vt:lpstr>REFLEXÕES CRÍTICAS PESSOAIS</vt:lpstr>
    </vt:vector>
  </TitlesOfParts>
  <Company>USUARIO1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Bedin</cp:lastModifiedBy>
  <cp:revision>47</cp:revision>
  <dcterms:created xsi:type="dcterms:W3CDTF">2002-06-26T07:18:15Z</dcterms:created>
  <dcterms:modified xsi:type="dcterms:W3CDTF">2014-08-04T22:14:25Z</dcterms:modified>
</cp:coreProperties>
</file>