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73" r:id="rId4"/>
    <p:sldId id="274" r:id="rId5"/>
    <p:sldId id="264" r:id="rId6"/>
    <p:sldId id="266" r:id="rId7"/>
    <p:sldId id="269" r:id="rId8"/>
    <p:sldId id="270" r:id="rId9"/>
    <p:sldId id="271" r:id="rId10"/>
    <p:sldId id="267" r:id="rId11"/>
    <p:sldId id="258" r:id="rId12"/>
    <p:sldId id="259" r:id="rId13"/>
    <p:sldId id="276" r:id="rId14"/>
    <p:sldId id="277" r:id="rId15"/>
    <p:sldId id="278" r:id="rId16"/>
    <p:sldId id="279" r:id="rId17"/>
    <p:sldId id="280" r:id="rId18"/>
    <p:sldId id="323" r:id="rId19"/>
    <p:sldId id="261" r:id="rId20"/>
    <p:sldId id="324" r:id="rId21"/>
    <p:sldId id="289" r:id="rId22"/>
    <p:sldId id="290" r:id="rId23"/>
    <p:sldId id="291" r:id="rId24"/>
    <p:sldId id="293" r:id="rId25"/>
    <p:sldId id="292" r:id="rId26"/>
    <p:sldId id="295" r:id="rId27"/>
    <p:sldId id="296" r:id="rId28"/>
    <p:sldId id="298" r:id="rId29"/>
    <p:sldId id="301" r:id="rId30"/>
    <p:sldId id="303" r:id="rId31"/>
    <p:sldId id="304" r:id="rId32"/>
    <p:sldId id="305" r:id="rId33"/>
    <p:sldId id="287" r:id="rId34"/>
    <p:sldId id="307" r:id="rId35"/>
    <p:sldId id="313" r:id="rId36"/>
    <p:sldId id="315" r:id="rId37"/>
    <p:sldId id="318" r:id="rId38"/>
    <p:sldId id="320" r:id="rId39"/>
    <p:sldId id="321" r:id="rId40"/>
    <p:sldId id="265" r:id="rId41"/>
    <p:sldId id="322" r:id="rId42"/>
    <p:sldId id="263" r:id="rId43"/>
    <p:sldId id="325" r:id="rId44"/>
    <p:sldId id="272" r:id="rId4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53F0"/>
    <a:srgbClr val="FFFFFF"/>
    <a:srgbClr val="4736F6"/>
    <a:srgbClr val="C9600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Educa&#231;&#227;o%20Continuada%20MM\5)%20Interven&#231;&#227;o\15&#170;%20semana\Banco%20de%20Dados%20PN%20-%20semana%2015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F:\Educa&#231;&#227;o%20Continuada%20MM\5)%20Interven&#231;&#227;o\15&#170;%20semana\Banco%20de%20Dados%20PN%20-%20semana%2015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Educa&#231;&#227;o%20Continuada%20MM\5)%20Interven&#231;&#227;o\15&#170;%20semana\Banco%20de%20Dados%20PN%20-%20semana%2015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Educa&#231;&#227;o%20Continuada%20MM\5)%20Interven&#231;&#227;o\15&#170;%20semana\Banco%20de%20Dados%20PN%20-%20semana%2015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Educa&#231;&#227;o%20Continuada%20MM\5)%20Interven&#231;&#227;o\15&#170;%20semana\Banco%20de%20Dados%20Puerp&#233;rio%20-%20semana%201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Educa&#231;&#227;o%20Continuada%20MM\5)%20Interven&#231;&#227;o\15&#170;%20semana\Banco%20de%20Dados%20PN%20-%20semana%201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Educa&#231;&#227;o%20Continuada%20MM\5)%20Interven&#231;&#227;o\15&#170;%20semana\Banco%20de%20Dados%20PN%20-%20semana%2015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Educa&#231;&#227;o%20Continuada%20MM\5)%20Interven&#231;&#227;o\15&#170;%20semana\Banco%20de%20Dados%20PN%20-%20semana%2015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Educa&#231;&#227;o%20Continuada%20MM\5)%20Interven&#231;&#227;o\15&#170;%20semana\Banco%20de%20Dados%20PN%20-%20semana%2015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Educa&#231;&#227;o%20Continuada%20MM\5)%20Interven&#231;&#227;o\15&#170;%20semana\Banco%20de%20Dados%20PN%20-%20semana%2015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Educa&#231;&#227;o%20Continuada%20MM\5)%20Interven&#231;&#227;o\15&#170;%20semana\Banco%20de%20Dados%20PN%20-%20semana%2015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Educa&#231;&#227;o%20Continuada%20MM\5)%20Interven&#231;&#227;o\15&#170;%20semana\Banco%20de%20Dados%20PN%20-%20semana%2015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F:\Educa&#231;&#227;o%20Continuada%20MM\5)%20Interven&#231;&#227;o\15&#170;%20semana\Banco%20de%20Dados%20PN%20-%20semana%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32"/>
  <c:chart>
    <c:autoTitleDeleted val="1"/>
    <c:plotArea>
      <c:layout>
        <c:manualLayout>
          <c:layoutTarget val="inner"/>
          <c:xMode val="edge"/>
          <c:yMode val="edge"/>
          <c:x val="0.13883077778560815"/>
          <c:y val="5.4258782285182799E-2"/>
          <c:w val="0.83869172947331871"/>
          <c:h val="0.72512139508695961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gestantes cadastradas no Programa de Pré-natal. </c:v>
                </c:pt>
              </c:strCache>
            </c:strRef>
          </c:tx>
          <c:dLbls>
            <c:showVal val="1"/>
          </c:dLbls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0.53030303030303061</c:v>
                </c:pt>
                <c:pt idx="1">
                  <c:v>0.72727272727272729</c:v>
                </c:pt>
                <c:pt idx="2">
                  <c:v>0.75757575757575879</c:v>
                </c:pt>
                <c:pt idx="3">
                  <c:v>0</c:v>
                </c:pt>
              </c:numCache>
            </c:numRef>
          </c:val>
        </c:ser>
        <c:axId val="64758144"/>
        <c:axId val="64759680"/>
      </c:barChart>
      <c:catAx>
        <c:axId val="6475814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64759680"/>
        <c:crosses val="autoZero"/>
        <c:auto val="1"/>
        <c:lblAlgn val="ctr"/>
        <c:lblOffset val="100"/>
      </c:catAx>
      <c:valAx>
        <c:axId val="64759680"/>
        <c:scaling>
          <c:orientation val="minMax"/>
          <c:max val="1"/>
          <c:min val="0"/>
        </c:scaling>
        <c:axPos val="l"/>
        <c:numFmt formatCode="0%" sourceLinked="0"/>
        <c:tickLblPos val="nextTo"/>
        <c:txPr>
          <a:bodyPr rot="0" vert="horz"/>
          <a:lstStyle/>
          <a:p>
            <a:pPr>
              <a:defRPr b="0"/>
            </a:pPr>
            <a:endParaRPr lang="pt-BR"/>
          </a:p>
        </c:txPr>
        <c:crossAx val="64758144"/>
        <c:crosses val="autoZero"/>
        <c:crossBetween val="between"/>
        <c:majorUnit val="0.1"/>
      </c:valAx>
    </c:plotArea>
    <c:plotVisOnly val="1"/>
    <c:dispBlanksAs val="gap"/>
  </c:chart>
  <c:txPr>
    <a:bodyPr/>
    <a:lstStyle/>
    <a:p>
      <a:pPr>
        <a:defRPr sz="1800"/>
      </a:pPr>
      <a:endParaRPr lang="pt-B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32"/>
  <c:chart>
    <c:autoTitleDeleted val="1"/>
    <c:plotArea>
      <c:layout>
        <c:manualLayout>
          <c:layoutTarget val="inner"/>
          <c:xMode val="edge"/>
          <c:yMode val="edge"/>
          <c:x val="0.11841448693478343"/>
          <c:y val="9.5038013121802892E-2"/>
          <c:w val="0.8624135339625365"/>
          <c:h val="0.69958532915515559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Indicadores!$C$89</c:f>
              <c:strCache>
                <c:ptCount val="1"/>
                <c:pt idx="0">
                  <c:v>Proporção de gestantes que receberam orientação sobre cuidados com o recém-nascido</c:v>
                </c:pt>
              </c:strCache>
            </c:strRef>
          </c:tx>
          <c:dLbls>
            <c:showVal val="1"/>
          </c:dLbls>
          <c:cat>
            <c:strRef>
              <c:f>Indicadores!$D$88:$G$88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Indicadores!$D$89:$G$89</c:f>
              <c:numCache>
                <c:formatCode>0.0%</c:formatCode>
                <c:ptCount val="4"/>
                <c:pt idx="0">
                  <c:v>0.48571428571428976</c:v>
                </c:pt>
                <c:pt idx="1">
                  <c:v>0.64583333333333925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67375872"/>
        <c:axId val="67377408"/>
      </c:barChart>
      <c:catAx>
        <c:axId val="6737587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500" b="1"/>
            </a:pPr>
            <a:endParaRPr lang="pt-BR"/>
          </a:p>
        </c:txPr>
        <c:crossAx val="67377408"/>
        <c:crosses val="autoZero"/>
        <c:auto val="1"/>
        <c:lblAlgn val="ctr"/>
        <c:lblOffset val="100"/>
      </c:catAx>
      <c:valAx>
        <c:axId val="67377408"/>
        <c:scaling>
          <c:orientation val="minMax"/>
          <c:max val="1"/>
        </c:scaling>
        <c:axPos val="l"/>
        <c:numFmt formatCode="0%" sourceLinked="0"/>
        <c:tickLblPos val="nextTo"/>
        <c:txPr>
          <a:bodyPr rot="0" vert="horz"/>
          <a:lstStyle/>
          <a:p>
            <a:pPr>
              <a:defRPr sz="1500" b="1"/>
            </a:pPr>
            <a:endParaRPr lang="pt-BR"/>
          </a:p>
        </c:txPr>
        <c:crossAx val="67375872"/>
        <c:crosses val="autoZero"/>
        <c:crossBetween val="between"/>
        <c:majorUnit val="0.1"/>
      </c:valAx>
    </c:plotArea>
    <c:plotVisOnly val="1"/>
    <c:dispBlanksAs val="gap"/>
  </c:chart>
  <c:txPr>
    <a:bodyPr/>
    <a:lstStyle/>
    <a:p>
      <a:pPr>
        <a:defRPr sz="1800"/>
      </a:pPr>
      <a:endParaRPr lang="pt-BR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32"/>
  <c:chart>
    <c:autoTitleDeleted val="1"/>
    <c:plotArea>
      <c:layout>
        <c:manualLayout>
          <c:layoutTarget val="inner"/>
          <c:xMode val="edge"/>
          <c:yMode val="edge"/>
          <c:x val="9.8389182439238679E-2"/>
          <c:y val="9.3776954775303067E-2"/>
          <c:w val="0.88316230936761508"/>
          <c:h val="0.72326152947810884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Indicadores!$C$94</c:f>
              <c:strCache>
                <c:ptCount val="1"/>
                <c:pt idx="0">
                  <c:v>Proporção de gestantes que receberam orientação sobre anticoncepção após o parto</c:v>
                </c:pt>
              </c:strCache>
            </c:strRef>
          </c:tx>
          <c:dLbls>
            <c:showVal val="1"/>
          </c:dLbls>
          <c:cat>
            <c:strRef>
              <c:f>Indicadores!$D$93:$G$93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Indicadores!$D$94:$G$94</c:f>
              <c:numCache>
                <c:formatCode>0.0%</c:formatCode>
                <c:ptCount val="4"/>
                <c:pt idx="0">
                  <c:v>0.48571428571428976</c:v>
                </c:pt>
                <c:pt idx="1">
                  <c:v>0.64583333333333925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67431040"/>
        <c:axId val="67441024"/>
      </c:barChart>
      <c:catAx>
        <c:axId val="6743104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500" b="1"/>
            </a:pPr>
            <a:endParaRPr lang="pt-BR"/>
          </a:p>
        </c:txPr>
        <c:crossAx val="67441024"/>
        <c:crosses val="autoZero"/>
        <c:auto val="1"/>
        <c:lblAlgn val="ctr"/>
        <c:lblOffset val="100"/>
      </c:catAx>
      <c:valAx>
        <c:axId val="67441024"/>
        <c:scaling>
          <c:orientation val="minMax"/>
          <c:max val="1"/>
        </c:scaling>
        <c:axPos val="l"/>
        <c:numFmt formatCode="0%" sourceLinked="0"/>
        <c:tickLblPos val="nextTo"/>
        <c:txPr>
          <a:bodyPr rot="0" vert="horz"/>
          <a:lstStyle/>
          <a:p>
            <a:pPr>
              <a:defRPr sz="1500" b="1"/>
            </a:pPr>
            <a:endParaRPr lang="pt-BR"/>
          </a:p>
        </c:txPr>
        <c:crossAx val="67431040"/>
        <c:crosses val="autoZero"/>
        <c:crossBetween val="between"/>
        <c:majorUnit val="0.1"/>
      </c:valAx>
    </c:plotArea>
    <c:plotVisOnly val="1"/>
    <c:dispBlanksAs val="gap"/>
  </c:chart>
  <c:txPr>
    <a:bodyPr/>
    <a:lstStyle/>
    <a:p>
      <a:pPr>
        <a:defRPr sz="1800"/>
      </a:pPr>
      <a:endParaRPr lang="pt-BR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32"/>
  <c:chart>
    <c:autoTitleDeleted val="1"/>
    <c:plotArea>
      <c:layout>
        <c:manualLayout>
          <c:layoutTarget val="inner"/>
          <c:xMode val="edge"/>
          <c:yMode val="edge"/>
          <c:x val="9.4811393986903025E-2"/>
          <c:y val="9.2892610004754059E-2"/>
          <c:w val="0.88741095266333969"/>
          <c:h val="0.72587125614072334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Indicadores!$C$104</c:f>
              <c:strCache>
                <c:ptCount val="1"/>
                <c:pt idx="0">
                  <c:v>Proporção de gestantes que receberam  orientação sobre higiene bucal</c:v>
                </c:pt>
              </c:strCache>
            </c:strRef>
          </c:tx>
          <c:dLbls>
            <c:showVal val="1"/>
          </c:dLbls>
          <c:cat>
            <c:strRef>
              <c:f>Indicadores!$D$103:$G$103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Indicadores!$D$104:$G$104</c:f>
              <c:numCache>
                <c:formatCode>0.0%</c:formatCode>
                <c:ptCount val="4"/>
                <c:pt idx="0">
                  <c:v>0.74285714285714288</c:v>
                </c:pt>
                <c:pt idx="1">
                  <c:v>0.75000000000000488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67494656"/>
        <c:axId val="67496192"/>
      </c:barChart>
      <c:catAx>
        <c:axId val="6749465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500" b="1"/>
            </a:pPr>
            <a:endParaRPr lang="pt-BR"/>
          </a:p>
        </c:txPr>
        <c:crossAx val="67496192"/>
        <c:crosses val="autoZero"/>
        <c:auto val="1"/>
        <c:lblAlgn val="ctr"/>
        <c:lblOffset val="100"/>
      </c:catAx>
      <c:valAx>
        <c:axId val="67496192"/>
        <c:scaling>
          <c:orientation val="minMax"/>
          <c:max val="1"/>
        </c:scaling>
        <c:axPos val="l"/>
        <c:numFmt formatCode="0%" sourceLinked="0"/>
        <c:tickLblPos val="nextTo"/>
        <c:txPr>
          <a:bodyPr rot="0" vert="horz"/>
          <a:lstStyle/>
          <a:p>
            <a:pPr>
              <a:defRPr sz="1500" b="1"/>
            </a:pPr>
            <a:endParaRPr lang="pt-BR"/>
          </a:p>
        </c:txPr>
        <c:crossAx val="67494656"/>
        <c:crosses val="autoZero"/>
        <c:crossBetween val="between"/>
        <c:majorUnit val="0.1"/>
      </c:valAx>
    </c:plotArea>
    <c:plotVisOnly val="1"/>
    <c:dispBlanksAs val="gap"/>
  </c:chart>
  <c:txPr>
    <a:bodyPr/>
    <a:lstStyle/>
    <a:p>
      <a:pPr>
        <a:defRPr sz="1800"/>
      </a:pPr>
      <a:endParaRPr lang="pt-BR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32"/>
  <c:chart>
    <c:autoTitleDeleted val="1"/>
    <c:plotArea>
      <c:layout>
        <c:manualLayout>
          <c:layoutTarget val="inner"/>
          <c:xMode val="edge"/>
          <c:yMode val="edge"/>
          <c:x val="0.10980252424861761"/>
          <c:y val="0.11263107714226167"/>
          <c:w val="0.87241982240162563"/>
          <c:h val="0.66674910022988076"/>
        </c:manualLayout>
      </c:layout>
      <c:barChart>
        <c:barDir val="col"/>
        <c:grouping val="clustered"/>
        <c:ser>
          <c:idx val="1"/>
          <c:order val="1"/>
          <c:cat>
            <c:multiLvlStrRef>
              <c:f>Indicadores!$D$4:$G$4</c:f>
            </c:multiLvlStrRef>
          </c:cat>
          <c:val>
            <c:numRef>
              <c:f>Indicadores!$D$5:$G$5</c:f>
            </c:numRef>
          </c:val>
        </c:ser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puérperas com consulta até 42 dias após o parto.     </c:v>
                </c:pt>
              </c:strCache>
            </c:strRef>
          </c:tx>
          <c:dLbls>
            <c:dLbl>
              <c:idx val="1"/>
              <c:layout>
                <c:manualLayout>
                  <c:x val="6.4646012180937648E-3"/>
                  <c:y val="0"/>
                </c:manualLayout>
              </c:layout>
              <c:showVal val="1"/>
            </c:dLbl>
            <c:showVal val="1"/>
          </c:dLbls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0.53846153846153844</c:v>
                </c:pt>
                <c:pt idx="1">
                  <c:v>1</c:v>
                </c:pt>
                <c:pt idx="2">
                  <c:v>0.8</c:v>
                </c:pt>
                <c:pt idx="3">
                  <c:v>0</c:v>
                </c:pt>
              </c:numCache>
            </c:numRef>
          </c:val>
        </c:ser>
        <c:axId val="67534208"/>
        <c:axId val="67544192"/>
      </c:barChart>
      <c:catAx>
        <c:axId val="6753420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67544192"/>
        <c:crosses val="autoZero"/>
        <c:auto val="1"/>
        <c:lblAlgn val="ctr"/>
        <c:lblOffset val="100"/>
      </c:catAx>
      <c:valAx>
        <c:axId val="67544192"/>
        <c:scaling>
          <c:orientation val="minMax"/>
          <c:max val="1"/>
        </c:scaling>
        <c:axPos val="l"/>
        <c:numFmt formatCode="0%" sourceLinked="0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67534208"/>
        <c:crosses val="autoZero"/>
        <c:crossBetween val="between"/>
        <c:majorUnit val="0.1"/>
      </c:valAx>
    </c:plotArea>
    <c:plotVisOnly val="1"/>
    <c:dispBlanksAs val="gap"/>
  </c:chart>
  <c:txPr>
    <a:bodyPr/>
    <a:lstStyle/>
    <a:p>
      <a:pPr>
        <a:defRPr sz="1800"/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32"/>
  <c:chart>
    <c:autoTitleDeleted val="1"/>
    <c:plotArea>
      <c:layout>
        <c:manualLayout>
          <c:layoutTarget val="inner"/>
          <c:xMode val="edge"/>
          <c:yMode val="edge"/>
          <c:x val="0.14552141767889049"/>
          <c:y val="5.2792328709907591E-2"/>
          <c:w val="0.83091783691781596"/>
          <c:h val="0.73255054657109586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Indicadores!$C$11</c:f>
              <c:strCache>
                <c:ptCount val="1"/>
                <c:pt idx="0">
                  <c:v>Proporção de gestantes com ingresso no primeiro trimestre de gestação</c:v>
                </c:pt>
              </c:strCache>
            </c:strRef>
          </c:tx>
          <c:dLbls>
            <c:showVal val="1"/>
          </c:dLbls>
          <c:cat>
            <c:strRef>
              <c:f>Indicadores!$D$10:$G$10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Indicadores!$D$11:$G$11</c:f>
              <c:numCache>
                <c:formatCode>0.0%</c:formatCode>
                <c:ptCount val="4"/>
                <c:pt idx="0">
                  <c:v>0.62857142857143433</c:v>
                </c:pt>
                <c:pt idx="1">
                  <c:v>0.54166666666666652</c:v>
                </c:pt>
                <c:pt idx="2">
                  <c:v>0.54</c:v>
                </c:pt>
                <c:pt idx="3">
                  <c:v>0</c:v>
                </c:pt>
              </c:numCache>
            </c:numRef>
          </c:val>
        </c:ser>
        <c:axId val="64809600"/>
        <c:axId val="65077632"/>
      </c:barChart>
      <c:catAx>
        <c:axId val="6480960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65077632"/>
        <c:crosses val="autoZero"/>
        <c:auto val="1"/>
        <c:lblAlgn val="ctr"/>
        <c:lblOffset val="100"/>
      </c:catAx>
      <c:valAx>
        <c:axId val="65077632"/>
        <c:scaling>
          <c:orientation val="minMax"/>
          <c:max val="1"/>
        </c:scaling>
        <c:axPos val="l"/>
        <c:numFmt formatCode="0%" sourceLinked="0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64809600"/>
        <c:crosses val="autoZero"/>
        <c:crossBetween val="between"/>
        <c:majorUnit val="0.1"/>
      </c:valAx>
    </c:plotArea>
    <c:plotVisOnly val="1"/>
    <c:dispBlanksAs val="gap"/>
  </c:chart>
  <c:txPr>
    <a:bodyPr/>
    <a:lstStyle/>
    <a:p>
      <a:pPr>
        <a:defRPr sz="1800"/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32"/>
  <c:chart>
    <c:autoTitleDeleted val="1"/>
    <c:plotArea>
      <c:layout>
        <c:manualLayout>
          <c:layoutTarget val="inner"/>
          <c:xMode val="edge"/>
          <c:yMode val="edge"/>
          <c:x val="0.10688741298537974"/>
          <c:y val="8.3888204534779201E-2"/>
          <c:w val="0.8758069067626435"/>
          <c:h val="0.69549197283736319"/>
        </c:manualLayout>
      </c:layout>
      <c:barChart>
        <c:barDir val="col"/>
        <c:grouping val="clustered"/>
        <c:ser>
          <c:idx val="1"/>
          <c:order val="1"/>
          <c:cat>
            <c:multiLvlStrRef>
              <c:f>Indicadores!$D$10:$G$10</c:f>
            </c:multiLvlStrRef>
          </c:cat>
          <c:val>
            <c:numRef>
              <c:f>Indicadores!$D$11:$G$11</c:f>
            </c:numRef>
          </c:val>
        </c:ser>
        <c:ser>
          <c:idx val="0"/>
          <c:order val="0"/>
          <c:tx>
            <c:strRef>
              <c:f>Indicadores!$C$17</c:f>
              <c:strCache>
                <c:ptCount val="1"/>
                <c:pt idx="0">
                  <c:v>Proporção de gestantes com pelo menos um exame ginecológico por trimestre</c:v>
                </c:pt>
              </c:strCache>
            </c:strRef>
          </c:tx>
          <c:dLbls>
            <c:showVal val="1"/>
          </c:dLbls>
          <c:cat>
            <c:strRef>
              <c:f>Indicadores!$D$16:$G$16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Indicadores!$D$17:$G$17</c:f>
              <c:numCache>
                <c:formatCode>0.0%</c:formatCode>
                <c:ptCount val="4"/>
                <c:pt idx="0">
                  <c:v>0.6857142857142855</c:v>
                </c:pt>
                <c:pt idx="1">
                  <c:v>0.8125</c:v>
                </c:pt>
                <c:pt idx="2">
                  <c:v>0.94000000000000061</c:v>
                </c:pt>
                <c:pt idx="3">
                  <c:v>0</c:v>
                </c:pt>
              </c:numCache>
            </c:numRef>
          </c:val>
        </c:ser>
        <c:axId val="65111168"/>
        <c:axId val="65112704"/>
      </c:barChart>
      <c:catAx>
        <c:axId val="6511116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65112704"/>
        <c:crosses val="autoZero"/>
        <c:auto val="1"/>
        <c:lblAlgn val="ctr"/>
        <c:lblOffset val="100"/>
      </c:catAx>
      <c:valAx>
        <c:axId val="65112704"/>
        <c:scaling>
          <c:orientation val="minMax"/>
          <c:max val="1"/>
        </c:scaling>
        <c:axPos val="l"/>
        <c:numFmt formatCode="0%" sourceLinked="0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65111168"/>
        <c:crosses val="autoZero"/>
        <c:crossBetween val="between"/>
        <c:majorUnit val="0.1"/>
      </c:valAx>
    </c:plotArea>
    <c:plotVisOnly val="1"/>
    <c:dispBlanksAs val="gap"/>
  </c:chart>
  <c:txPr>
    <a:bodyPr/>
    <a:lstStyle/>
    <a:p>
      <a:pPr>
        <a:defRPr sz="1800"/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32"/>
  <c:chart>
    <c:autoTitleDeleted val="1"/>
    <c:plotArea>
      <c:layout>
        <c:manualLayout>
          <c:layoutTarget val="inner"/>
          <c:xMode val="edge"/>
          <c:yMode val="edge"/>
          <c:x val="0.14044508915520826"/>
          <c:y val="5.7450475360781787E-2"/>
          <c:w val="0.83681605190905495"/>
          <c:h val="0.7089520653861926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Indicadores!$C$22</c:f>
              <c:strCache>
                <c:ptCount val="1"/>
                <c:pt idx="0">
                  <c:v>Proporção de gestantes com  pelo menos um exame das mamas durante o pré-natal</c:v>
                </c:pt>
              </c:strCache>
            </c:strRef>
          </c:tx>
          <c:dLbls>
            <c:showVal val="1"/>
          </c:dLbls>
          <c:cat>
            <c:strRef>
              <c:f>Indicadores!$D$21:$G$21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Indicadores!$D$22:$G$22</c:f>
              <c:numCache>
                <c:formatCode>0.0%</c:formatCode>
                <c:ptCount val="4"/>
                <c:pt idx="0">
                  <c:v>0.25714285714285989</c:v>
                </c:pt>
                <c:pt idx="1">
                  <c:v>0.64583333333333981</c:v>
                </c:pt>
                <c:pt idx="2">
                  <c:v>0.92</c:v>
                </c:pt>
                <c:pt idx="3">
                  <c:v>0</c:v>
                </c:pt>
              </c:numCache>
            </c:numRef>
          </c:val>
        </c:ser>
        <c:axId val="65297408"/>
        <c:axId val="65315584"/>
      </c:barChart>
      <c:catAx>
        <c:axId val="6529740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65315584"/>
        <c:crosses val="autoZero"/>
        <c:auto val="1"/>
        <c:lblAlgn val="ctr"/>
        <c:lblOffset val="100"/>
      </c:catAx>
      <c:valAx>
        <c:axId val="65315584"/>
        <c:scaling>
          <c:orientation val="minMax"/>
          <c:max val="1"/>
        </c:scaling>
        <c:axPos val="l"/>
        <c:numFmt formatCode="0%" sourceLinked="0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65297408"/>
        <c:crosses val="autoZero"/>
        <c:crossBetween val="between"/>
        <c:majorUnit val="0.1"/>
      </c:valAx>
    </c:plotArea>
    <c:plotVisOnly val="1"/>
    <c:dispBlanksAs val="gap"/>
  </c:chart>
  <c:txPr>
    <a:bodyPr/>
    <a:lstStyle/>
    <a:p>
      <a:pPr>
        <a:defRPr sz="1800"/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32"/>
  <c:chart>
    <c:autoTitleDeleted val="1"/>
    <c:plotArea>
      <c:layout>
        <c:manualLayout>
          <c:layoutTarget val="inner"/>
          <c:xMode val="edge"/>
          <c:yMode val="edge"/>
          <c:x val="9.3118333379994034E-2"/>
          <c:y val="0.10398859280314748"/>
          <c:w val="0.88942147136578065"/>
          <c:h val="0.73636270837750151"/>
        </c:manualLayout>
      </c:layout>
      <c:barChart>
        <c:barDir val="col"/>
        <c:grouping val="clustered"/>
        <c:ser>
          <c:idx val="1"/>
          <c:order val="1"/>
          <c:cat>
            <c:multiLvlStrRef>
              <c:f>Indicadores!$D$33:$G$33</c:f>
            </c:multiLvlStrRef>
          </c:cat>
          <c:val>
            <c:numRef>
              <c:f>Indicadores!$D$34:$G$34</c:f>
            </c:numRef>
          </c:val>
        </c:ser>
        <c:ser>
          <c:idx val="0"/>
          <c:order val="0"/>
          <c:tx>
            <c:strRef>
              <c:f>'[Banco de Dados PN - semana 15.xlsx]Indicadores'!$C$40</c:f>
              <c:strCache>
                <c:ptCount val="1"/>
                <c:pt idx="0">
                  <c:v>Proporção de gestantes com vacina antitetânica em dia</c:v>
                </c:pt>
              </c:strCache>
            </c:strRef>
          </c:tx>
          <c:dLbls>
            <c:showVal val="1"/>
          </c:dLbls>
          <c:cat>
            <c:strRef>
              <c:f>'[Banco de Dados PN - semana 15.xlsx]Indicadores'!$D$39:$G$39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'[Banco de Dados PN - semana 15.xlsx]Indicadores'!$D$40:$G$40</c:f>
              <c:numCache>
                <c:formatCode>0.0%</c:formatCode>
                <c:ptCount val="4"/>
                <c:pt idx="0">
                  <c:v>1</c:v>
                </c:pt>
                <c:pt idx="1">
                  <c:v>0.8333333333333337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65476480"/>
        <c:axId val="65478016"/>
      </c:barChart>
      <c:catAx>
        <c:axId val="6547648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65478016"/>
        <c:crosses val="autoZero"/>
        <c:auto val="1"/>
        <c:lblAlgn val="ctr"/>
        <c:lblOffset val="100"/>
      </c:catAx>
      <c:valAx>
        <c:axId val="65478016"/>
        <c:scaling>
          <c:orientation val="minMax"/>
          <c:max val="1"/>
        </c:scaling>
        <c:axPos val="l"/>
        <c:numFmt formatCode="0%" sourceLinked="0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65476480"/>
        <c:crosses val="autoZero"/>
        <c:crossBetween val="between"/>
        <c:majorUnit val="0.1"/>
      </c:valAx>
    </c:plotArea>
    <c:plotVisOnly val="1"/>
    <c:dispBlanksAs val="gap"/>
  </c:chart>
  <c:txPr>
    <a:bodyPr/>
    <a:lstStyle/>
    <a:p>
      <a:pPr>
        <a:defRPr sz="1800"/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32"/>
  <c:chart>
    <c:autoTitleDeleted val="1"/>
    <c:plotArea>
      <c:layout>
        <c:manualLayout>
          <c:layoutTarget val="inner"/>
          <c:xMode val="edge"/>
          <c:yMode val="edge"/>
          <c:x val="0.11080988685640285"/>
          <c:y val="8.6949671579521659E-2"/>
          <c:w val="0.87124936205668668"/>
          <c:h val="0.72515253518450462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Indicadores!$C$45</c:f>
              <c:strCache>
                <c:ptCount val="1"/>
                <c:pt idx="0">
                  <c:v>Proporção de gestantes com vacina contra hepatite B em dia</c:v>
                </c:pt>
              </c:strCache>
            </c:strRef>
          </c:tx>
          <c:dLbls>
            <c:showVal val="1"/>
          </c:dLbls>
          <c:cat>
            <c:strRef>
              <c:f>Indicadores!$D$44:$G$44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Indicadores!$D$45:$G$45</c:f>
              <c:numCache>
                <c:formatCode>0.0%</c:formatCode>
                <c:ptCount val="4"/>
                <c:pt idx="0">
                  <c:v>0.97142857142857286</c:v>
                </c:pt>
                <c:pt idx="1">
                  <c:v>0.875000000000001</c:v>
                </c:pt>
                <c:pt idx="2">
                  <c:v>0.98</c:v>
                </c:pt>
                <c:pt idx="3">
                  <c:v>0</c:v>
                </c:pt>
              </c:numCache>
            </c:numRef>
          </c:val>
        </c:ser>
        <c:axId val="65802240"/>
        <c:axId val="65803776"/>
      </c:barChart>
      <c:catAx>
        <c:axId val="6580224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500" b="1"/>
            </a:pPr>
            <a:endParaRPr lang="pt-BR"/>
          </a:p>
        </c:txPr>
        <c:crossAx val="65803776"/>
        <c:crosses val="autoZero"/>
        <c:auto val="1"/>
        <c:lblAlgn val="ctr"/>
        <c:lblOffset val="100"/>
      </c:catAx>
      <c:valAx>
        <c:axId val="65803776"/>
        <c:scaling>
          <c:orientation val="minMax"/>
          <c:max val="1"/>
        </c:scaling>
        <c:axPos val="l"/>
        <c:numFmt formatCode="0%" sourceLinked="0"/>
        <c:tickLblPos val="nextTo"/>
        <c:txPr>
          <a:bodyPr rot="0" vert="horz"/>
          <a:lstStyle/>
          <a:p>
            <a:pPr>
              <a:defRPr sz="1500" b="1"/>
            </a:pPr>
            <a:endParaRPr lang="pt-BR"/>
          </a:p>
        </c:txPr>
        <c:crossAx val="65802240"/>
        <c:crosses val="autoZero"/>
        <c:crossBetween val="between"/>
        <c:majorUnit val="0.1"/>
      </c:valAx>
    </c:plotArea>
    <c:plotVisOnly val="1"/>
    <c:dispBlanksAs val="gap"/>
  </c:chart>
  <c:txPr>
    <a:bodyPr/>
    <a:lstStyle/>
    <a:p>
      <a:pPr>
        <a:defRPr sz="1800"/>
      </a:pPr>
      <a:endParaRPr lang="pt-B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32"/>
  <c:chart>
    <c:autoTitleDeleted val="1"/>
    <c:plotArea>
      <c:layout>
        <c:manualLayout>
          <c:layoutTarget val="inner"/>
          <c:xMode val="edge"/>
          <c:yMode val="edge"/>
          <c:x val="0.11080988685640285"/>
          <c:y val="0.19285909579084501"/>
          <c:w val="0.87124936205668668"/>
          <c:h val="0.61924311097318274"/>
        </c:manualLayout>
      </c:layout>
      <c:barChart>
        <c:barDir val="col"/>
        <c:grouping val="clustered"/>
        <c:ser>
          <c:idx val="1"/>
          <c:order val="1"/>
          <c:cat>
            <c:multiLvlStrRef>
              <c:f>Indicadores!$D$44:$G$44</c:f>
            </c:multiLvlStrRef>
          </c:cat>
          <c:val>
            <c:numRef>
              <c:f>Indicadores!$D$45:$G$45</c:f>
            </c:numRef>
          </c:val>
        </c:ser>
        <c:ser>
          <c:idx val="0"/>
          <c:order val="0"/>
          <c:tx>
            <c:strRef>
              <c:f>'[Banco de Dados PN - semana 15.xlsx]Indicadores'!$C$50</c:f>
              <c:strCache>
                <c:ptCount val="1"/>
                <c:pt idx="0">
                  <c:v>Proporção de gestantes com avaliação de necessidade de atendimento odontológico </c:v>
                </c:pt>
              </c:strCache>
            </c:strRef>
          </c:tx>
          <c:dLbls>
            <c:showVal val="1"/>
          </c:dLbls>
          <c:cat>
            <c:strRef>
              <c:f>'[Banco de Dados PN - semana 15.xlsx]Indicadores'!$D$49:$G$49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'[Banco de Dados PN - semana 15.xlsx]Indicadores'!$D$50:$G$50</c:f>
              <c:numCache>
                <c:formatCode>0.0%</c:formatCode>
                <c:ptCount val="4"/>
                <c:pt idx="0">
                  <c:v>0.94285714285714251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65837696"/>
        <c:axId val="65847680"/>
      </c:barChart>
      <c:catAx>
        <c:axId val="6583769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500" b="1"/>
            </a:pPr>
            <a:endParaRPr lang="pt-BR"/>
          </a:p>
        </c:txPr>
        <c:crossAx val="65847680"/>
        <c:crosses val="autoZero"/>
        <c:auto val="1"/>
        <c:lblAlgn val="ctr"/>
        <c:lblOffset val="100"/>
      </c:catAx>
      <c:valAx>
        <c:axId val="65847680"/>
        <c:scaling>
          <c:orientation val="minMax"/>
          <c:max val="1"/>
        </c:scaling>
        <c:axPos val="l"/>
        <c:numFmt formatCode="0%" sourceLinked="0"/>
        <c:tickLblPos val="nextTo"/>
        <c:txPr>
          <a:bodyPr rot="0" vert="horz"/>
          <a:lstStyle/>
          <a:p>
            <a:pPr>
              <a:defRPr sz="1500" b="1"/>
            </a:pPr>
            <a:endParaRPr lang="pt-BR"/>
          </a:p>
        </c:txPr>
        <c:crossAx val="65837696"/>
        <c:crosses val="autoZero"/>
        <c:crossBetween val="between"/>
        <c:majorUnit val="0.1"/>
      </c:valAx>
    </c:plotArea>
    <c:plotVisOnly val="1"/>
    <c:dispBlanksAs val="gap"/>
  </c:chart>
  <c:txPr>
    <a:bodyPr/>
    <a:lstStyle/>
    <a:p>
      <a:pPr>
        <a:defRPr sz="1800"/>
      </a:pPr>
      <a:endParaRPr lang="pt-B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32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Indicadores!$C$56</c:f>
              <c:strCache>
                <c:ptCount val="1"/>
                <c:pt idx="0">
                  <c:v>Proporção de gestantes com primeira consulta odontológica programática</c:v>
                </c:pt>
              </c:strCache>
            </c:strRef>
          </c:tx>
          <c:dLbls>
            <c:showVal val="1"/>
          </c:dLbls>
          <c:cat>
            <c:strRef>
              <c:f>Indicadores!$D$55:$G$55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Indicadores!$D$56:$G$56</c:f>
              <c:numCache>
                <c:formatCode>0.0%</c:formatCode>
                <c:ptCount val="4"/>
                <c:pt idx="0">
                  <c:v>0.71428571428571463</c:v>
                </c:pt>
                <c:pt idx="1">
                  <c:v>0.625000000000001</c:v>
                </c:pt>
                <c:pt idx="2">
                  <c:v>0.9</c:v>
                </c:pt>
                <c:pt idx="3">
                  <c:v>0</c:v>
                </c:pt>
              </c:numCache>
            </c:numRef>
          </c:val>
        </c:ser>
        <c:axId val="65905408"/>
        <c:axId val="65906944"/>
      </c:barChart>
      <c:catAx>
        <c:axId val="6590540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500" b="1"/>
            </a:pPr>
            <a:endParaRPr lang="pt-BR"/>
          </a:p>
        </c:txPr>
        <c:crossAx val="65906944"/>
        <c:crosses val="autoZero"/>
        <c:auto val="1"/>
        <c:lblAlgn val="ctr"/>
        <c:lblOffset val="100"/>
      </c:catAx>
      <c:valAx>
        <c:axId val="65906944"/>
        <c:scaling>
          <c:orientation val="minMax"/>
          <c:max val="1"/>
        </c:scaling>
        <c:axPos val="l"/>
        <c:numFmt formatCode="0%" sourceLinked="0"/>
        <c:tickLblPos val="nextTo"/>
        <c:txPr>
          <a:bodyPr rot="0" vert="horz"/>
          <a:lstStyle/>
          <a:p>
            <a:pPr>
              <a:defRPr sz="1500" b="1"/>
            </a:pPr>
            <a:endParaRPr lang="pt-BR"/>
          </a:p>
        </c:txPr>
        <c:crossAx val="65905408"/>
        <c:crosses val="autoZero"/>
        <c:crossBetween val="between"/>
        <c:majorUnit val="0.1"/>
      </c:valAx>
    </c:plotArea>
    <c:plotVisOnly val="1"/>
    <c:dispBlanksAs val="gap"/>
  </c:chart>
  <c:txPr>
    <a:bodyPr/>
    <a:lstStyle/>
    <a:p>
      <a:pPr>
        <a:defRPr sz="1800"/>
      </a:pPr>
      <a:endParaRPr lang="pt-B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32"/>
  <c:chart>
    <c:autoTitleDeleted val="1"/>
    <c:plotArea>
      <c:layout>
        <c:manualLayout>
          <c:layoutTarget val="inner"/>
          <c:xMode val="edge"/>
          <c:yMode val="edge"/>
          <c:x val="0.10688741298537974"/>
          <c:y val="0.10182687119401834"/>
          <c:w val="0.8758069067626435"/>
          <c:h val="0.67812578369345744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Indicadores!$C$84</c:f>
              <c:strCache>
                <c:ptCount val="1"/>
                <c:pt idx="0">
                  <c:v>Proporção de gestantes que receberam orientação sobre aleitamento materno</c:v>
                </c:pt>
              </c:strCache>
            </c:strRef>
          </c:tx>
          <c:dLbls>
            <c:showVal val="1"/>
          </c:dLbls>
          <c:cat>
            <c:strRef>
              <c:f>Indicadores!$D$83:$G$83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Indicadores!$D$84:$G$84</c:f>
              <c:numCache>
                <c:formatCode>0.0%</c:formatCode>
                <c:ptCount val="4"/>
                <c:pt idx="0">
                  <c:v>0.48571428571429004</c:v>
                </c:pt>
                <c:pt idx="1">
                  <c:v>0.7083333333333337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65952384"/>
        <c:axId val="65966464"/>
      </c:barChart>
      <c:catAx>
        <c:axId val="6595238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500" b="1"/>
            </a:pPr>
            <a:endParaRPr lang="pt-BR"/>
          </a:p>
        </c:txPr>
        <c:crossAx val="65966464"/>
        <c:crosses val="autoZero"/>
        <c:auto val="1"/>
        <c:lblAlgn val="ctr"/>
        <c:lblOffset val="100"/>
      </c:catAx>
      <c:valAx>
        <c:axId val="65966464"/>
        <c:scaling>
          <c:orientation val="minMax"/>
          <c:max val="1"/>
        </c:scaling>
        <c:axPos val="l"/>
        <c:numFmt formatCode="0%" sourceLinked="0"/>
        <c:tickLblPos val="nextTo"/>
        <c:txPr>
          <a:bodyPr rot="0" vert="horz"/>
          <a:lstStyle/>
          <a:p>
            <a:pPr>
              <a:defRPr sz="1500" b="1"/>
            </a:pPr>
            <a:endParaRPr lang="pt-BR"/>
          </a:p>
        </c:txPr>
        <c:crossAx val="65952384"/>
        <c:crosses val="autoZero"/>
        <c:crossBetween val="between"/>
        <c:majorUnit val="0.1"/>
      </c:valAx>
    </c:plotArea>
    <c:plotVisOnly val="1"/>
    <c:dispBlanksAs val="gap"/>
  </c:chart>
  <c:txPr>
    <a:bodyPr/>
    <a:lstStyle/>
    <a:p>
      <a:pPr>
        <a:defRPr sz="1800"/>
      </a:pPr>
      <a:endParaRPr lang="pt-B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452C4-57D8-4E97-B9E2-51B380B3EA88}" type="datetimeFigureOut">
              <a:rPr lang="pt-BR" smtClean="0"/>
              <a:pPr/>
              <a:t>21/06/2015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3D486-317C-4AA0-870A-43F4555DB1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3D486-317C-4AA0-870A-43F4555DB10F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3D486-317C-4AA0-870A-43F4555DB10F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3D486-317C-4AA0-870A-43F4555DB10F}" type="slidenum">
              <a:rPr lang="pt-BR" smtClean="0"/>
              <a:pPr/>
              <a:t>34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B2115-836B-464E-80FE-F5061D2E20F6}" type="datetimeFigureOut">
              <a:rPr lang="pt-BR" smtClean="0"/>
              <a:pPr/>
              <a:t>21/06/2015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27745-9BA3-42BB-9915-AB7BD23ACB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B2115-836B-464E-80FE-F5061D2E20F6}" type="datetimeFigureOut">
              <a:rPr lang="pt-BR" smtClean="0"/>
              <a:pPr/>
              <a:t>21/06/2015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27745-9BA3-42BB-9915-AB7BD23ACB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B2115-836B-464E-80FE-F5061D2E20F6}" type="datetimeFigureOut">
              <a:rPr lang="pt-BR" smtClean="0"/>
              <a:pPr/>
              <a:t>21/06/2015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27745-9BA3-42BB-9915-AB7BD23ACB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B2115-836B-464E-80FE-F5061D2E20F6}" type="datetimeFigureOut">
              <a:rPr lang="pt-BR" smtClean="0"/>
              <a:pPr/>
              <a:t>21/06/2015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27745-9BA3-42BB-9915-AB7BD23ACB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B2115-836B-464E-80FE-F5061D2E20F6}" type="datetimeFigureOut">
              <a:rPr lang="pt-BR" smtClean="0"/>
              <a:pPr/>
              <a:t>21/06/2015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27745-9BA3-42BB-9915-AB7BD23ACB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B2115-836B-464E-80FE-F5061D2E20F6}" type="datetimeFigureOut">
              <a:rPr lang="pt-BR" smtClean="0"/>
              <a:pPr/>
              <a:t>21/06/2015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27745-9BA3-42BB-9915-AB7BD23ACB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B2115-836B-464E-80FE-F5061D2E20F6}" type="datetimeFigureOut">
              <a:rPr lang="pt-BR" smtClean="0"/>
              <a:pPr/>
              <a:t>21/06/2015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27745-9BA3-42BB-9915-AB7BD23ACB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B2115-836B-464E-80FE-F5061D2E20F6}" type="datetimeFigureOut">
              <a:rPr lang="pt-BR" smtClean="0"/>
              <a:pPr/>
              <a:t>21/06/2015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27745-9BA3-42BB-9915-AB7BD23ACB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B2115-836B-464E-80FE-F5061D2E20F6}" type="datetimeFigureOut">
              <a:rPr lang="pt-BR" smtClean="0"/>
              <a:pPr/>
              <a:t>21/06/2015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27745-9BA3-42BB-9915-AB7BD23ACB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B2115-836B-464E-80FE-F5061D2E20F6}" type="datetimeFigureOut">
              <a:rPr lang="pt-BR" smtClean="0"/>
              <a:pPr/>
              <a:t>21/06/2015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27745-9BA3-42BB-9915-AB7BD23ACB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B2115-836B-464E-80FE-F5061D2E20F6}" type="datetimeFigureOut">
              <a:rPr lang="pt-BR" smtClean="0"/>
              <a:pPr/>
              <a:t>21/06/2015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27745-9BA3-42BB-9915-AB7BD23ACB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B2115-836B-464E-80FE-F5061D2E20F6}" type="datetimeFigureOut">
              <a:rPr lang="pt-BR" smtClean="0"/>
              <a:pPr/>
              <a:t>21/06/2015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27745-9BA3-42BB-9915-AB7BD23ACB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.png"/><Relationship Id="rId7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86742" cy="211296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Melhoria da Atenção ao Pré-natal e Puerpério na Unidade </a:t>
            </a:r>
            <a:r>
              <a:rPr lang="pt-B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Estratégia de Saúde da Família </a:t>
            </a:r>
            <a:r>
              <a:rPr lang="pt-BR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Getúlio Vargas, </a:t>
            </a:r>
            <a:r>
              <a:rPr lang="pt-B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Pelotas/RS</a:t>
            </a:r>
            <a:endParaRPr lang="pt-BR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57480" y="4248168"/>
            <a:ext cx="6400800" cy="1752600"/>
          </a:xfrm>
        </p:spPr>
        <p:txBody>
          <a:bodyPr>
            <a:noAutofit/>
          </a:bodyPr>
          <a:lstStyle/>
          <a:p>
            <a:pPr algn="r"/>
            <a:r>
              <a:rPr lang="pt-BR" sz="23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Especializando: </a:t>
            </a:r>
            <a:r>
              <a:rPr lang="pt-BR" sz="23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Cayo</a:t>
            </a:r>
            <a:r>
              <a:rPr lang="pt-BR" sz="23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Otávio Moraes Lopes</a:t>
            </a:r>
          </a:p>
          <a:p>
            <a:pPr algn="r"/>
            <a:r>
              <a:rPr lang="pt-BR" sz="23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Orientadora: Maria Emilia Nunes Bueno</a:t>
            </a:r>
            <a:endParaRPr lang="pt-BR" sz="23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/>
            <a:r>
              <a:rPr lang="pt-BR" sz="23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EaD</a:t>
            </a:r>
            <a:r>
              <a:rPr lang="pt-BR" sz="23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- Turma 7</a:t>
            </a:r>
            <a:endParaRPr lang="pt-BR" sz="23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5929330"/>
            <a:ext cx="2638425" cy="714375"/>
          </a:xfrm>
          <a:prstGeom prst="rect">
            <a:avLst/>
          </a:prstGeom>
          <a:noFill/>
        </p:spPr>
      </p:pic>
      <p:pic>
        <p:nvPicPr>
          <p:cNvPr id="2052" name="Picture 4" descr="UNAS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6072206"/>
            <a:ext cx="2040100" cy="642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UBS Getúlio Vargas</a:t>
            </a:r>
            <a:endParaRPr lang="pt-B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4" descr="UNAS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072206"/>
            <a:ext cx="2040100" cy="642942"/>
          </a:xfrm>
          <a:prstGeom prst="rect">
            <a:avLst/>
          </a:prstGeom>
          <a:noFill/>
        </p:spPr>
      </p:pic>
      <p:pic>
        <p:nvPicPr>
          <p:cNvPr id="5" name="Picture 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5929330"/>
            <a:ext cx="2638425" cy="714375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1571612"/>
            <a:ext cx="3806650" cy="4232190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aixaDeTexto 10"/>
          <p:cNvSpPr txBox="1"/>
          <p:nvPr/>
        </p:nvSpPr>
        <p:spPr bwMode="auto">
          <a:xfrm>
            <a:off x="357158" y="1571612"/>
            <a:ext cx="3500462" cy="39395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500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Mapa de cobertura:</a:t>
            </a:r>
          </a:p>
          <a:p>
            <a:pPr>
              <a:lnSpc>
                <a:spcPct val="150000"/>
              </a:lnSpc>
            </a:pPr>
            <a:r>
              <a:rPr lang="pt-BR" sz="2500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      - </a:t>
            </a:r>
            <a:r>
              <a:rPr lang="pt-BR" sz="2500" dirty="0" smtClean="0">
                <a:ln>
                  <a:solidFill>
                    <a:schemeClr val="tx2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14 micro áreas</a:t>
            </a:r>
          </a:p>
          <a:p>
            <a:pPr algn="ctr">
              <a:lnSpc>
                <a:spcPct val="150000"/>
              </a:lnSpc>
            </a:pPr>
            <a:endParaRPr lang="pt-BR" sz="2500" dirty="0" smtClean="0">
              <a:ln>
                <a:solidFill>
                  <a:schemeClr val="tx1"/>
                </a:solidFill>
              </a:ln>
            </a:endParaRPr>
          </a:p>
          <a:p>
            <a:pPr algn="ctr"/>
            <a:r>
              <a:rPr lang="pt-BR" sz="2500" i="1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5.560 cadastros</a:t>
            </a:r>
          </a:p>
          <a:p>
            <a:pPr algn="ctr"/>
            <a:r>
              <a:rPr lang="pt-BR" sz="2500" i="1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(1.664 famílias)</a:t>
            </a:r>
          </a:p>
          <a:p>
            <a:pPr algn="ctr">
              <a:lnSpc>
                <a:spcPct val="150000"/>
              </a:lnSpc>
            </a:pPr>
            <a:r>
              <a:rPr lang="pt-BR" sz="2500" i="1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X</a:t>
            </a:r>
          </a:p>
          <a:p>
            <a:pPr algn="ctr"/>
            <a:r>
              <a:rPr lang="pt-BR" sz="2500" i="1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10.000 estimados</a:t>
            </a:r>
          </a:p>
          <a:p>
            <a:pPr algn="ctr"/>
            <a:r>
              <a:rPr lang="pt-BR" sz="2500" i="1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(lotes x 3,5)</a:t>
            </a:r>
            <a:endParaRPr lang="pt-BR" sz="2500" i="1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Objetivo Geral</a:t>
            </a:r>
            <a:endParaRPr lang="pt-B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85952"/>
            <a:ext cx="8229600" cy="2400304"/>
          </a:xfrm>
        </p:spPr>
        <p:txBody>
          <a:bodyPr>
            <a:normAutofit/>
          </a:bodyPr>
          <a:lstStyle/>
          <a:p>
            <a:pPr algn="ctr"/>
            <a:endParaRPr lang="pt-BR" sz="3000" dirty="0" smtClean="0">
              <a:ln w="10541" cmpd="sng">
                <a:solidFill>
                  <a:schemeClr val="tx2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pt-BR" sz="3000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Melhorar a atenção ao pré-natal e puerpério</a:t>
            </a:r>
            <a:endParaRPr lang="pt-BR" sz="3000" dirty="0">
              <a:ln w="10541" cmpd="sng">
                <a:solidFill>
                  <a:schemeClr val="tx2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4" descr="UNAS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072206"/>
            <a:ext cx="2040100" cy="642942"/>
          </a:xfrm>
          <a:prstGeom prst="rect">
            <a:avLst/>
          </a:prstGeom>
          <a:noFill/>
        </p:spPr>
      </p:pic>
      <p:pic>
        <p:nvPicPr>
          <p:cNvPr id="5" name="Picture 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5929330"/>
            <a:ext cx="2638425" cy="71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Metodologia</a:t>
            </a:r>
            <a:endParaRPr lang="pt-B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pt-BR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Ações Realizadas:</a:t>
            </a:r>
          </a:p>
          <a:p>
            <a:pPr lvl="1" algn="just">
              <a:lnSpc>
                <a:spcPct val="150000"/>
              </a:lnSpc>
            </a:pPr>
            <a:r>
              <a:rPr lang="pt-BR" i="1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Eixo Avaliação e Monitoramento:</a:t>
            </a:r>
          </a:p>
          <a:p>
            <a:pPr lvl="1" algn="just">
              <a:lnSpc>
                <a:spcPct val="150000"/>
              </a:lnSpc>
              <a:buNone/>
            </a:pPr>
            <a:r>
              <a:rPr lang="pt-BR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	Avaliar e monitorar periodicamente as metas estabelecidas em cada ação</a:t>
            </a:r>
          </a:p>
          <a:p>
            <a:pPr lvl="1" algn="just">
              <a:lnSpc>
                <a:spcPct val="150000"/>
              </a:lnSpc>
            </a:pPr>
            <a:endParaRPr lang="pt-BR" dirty="0" smtClean="0">
              <a:ln w="10541" cmpd="sng">
                <a:solidFill>
                  <a:schemeClr val="tx2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endParaRPr lang="pt-BR" dirty="0">
              <a:ln>
                <a:solidFill>
                  <a:schemeClr val="tx2"/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4" descr="UNAS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072206"/>
            <a:ext cx="2040100" cy="642942"/>
          </a:xfrm>
          <a:prstGeom prst="rect">
            <a:avLst/>
          </a:prstGeom>
          <a:noFill/>
        </p:spPr>
      </p:pic>
      <p:pic>
        <p:nvPicPr>
          <p:cNvPr id="5" name="Picture 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5929330"/>
            <a:ext cx="2638425" cy="71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Metodologia</a:t>
            </a:r>
            <a:endParaRPr lang="pt-B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pt-BR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Ações Realizadas:</a:t>
            </a:r>
          </a:p>
          <a:p>
            <a:pPr lvl="1" algn="just">
              <a:lnSpc>
                <a:spcPct val="150000"/>
              </a:lnSpc>
            </a:pPr>
            <a:r>
              <a:rPr lang="pt-BR" i="1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Eixo Organização e Gestão do Serviço:</a:t>
            </a:r>
          </a:p>
          <a:p>
            <a:pPr lvl="1" algn="just">
              <a:lnSpc>
                <a:spcPct val="150000"/>
              </a:lnSpc>
              <a:buNone/>
            </a:pPr>
            <a:r>
              <a:rPr lang="pt-BR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	Acolher e cadastrar, organizar agenda facilitada, organizar os registros específicos, avaliar os riscos e organizar a promoção a saúde</a:t>
            </a:r>
          </a:p>
          <a:p>
            <a:pPr algn="just">
              <a:lnSpc>
                <a:spcPct val="150000"/>
              </a:lnSpc>
            </a:pPr>
            <a:endParaRPr lang="pt-BR" dirty="0">
              <a:ln>
                <a:solidFill>
                  <a:schemeClr val="tx2"/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4" descr="UNAS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072206"/>
            <a:ext cx="2040100" cy="642942"/>
          </a:xfrm>
          <a:prstGeom prst="rect">
            <a:avLst/>
          </a:prstGeom>
          <a:noFill/>
        </p:spPr>
      </p:pic>
      <p:pic>
        <p:nvPicPr>
          <p:cNvPr id="5" name="Picture 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5929330"/>
            <a:ext cx="2638425" cy="71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Metodologia</a:t>
            </a:r>
            <a:endParaRPr lang="pt-B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pt-BR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Ações Realizadas:</a:t>
            </a:r>
          </a:p>
          <a:p>
            <a:pPr lvl="1" algn="just">
              <a:lnSpc>
                <a:spcPct val="150000"/>
              </a:lnSpc>
            </a:pPr>
            <a:r>
              <a:rPr lang="pt-BR" i="1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Eixo Engajamento Público:</a:t>
            </a:r>
          </a:p>
          <a:p>
            <a:pPr lvl="1" algn="just">
              <a:lnSpc>
                <a:spcPct val="150000"/>
              </a:lnSpc>
              <a:buNone/>
            </a:pPr>
            <a:r>
              <a:rPr lang="pt-BR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	Esclarecer a comunidade a importância da adesão e acompanhamento, do cuidado com os dados registrados (carteira de pré-natal), dos exames e das orientações</a:t>
            </a:r>
          </a:p>
        </p:txBody>
      </p:sp>
      <p:pic>
        <p:nvPicPr>
          <p:cNvPr id="4" name="Picture 4" descr="UNAS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072206"/>
            <a:ext cx="2040100" cy="642942"/>
          </a:xfrm>
          <a:prstGeom prst="rect">
            <a:avLst/>
          </a:prstGeom>
          <a:noFill/>
        </p:spPr>
      </p:pic>
      <p:pic>
        <p:nvPicPr>
          <p:cNvPr id="5" name="Picture 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5929330"/>
            <a:ext cx="2638425" cy="71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Metodologia</a:t>
            </a:r>
            <a:endParaRPr lang="pt-B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pt-BR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Ações Realizadas:</a:t>
            </a:r>
          </a:p>
          <a:p>
            <a:pPr lvl="1" algn="just">
              <a:lnSpc>
                <a:spcPct val="150000"/>
              </a:lnSpc>
            </a:pPr>
            <a:r>
              <a:rPr lang="pt-BR" i="1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Eixo Qualificação à Prática Clínica:</a:t>
            </a:r>
          </a:p>
          <a:p>
            <a:pPr lvl="1" algn="just">
              <a:lnSpc>
                <a:spcPct val="150000"/>
              </a:lnSpc>
              <a:buNone/>
            </a:pPr>
            <a:r>
              <a:rPr lang="pt-BR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	Promover capacitação a toda equipe na abordagem, manejo, registro, acolhimento, busca ativa e orientações de todas as gestantes e puérperas</a:t>
            </a:r>
          </a:p>
        </p:txBody>
      </p:sp>
      <p:pic>
        <p:nvPicPr>
          <p:cNvPr id="4" name="Picture 4" descr="UNAS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072206"/>
            <a:ext cx="2040100" cy="642942"/>
          </a:xfrm>
          <a:prstGeom prst="rect">
            <a:avLst/>
          </a:prstGeom>
          <a:noFill/>
        </p:spPr>
      </p:pic>
      <p:pic>
        <p:nvPicPr>
          <p:cNvPr id="5" name="Picture 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5929330"/>
            <a:ext cx="2638425" cy="71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Metodologia</a:t>
            </a:r>
            <a:endParaRPr lang="pt-B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Logística:</a:t>
            </a:r>
          </a:p>
          <a:p>
            <a:pPr lvl="1" algn="just">
              <a:lnSpc>
                <a:spcPct val="150000"/>
              </a:lnSpc>
            </a:pPr>
            <a:r>
              <a:rPr lang="pt-BR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Protocolo adotado do Caderno de Atenção Básica, Pré-Natal de baixo Risco, MS 2012</a:t>
            </a:r>
          </a:p>
          <a:p>
            <a:pPr lvl="1" algn="just">
              <a:lnSpc>
                <a:spcPct val="150000"/>
              </a:lnSpc>
            </a:pPr>
            <a:r>
              <a:rPr lang="pt-BR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Ficha Espelho de acompanhamento ao PN e puerpério, disponibilizada pelo curso</a:t>
            </a:r>
          </a:p>
          <a:p>
            <a:pPr lvl="1" algn="just">
              <a:lnSpc>
                <a:spcPct val="150000"/>
              </a:lnSpc>
            </a:pPr>
            <a:r>
              <a:rPr lang="pt-BR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Divulgação do projeto para a comunidade e equipe</a:t>
            </a:r>
          </a:p>
          <a:p>
            <a:pPr lvl="1" algn="just">
              <a:lnSpc>
                <a:spcPct val="150000"/>
              </a:lnSpc>
            </a:pPr>
            <a:r>
              <a:rPr lang="pt-BR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Organização de agenda facilitada</a:t>
            </a:r>
          </a:p>
        </p:txBody>
      </p:sp>
      <p:pic>
        <p:nvPicPr>
          <p:cNvPr id="4" name="Picture 4" descr="UNAS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072206"/>
            <a:ext cx="2040100" cy="642942"/>
          </a:xfrm>
          <a:prstGeom prst="rect">
            <a:avLst/>
          </a:prstGeom>
          <a:noFill/>
        </p:spPr>
      </p:pic>
      <p:pic>
        <p:nvPicPr>
          <p:cNvPr id="5" name="Picture 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5929330"/>
            <a:ext cx="2638425" cy="71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Metodologia</a:t>
            </a:r>
            <a:endParaRPr lang="pt-B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Logística:</a:t>
            </a:r>
          </a:p>
          <a:p>
            <a:pPr lvl="1" algn="just">
              <a:lnSpc>
                <a:spcPct val="150000"/>
              </a:lnSpc>
            </a:pPr>
            <a:r>
              <a:rPr lang="pt-BR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Acolhimento, captação e cadastramento na unidade</a:t>
            </a:r>
          </a:p>
          <a:p>
            <a:pPr lvl="1" algn="just">
              <a:lnSpc>
                <a:spcPct val="150000"/>
              </a:lnSpc>
            </a:pPr>
            <a:r>
              <a:rPr lang="pt-BR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Busca ativa realizada pelos ACS</a:t>
            </a:r>
          </a:p>
          <a:p>
            <a:pPr lvl="1" algn="just">
              <a:lnSpc>
                <a:spcPct val="150000"/>
              </a:lnSpc>
            </a:pPr>
            <a:r>
              <a:rPr lang="pt-BR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Capacitações com a equipe</a:t>
            </a:r>
          </a:p>
          <a:p>
            <a:pPr lvl="1" algn="just">
              <a:lnSpc>
                <a:spcPct val="150000"/>
              </a:lnSpc>
            </a:pPr>
            <a:r>
              <a:rPr lang="pt-BR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Monitoramento entre equipes</a:t>
            </a:r>
          </a:p>
        </p:txBody>
      </p:sp>
      <p:pic>
        <p:nvPicPr>
          <p:cNvPr id="4" name="Picture 4" descr="UNAS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072206"/>
            <a:ext cx="2040100" cy="642942"/>
          </a:xfrm>
          <a:prstGeom prst="rect">
            <a:avLst/>
          </a:prstGeom>
          <a:noFill/>
        </p:spPr>
      </p:pic>
      <p:pic>
        <p:nvPicPr>
          <p:cNvPr id="5" name="Picture 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5929330"/>
            <a:ext cx="2638425" cy="71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Objetivos específicos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Metas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Resultados</a:t>
            </a:r>
            <a:endParaRPr lang="pt-BR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NAS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6072206"/>
            <a:ext cx="2040100" cy="642942"/>
          </a:xfrm>
          <a:prstGeom prst="rect">
            <a:avLst/>
          </a:prstGeom>
          <a:noFill/>
        </p:spPr>
      </p:pic>
      <p:pic>
        <p:nvPicPr>
          <p:cNvPr id="5" name="Picture 2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5929330"/>
            <a:ext cx="2638425" cy="714375"/>
          </a:xfrm>
          <a:prstGeom prst="rect">
            <a:avLst/>
          </a:prstGeom>
          <a:noFill/>
        </p:spPr>
      </p:pic>
      <p:sp>
        <p:nvSpPr>
          <p:cNvPr id="1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285729"/>
            <a:ext cx="8358246" cy="178595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b="1" dirty="0" smtClean="0"/>
              <a:t>Objetivo 1: Ampliar a cobertura da atenção pré-natal.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Meta 1.1: Alcançar 95% de cobertura nas gestantes cadastradas no pré-natal na UBS</a:t>
            </a:r>
          </a:p>
        </p:txBody>
      </p:sp>
      <p:graphicFrame>
        <p:nvGraphicFramePr>
          <p:cNvPr id="15" name="Gráfico 14"/>
          <p:cNvGraphicFramePr/>
          <p:nvPr/>
        </p:nvGraphicFramePr>
        <p:xfrm>
          <a:off x="928662" y="3429000"/>
          <a:ext cx="6215106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Retângulo 15"/>
          <p:cNvSpPr/>
          <p:nvPr/>
        </p:nvSpPr>
        <p:spPr>
          <a:xfrm>
            <a:off x="1571604" y="2857496"/>
            <a:ext cx="4071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Proporção de gestantes cadastradas no Programa de Pré-natal</a:t>
            </a:r>
            <a:endParaRPr lang="pt-BR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7000892" y="3143248"/>
            <a:ext cx="1571636" cy="142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 smtClean="0">
                <a:solidFill>
                  <a:srgbClr val="FF0000"/>
                </a:solidFill>
              </a:rPr>
              <a:t>Mês 1 n= 35 </a:t>
            </a:r>
          </a:p>
          <a:p>
            <a:pPr>
              <a:lnSpc>
                <a:spcPct val="150000"/>
              </a:lnSpc>
            </a:pPr>
            <a:r>
              <a:rPr lang="pt-BR" sz="2000" b="1" dirty="0" smtClean="0">
                <a:solidFill>
                  <a:srgbClr val="FF0000"/>
                </a:solidFill>
              </a:rPr>
              <a:t>Mês 2 n= 48</a:t>
            </a:r>
          </a:p>
          <a:p>
            <a:pPr>
              <a:lnSpc>
                <a:spcPct val="150000"/>
              </a:lnSpc>
            </a:pPr>
            <a:r>
              <a:rPr lang="pt-BR" sz="2000" b="1" dirty="0" smtClean="0">
                <a:solidFill>
                  <a:srgbClr val="FF0000"/>
                </a:solidFill>
              </a:rPr>
              <a:t>Mês 3 n=  50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572000" y="2143116"/>
            <a:ext cx="400052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Nº gestantes que realizaram o parto</a:t>
            </a:r>
          </a:p>
          <a:p>
            <a:pPr algn="ctr"/>
            <a:r>
              <a:rPr lang="pt-BR" b="1" dirty="0" smtClean="0">
                <a:solidFill>
                  <a:srgbClr val="FF0000"/>
                </a:solidFill>
              </a:rPr>
              <a:t>Mês 1= 4; Mês 2= 7; Mês 3 = 6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57158" y="2143116"/>
            <a:ext cx="400049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Nº total de gestantes residentes na área: 66</a:t>
            </a:r>
            <a:endParaRPr lang="pt-B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Introdução</a:t>
            </a:r>
            <a:endParaRPr lang="pt-B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pt-BR" sz="2500" dirty="0" smtClean="0">
                <a:ln>
                  <a:solidFill>
                    <a:schemeClr val="tx2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Importância do pré-natal e puerpério</a:t>
            </a:r>
          </a:p>
          <a:p>
            <a:pPr>
              <a:lnSpc>
                <a:spcPct val="150000"/>
              </a:lnSpc>
            </a:pPr>
            <a:r>
              <a:rPr lang="pt-BR" sz="2500" dirty="0" smtClean="0">
                <a:ln>
                  <a:solidFill>
                    <a:schemeClr val="tx2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Cidade: Pelotas/RS (região sul do estado)</a:t>
            </a:r>
          </a:p>
          <a:p>
            <a:pPr>
              <a:lnSpc>
                <a:spcPct val="150000"/>
              </a:lnSpc>
              <a:buNone/>
            </a:pPr>
            <a:r>
              <a:rPr lang="pt-BR" sz="2500" dirty="0" smtClean="0">
                <a:ln>
                  <a:solidFill>
                    <a:schemeClr val="tx2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		- 328.275 hab. (IBGE 2010)</a:t>
            </a:r>
          </a:p>
          <a:p>
            <a:pPr>
              <a:lnSpc>
                <a:spcPct val="150000"/>
              </a:lnSpc>
              <a:buNone/>
            </a:pPr>
            <a:r>
              <a:rPr lang="pt-BR" sz="2500" dirty="0" smtClean="0">
                <a:ln>
                  <a:solidFill>
                    <a:schemeClr val="tx2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		- Seis hospitais (dois hospitais universitários)</a:t>
            </a:r>
          </a:p>
          <a:p>
            <a:pPr>
              <a:lnSpc>
                <a:spcPct val="150000"/>
              </a:lnSpc>
              <a:buNone/>
            </a:pPr>
            <a:r>
              <a:rPr lang="pt-BR" sz="2500" dirty="0" smtClean="0">
                <a:ln>
                  <a:solidFill>
                    <a:schemeClr val="tx2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		- Dois CEO (Centro de Especialidades Odontológicas)</a:t>
            </a:r>
          </a:p>
          <a:p>
            <a:pPr>
              <a:lnSpc>
                <a:spcPct val="150000"/>
              </a:lnSpc>
              <a:buNone/>
            </a:pPr>
            <a:r>
              <a:rPr lang="pt-BR" sz="2500" dirty="0" smtClean="0">
                <a:ln>
                  <a:solidFill>
                    <a:schemeClr val="tx2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		- Oito CAPS (Centro de Atenção </a:t>
            </a:r>
            <a:r>
              <a:rPr lang="pt-BR" sz="2500" dirty="0" err="1" smtClean="0">
                <a:ln>
                  <a:solidFill>
                    <a:schemeClr val="tx2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Psicosocial</a:t>
            </a:r>
            <a:r>
              <a:rPr lang="pt-BR" sz="2500" dirty="0" smtClean="0">
                <a:ln>
                  <a:solidFill>
                    <a:schemeClr val="tx2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pt-BR" sz="2500" dirty="0" smtClean="0">
                <a:ln>
                  <a:solidFill>
                    <a:schemeClr val="tx2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pt-BR" sz="2500" dirty="0">
              <a:ln>
                <a:solidFill>
                  <a:schemeClr val="tx2"/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4" descr="UNAS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072206"/>
            <a:ext cx="2040100" cy="642942"/>
          </a:xfrm>
          <a:prstGeom prst="rect">
            <a:avLst/>
          </a:prstGeom>
          <a:noFill/>
        </p:spPr>
      </p:pic>
      <p:pic>
        <p:nvPicPr>
          <p:cNvPr id="5" name="Picture 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5929330"/>
            <a:ext cx="2638425" cy="7143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285729"/>
            <a:ext cx="8429684" cy="1714512"/>
          </a:xfrm>
        </p:spPr>
        <p:txBody>
          <a:bodyPr/>
          <a:lstStyle/>
          <a:p>
            <a:pPr algn="ctr">
              <a:buNone/>
            </a:pPr>
            <a:r>
              <a:rPr lang="pt-BR" sz="2400" b="1" dirty="0" smtClean="0"/>
              <a:t>Objetivo 2: Melhorar a qualidade da atenção ao pré-natal na unidade de saúde.</a:t>
            </a:r>
          </a:p>
          <a:p>
            <a:pPr algn="just"/>
            <a:r>
              <a:rPr lang="pt-BR" sz="2400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Meta 2.1: Garantir a 100% das gestantes o ingresso no pré-natal no primeiro trimestre de gestação</a:t>
            </a:r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1357290" y="3500438"/>
          <a:ext cx="5929354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2285984" y="2786058"/>
            <a:ext cx="4357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Proporção de gestantes com ingresso no primeiro trimestre de gestação</a:t>
            </a:r>
            <a:endParaRPr lang="pt-BR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6786578" y="3143248"/>
            <a:ext cx="17859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 smtClean="0">
                <a:solidFill>
                  <a:srgbClr val="FF0000"/>
                </a:solidFill>
              </a:rPr>
              <a:t>Mês 1 n= 22 </a:t>
            </a:r>
          </a:p>
          <a:p>
            <a:pPr>
              <a:lnSpc>
                <a:spcPct val="150000"/>
              </a:lnSpc>
            </a:pPr>
            <a:r>
              <a:rPr lang="pt-BR" sz="2000" b="1" dirty="0" smtClean="0">
                <a:solidFill>
                  <a:srgbClr val="FF0000"/>
                </a:solidFill>
              </a:rPr>
              <a:t>Mês 2 n= 26</a:t>
            </a:r>
          </a:p>
          <a:p>
            <a:pPr>
              <a:lnSpc>
                <a:spcPct val="150000"/>
              </a:lnSpc>
            </a:pPr>
            <a:r>
              <a:rPr lang="pt-BR" sz="2000" b="1" dirty="0" smtClean="0">
                <a:solidFill>
                  <a:srgbClr val="FF0000"/>
                </a:solidFill>
              </a:rPr>
              <a:t>Mês 3 n=  27</a:t>
            </a:r>
            <a:endParaRPr lang="pt-BR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Resultados</a:t>
            </a:r>
            <a:endParaRPr lang="pt-B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4" descr="UNAS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072206"/>
            <a:ext cx="2040100" cy="642942"/>
          </a:xfrm>
          <a:prstGeom prst="rect">
            <a:avLst/>
          </a:prstGeom>
          <a:noFill/>
        </p:spPr>
      </p:pic>
      <p:pic>
        <p:nvPicPr>
          <p:cNvPr id="5" name="Picture 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5929330"/>
            <a:ext cx="2638425" cy="714375"/>
          </a:xfrm>
          <a:prstGeom prst="rect">
            <a:avLst/>
          </a:prstGeom>
          <a:noFill/>
        </p:spPr>
      </p:pic>
      <p:sp>
        <p:nvSpPr>
          <p:cNvPr id="1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285860"/>
            <a:ext cx="8258204" cy="1042982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Meta 2.2: </a:t>
            </a:r>
            <a:r>
              <a:rPr lang="pt-BR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Realizar pelo menos um exame ginecológico por trimestre em 100% das gestantes.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1142976" y="2500306"/>
            <a:ext cx="50006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Proporção de gestantes com pelo menos um exame ginecológico por trimestre</a:t>
            </a:r>
            <a:endParaRPr lang="pt-BR" b="1" dirty="0"/>
          </a:p>
        </p:txBody>
      </p:sp>
      <p:graphicFrame>
        <p:nvGraphicFramePr>
          <p:cNvPr id="8" name="Gráfico 7"/>
          <p:cNvGraphicFramePr/>
          <p:nvPr/>
        </p:nvGraphicFramePr>
        <p:xfrm>
          <a:off x="642910" y="3143248"/>
          <a:ext cx="6000792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6786578" y="3143248"/>
            <a:ext cx="17859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 smtClean="0">
                <a:solidFill>
                  <a:srgbClr val="FF0000"/>
                </a:solidFill>
              </a:rPr>
              <a:t>Mês 1 n= 24 </a:t>
            </a:r>
          </a:p>
          <a:p>
            <a:pPr>
              <a:lnSpc>
                <a:spcPct val="150000"/>
              </a:lnSpc>
            </a:pPr>
            <a:r>
              <a:rPr lang="pt-BR" sz="2000" b="1" dirty="0" smtClean="0">
                <a:solidFill>
                  <a:srgbClr val="FF0000"/>
                </a:solidFill>
              </a:rPr>
              <a:t>Mês 2 n= 39</a:t>
            </a:r>
          </a:p>
          <a:p>
            <a:pPr>
              <a:lnSpc>
                <a:spcPct val="150000"/>
              </a:lnSpc>
            </a:pPr>
            <a:r>
              <a:rPr lang="pt-BR" sz="2000" b="1" dirty="0" smtClean="0">
                <a:solidFill>
                  <a:srgbClr val="FF0000"/>
                </a:solidFill>
              </a:rPr>
              <a:t>Mês 3 n=  47</a:t>
            </a:r>
            <a:endParaRPr lang="pt-BR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Resultados</a:t>
            </a:r>
            <a:endParaRPr lang="pt-B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4" descr="UNAS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072206"/>
            <a:ext cx="2040100" cy="642942"/>
          </a:xfrm>
          <a:prstGeom prst="rect">
            <a:avLst/>
          </a:prstGeom>
          <a:noFill/>
        </p:spPr>
      </p:pic>
      <p:pic>
        <p:nvPicPr>
          <p:cNvPr id="5" name="Picture 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5929330"/>
            <a:ext cx="2638425" cy="714375"/>
          </a:xfrm>
          <a:prstGeom prst="rect">
            <a:avLst/>
          </a:prstGeom>
          <a:noFill/>
        </p:spPr>
      </p:pic>
      <p:sp>
        <p:nvSpPr>
          <p:cNvPr id="1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58204" cy="971544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Meta 2.3: </a:t>
            </a:r>
            <a:r>
              <a:rPr lang="pt-BR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Realizar pelo menos um exame de mama em 100% das gestantes.</a:t>
            </a:r>
          </a:p>
          <a:p>
            <a:pPr algn="just"/>
            <a:endParaRPr lang="pt-BR" sz="2400" dirty="0" smtClean="0">
              <a:ln w="10541" cmpd="sng">
                <a:solidFill>
                  <a:schemeClr val="tx2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1357290" y="2714620"/>
            <a:ext cx="4572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Proporção de gestantes com pelo menos um exame das mamas durante o PN</a:t>
            </a:r>
            <a:endParaRPr lang="pt-BR" b="1" dirty="0"/>
          </a:p>
        </p:txBody>
      </p:sp>
      <p:graphicFrame>
        <p:nvGraphicFramePr>
          <p:cNvPr id="9" name="Gráfico 8"/>
          <p:cNvGraphicFramePr/>
          <p:nvPr/>
        </p:nvGraphicFramePr>
        <p:xfrm>
          <a:off x="928662" y="3357562"/>
          <a:ext cx="6143668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6786578" y="3143248"/>
            <a:ext cx="17859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 smtClean="0">
                <a:solidFill>
                  <a:srgbClr val="FF0000"/>
                </a:solidFill>
              </a:rPr>
              <a:t>Mês 1 n= 9 </a:t>
            </a:r>
          </a:p>
          <a:p>
            <a:pPr>
              <a:lnSpc>
                <a:spcPct val="150000"/>
              </a:lnSpc>
            </a:pPr>
            <a:r>
              <a:rPr lang="pt-BR" sz="2000" b="1" dirty="0" smtClean="0">
                <a:solidFill>
                  <a:srgbClr val="FF0000"/>
                </a:solidFill>
              </a:rPr>
              <a:t>Mês 2 n= 31</a:t>
            </a:r>
          </a:p>
          <a:p>
            <a:pPr>
              <a:lnSpc>
                <a:spcPct val="150000"/>
              </a:lnSpc>
            </a:pPr>
            <a:r>
              <a:rPr lang="pt-BR" sz="2000" b="1" dirty="0" smtClean="0">
                <a:solidFill>
                  <a:srgbClr val="FF0000"/>
                </a:solidFill>
              </a:rPr>
              <a:t>Mês 3 n=  46</a:t>
            </a:r>
            <a:endParaRPr lang="pt-BR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Resultados</a:t>
            </a:r>
            <a:endParaRPr lang="pt-B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4" descr="UNAS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072206"/>
            <a:ext cx="2040100" cy="642942"/>
          </a:xfrm>
          <a:prstGeom prst="rect">
            <a:avLst/>
          </a:prstGeom>
          <a:noFill/>
        </p:spPr>
      </p:pic>
      <p:pic>
        <p:nvPicPr>
          <p:cNvPr id="5" name="Picture 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5929330"/>
            <a:ext cx="2638425" cy="714375"/>
          </a:xfrm>
          <a:prstGeom prst="rect">
            <a:avLst/>
          </a:prstGeom>
          <a:noFill/>
        </p:spPr>
      </p:pic>
      <p:sp>
        <p:nvSpPr>
          <p:cNvPr id="1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Meta 2.4: </a:t>
            </a:r>
            <a:r>
              <a:rPr lang="pt-BR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Realizar a solicitação a 100% das gestantes de exames laboratoriais de acordo com protocolo.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Meta 2.5: Garantir a 100% das gestantes a prescrição de sulfato ferroso e acido fólico de acordo com protocolo.</a:t>
            </a:r>
          </a:p>
          <a:p>
            <a:pPr algn="just"/>
            <a:endParaRPr lang="pt-BR" sz="2400" dirty="0" smtClean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Metas cumpridas integralmente em todos os meses da intervenção.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Resultados</a:t>
            </a:r>
            <a:endParaRPr lang="pt-B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4" descr="UNAS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072206"/>
            <a:ext cx="2040100" cy="642942"/>
          </a:xfrm>
          <a:prstGeom prst="rect">
            <a:avLst/>
          </a:prstGeom>
          <a:noFill/>
        </p:spPr>
      </p:pic>
      <p:pic>
        <p:nvPicPr>
          <p:cNvPr id="5" name="Picture 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5929330"/>
            <a:ext cx="2638425" cy="714375"/>
          </a:xfrm>
          <a:prstGeom prst="rect">
            <a:avLst/>
          </a:prstGeom>
          <a:noFill/>
        </p:spPr>
      </p:pic>
      <p:sp>
        <p:nvSpPr>
          <p:cNvPr id="1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357298"/>
            <a:ext cx="8258204" cy="900106"/>
          </a:xfrm>
        </p:spPr>
        <p:txBody>
          <a:bodyPr>
            <a:noAutofit/>
          </a:bodyPr>
          <a:lstStyle/>
          <a:p>
            <a:pPr algn="just"/>
            <a:r>
              <a:rPr lang="pt-BR" sz="2400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Meta 2.6: Garantir que 100% das gestantes estejam em dia com a vacina antitetânica.</a:t>
            </a:r>
          </a:p>
        </p:txBody>
      </p:sp>
      <p:graphicFrame>
        <p:nvGraphicFramePr>
          <p:cNvPr id="11" name="Gráfico 10"/>
          <p:cNvGraphicFramePr/>
          <p:nvPr/>
        </p:nvGraphicFramePr>
        <p:xfrm>
          <a:off x="500034" y="3214686"/>
          <a:ext cx="6572296" cy="2867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tângulo 6"/>
          <p:cNvSpPr/>
          <p:nvPr/>
        </p:nvSpPr>
        <p:spPr>
          <a:xfrm>
            <a:off x="1785918" y="2428868"/>
            <a:ext cx="4572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Proporção de gestantes com vacina antitetânica em dia</a:t>
            </a:r>
            <a:endParaRPr lang="pt-BR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6786578" y="3143248"/>
            <a:ext cx="17859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 smtClean="0">
                <a:solidFill>
                  <a:srgbClr val="FF0000"/>
                </a:solidFill>
              </a:rPr>
              <a:t>Mês 1 n= 35 </a:t>
            </a:r>
          </a:p>
          <a:p>
            <a:pPr>
              <a:lnSpc>
                <a:spcPct val="150000"/>
              </a:lnSpc>
            </a:pPr>
            <a:r>
              <a:rPr lang="pt-BR" sz="2000" b="1" dirty="0" smtClean="0">
                <a:solidFill>
                  <a:srgbClr val="FF0000"/>
                </a:solidFill>
              </a:rPr>
              <a:t>Mês 2 n= 40</a:t>
            </a:r>
          </a:p>
          <a:p>
            <a:pPr>
              <a:lnSpc>
                <a:spcPct val="150000"/>
              </a:lnSpc>
            </a:pPr>
            <a:r>
              <a:rPr lang="pt-BR" sz="2000" b="1" dirty="0" smtClean="0">
                <a:solidFill>
                  <a:srgbClr val="FF0000"/>
                </a:solidFill>
              </a:rPr>
              <a:t>Mês 3 n=  50</a:t>
            </a:r>
            <a:endParaRPr lang="pt-BR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Resultados</a:t>
            </a:r>
            <a:endParaRPr lang="pt-B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4" descr="UNAS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072206"/>
            <a:ext cx="2040100" cy="642942"/>
          </a:xfrm>
          <a:prstGeom prst="rect">
            <a:avLst/>
          </a:prstGeom>
          <a:noFill/>
        </p:spPr>
      </p:pic>
      <p:pic>
        <p:nvPicPr>
          <p:cNvPr id="5" name="Picture 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5929330"/>
            <a:ext cx="2638425" cy="714375"/>
          </a:xfrm>
          <a:prstGeom prst="rect">
            <a:avLst/>
          </a:prstGeom>
          <a:noFill/>
        </p:spPr>
      </p:pic>
      <p:sp>
        <p:nvSpPr>
          <p:cNvPr id="1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214422"/>
            <a:ext cx="8186766" cy="900106"/>
          </a:xfrm>
        </p:spPr>
        <p:txBody>
          <a:bodyPr>
            <a:noAutofit/>
          </a:bodyPr>
          <a:lstStyle/>
          <a:p>
            <a:pPr algn="just"/>
            <a:r>
              <a:rPr lang="pt-BR" sz="2400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Meta 2.7: Garantir a 100% das gestantes a vacinação contra a hepatite B.</a:t>
            </a:r>
          </a:p>
        </p:txBody>
      </p:sp>
      <p:graphicFrame>
        <p:nvGraphicFramePr>
          <p:cNvPr id="6" name="Gráfico 5"/>
          <p:cNvGraphicFramePr/>
          <p:nvPr/>
        </p:nvGraphicFramePr>
        <p:xfrm>
          <a:off x="642910" y="3000372"/>
          <a:ext cx="6000792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tângulo 6"/>
          <p:cNvSpPr/>
          <p:nvPr/>
        </p:nvSpPr>
        <p:spPr>
          <a:xfrm>
            <a:off x="1785918" y="2357430"/>
            <a:ext cx="4572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Proporção de gestantes com vacina da hepatite B em dia</a:t>
            </a:r>
            <a:endParaRPr lang="pt-BR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6786578" y="3143248"/>
            <a:ext cx="17859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 smtClean="0">
                <a:solidFill>
                  <a:srgbClr val="FF0000"/>
                </a:solidFill>
              </a:rPr>
              <a:t>Mês 1 n= 34 </a:t>
            </a:r>
          </a:p>
          <a:p>
            <a:pPr>
              <a:lnSpc>
                <a:spcPct val="150000"/>
              </a:lnSpc>
            </a:pPr>
            <a:r>
              <a:rPr lang="pt-BR" sz="2000" b="1" dirty="0" smtClean="0">
                <a:solidFill>
                  <a:srgbClr val="FF0000"/>
                </a:solidFill>
              </a:rPr>
              <a:t>Mês 2 n= 42</a:t>
            </a:r>
          </a:p>
          <a:p>
            <a:pPr>
              <a:lnSpc>
                <a:spcPct val="150000"/>
              </a:lnSpc>
            </a:pPr>
            <a:r>
              <a:rPr lang="pt-BR" sz="2000" b="1" dirty="0" smtClean="0">
                <a:solidFill>
                  <a:srgbClr val="FF0000"/>
                </a:solidFill>
              </a:rPr>
              <a:t>Mês 3 n=  49</a:t>
            </a:r>
            <a:endParaRPr lang="pt-BR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Resultados</a:t>
            </a:r>
            <a:endParaRPr lang="pt-B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4" descr="UNAS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072206"/>
            <a:ext cx="2040100" cy="642942"/>
          </a:xfrm>
          <a:prstGeom prst="rect">
            <a:avLst/>
          </a:prstGeom>
          <a:noFill/>
        </p:spPr>
      </p:pic>
      <p:pic>
        <p:nvPicPr>
          <p:cNvPr id="5" name="Picture 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5929330"/>
            <a:ext cx="2638425" cy="714375"/>
          </a:xfrm>
          <a:prstGeom prst="rect">
            <a:avLst/>
          </a:prstGeom>
          <a:noFill/>
        </p:spPr>
      </p:pic>
      <p:sp>
        <p:nvSpPr>
          <p:cNvPr id="1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142984"/>
            <a:ext cx="8186766" cy="828668"/>
          </a:xfrm>
        </p:spPr>
        <p:txBody>
          <a:bodyPr>
            <a:noAutofit/>
          </a:bodyPr>
          <a:lstStyle/>
          <a:p>
            <a:pPr algn="just"/>
            <a:r>
              <a:rPr lang="pt-BR" sz="2400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Meta 2.8: Garantir a 100% das gestantes a avaliação da necessidade de atendimento odontológico</a:t>
            </a:r>
          </a:p>
        </p:txBody>
      </p:sp>
      <p:graphicFrame>
        <p:nvGraphicFramePr>
          <p:cNvPr id="6" name="Gráfico 5"/>
          <p:cNvGraphicFramePr/>
          <p:nvPr/>
        </p:nvGraphicFramePr>
        <p:xfrm>
          <a:off x="642910" y="3071810"/>
          <a:ext cx="6072230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tângulo 6"/>
          <p:cNvSpPr/>
          <p:nvPr/>
        </p:nvSpPr>
        <p:spPr>
          <a:xfrm>
            <a:off x="1357290" y="2643182"/>
            <a:ext cx="4572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Proporção de gestantes com avaliação da necessidade de atendimento odontológico</a:t>
            </a:r>
            <a:endParaRPr lang="pt-BR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6786578" y="3143248"/>
            <a:ext cx="17859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 smtClean="0">
                <a:solidFill>
                  <a:srgbClr val="FF0000"/>
                </a:solidFill>
              </a:rPr>
              <a:t>Mês 1 n= 33 </a:t>
            </a:r>
          </a:p>
          <a:p>
            <a:pPr>
              <a:lnSpc>
                <a:spcPct val="150000"/>
              </a:lnSpc>
            </a:pPr>
            <a:r>
              <a:rPr lang="pt-BR" sz="2000" b="1" dirty="0" smtClean="0">
                <a:solidFill>
                  <a:srgbClr val="FF0000"/>
                </a:solidFill>
              </a:rPr>
              <a:t>Mês 2 n= 48</a:t>
            </a:r>
          </a:p>
          <a:p>
            <a:pPr>
              <a:lnSpc>
                <a:spcPct val="150000"/>
              </a:lnSpc>
            </a:pPr>
            <a:r>
              <a:rPr lang="pt-BR" sz="2000" b="1" dirty="0" smtClean="0">
                <a:solidFill>
                  <a:srgbClr val="FF0000"/>
                </a:solidFill>
              </a:rPr>
              <a:t>Mês 3 n=  50</a:t>
            </a:r>
            <a:endParaRPr lang="pt-BR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Resultados</a:t>
            </a:r>
            <a:endParaRPr lang="pt-B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4" descr="UNAS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072206"/>
            <a:ext cx="2040100" cy="642942"/>
          </a:xfrm>
          <a:prstGeom prst="rect">
            <a:avLst/>
          </a:prstGeom>
          <a:noFill/>
        </p:spPr>
      </p:pic>
      <p:pic>
        <p:nvPicPr>
          <p:cNvPr id="5" name="Picture 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5929330"/>
            <a:ext cx="2638425" cy="714375"/>
          </a:xfrm>
          <a:prstGeom prst="rect">
            <a:avLst/>
          </a:prstGeom>
          <a:noFill/>
        </p:spPr>
      </p:pic>
      <p:sp>
        <p:nvSpPr>
          <p:cNvPr id="1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58204" cy="1257296"/>
          </a:xfrm>
        </p:spPr>
        <p:txBody>
          <a:bodyPr>
            <a:noAutofit/>
          </a:bodyPr>
          <a:lstStyle/>
          <a:p>
            <a:pPr algn="just"/>
            <a:r>
              <a:rPr lang="pt-BR" sz="2400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Meta 2.9: Garantir a primeira consulta odontológica programática para 100% das gestantes cadastradas </a:t>
            </a:r>
          </a:p>
        </p:txBody>
      </p:sp>
      <p:sp>
        <p:nvSpPr>
          <p:cNvPr id="7" name="Retângulo 6"/>
          <p:cNvSpPr/>
          <p:nvPr/>
        </p:nvSpPr>
        <p:spPr>
          <a:xfrm>
            <a:off x="1500166" y="2786058"/>
            <a:ext cx="4572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Proporção de gestantes com primeira consulta odontológica programática realizada</a:t>
            </a:r>
            <a:endParaRPr lang="pt-BR" b="1" dirty="0"/>
          </a:p>
        </p:txBody>
      </p:sp>
      <p:graphicFrame>
        <p:nvGraphicFramePr>
          <p:cNvPr id="8" name="Gráfico 7"/>
          <p:cNvGraphicFramePr/>
          <p:nvPr/>
        </p:nvGraphicFramePr>
        <p:xfrm>
          <a:off x="571472" y="3286124"/>
          <a:ext cx="6000792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6786578" y="3143248"/>
            <a:ext cx="17859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 smtClean="0">
                <a:solidFill>
                  <a:srgbClr val="FF0000"/>
                </a:solidFill>
              </a:rPr>
              <a:t>Mês 1 n= 25 </a:t>
            </a:r>
          </a:p>
          <a:p>
            <a:pPr>
              <a:lnSpc>
                <a:spcPct val="150000"/>
              </a:lnSpc>
            </a:pPr>
            <a:r>
              <a:rPr lang="pt-BR" sz="2000" b="1" dirty="0" smtClean="0">
                <a:solidFill>
                  <a:srgbClr val="FF0000"/>
                </a:solidFill>
              </a:rPr>
              <a:t>Mês 2 n= 30</a:t>
            </a:r>
          </a:p>
          <a:p>
            <a:pPr>
              <a:lnSpc>
                <a:spcPct val="150000"/>
              </a:lnSpc>
            </a:pPr>
            <a:r>
              <a:rPr lang="pt-BR" sz="2000" b="1" dirty="0" smtClean="0">
                <a:solidFill>
                  <a:srgbClr val="FF0000"/>
                </a:solidFill>
              </a:rPr>
              <a:t>Mês 3 n=  45</a:t>
            </a:r>
            <a:endParaRPr lang="pt-BR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Resultados</a:t>
            </a:r>
            <a:endParaRPr lang="pt-B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4" descr="UNAS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072206"/>
            <a:ext cx="2040100" cy="642942"/>
          </a:xfrm>
          <a:prstGeom prst="rect">
            <a:avLst/>
          </a:prstGeom>
          <a:noFill/>
        </p:spPr>
      </p:pic>
      <p:pic>
        <p:nvPicPr>
          <p:cNvPr id="5" name="Picture 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5929330"/>
            <a:ext cx="2638425" cy="714375"/>
          </a:xfrm>
          <a:prstGeom prst="rect">
            <a:avLst/>
          </a:prstGeom>
          <a:noFill/>
        </p:spPr>
      </p:pic>
      <p:sp>
        <p:nvSpPr>
          <p:cNvPr id="1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dirty="0" smtClean="0">
                <a:ln>
                  <a:solidFill>
                    <a:schemeClr val="tx1"/>
                  </a:solidFill>
                </a:ln>
              </a:rPr>
              <a:t>Objetivo 3: Melhorar a adesão ao pré-natal.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000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Meta 3.1: Realizar busca ativa de 100% das gestantes faltosas às consultas de pré-natal.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dirty="0" smtClean="0">
                <a:ln>
                  <a:solidFill>
                    <a:schemeClr val="tx1"/>
                  </a:solidFill>
                </a:ln>
              </a:rPr>
              <a:t>Objetivo 4: Melhorar o registro do programa pré-natal.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Meta 4.1: Manter registro na ficha de acompanhamento/espelho de pré-natal em 100% das gestantes.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Objetivo 5: Realizar avaliação do risco pré-natal.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Meta 5.1: Avaliar risco gestacional em 100% das gestantes.</a:t>
            </a:r>
          </a:p>
          <a:p>
            <a:pPr algn="ctr">
              <a:buNone/>
            </a:pPr>
            <a:r>
              <a:rPr lang="pt-BR" sz="240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Metas cumpridas integralmente em todos os meses da intervenção. </a:t>
            </a:r>
          </a:p>
          <a:p>
            <a:pPr algn="just"/>
            <a:endParaRPr lang="pt-BR" sz="2400" dirty="0" smtClean="0">
              <a:ln w="10541" cmpd="sng">
                <a:solidFill>
                  <a:schemeClr val="tx2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Resultados</a:t>
            </a:r>
            <a:endParaRPr lang="pt-B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4" descr="UNAS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072206"/>
            <a:ext cx="2040100" cy="642942"/>
          </a:xfrm>
          <a:prstGeom prst="rect">
            <a:avLst/>
          </a:prstGeom>
          <a:noFill/>
        </p:spPr>
      </p:pic>
      <p:pic>
        <p:nvPicPr>
          <p:cNvPr id="5" name="Picture 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5929330"/>
            <a:ext cx="2638425" cy="714375"/>
          </a:xfrm>
          <a:prstGeom prst="rect">
            <a:avLst/>
          </a:prstGeom>
          <a:noFill/>
        </p:spPr>
      </p:pic>
      <p:sp>
        <p:nvSpPr>
          <p:cNvPr id="1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357299"/>
            <a:ext cx="8358246" cy="207170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BR" sz="2000" dirty="0" smtClean="0">
                <a:ln>
                  <a:solidFill>
                    <a:schemeClr val="tx1"/>
                  </a:solidFill>
                </a:ln>
              </a:rPr>
              <a:t>Objetivo 6: Promover a saúde no pré-natal.</a:t>
            </a:r>
          </a:p>
          <a:p>
            <a:r>
              <a:rPr lang="pt-BR" sz="2000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Meta 6.1: Garantir a 100% das gestantes orientações nutricional durante a gestação.</a:t>
            </a:r>
          </a:p>
          <a:p>
            <a:pPr algn="ctr">
              <a:buNone/>
            </a:pPr>
            <a:r>
              <a:rPr lang="pt-BR" sz="200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Meta cumprida integralmente em todos os meses da intervenção. </a:t>
            </a:r>
          </a:p>
          <a:p>
            <a:pPr algn="just"/>
            <a:r>
              <a:rPr lang="pt-BR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Meta 6.2: Promover o aleitamento materno junto a 100% das gestantes.</a:t>
            </a:r>
          </a:p>
          <a:p>
            <a:pPr algn="just"/>
            <a:endParaRPr lang="pt-BR" sz="2000" dirty="0" smtClean="0">
              <a:ln w="10541" cmpd="sng">
                <a:solidFill>
                  <a:schemeClr val="tx2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2" name="Gráfico 11"/>
          <p:cNvGraphicFramePr/>
          <p:nvPr/>
        </p:nvGraphicFramePr>
        <p:xfrm>
          <a:off x="571472" y="3857628"/>
          <a:ext cx="6072230" cy="2224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Retângulo 13"/>
          <p:cNvSpPr/>
          <p:nvPr/>
        </p:nvSpPr>
        <p:spPr>
          <a:xfrm>
            <a:off x="1142976" y="3214686"/>
            <a:ext cx="52149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Proporção de gestantes que receberam orientação sobre aleitamento materno</a:t>
            </a:r>
            <a:endParaRPr lang="pt-BR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6715140" y="4071942"/>
            <a:ext cx="17859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 smtClean="0">
                <a:solidFill>
                  <a:srgbClr val="FF0000"/>
                </a:solidFill>
              </a:rPr>
              <a:t>Mês 1 n= 17</a:t>
            </a:r>
          </a:p>
          <a:p>
            <a:pPr>
              <a:lnSpc>
                <a:spcPct val="150000"/>
              </a:lnSpc>
            </a:pPr>
            <a:r>
              <a:rPr lang="pt-BR" sz="2000" b="1" dirty="0" smtClean="0">
                <a:solidFill>
                  <a:srgbClr val="FF0000"/>
                </a:solidFill>
              </a:rPr>
              <a:t>Mês 2 n= 34</a:t>
            </a:r>
          </a:p>
          <a:p>
            <a:pPr>
              <a:lnSpc>
                <a:spcPct val="150000"/>
              </a:lnSpc>
            </a:pPr>
            <a:r>
              <a:rPr lang="pt-BR" sz="2000" b="1" dirty="0" smtClean="0">
                <a:solidFill>
                  <a:srgbClr val="FF0000"/>
                </a:solidFill>
              </a:rPr>
              <a:t>Mês 3 n=  50</a:t>
            </a:r>
            <a:endParaRPr lang="pt-BR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Introdução</a:t>
            </a:r>
            <a:endParaRPr lang="pt-B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pt-BR" sz="2500" dirty="0" smtClean="0">
                <a:ln>
                  <a:solidFill>
                    <a:schemeClr val="tx2">
                      <a:lumMod val="75000"/>
                    </a:schemeClr>
                  </a:solidFill>
                </a:ln>
              </a:rPr>
              <a:t>		</a:t>
            </a:r>
            <a:r>
              <a:rPr lang="pt-BR" sz="2500" dirty="0" smtClean="0">
                <a:ln>
                  <a:solidFill>
                    <a:schemeClr val="tx2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- Duas faculdades de medicina e enfermagem</a:t>
            </a:r>
          </a:p>
          <a:p>
            <a:pPr>
              <a:lnSpc>
                <a:spcPct val="150000"/>
              </a:lnSpc>
              <a:buNone/>
            </a:pPr>
            <a:r>
              <a:rPr lang="pt-BR" sz="2500" dirty="0" smtClean="0">
                <a:ln>
                  <a:solidFill>
                    <a:schemeClr val="tx2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		- Outros cursos da saúde (fisioterapia, farmácia e odontologia)</a:t>
            </a:r>
          </a:p>
          <a:p>
            <a:pPr>
              <a:lnSpc>
                <a:spcPct val="150000"/>
              </a:lnSpc>
              <a:buNone/>
            </a:pPr>
            <a:r>
              <a:rPr lang="pt-BR" sz="2500" dirty="0" smtClean="0">
                <a:ln>
                  <a:solidFill>
                    <a:schemeClr val="tx2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		- PSM (Pronto Socorro Municipal)</a:t>
            </a:r>
          </a:p>
          <a:p>
            <a:pPr>
              <a:lnSpc>
                <a:spcPct val="150000"/>
              </a:lnSpc>
              <a:buNone/>
            </a:pPr>
            <a:r>
              <a:rPr lang="pt-BR" sz="2500" dirty="0" smtClean="0">
                <a:ln>
                  <a:solidFill>
                    <a:schemeClr val="tx2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		- SAMU</a:t>
            </a:r>
          </a:p>
          <a:p>
            <a:pPr>
              <a:lnSpc>
                <a:spcPct val="150000"/>
              </a:lnSpc>
              <a:buNone/>
            </a:pPr>
            <a:r>
              <a:rPr lang="pt-BR" sz="2500" dirty="0" smtClean="0">
                <a:ln>
                  <a:solidFill>
                    <a:schemeClr val="tx2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		- 52 equipes ESF</a:t>
            </a:r>
          </a:p>
        </p:txBody>
      </p:sp>
      <p:pic>
        <p:nvPicPr>
          <p:cNvPr id="4" name="Picture 4" descr="UNAS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072206"/>
            <a:ext cx="2040100" cy="642942"/>
          </a:xfrm>
          <a:prstGeom prst="rect">
            <a:avLst/>
          </a:prstGeom>
          <a:noFill/>
        </p:spPr>
      </p:pic>
      <p:pic>
        <p:nvPicPr>
          <p:cNvPr id="5" name="Picture 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5929330"/>
            <a:ext cx="2638425" cy="7143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Resultados</a:t>
            </a:r>
            <a:endParaRPr lang="pt-B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4" descr="UNAS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072206"/>
            <a:ext cx="2040100" cy="642942"/>
          </a:xfrm>
          <a:prstGeom prst="rect">
            <a:avLst/>
          </a:prstGeom>
          <a:noFill/>
        </p:spPr>
      </p:pic>
      <p:pic>
        <p:nvPicPr>
          <p:cNvPr id="5" name="Picture 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5929330"/>
            <a:ext cx="2638425" cy="714375"/>
          </a:xfrm>
          <a:prstGeom prst="rect">
            <a:avLst/>
          </a:prstGeom>
          <a:noFill/>
        </p:spPr>
      </p:pic>
      <p:sp>
        <p:nvSpPr>
          <p:cNvPr id="1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pt-BR" sz="2400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Meta 6.3: Orientar 100% das gestantes sobre os cuidados com o recém-nascido.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142976" y="2643182"/>
            <a:ext cx="52149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Proporção de gestantes que receberam orientação sobre cuidados com o recém-nascido</a:t>
            </a:r>
            <a:endParaRPr lang="pt-BR" b="1" dirty="0"/>
          </a:p>
        </p:txBody>
      </p:sp>
      <p:graphicFrame>
        <p:nvGraphicFramePr>
          <p:cNvPr id="8" name="Gráfico 7"/>
          <p:cNvGraphicFramePr/>
          <p:nvPr/>
        </p:nvGraphicFramePr>
        <p:xfrm>
          <a:off x="785786" y="3286124"/>
          <a:ext cx="5715040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6786578" y="3500438"/>
            <a:ext cx="17859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 smtClean="0">
                <a:solidFill>
                  <a:srgbClr val="FF0000"/>
                </a:solidFill>
              </a:rPr>
              <a:t>Mês 1 n= 17</a:t>
            </a:r>
          </a:p>
          <a:p>
            <a:pPr>
              <a:lnSpc>
                <a:spcPct val="150000"/>
              </a:lnSpc>
            </a:pPr>
            <a:r>
              <a:rPr lang="pt-BR" sz="2000" b="1" dirty="0" smtClean="0">
                <a:solidFill>
                  <a:srgbClr val="FF0000"/>
                </a:solidFill>
              </a:rPr>
              <a:t>Mês 2 n= 31</a:t>
            </a:r>
          </a:p>
          <a:p>
            <a:pPr>
              <a:lnSpc>
                <a:spcPct val="150000"/>
              </a:lnSpc>
            </a:pPr>
            <a:r>
              <a:rPr lang="pt-BR" sz="2000" b="1" dirty="0" smtClean="0">
                <a:solidFill>
                  <a:srgbClr val="FF0000"/>
                </a:solidFill>
              </a:rPr>
              <a:t>Mês 3 n=  50</a:t>
            </a:r>
            <a:endParaRPr lang="pt-BR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Resultados</a:t>
            </a:r>
            <a:endParaRPr lang="pt-B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4" descr="UNAS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072206"/>
            <a:ext cx="2040100" cy="642942"/>
          </a:xfrm>
          <a:prstGeom prst="rect">
            <a:avLst/>
          </a:prstGeom>
          <a:noFill/>
        </p:spPr>
      </p:pic>
      <p:pic>
        <p:nvPicPr>
          <p:cNvPr id="5" name="Picture 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5929330"/>
            <a:ext cx="2638425" cy="714375"/>
          </a:xfrm>
          <a:prstGeom prst="rect">
            <a:avLst/>
          </a:prstGeom>
          <a:noFill/>
        </p:spPr>
      </p:pic>
      <p:sp>
        <p:nvSpPr>
          <p:cNvPr id="1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pt-BR" sz="2400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Meta 6.4: Orientar 100% das gestantes sobre anticoncepção após o parto.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214414" y="3000372"/>
            <a:ext cx="52149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Proporção de gestantes que receberam orientação sobre anticoncepção após o parto</a:t>
            </a:r>
            <a:endParaRPr lang="pt-BR" b="1" dirty="0"/>
          </a:p>
        </p:txBody>
      </p:sp>
      <p:graphicFrame>
        <p:nvGraphicFramePr>
          <p:cNvPr id="9" name="Gráfico 8"/>
          <p:cNvGraphicFramePr/>
          <p:nvPr/>
        </p:nvGraphicFramePr>
        <p:xfrm>
          <a:off x="500034" y="3571876"/>
          <a:ext cx="6429420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6786578" y="3500438"/>
            <a:ext cx="17859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 smtClean="0">
                <a:solidFill>
                  <a:srgbClr val="FF0000"/>
                </a:solidFill>
              </a:rPr>
              <a:t>Mês 1 n= 17</a:t>
            </a:r>
          </a:p>
          <a:p>
            <a:pPr>
              <a:lnSpc>
                <a:spcPct val="150000"/>
              </a:lnSpc>
            </a:pPr>
            <a:r>
              <a:rPr lang="pt-BR" sz="2000" b="1" dirty="0" smtClean="0">
                <a:solidFill>
                  <a:srgbClr val="FF0000"/>
                </a:solidFill>
              </a:rPr>
              <a:t>Mês 2 n= 31</a:t>
            </a:r>
          </a:p>
          <a:p>
            <a:pPr>
              <a:lnSpc>
                <a:spcPct val="150000"/>
              </a:lnSpc>
            </a:pPr>
            <a:r>
              <a:rPr lang="pt-BR" sz="2000" b="1" dirty="0" smtClean="0">
                <a:solidFill>
                  <a:srgbClr val="FF0000"/>
                </a:solidFill>
              </a:rPr>
              <a:t>Mês 3 n=  50</a:t>
            </a:r>
            <a:endParaRPr lang="pt-BR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Resultados</a:t>
            </a:r>
            <a:endParaRPr lang="pt-B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4" descr="UNAS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072206"/>
            <a:ext cx="2040100" cy="642942"/>
          </a:xfrm>
          <a:prstGeom prst="rect">
            <a:avLst/>
          </a:prstGeom>
          <a:noFill/>
        </p:spPr>
      </p:pic>
      <p:pic>
        <p:nvPicPr>
          <p:cNvPr id="5" name="Picture 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5929330"/>
            <a:ext cx="2638425" cy="714375"/>
          </a:xfrm>
          <a:prstGeom prst="rect">
            <a:avLst/>
          </a:prstGeom>
          <a:noFill/>
        </p:spPr>
      </p:pic>
      <p:sp>
        <p:nvSpPr>
          <p:cNvPr id="1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pt-BR" sz="2000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Meta 6.5: Orientar 100% das gestantes sobre os riscos do tabagismo, do uso de álcool e drogas na gestação.</a:t>
            </a:r>
          </a:p>
          <a:p>
            <a:pPr algn="ctr">
              <a:buNone/>
            </a:pPr>
            <a:r>
              <a:rPr lang="pt-BR" sz="200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Meta cumprida integralmente em todos os meses da intervenção. </a:t>
            </a:r>
          </a:p>
          <a:p>
            <a:r>
              <a:rPr lang="pt-BR" sz="2000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Meta 6.6: Orientar 100% das gestantes sobre higiene bucal.</a:t>
            </a:r>
          </a:p>
          <a:p>
            <a:endParaRPr lang="pt-BR" sz="2000" b="1" dirty="0" smtClean="0">
              <a:ln w="10541" cmpd="sng">
                <a:solidFill>
                  <a:schemeClr val="tx2"/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just"/>
            <a:endParaRPr lang="pt-BR" sz="2400" dirty="0" smtClean="0">
              <a:ln w="10541" cmpd="sng">
                <a:solidFill>
                  <a:schemeClr val="tx2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4" name="Gráfico 13"/>
          <p:cNvGraphicFramePr/>
          <p:nvPr/>
        </p:nvGraphicFramePr>
        <p:xfrm>
          <a:off x="571472" y="3643314"/>
          <a:ext cx="5572164" cy="2457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Retângulo 14"/>
          <p:cNvSpPr/>
          <p:nvPr/>
        </p:nvSpPr>
        <p:spPr>
          <a:xfrm>
            <a:off x="642910" y="3071810"/>
            <a:ext cx="52864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Proporção de gestantes que receberam orientação sobre higiene bucal</a:t>
            </a:r>
            <a:endParaRPr lang="pt-BR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6786578" y="3500438"/>
            <a:ext cx="17859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 smtClean="0">
                <a:solidFill>
                  <a:srgbClr val="FF0000"/>
                </a:solidFill>
              </a:rPr>
              <a:t>Mês 1 n= 26</a:t>
            </a:r>
          </a:p>
          <a:p>
            <a:pPr>
              <a:lnSpc>
                <a:spcPct val="150000"/>
              </a:lnSpc>
            </a:pPr>
            <a:r>
              <a:rPr lang="pt-BR" sz="2000" b="1" dirty="0" smtClean="0">
                <a:solidFill>
                  <a:srgbClr val="FF0000"/>
                </a:solidFill>
              </a:rPr>
              <a:t>Mês 2 n= 36</a:t>
            </a:r>
          </a:p>
          <a:p>
            <a:pPr>
              <a:lnSpc>
                <a:spcPct val="150000"/>
              </a:lnSpc>
            </a:pPr>
            <a:r>
              <a:rPr lang="pt-BR" sz="2000" b="1" dirty="0" smtClean="0">
                <a:solidFill>
                  <a:srgbClr val="FF0000"/>
                </a:solidFill>
              </a:rPr>
              <a:t>Mês 3 n=  50</a:t>
            </a:r>
            <a:endParaRPr lang="pt-BR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Resultados</a:t>
            </a:r>
            <a:endParaRPr lang="pt-B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4" descr="UNAS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072206"/>
            <a:ext cx="2040100" cy="642942"/>
          </a:xfrm>
          <a:prstGeom prst="rect">
            <a:avLst/>
          </a:prstGeom>
          <a:noFill/>
        </p:spPr>
      </p:pic>
      <p:pic>
        <p:nvPicPr>
          <p:cNvPr id="5" name="Picture 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5929330"/>
            <a:ext cx="2638425" cy="714375"/>
          </a:xfrm>
          <a:prstGeom prst="rect">
            <a:avLst/>
          </a:prstGeom>
          <a:noFill/>
        </p:spPr>
      </p:pic>
      <p:sp>
        <p:nvSpPr>
          <p:cNvPr id="1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2000" dirty="0" smtClean="0">
                <a:ln>
                  <a:solidFill>
                    <a:schemeClr val="tx1"/>
                  </a:solidFill>
                </a:ln>
              </a:rPr>
              <a:t>Objetivo 7: Ampliar a cobertura ao </a:t>
            </a:r>
            <a:r>
              <a:rPr lang="pt-BR" sz="2000" dirty="0" err="1" smtClean="0">
                <a:ln>
                  <a:solidFill>
                    <a:schemeClr val="tx1"/>
                  </a:solidFill>
                </a:ln>
              </a:rPr>
              <a:t>puerpério</a:t>
            </a:r>
            <a:r>
              <a:rPr lang="pt-BR" sz="2000" dirty="0" smtClean="0">
                <a:ln>
                  <a:solidFill>
                    <a:schemeClr val="tx1"/>
                  </a:solidFill>
                </a:ln>
              </a:rPr>
              <a:t>.</a:t>
            </a:r>
          </a:p>
          <a:p>
            <a:pPr algn="just"/>
            <a:r>
              <a:rPr lang="pt-BR" sz="2000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Meta 7.1: alcançar 95% de cobertura nas puérperas cadastradas na UBS, antes de 42 dias pós-parto</a:t>
            </a:r>
          </a:p>
        </p:txBody>
      </p:sp>
      <p:graphicFrame>
        <p:nvGraphicFramePr>
          <p:cNvPr id="15" name="Gráfico 14"/>
          <p:cNvGraphicFramePr/>
          <p:nvPr/>
        </p:nvGraphicFramePr>
        <p:xfrm>
          <a:off x="500034" y="3571876"/>
          <a:ext cx="6643734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Retângulo 15"/>
          <p:cNvSpPr/>
          <p:nvPr/>
        </p:nvSpPr>
        <p:spPr>
          <a:xfrm>
            <a:off x="1857356" y="2928934"/>
            <a:ext cx="428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Proporção de puérperas com consultas até 42 dias após o parto</a:t>
            </a:r>
            <a:endParaRPr lang="pt-BR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7000892" y="3786190"/>
            <a:ext cx="17859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 smtClean="0">
                <a:solidFill>
                  <a:srgbClr val="FF0000"/>
                </a:solidFill>
              </a:rPr>
              <a:t>Mês 1 n= 7 </a:t>
            </a:r>
          </a:p>
          <a:p>
            <a:pPr>
              <a:lnSpc>
                <a:spcPct val="150000"/>
              </a:lnSpc>
            </a:pPr>
            <a:r>
              <a:rPr lang="pt-BR" sz="2000" b="1" dirty="0" smtClean="0">
                <a:solidFill>
                  <a:srgbClr val="FF0000"/>
                </a:solidFill>
              </a:rPr>
              <a:t>Mês 2 n= 12</a:t>
            </a:r>
          </a:p>
          <a:p>
            <a:pPr>
              <a:lnSpc>
                <a:spcPct val="150000"/>
              </a:lnSpc>
            </a:pPr>
            <a:r>
              <a:rPr lang="pt-BR" sz="2000" b="1" dirty="0" smtClean="0">
                <a:solidFill>
                  <a:srgbClr val="FF0000"/>
                </a:solidFill>
              </a:rPr>
              <a:t>Mês 3 n=  8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357686" y="2214554"/>
            <a:ext cx="442912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Nº total de </a:t>
            </a:r>
            <a:r>
              <a:rPr lang="pt-BR" b="1" dirty="0" smtClean="0">
                <a:solidFill>
                  <a:srgbClr val="FF0000"/>
                </a:solidFill>
              </a:rPr>
              <a:t>puérperas </a:t>
            </a:r>
            <a:r>
              <a:rPr lang="pt-BR" b="1" dirty="0" smtClean="0">
                <a:solidFill>
                  <a:srgbClr val="FF0000"/>
                </a:solidFill>
              </a:rPr>
              <a:t>residentes na área:</a:t>
            </a:r>
          </a:p>
          <a:p>
            <a:pPr algn="ctr"/>
            <a:r>
              <a:rPr lang="pt-BR" b="1" dirty="0" smtClean="0">
                <a:solidFill>
                  <a:srgbClr val="FF0000"/>
                </a:solidFill>
              </a:rPr>
              <a:t>Mês 1= 13; Mês 2= 12; Mês 3= 10</a:t>
            </a:r>
            <a:endParaRPr lang="pt-B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Resultados</a:t>
            </a:r>
            <a:endParaRPr lang="pt-B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4" descr="UNAS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6072206"/>
            <a:ext cx="2040100" cy="642942"/>
          </a:xfrm>
          <a:prstGeom prst="rect">
            <a:avLst/>
          </a:prstGeom>
          <a:noFill/>
        </p:spPr>
      </p:pic>
      <p:pic>
        <p:nvPicPr>
          <p:cNvPr id="5" name="Picture 2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5929330"/>
            <a:ext cx="2638425" cy="714375"/>
          </a:xfrm>
          <a:prstGeom prst="rect">
            <a:avLst/>
          </a:prstGeom>
          <a:noFill/>
        </p:spPr>
      </p:pic>
      <p:sp>
        <p:nvSpPr>
          <p:cNvPr id="1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071546"/>
            <a:ext cx="8286808" cy="385765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BR" sz="2200" b="1" dirty="0" smtClean="0"/>
              <a:t>Objetivo 8: Melhorar a qualidade da atenção ao </a:t>
            </a:r>
            <a:r>
              <a:rPr lang="pt-BR" sz="2200" b="1" dirty="0" err="1" smtClean="0"/>
              <a:t>puerpério</a:t>
            </a:r>
            <a:r>
              <a:rPr lang="pt-BR" sz="2200" b="1" dirty="0" smtClean="0"/>
              <a:t> na unidade de saúde.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000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Meta 8.1: Examinar as mamas em 100% das puérperas cadastradas.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000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Meta 8.2: Examinar o abdome em 100% das </a:t>
            </a:r>
            <a:r>
              <a:rPr lang="pt-BR" sz="2000" dirty="0" err="1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puérperas</a:t>
            </a:r>
            <a:r>
              <a:rPr lang="pt-BR" sz="2000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cadastradas.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000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Meta 8.3: Realizar exame ginecológico em 100% das </a:t>
            </a:r>
            <a:r>
              <a:rPr lang="pt-BR" sz="2000" dirty="0" err="1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puérperas</a:t>
            </a:r>
            <a:r>
              <a:rPr lang="pt-BR" sz="2000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cadastradas.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000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Meta 8.4: Avaliar o estado psíquico em 100% das </a:t>
            </a:r>
            <a:r>
              <a:rPr lang="pt-BR" sz="2000" dirty="0" err="1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puérperas</a:t>
            </a:r>
            <a:r>
              <a:rPr lang="pt-BR" sz="2000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cadastradas.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000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Meta 8.5: Avaliar </a:t>
            </a:r>
            <a:r>
              <a:rPr lang="pt-BR" sz="2000" dirty="0" err="1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intercorrências</a:t>
            </a:r>
            <a:r>
              <a:rPr lang="pt-BR" sz="2000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em 100% das </a:t>
            </a:r>
            <a:r>
              <a:rPr lang="pt-BR" sz="2000" dirty="0" err="1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puérperas</a:t>
            </a:r>
            <a:r>
              <a:rPr lang="pt-BR" sz="2000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cadastradas.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000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Meta 8.6: Prescrever  a 100% das puérperas um dos métodos de anticoncepção</a:t>
            </a:r>
            <a:r>
              <a:rPr lang="pt-BR" sz="2000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pt-BR" sz="2400" dirty="0" smtClean="0">
              <a:ln w="10541" cmpd="sng">
                <a:solidFill>
                  <a:schemeClr val="tx2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71472" y="5286388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Metas cumpridas integralmente em todos os meses da intervenção. </a:t>
            </a:r>
          </a:p>
          <a:p>
            <a:pPr algn="ctr"/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Resultados</a:t>
            </a:r>
            <a:endParaRPr lang="pt-B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4" descr="UNAS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072206"/>
            <a:ext cx="2040100" cy="642942"/>
          </a:xfrm>
          <a:prstGeom prst="rect">
            <a:avLst/>
          </a:prstGeom>
          <a:noFill/>
        </p:spPr>
      </p:pic>
      <p:pic>
        <p:nvPicPr>
          <p:cNvPr id="5" name="Picture 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5929330"/>
            <a:ext cx="2638425" cy="714375"/>
          </a:xfrm>
          <a:prstGeom prst="rect">
            <a:avLst/>
          </a:prstGeom>
          <a:noFill/>
        </p:spPr>
      </p:pic>
      <p:sp>
        <p:nvSpPr>
          <p:cNvPr id="13" name="Espaço Reservado para Conteúdo 2"/>
          <p:cNvSpPr>
            <a:spLocks noGrp="1"/>
          </p:cNvSpPr>
          <p:nvPr>
            <p:ph idx="1"/>
          </p:nvPr>
        </p:nvSpPr>
        <p:spPr>
          <a:xfrm>
            <a:off x="571472" y="1214422"/>
            <a:ext cx="8229600" cy="452596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t-BR" sz="2400" b="1" dirty="0" smtClean="0"/>
              <a:t>Objetivo 9: Melhorar a adesão das mães ao </a:t>
            </a:r>
            <a:r>
              <a:rPr lang="pt-BR" sz="2400" b="1" dirty="0" err="1" smtClean="0"/>
              <a:t>puerpério</a:t>
            </a:r>
            <a:r>
              <a:rPr lang="pt-BR" sz="2400" b="1" dirty="0" smtClean="0"/>
              <a:t>.</a:t>
            </a:r>
          </a:p>
          <a:p>
            <a:pPr algn="just"/>
            <a:r>
              <a:rPr lang="pt-BR" sz="2400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Meta 9.1: Realizar busca ativa em 100% das puérperas que não realizaram a consulta de puerpério até 30 dias após o parto.</a:t>
            </a:r>
          </a:p>
          <a:p>
            <a:pPr algn="just">
              <a:buNone/>
            </a:pPr>
            <a:r>
              <a:rPr lang="pt-BR" sz="2400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rgbClr val="FF0000"/>
                </a:solidFill>
              </a:rPr>
              <a:t>	</a:t>
            </a:r>
            <a:r>
              <a:rPr lang="pt-BR" sz="240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Apenas no segundo mês tivemos 3 </a:t>
            </a:r>
            <a:r>
              <a:rPr lang="pt-BR" sz="2400" dirty="0" err="1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puérperas</a:t>
            </a:r>
            <a:r>
              <a:rPr lang="pt-BR" sz="240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 que não realizaram a consulta de revisão até 30 após o parto e todas elas receberam busca ativa. </a:t>
            </a:r>
          </a:p>
          <a:p>
            <a:pPr algn="ctr">
              <a:buNone/>
            </a:pPr>
            <a:r>
              <a:rPr lang="pt-BR" sz="2400" b="1" dirty="0" smtClean="0"/>
              <a:t>Objetivo </a:t>
            </a:r>
            <a:r>
              <a:rPr lang="pt-BR" sz="2400" b="1" dirty="0" smtClean="0"/>
              <a:t>10: Melhorar o registro das informações do puerpério.</a:t>
            </a:r>
          </a:p>
          <a:p>
            <a:pPr algn="just"/>
            <a:r>
              <a:rPr lang="pt-BR" sz="2400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Meta 10.1: Manter registro na ficha de acompanhamento do Programa em 100% das </a:t>
            </a:r>
            <a:r>
              <a:rPr lang="pt-BR" sz="2400" dirty="0" err="1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puérperas</a:t>
            </a:r>
            <a:r>
              <a:rPr lang="pt-BR" sz="2400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algn="ctr">
              <a:buNone/>
            </a:pPr>
            <a:r>
              <a:rPr lang="pt-BR" sz="240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Meta cumprida integralmente em todos os meses da intervenção.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Resultados</a:t>
            </a:r>
            <a:endParaRPr lang="pt-B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4" descr="UNAS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072206"/>
            <a:ext cx="2040100" cy="642942"/>
          </a:xfrm>
          <a:prstGeom prst="rect">
            <a:avLst/>
          </a:prstGeom>
          <a:noFill/>
        </p:spPr>
      </p:pic>
      <p:pic>
        <p:nvPicPr>
          <p:cNvPr id="5" name="Picture 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5929330"/>
            <a:ext cx="2638425" cy="714375"/>
          </a:xfrm>
          <a:prstGeom prst="rect">
            <a:avLst/>
          </a:prstGeom>
          <a:noFill/>
        </p:spPr>
      </p:pic>
      <p:sp>
        <p:nvSpPr>
          <p:cNvPr id="1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214422"/>
            <a:ext cx="8358246" cy="48577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BR" sz="2400" b="1" dirty="0" smtClean="0"/>
              <a:t>Objetivo 11. Promover a saúde das </a:t>
            </a:r>
            <a:r>
              <a:rPr lang="pt-BR" sz="2400" b="1" dirty="0" err="1" smtClean="0"/>
              <a:t>puérperas</a:t>
            </a:r>
            <a:r>
              <a:rPr lang="pt-BR" sz="2400" b="1" dirty="0" smtClean="0"/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Meta 11.1: Orientar 100% das puérperas cadastradas no Programa sobre os cuidados do recém-nascido.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Meta 11.2: Orientar 100% das </a:t>
            </a:r>
            <a:r>
              <a:rPr lang="pt-BR" sz="2400" dirty="0" err="1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puérperas</a:t>
            </a:r>
            <a:r>
              <a:rPr lang="pt-BR" sz="2400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cadastradas no Programa  sobre aleitamento materno exclusivo.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Meta 11.3: Orientar 100% das </a:t>
            </a:r>
            <a:r>
              <a:rPr lang="pt-BR" sz="2400" dirty="0" err="1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puérperas</a:t>
            </a:r>
            <a:r>
              <a:rPr lang="pt-BR" sz="2400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cadastradas no Programa  sobre planejamento familiar.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Metas cumpridas integralmente em todos os meses da intervenção.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Discussão</a:t>
            </a:r>
            <a:endParaRPr lang="pt-B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pt-BR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Importância da Intervenção:</a:t>
            </a:r>
          </a:p>
          <a:p>
            <a:pPr lvl="1">
              <a:lnSpc>
                <a:spcPct val="150000"/>
              </a:lnSpc>
            </a:pPr>
            <a:r>
              <a:rPr lang="pt-BR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Equipe: capacitação e atualização profissional, diagnóstico real da população</a:t>
            </a:r>
          </a:p>
          <a:p>
            <a:pPr lvl="1">
              <a:lnSpc>
                <a:spcPct val="150000"/>
              </a:lnSpc>
            </a:pPr>
            <a:r>
              <a:rPr lang="pt-BR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Serviço: organização dos registros e melhor qualificação da assistência</a:t>
            </a:r>
          </a:p>
          <a:p>
            <a:pPr lvl="1">
              <a:lnSpc>
                <a:spcPct val="150000"/>
              </a:lnSpc>
            </a:pPr>
            <a:r>
              <a:rPr lang="pt-BR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Comunidade: efetividade do serviço de saúde, melhor vínculo e melhores indicadores de saúde</a:t>
            </a:r>
          </a:p>
        </p:txBody>
      </p:sp>
      <p:pic>
        <p:nvPicPr>
          <p:cNvPr id="4" name="Picture 4" descr="UNAS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072206"/>
            <a:ext cx="2040100" cy="642942"/>
          </a:xfrm>
          <a:prstGeom prst="rect">
            <a:avLst/>
          </a:prstGeom>
          <a:noFill/>
        </p:spPr>
      </p:pic>
      <p:pic>
        <p:nvPicPr>
          <p:cNvPr id="5" name="Picture 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5929330"/>
            <a:ext cx="2638425" cy="71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Discussão</a:t>
            </a:r>
            <a:endParaRPr lang="pt-B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pt-BR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Intervenção </a:t>
            </a:r>
            <a:r>
              <a:rPr lang="pt-BR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x</a:t>
            </a:r>
            <a:r>
              <a:rPr lang="pt-BR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mudanças:</a:t>
            </a:r>
          </a:p>
          <a:p>
            <a:pPr lvl="1">
              <a:lnSpc>
                <a:spcPct val="150000"/>
              </a:lnSpc>
            </a:pPr>
            <a:r>
              <a:rPr lang="pt-BR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Implementação do acolhimento à demanda espontânea</a:t>
            </a:r>
          </a:p>
          <a:p>
            <a:pPr lvl="1">
              <a:lnSpc>
                <a:spcPct val="150000"/>
              </a:lnSpc>
            </a:pPr>
            <a:r>
              <a:rPr lang="pt-BR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Fim de fichas de atendimento/dia</a:t>
            </a:r>
          </a:p>
          <a:p>
            <a:pPr lvl="1">
              <a:lnSpc>
                <a:spcPct val="150000"/>
              </a:lnSpc>
            </a:pPr>
            <a:r>
              <a:rPr lang="pt-BR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Organização nas agendas das demais ações programáticas</a:t>
            </a:r>
          </a:p>
          <a:p>
            <a:pPr lvl="1">
              <a:lnSpc>
                <a:spcPct val="150000"/>
              </a:lnSpc>
            </a:pPr>
            <a:r>
              <a:rPr lang="pt-BR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Recadastramento populacional</a:t>
            </a:r>
          </a:p>
        </p:txBody>
      </p:sp>
      <p:pic>
        <p:nvPicPr>
          <p:cNvPr id="4" name="Picture 4" descr="UNAS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072206"/>
            <a:ext cx="2040100" cy="642942"/>
          </a:xfrm>
          <a:prstGeom prst="rect">
            <a:avLst/>
          </a:prstGeom>
          <a:noFill/>
        </p:spPr>
      </p:pic>
      <p:pic>
        <p:nvPicPr>
          <p:cNvPr id="5" name="Picture 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5929330"/>
            <a:ext cx="2638425" cy="71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Discussão</a:t>
            </a:r>
            <a:endParaRPr lang="pt-B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Intervenção </a:t>
            </a:r>
            <a:r>
              <a:rPr lang="pt-BR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x</a:t>
            </a:r>
            <a:r>
              <a:rPr lang="pt-BR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mudanças:</a:t>
            </a:r>
          </a:p>
          <a:p>
            <a:pPr lvl="1">
              <a:lnSpc>
                <a:spcPct val="150000"/>
              </a:lnSpc>
            </a:pPr>
            <a:r>
              <a:rPr lang="pt-BR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Organização dos prontuários por equipe</a:t>
            </a:r>
          </a:p>
          <a:p>
            <a:pPr lvl="1">
              <a:lnSpc>
                <a:spcPct val="150000"/>
              </a:lnSpc>
            </a:pPr>
            <a:r>
              <a:rPr lang="pt-BR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Criação de novos grupos e melhor qualificação dos existentes</a:t>
            </a:r>
          </a:p>
          <a:p>
            <a:pPr lvl="1">
              <a:lnSpc>
                <a:spcPct val="150000"/>
              </a:lnSpc>
            </a:pPr>
            <a:r>
              <a:rPr lang="pt-BR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Satisfação da população</a:t>
            </a:r>
          </a:p>
          <a:p>
            <a:pPr lvl="1">
              <a:lnSpc>
                <a:spcPct val="150000"/>
              </a:lnSpc>
            </a:pPr>
            <a:r>
              <a:rPr lang="pt-BR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Maior cobrança com o gestor - argumentada</a:t>
            </a:r>
          </a:p>
        </p:txBody>
      </p:sp>
      <p:pic>
        <p:nvPicPr>
          <p:cNvPr id="4" name="Picture 4" descr="UNAS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072206"/>
            <a:ext cx="2040100" cy="642942"/>
          </a:xfrm>
          <a:prstGeom prst="rect">
            <a:avLst/>
          </a:prstGeom>
          <a:noFill/>
        </p:spPr>
      </p:pic>
      <p:pic>
        <p:nvPicPr>
          <p:cNvPr id="5" name="Picture 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5929330"/>
            <a:ext cx="2638425" cy="71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Introdução</a:t>
            </a:r>
            <a:endParaRPr lang="pt-B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571744"/>
            <a:ext cx="3829048" cy="3071834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pt-BR" sz="2500" dirty="0" smtClean="0">
                <a:ln>
                  <a:solidFill>
                    <a:schemeClr val="tx2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3 equipes ESF para 10 mil usuários (pré-intervenção)</a:t>
            </a:r>
          </a:p>
          <a:p>
            <a:pPr>
              <a:lnSpc>
                <a:spcPct val="150000"/>
              </a:lnSpc>
            </a:pPr>
            <a:r>
              <a:rPr lang="pt-BR" sz="2500" dirty="0" smtClean="0">
                <a:ln>
                  <a:solidFill>
                    <a:schemeClr val="tx2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Pré-natal e puerpério pré-intervenção: 35% e 68% de cobertura</a:t>
            </a:r>
            <a:endParaRPr lang="pt-BR" sz="2500" dirty="0">
              <a:ln>
                <a:solidFill>
                  <a:schemeClr val="tx2"/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4" descr="UNAS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072206"/>
            <a:ext cx="2040100" cy="642942"/>
          </a:xfrm>
          <a:prstGeom prst="rect">
            <a:avLst/>
          </a:prstGeom>
          <a:noFill/>
        </p:spPr>
      </p:pic>
      <p:pic>
        <p:nvPicPr>
          <p:cNvPr id="5" name="Picture 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5929330"/>
            <a:ext cx="2638425" cy="714375"/>
          </a:xfrm>
          <a:prstGeom prst="rect">
            <a:avLst/>
          </a:prstGeom>
          <a:noFill/>
        </p:spPr>
      </p:pic>
      <p:pic>
        <p:nvPicPr>
          <p:cNvPr id="6" name="Picture 5" descr="G:\Educação Continuada MM\Fotos\image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571744"/>
            <a:ext cx="4022400" cy="30168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aixaDeTexto 6"/>
          <p:cNvSpPr txBox="1"/>
          <p:nvPr/>
        </p:nvSpPr>
        <p:spPr>
          <a:xfrm>
            <a:off x="1500166" y="1803432"/>
            <a:ext cx="59293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UBS Getúlio Vargas Pré-intervenção</a:t>
            </a:r>
            <a:endParaRPr lang="pt-BR" sz="3000" dirty="0">
              <a:ln w="10541" cmpd="sng">
                <a:solidFill>
                  <a:schemeClr val="tx2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Intervenção </a:t>
            </a:r>
            <a:r>
              <a:rPr lang="pt-BR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</a:t>
            </a:r>
            <a:r>
              <a:rPr lang="pt-B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Mudanças</a:t>
            </a:r>
            <a:endParaRPr lang="pt-B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4" descr="UNAS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072206"/>
            <a:ext cx="2040100" cy="642942"/>
          </a:xfrm>
          <a:prstGeom prst="rect">
            <a:avLst/>
          </a:prstGeom>
          <a:noFill/>
        </p:spPr>
      </p:pic>
      <p:pic>
        <p:nvPicPr>
          <p:cNvPr id="5" name="Picture 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5929330"/>
            <a:ext cx="2638425" cy="714375"/>
          </a:xfrm>
          <a:prstGeom prst="rect">
            <a:avLst/>
          </a:prstGeom>
          <a:noFill/>
        </p:spPr>
      </p:pic>
      <p:pic>
        <p:nvPicPr>
          <p:cNvPr id="2050" name="Picture 2" descr="G:\Educação Continuada MM\Fotos\image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2041892"/>
            <a:ext cx="2480680" cy="3816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G:\Educação Continuada MM\Fotos\image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2041892"/>
            <a:ext cx="2427407" cy="3816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G:\Educação Continuada MM\Fotos\image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2041892"/>
            <a:ext cx="2732700" cy="3816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CaixaDeTexto 12"/>
          <p:cNvSpPr txBox="1"/>
          <p:nvPr/>
        </p:nvSpPr>
        <p:spPr>
          <a:xfrm>
            <a:off x="2643174" y="1357298"/>
            <a:ext cx="41434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Sala de acolhimento</a:t>
            </a:r>
            <a:endParaRPr lang="pt-BR" sz="3400" dirty="0">
              <a:ln w="10541" cmpd="sng">
                <a:solidFill>
                  <a:schemeClr val="tx2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Intervenção </a:t>
            </a:r>
            <a:r>
              <a:rPr lang="pt-BR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</a:t>
            </a:r>
            <a:r>
              <a:rPr lang="pt-B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Mudanças</a:t>
            </a:r>
            <a:endParaRPr lang="pt-B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4" descr="UNAS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072206"/>
            <a:ext cx="2040100" cy="642942"/>
          </a:xfrm>
          <a:prstGeom prst="rect">
            <a:avLst/>
          </a:prstGeom>
          <a:noFill/>
        </p:spPr>
      </p:pic>
      <p:pic>
        <p:nvPicPr>
          <p:cNvPr id="5" name="Picture 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5929330"/>
            <a:ext cx="2638425" cy="714375"/>
          </a:xfrm>
          <a:prstGeom prst="rect">
            <a:avLst/>
          </a:prstGeom>
          <a:noFill/>
        </p:spPr>
      </p:pic>
      <p:sp>
        <p:nvSpPr>
          <p:cNvPr id="13" name="CaixaDeTexto 12"/>
          <p:cNvSpPr txBox="1"/>
          <p:nvPr/>
        </p:nvSpPr>
        <p:spPr>
          <a:xfrm>
            <a:off x="2643174" y="1313249"/>
            <a:ext cx="41434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Grupos Realizados</a:t>
            </a:r>
            <a:endParaRPr lang="pt-BR" sz="3400" dirty="0">
              <a:ln w="10541" cmpd="sng">
                <a:solidFill>
                  <a:schemeClr val="tx2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2" descr="G:\Educação Continuada MM\Fotos\20150617_1547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143116"/>
            <a:ext cx="2400000" cy="18000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 descr="G:\Educação Continuada MM\Fotos\20150617_1409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071942"/>
            <a:ext cx="2160000" cy="16200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G:\Educação Continuada MM\Fotos\Grupo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4071942"/>
            <a:ext cx="2160000" cy="16200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G:\Educação Continuada MM\Fotos\20150617_15114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54" y="2000240"/>
            <a:ext cx="1890000" cy="25200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5" name="Picture 7" descr="G:\Educação Continuada MM\Fotos\20150617_14284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97752" y="4380768"/>
            <a:ext cx="2160000" cy="16200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6" name="Picture 8" descr="G:\Educação Continuada MM\Fotos\20150617_14563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868" y="2129066"/>
            <a:ext cx="2643206" cy="18000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Reflexão Crítica sobre o Processo Pessoal de Aprendizagem</a:t>
            </a:r>
            <a:endParaRPr lang="pt-B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pt-BR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Superação das expectativas com o curso à distância, mudando meu conceito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Grande crescimento profissional na APS, com a visão estruturada às práticas clínicas bem fundamentadas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Orientação qualificada – Apoio fundamental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Visão da Atenção Básica de forma humanizada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Superação de dificuldades</a:t>
            </a:r>
          </a:p>
        </p:txBody>
      </p:sp>
      <p:pic>
        <p:nvPicPr>
          <p:cNvPr id="4" name="Picture 4" descr="UNAS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072206"/>
            <a:ext cx="2040100" cy="642942"/>
          </a:xfrm>
          <a:prstGeom prst="rect">
            <a:avLst/>
          </a:prstGeom>
          <a:noFill/>
        </p:spPr>
      </p:pic>
      <p:pic>
        <p:nvPicPr>
          <p:cNvPr id="5" name="Picture 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5929330"/>
            <a:ext cx="2638425" cy="71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Referências</a:t>
            </a:r>
            <a:endParaRPr lang="pt-B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 smtClean="0"/>
              <a:t>BRASIL. Ministério da Saúde. Secretaria de Atenção à Saúde. Departamento de Atenção Básica. </a:t>
            </a:r>
            <a:r>
              <a:rPr lang="pt-BR" sz="2000" b="1" dirty="0" smtClean="0"/>
              <a:t>Caderno de Atenção Básica: Atenção ao pré-natal de baixo risco. </a:t>
            </a:r>
            <a:r>
              <a:rPr lang="pt-BR" sz="2000" dirty="0" smtClean="0"/>
              <a:t>Brasília: Ministério da Saúde, 2012. 318p. (Cadernos de Atenção Básica, n. 32).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3714776" cy="1143000"/>
          </a:xfrm>
        </p:spPr>
        <p:txBody>
          <a:bodyPr>
            <a:normAutofit/>
          </a:bodyPr>
          <a:lstStyle/>
          <a:p>
            <a:r>
              <a:rPr lang="pt-BR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Obrigado</a:t>
            </a:r>
            <a:endParaRPr lang="pt-BR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4" descr="UNAS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072206"/>
            <a:ext cx="2040100" cy="642942"/>
          </a:xfrm>
          <a:prstGeom prst="rect">
            <a:avLst/>
          </a:prstGeom>
          <a:noFill/>
        </p:spPr>
      </p:pic>
      <p:pic>
        <p:nvPicPr>
          <p:cNvPr id="5" name="Picture 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5929330"/>
            <a:ext cx="2638425" cy="714375"/>
          </a:xfrm>
          <a:prstGeom prst="rect">
            <a:avLst/>
          </a:prstGeom>
          <a:noFill/>
        </p:spPr>
      </p:pic>
      <p:pic>
        <p:nvPicPr>
          <p:cNvPr id="18434" name="Picture 2" descr="http://www.docesimperial.ind.br/public/_img/_configuracao/src/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571612"/>
            <a:ext cx="3642711" cy="18000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6" name="Picture 4" descr="https://www.versarehoteis.com.br/site/img/cidade/pelotas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571480"/>
            <a:ext cx="3552825" cy="2343151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8" name="Picture 6" descr="http://www.pelotasturismo.com.br/dev/img/interna-pelotas-cultura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3714752"/>
            <a:ext cx="4932000" cy="20550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40" name="Picture 8" descr="http://2.bp.blogspot.com/-en8-iPHQlbw/UEU3TQTzm_I/AAAAAAAAAAU/8uML9x4G8uI/s1600/423304_3048506185228_262486184_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84" y="3214686"/>
            <a:ext cx="2896089" cy="21600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NAS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072206"/>
            <a:ext cx="2040100" cy="642942"/>
          </a:xfrm>
          <a:prstGeom prst="rect">
            <a:avLst/>
          </a:prstGeom>
          <a:noFill/>
        </p:spPr>
      </p:pic>
      <p:pic>
        <p:nvPicPr>
          <p:cNvPr id="5" name="Picture 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5929330"/>
            <a:ext cx="2638425" cy="714375"/>
          </a:xfrm>
          <a:prstGeom prst="rect">
            <a:avLst/>
          </a:prstGeom>
          <a:noFill/>
        </p:spPr>
      </p:pic>
      <p:pic>
        <p:nvPicPr>
          <p:cNvPr id="8" name="Espaço Reservado para Conteúdo 7" descr="image19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85721" y="2571744"/>
            <a:ext cx="3786214" cy="301825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Introdução</a:t>
            </a:r>
            <a:endParaRPr lang="pt-B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F:\Educação Continuada MM\Fotos\image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2571744"/>
            <a:ext cx="2214578" cy="30168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CaixaDeTexto 13"/>
          <p:cNvSpPr txBox="1"/>
          <p:nvPr/>
        </p:nvSpPr>
        <p:spPr>
          <a:xfrm>
            <a:off x="1500166" y="1803432"/>
            <a:ext cx="59293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UBS Getúlio Vargas Pré-intervenção</a:t>
            </a:r>
            <a:endParaRPr lang="pt-BR" sz="3000" dirty="0">
              <a:ln w="10541" cmpd="sng">
                <a:solidFill>
                  <a:schemeClr val="tx2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7" name="Picture 3" descr="F:\Educação Continuada MM\Fotos\image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2571744"/>
            <a:ext cx="2262600" cy="30168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UBS Getúlio Vargas</a:t>
            </a:r>
            <a:endParaRPr lang="pt-B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4" descr="UNAS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072206"/>
            <a:ext cx="2040100" cy="642942"/>
          </a:xfrm>
          <a:prstGeom prst="rect">
            <a:avLst/>
          </a:prstGeom>
          <a:noFill/>
        </p:spPr>
      </p:pic>
      <p:pic>
        <p:nvPicPr>
          <p:cNvPr id="5" name="Picture 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5929330"/>
            <a:ext cx="2638425" cy="714375"/>
          </a:xfrm>
          <a:prstGeom prst="rect">
            <a:avLst/>
          </a:prstGeom>
          <a:noFill/>
        </p:spPr>
      </p:pic>
      <p:pic>
        <p:nvPicPr>
          <p:cNvPr id="3074" name="Picture 2" descr="G:\Educação Continuada MM\Fotos\image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8992" y="2660636"/>
            <a:ext cx="3216000" cy="2412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G:\Educação Continuada MM\Fotos\image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98804" y="2643182"/>
            <a:ext cx="2316600" cy="30888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aixaDeTexto 9"/>
          <p:cNvSpPr txBox="1"/>
          <p:nvPr/>
        </p:nvSpPr>
        <p:spPr>
          <a:xfrm>
            <a:off x="1428728" y="1785926"/>
            <a:ext cx="63579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400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Sala de vacinas e puericultura</a:t>
            </a:r>
            <a:endParaRPr lang="pt-BR" sz="3400" dirty="0">
              <a:ln w="10541" cmpd="sng">
                <a:solidFill>
                  <a:schemeClr val="tx2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G:\Educação Continuada MM\Fotos\ca8d56fb6c23a176d9a6b0898e59b56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39636" y="2643182"/>
            <a:ext cx="2304000" cy="30720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UBS Getúlio Vargas</a:t>
            </a:r>
            <a:endParaRPr lang="pt-B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4" descr="UNAS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072206"/>
            <a:ext cx="2040100" cy="642942"/>
          </a:xfrm>
          <a:prstGeom prst="rect">
            <a:avLst/>
          </a:prstGeom>
          <a:noFill/>
        </p:spPr>
      </p:pic>
      <p:pic>
        <p:nvPicPr>
          <p:cNvPr id="5" name="Picture 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5929330"/>
            <a:ext cx="2638425" cy="714375"/>
          </a:xfrm>
          <a:prstGeom prst="rect">
            <a:avLst/>
          </a:prstGeom>
          <a:noFill/>
        </p:spPr>
      </p:pic>
      <p:pic>
        <p:nvPicPr>
          <p:cNvPr id="1026" name="Picture 2" descr="C:\Users\Usuário\Desktop\Educação Continuada MM\Fotos\image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60934" y="2285992"/>
            <a:ext cx="2511000" cy="3348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Usuário\Desktop\Educação Continuada MM\Fotos\image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32835" y="2285992"/>
            <a:ext cx="2510999" cy="3348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aixaDeTexto 7"/>
          <p:cNvSpPr txBox="1"/>
          <p:nvPr/>
        </p:nvSpPr>
        <p:spPr>
          <a:xfrm>
            <a:off x="1785918" y="1599001"/>
            <a:ext cx="21431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400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Lixo</a:t>
            </a:r>
            <a:endParaRPr lang="pt-BR" sz="3400" dirty="0">
              <a:ln w="10541" cmpd="sng">
                <a:solidFill>
                  <a:schemeClr val="tx2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429256" y="1599001"/>
            <a:ext cx="21431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400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Farmácia</a:t>
            </a:r>
            <a:endParaRPr lang="pt-BR" sz="3400" dirty="0">
              <a:ln w="10541" cmpd="sng">
                <a:solidFill>
                  <a:schemeClr val="tx2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UBS Getúlio Vargas</a:t>
            </a:r>
            <a:endParaRPr lang="pt-B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4" descr="UNAS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072206"/>
            <a:ext cx="2040100" cy="642942"/>
          </a:xfrm>
          <a:prstGeom prst="rect">
            <a:avLst/>
          </a:prstGeom>
          <a:noFill/>
        </p:spPr>
      </p:pic>
      <p:pic>
        <p:nvPicPr>
          <p:cNvPr id="5" name="Picture 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5929330"/>
            <a:ext cx="2638425" cy="714375"/>
          </a:xfrm>
          <a:prstGeom prst="rect">
            <a:avLst/>
          </a:prstGeom>
          <a:noFill/>
        </p:spPr>
      </p:pic>
      <p:pic>
        <p:nvPicPr>
          <p:cNvPr id="2051" name="Picture 3" descr="C:\Users\Usuário\Desktop\Educação Continuada MM\Fotos\image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857496"/>
            <a:ext cx="3551999" cy="2664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:\Users\Usuário\Desktop\Educação Continuada MM\Fotos\image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2851519"/>
            <a:ext cx="3551999" cy="2664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aixaDeTexto 8"/>
          <p:cNvSpPr txBox="1"/>
          <p:nvPr/>
        </p:nvSpPr>
        <p:spPr>
          <a:xfrm>
            <a:off x="1857356" y="1928802"/>
            <a:ext cx="535785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400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Consultório Ginecológico</a:t>
            </a:r>
            <a:endParaRPr lang="pt-BR" sz="3400" dirty="0">
              <a:ln w="10541" cmpd="sng">
                <a:solidFill>
                  <a:schemeClr val="tx2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UBS Getúlio Vargas</a:t>
            </a:r>
            <a:endParaRPr lang="pt-B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4" descr="UNAS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072206"/>
            <a:ext cx="2040100" cy="642942"/>
          </a:xfrm>
          <a:prstGeom prst="rect">
            <a:avLst/>
          </a:prstGeom>
          <a:noFill/>
        </p:spPr>
      </p:pic>
      <p:pic>
        <p:nvPicPr>
          <p:cNvPr id="5" name="Picture 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5929330"/>
            <a:ext cx="2638425" cy="714375"/>
          </a:xfrm>
          <a:prstGeom prst="rect">
            <a:avLst/>
          </a:prstGeom>
          <a:noFill/>
        </p:spPr>
      </p:pic>
      <p:pic>
        <p:nvPicPr>
          <p:cNvPr id="3074" name="Picture 2" descr="F:\Educação Continuada MM\Fotos\imag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2381034"/>
            <a:ext cx="2357454" cy="314327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85992"/>
            <a:ext cx="4400552" cy="335758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pt-BR" sz="2500" dirty="0" smtClean="0">
                <a:ln>
                  <a:solidFill>
                    <a:schemeClr val="tx2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Quatro consultórios (três médicos, três enfermeiras, uma assistente social e uma nutricionista)</a:t>
            </a:r>
          </a:p>
          <a:p>
            <a:pPr>
              <a:lnSpc>
                <a:spcPct val="150000"/>
              </a:lnSpc>
            </a:pPr>
            <a:r>
              <a:rPr lang="pt-BR" sz="2500" dirty="0" smtClean="0">
                <a:ln>
                  <a:solidFill>
                    <a:schemeClr val="tx2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Um consultório ginecológico</a:t>
            </a:r>
          </a:p>
          <a:p>
            <a:pPr>
              <a:lnSpc>
                <a:spcPct val="150000"/>
              </a:lnSpc>
            </a:pPr>
            <a:r>
              <a:rPr lang="pt-BR" sz="2500" dirty="0" smtClean="0">
                <a:ln>
                  <a:solidFill>
                    <a:schemeClr val="tx2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Um consultório odontológico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1586</TotalTime>
  <Words>1519</Words>
  <Application>Microsoft Office PowerPoint</Application>
  <PresentationFormat>Apresentação na tela (4:3)</PresentationFormat>
  <Paragraphs>236</Paragraphs>
  <Slides>44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45" baseType="lpstr">
      <vt:lpstr>Tema do Office</vt:lpstr>
      <vt:lpstr>Melhoria da Atenção ao Pré-natal e Puerpério na Unidade Estratégia de Saúde da Família Getúlio Vargas, Pelotas/RS</vt:lpstr>
      <vt:lpstr>Introdução</vt:lpstr>
      <vt:lpstr>Introdução</vt:lpstr>
      <vt:lpstr>Introdução</vt:lpstr>
      <vt:lpstr>Introdução</vt:lpstr>
      <vt:lpstr>UBS Getúlio Vargas</vt:lpstr>
      <vt:lpstr>UBS Getúlio Vargas</vt:lpstr>
      <vt:lpstr>UBS Getúlio Vargas</vt:lpstr>
      <vt:lpstr>UBS Getúlio Vargas</vt:lpstr>
      <vt:lpstr>UBS Getúlio Vargas</vt:lpstr>
      <vt:lpstr>Objetivo Geral</vt:lpstr>
      <vt:lpstr>Metodologia</vt:lpstr>
      <vt:lpstr>Metodologia</vt:lpstr>
      <vt:lpstr>Metodologia</vt:lpstr>
      <vt:lpstr>Metodologia</vt:lpstr>
      <vt:lpstr>Metodologia</vt:lpstr>
      <vt:lpstr>Metodologia</vt:lpstr>
      <vt:lpstr>Slide 18</vt:lpstr>
      <vt:lpstr>Slide 19</vt:lpstr>
      <vt:lpstr>Slide 20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Discussão</vt:lpstr>
      <vt:lpstr>Discussão</vt:lpstr>
      <vt:lpstr>Discussão</vt:lpstr>
      <vt:lpstr>Intervenção x Mudanças</vt:lpstr>
      <vt:lpstr>Intervenção x Mudanças</vt:lpstr>
      <vt:lpstr>Reflexão Crítica sobre o Processo Pessoal de Aprendizagem</vt:lpstr>
      <vt:lpstr>Referências</vt:lpstr>
      <vt:lpstr>Obrigado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Melhoria da Atenção ao Pré-natal e Puerpério na Unidade Estratégia de Saúde da Família Getúlio Vargas, Pelotas/RS.</dc:title>
  <dc:creator>Usuário</dc:creator>
  <cp:lastModifiedBy>Usuário</cp:lastModifiedBy>
  <cp:revision>220</cp:revision>
  <dcterms:created xsi:type="dcterms:W3CDTF">2015-06-16T02:48:13Z</dcterms:created>
  <dcterms:modified xsi:type="dcterms:W3CDTF">2015-06-22T01:13:55Z</dcterms:modified>
</cp:coreProperties>
</file>