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8" r:id="rId2"/>
    <p:sldId id="320" r:id="rId3"/>
    <p:sldId id="322" r:id="rId4"/>
    <p:sldId id="321" r:id="rId5"/>
    <p:sldId id="323" r:id="rId6"/>
    <p:sldId id="262" r:id="rId7"/>
    <p:sldId id="264" r:id="rId8"/>
    <p:sldId id="265" r:id="rId9"/>
    <p:sldId id="271" r:id="rId10"/>
    <p:sldId id="277" r:id="rId11"/>
    <p:sldId id="324" r:id="rId12"/>
    <p:sldId id="275" r:id="rId13"/>
    <p:sldId id="278" r:id="rId14"/>
    <p:sldId id="325" r:id="rId15"/>
    <p:sldId id="276" r:id="rId16"/>
    <p:sldId id="281" r:id="rId17"/>
    <p:sldId id="284" r:id="rId18"/>
    <p:sldId id="286" r:id="rId19"/>
    <p:sldId id="287" r:id="rId20"/>
    <p:sldId id="326" r:id="rId21"/>
    <p:sldId id="290" r:id="rId22"/>
    <p:sldId id="328" r:id="rId23"/>
    <p:sldId id="294" r:id="rId24"/>
    <p:sldId id="327" r:id="rId25"/>
    <p:sldId id="297" r:id="rId26"/>
    <p:sldId id="298" r:id="rId27"/>
    <p:sldId id="301" r:id="rId28"/>
    <p:sldId id="302" r:id="rId29"/>
    <p:sldId id="303" r:id="rId30"/>
    <p:sldId id="304" r:id="rId31"/>
    <p:sldId id="311" r:id="rId32"/>
    <p:sldId id="318" r:id="rId33"/>
    <p:sldId id="314" r:id="rId34"/>
    <p:sldId id="315" r:id="rId35"/>
    <p:sldId id="319" r:id="rId36"/>
  </p:sldIdLst>
  <p:sldSz cx="12192000" cy="685800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72890" autoAdjust="0"/>
  </p:normalViewPr>
  <p:slideViewPr>
    <p:cSldViewPr snapToGrid="0">
      <p:cViewPr varScale="1">
        <p:scale>
          <a:sx n="86" d="100"/>
          <a:sy n="86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2DE565B-2F84-4572-839D-6BEF6CB8CC68}" type="datetimeFigureOut">
              <a:rPr lang="pt-BR"/>
              <a:pPr>
                <a:defRPr/>
              </a:pPr>
              <a:t>11/10/2015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050087E-8933-4C54-8676-687202A925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323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AE65D0-A899-4116-958E-CFB25447124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30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73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E04BB7-358E-47DC-B61C-B9BCFF4CFA29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40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F0BF-17C6-46B9-9124-BAC1B29D970B}" type="datetimeFigureOut">
              <a:rPr lang="pt-BR"/>
              <a:pPr>
                <a:defRPr/>
              </a:pPr>
              <a:t>11/10/2015</a:t>
            </a:fld>
            <a:endParaRPr lang="pt-B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7C3C-41F1-48EC-91CB-DFE020957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CD1CF-F730-4574-B528-D85F4E103BFF}" type="datetimeFigureOut">
              <a:rPr lang="pt-BR"/>
              <a:pPr>
                <a:defRPr/>
              </a:pPr>
              <a:t>11/10/2015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55DC9-595B-4E88-ABB7-897A737756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5CCC8-C753-42F6-955E-46EC39E0D244}" type="datetimeFigureOut">
              <a:rPr lang="pt-BR"/>
              <a:pPr>
                <a:defRPr/>
              </a:pPr>
              <a:t>11/10/2015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0B154-ACE2-4BE5-9718-46D8C41DEC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8560A-FE15-4B2C-AABC-52F697556143}" type="datetimeFigureOut">
              <a:rPr lang="pt-BR"/>
              <a:pPr>
                <a:defRPr/>
              </a:pPr>
              <a:t>11/10/2015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B4445-4120-4621-BFBE-A69FC45316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78CE9-3DB8-4DCB-93AD-74F0101A2ADF}" type="datetimeFigureOut">
              <a:rPr lang="pt-BR"/>
              <a:pPr>
                <a:defRPr/>
              </a:pPr>
              <a:t>11/10/2015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FB5C5-9E77-4A65-8A2A-5B5C93CFE8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“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0D2D0-3044-4E7D-9779-800FA5695E03}" type="datetimeFigureOut">
              <a:rPr lang="pt-BR"/>
              <a:pPr>
                <a:defRPr/>
              </a:pPr>
              <a:t>11/10/2015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B9C7A-B09F-4B7D-995B-4C95F5D583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94B75-7FC6-43D9-9BCC-361E8304C041}" type="datetimeFigureOut">
              <a:rPr lang="pt-BR"/>
              <a:pPr>
                <a:defRPr/>
              </a:pPr>
              <a:t>11/10/2015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4B08-3638-409B-86A7-4C64AE902E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18BFE-2D47-4F72-8A1E-AB80C4D0B3A1}" type="datetimeFigureOut">
              <a:rPr lang="pt-BR"/>
              <a:pPr>
                <a:defRPr/>
              </a:pPr>
              <a:t>11/10/2015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CFAE8-1A29-498B-8DB8-E368FB083C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D7D16-BB44-43CC-85A1-3E3A59D77100}" type="datetimeFigureOut">
              <a:rPr lang="pt-BR"/>
              <a:pPr>
                <a:defRPr/>
              </a:pPr>
              <a:t>11/10/2015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B4855-2B04-454B-B776-247F7B2281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C49D-16E6-4224-85C3-20FAFFB99AFA}" type="datetimeFigureOut">
              <a:rPr lang="pt-BR"/>
              <a:pPr>
                <a:defRPr/>
              </a:pPr>
              <a:t>11/10/2015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72C10-79C6-4537-8DEC-66A8F94B92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6A95-30AA-4DBD-A7BC-C85ABEEA006A}" type="datetimeFigureOut">
              <a:rPr lang="pt-BR"/>
              <a:pPr>
                <a:defRPr/>
              </a:pPr>
              <a:t>11/10/2015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50970-FB9E-4946-BEBE-BE601BE136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4BA34-1B7D-40A8-B3F9-DB69CB66CBD3}" type="datetimeFigureOut">
              <a:rPr lang="pt-BR"/>
              <a:pPr>
                <a:defRPr/>
              </a:pPr>
              <a:t>11/10/2015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35FAD-57D3-4E73-AEFF-3B20FEBB49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CAA8D-8EB9-4C7A-8765-4B02B2AC2E38}" type="datetimeFigureOut">
              <a:rPr lang="pt-BR"/>
              <a:pPr>
                <a:defRPr/>
              </a:pPr>
              <a:t>11/10/2015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F5575-461F-48C6-93EA-787F375CC5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D2B47-4A35-4A2C-9FF8-EE331BC68B85}" type="datetimeFigureOut">
              <a:rPr lang="pt-BR"/>
              <a:pPr>
                <a:defRPr/>
              </a:pPr>
              <a:t>11/10/2015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DB923-6521-48B4-88B5-E6779F38DA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10554-D305-4732-8DA3-61166196DB44}" type="datetimeFigureOut">
              <a:rPr lang="pt-BR"/>
              <a:pPr>
                <a:defRPr/>
              </a:pPr>
              <a:t>11/10/2015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74C1-2E8C-4EE9-8D8E-34C92EDDA8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38EEA-41CD-4B4F-93AE-02CD5E9DC398}" type="datetimeFigureOut">
              <a:rPr lang="pt-BR"/>
              <a:pPr>
                <a:defRPr/>
              </a:pPr>
              <a:t>11/10/2015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A412-1AA1-403C-841D-AE658FE1F4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CE716-02AB-4992-B1EC-9A5CCBCE9999}" type="datetimeFigureOut">
              <a:rPr lang="pt-BR"/>
              <a:pPr>
                <a:defRPr/>
              </a:pPr>
              <a:t>11/10/2015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2E1C7-6F14-4ECD-9D2A-B6FCA94DC4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EA971C4-CC10-4132-9A8A-6416726A4487}" type="datetimeFigureOut">
              <a:rPr lang="pt-BR"/>
              <a:pPr>
                <a:defRPr/>
              </a:pPr>
              <a:t>11/10/2015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E80B449-6AD8-4868-8443-B934AFD94B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79" r:id="rId12"/>
    <p:sldLayoutId id="2147483667" r:id="rId13"/>
    <p:sldLayoutId id="2147483680" r:id="rId14"/>
    <p:sldLayoutId id="2147483666" r:id="rId15"/>
    <p:sldLayoutId id="2147483665" r:id="rId16"/>
    <p:sldLayoutId id="2147483664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44513" y="244475"/>
            <a:ext cx="11080750" cy="627755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chemeClr val="bg1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indent="54038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chemeClr val="bg1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indent="54038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chemeClr val="bg1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indent="54038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chemeClr val="bg1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indent="54038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Universidade Aberta </a:t>
            </a:r>
            <a:r>
              <a:rPr lang="pt-BR" sz="2000" b="1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do </a:t>
            </a:r>
            <a:r>
              <a:rPr lang="pt-BR" sz="2000" b="1" smtClean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SUS</a:t>
            </a:r>
            <a:endParaRPr lang="pt-BR" sz="2000" dirty="0">
              <a:solidFill>
                <a:schemeClr val="bg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54038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Universidade Federal de Pelotas</a:t>
            </a:r>
            <a:endParaRPr lang="pt-BR" sz="2000" dirty="0">
              <a:solidFill>
                <a:schemeClr val="bg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54038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Especialização em Saúde da 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Família</a:t>
            </a:r>
          </a:p>
          <a:p>
            <a:pPr indent="54038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Turma 5</a:t>
            </a:r>
            <a:endParaRPr lang="pt-BR" sz="2000" dirty="0">
              <a:solidFill>
                <a:schemeClr val="bg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2800" dirty="0">
                <a:solidFill>
                  <a:schemeClr val="bg1"/>
                </a:solidFill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Melhoria da atenção aos portadores de HAS e/ou DM na UBS Nova Brasília, município do Amapá/AP</a:t>
            </a:r>
            <a:endParaRPr lang="pt-BR" sz="2400" dirty="0">
              <a:solidFill>
                <a:schemeClr val="bg1"/>
              </a:solidFill>
              <a:latin typeface="Arial Narrow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x-none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Celia Victoria </a:t>
            </a:r>
            <a:r>
              <a:rPr lang="x-none" sz="28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Reyes </a:t>
            </a:r>
            <a:r>
              <a:rPr lang="x-none" sz="2800" b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Morejón</a:t>
            </a:r>
            <a:endParaRPr lang="pt-BR" sz="28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pt-BR" sz="28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Orientadora: Marta </a:t>
            </a:r>
            <a:r>
              <a:rPr lang="pt-BR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Caires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de Sousa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0482" name="Imagem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9613" y="266700"/>
            <a:ext cx="1201737" cy="113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3206750" y="2584450"/>
            <a:ext cx="5181600" cy="220345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t-BR" b="1" cap="none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Objetivos, Metas</a:t>
            </a:r>
            <a:br>
              <a:rPr lang="pt-BR" b="1" cap="none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pt-BR" b="1" cap="none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 e</a:t>
            </a:r>
            <a:br>
              <a:rPr lang="pt-BR" b="1" cap="none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pt-BR" b="1" cap="none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 Resultados </a:t>
            </a:r>
          </a:p>
        </p:txBody>
      </p:sp>
      <p:pic>
        <p:nvPicPr>
          <p:cNvPr id="30722" name="Imagem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9175" y="3602038"/>
            <a:ext cx="32893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Imagem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700" y="246063"/>
            <a:ext cx="3613150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/>
          <p:cNvSpPr>
            <a:spLocks noGrp="1"/>
          </p:cNvSpPr>
          <p:nvPr>
            <p:ph type="title"/>
          </p:nvPr>
        </p:nvSpPr>
        <p:spPr bwMode="auto">
          <a:xfrm>
            <a:off x="5072063" y="1023938"/>
            <a:ext cx="6791325" cy="5937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800" b="1" u="sng" cap="none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Indicador de cobertura </a:t>
            </a:r>
          </a:p>
        </p:txBody>
      </p:sp>
      <p:sp>
        <p:nvSpPr>
          <p:cNvPr id="4" name="Elipse 3"/>
          <p:cNvSpPr/>
          <p:nvPr/>
        </p:nvSpPr>
        <p:spPr>
          <a:xfrm>
            <a:off x="244475" y="854075"/>
            <a:ext cx="3389313" cy="305911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Antes da intervenção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cobertura era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Hipertensos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Diabéticos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36%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005263" y="2084388"/>
            <a:ext cx="3382962" cy="4019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Pesquisa e rastreamento realizados na população com riscos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Busca ativa dos usuários cadastrados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Visitas domiciliares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participação ativa de toda a equipe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8401050" y="3194050"/>
            <a:ext cx="3425825" cy="16462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Final da intervenção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Hipertensos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70.2%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Diabéticos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82%</a:t>
            </a:r>
          </a:p>
        </p:txBody>
      </p:sp>
      <p:sp>
        <p:nvSpPr>
          <p:cNvPr id="31749" name="CaixaDeTexto 6"/>
          <p:cNvSpPr txBox="1">
            <a:spLocks noChangeArrowheads="1"/>
          </p:cNvSpPr>
          <p:nvPr/>
        </p:nvSpPr>
        <p:spPr bwMode="auto">
          <a:xfrm>
            <a:off x="4108450" y="268288"/>
            <a:ext cx="3902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cs typeface="Arial" charset="0"/>
              </a:rPr>
              <a:t>Resultados</a:t>
            </a:r>
          </a:p>
        </p:txBody>
      </p:sp>
      <p:sp>
        <p:nvSpPr>
          <p:cNvPr id="8" name="Seta em curva para a direita 7"/>
          <p:cNvSpPr/>
          <p:nvPr/>
        </p:nvSpPr>
        <p:spPr>
          <a:xfrm rot="18712266">
            <a:off x="2489416" y="4044661"/>
            <a:ext cx="791347" cy="1850624"/>
          </a:xfrm>
          <a:prstGeom prst="curv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 em curva para cima 8"/>
          <p:cNvSpPr/>
          <p:nvPr/>
        </p:nvSpPr>
        <p:spPr>
          <a:xfrm rot="20063260">
            <a:off x="7488173" y="5104785"/>
            <a:ext cx="1347422" cy="598894"/>
          </a:xfrm>
          <a:prstGeom prst="curved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175" y="317500"/>
            <a:ext cx="10633075" cy="12557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 1: Ampliar a cobertura aos Hipertensos e/ou Diabéticos</a:t>
            </a:r>
            <a:r>
              <a:rPr lang="pt-BR" sz="2900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900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1.1</a:t>
            </a:r>
            <a:r>
              <a:rPr lang="pt-BR" sz="2900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Cadastrar 70% dos Hipertensos da área de abrangência </a:t>
            </a:r>
            <a:r>
              <a:rPr lang="pt-BR" b="1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t-BR" b="1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pt-BR" b="1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7550" y="5718175"/>
            <a:ext cx="10793413" cy="768350"/>
          </a:xfrm>
        </p:spPr>
        <p:txBody>
          <a:bodyPr rtlCol="0">
            <a:normAutofit fontScale="25000" lnSpcReduction="20000"/>
          </a:bodyPr>
          <a:lstStyle/>
          <a:p>
            <a:pPr marL="0" indent="0" fontAlgn="auto">
              <a:buFont typeface="Wingdings 3" pitchFamily="18" charset="2"/>
              <a:buNone/>
              <a:defRPr/>
            </a:pPr>
            <a:endParaRPr lang="pt-BR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i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 fontAlgn="auto">
              <a:buFont typeface="Wingdings 3" pitchFamily="18" charset="2"/>
              <a:buNone/>
              <a:defRPr/>
            </a:pPr>
            <a:r>
              <a:rPr lang="pt-BR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Conseguiu </a:t>
            </a:r>
            <a:r>
              <a:rPr lang="pt-BR" sz="9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uma cobertura de atendimento </a:t>
            </a:r>
            <a:r>
              <a:rPr lang="pt-BR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 </a:t>
            </a:r>
            <a:r>
              <a:rPr lang="pt-BR" sz="9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70.2%</a:t>
            </a:r>
            <a:r>
              <a:rPr lang="pt-BR" sz="9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9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363</a:t>
            </a:r>
            <a:r>
              <a:rPr lang="pt-BR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hipertensos</a:t>
            </a:r>
            <a:endParaRPr lang="pt-BR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sz="11200" dirty="0" smtClean="0">
              <a:solidFill>
                <a:schemeClr val="bg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sz="2400" b="1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pt-BR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2879725" y="365125"/>
            <a:ext cx="123539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>
              <a:latin typeface="Century Gothic" pitchFamily="34" charset="0"/>
            </a:endParaRPr>
          </a:p>
        </p:txBody>
      </p:sp>
      <p:pic>
        <p:nvPicPr>
          <p:cNvPr id="32772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7650" y="1573213"/>
            <a:ext cx="8618538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315913"/>
            <a:ext cx="11144250" cy="10239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 1: Ampliar a cobertura aos Hipertensos e/ou Diabéticos</a:t>
            </a:r>
            <a:b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1.2: Cadastrar 60% dos Diabéticos da área de abrangência </a:t>
            </a:r>
            <a:b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cap="none" dirty="0" smtClean="0"/>
              <a:t/>
            </a:r>
            <a:br>
              <a:rPr lang="pt-BR" sz="2800" cap="none" dirty="0" smtClean="0"/>
            </a:br>
            <a:endParaRPr lang="pt-BR" sz="2800" dirty="0"/>
          </a:p>
        </p:txBody>
      </p:sp>
      <p:sp>
        <p:nvSpPr>
          <p:cNvPr id="33794" name="Espaço Reservado para Conteúdo 2"/>
          <p:cNvSpPr>
            <a:spLocks noGrp="1"/>
          </p:cNvSpPr>
          <p:nvPr>
            <p:ph idx="1"/>
          </p:nvPr>
        </p:nvSpPr>
        <p:spPr>
          <a:xfrm>
            <a:off x="738188" y="1519238"/>
            <a:ext cx="10515600" cy="4351337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</a:pPr>
            <a:endParaRPr lang="pt-BR" sz="2400" smtClean="0">
              <a:solidFill>
                <a:schemeClr val="accent1"/>
              </a:solidFill>
              <a:latin typeface="Aharoni"/>
              <a:ea typeface="Aharoni"/>
              <a:cs typeface="Aharoni"/>
            </a:endParaRPr>
          </a:p>
          <a:p>
            <a:pPr marL="0" indent="0" algn="ctr">
              <a:buFont typeface="Wingdings 3" pitchFamily="18" charset="2"/>
              <a:buNone/>
            </a:pPr>
            <a:endParaRPr lang="pt-BR" smtClean="0"/>
          </a:p>
          <a:p>
            <a:pPr marL="0" indent="0" algn="ctr">
              <a:buFont typeface="Wingdings 3" pitchFamily="18" charset="2"/>
              <a:buNone/>
            </a:pPr>
            <a:endParaRPr lang="pt-BR" smtClean="0"/>
          </a:p>
          <a:p>
            <a:pPr marL="0" indent="0" algn="ctr">
              <a:buFont typeface="Wingdings 3" pitchFamily="18" charset="2"/>
              <a:buNone/>
            </a:pPr>
            <a:endParaRPr lang="pt-BR" smtClean="0"/>
          </a:p>
          <a:p>
            <a:pPr marL="0" indent="0" algn="ctr">
              <a:buFont typeface="Wingdings 3" pitchFamily="18" charset="2"/>
              <a:buNone/>
            </a:pPr>
            <a:endParaRPr lang="pt-BR" smtClean="0"/>
          </a:p>
          <a:p>
            <a:pPr marL="0" indent="0" algn="ctr">
              <a:buFont typeface="Wingdings 3" pitchFamily="18" charset="2"/>
              <a:buNone/>
            </a:pPr>
            <a:endParaRPr lang="pt-BR" smtClean="0"/>
          </a:p>
          <a:p>
            <a:pPr marL="0" indent="0" algn="ctr">
              <a:buFont typeface="Wingdings 3" pitchFamily="18" charset="2"/>
              <a:buNone/>
            </a:pPr>
            <a:endParaRPr lang="pt-BR" smtClean="0"/>
          </a:p>
          <a:p>
            <a:pPr marL="0" indent="0">
              <a:buFont typeface="Wingdings 3" pitchFamily="18" charset="2"/>
              <a:buNone/>
            </a:pPr>
            <a:r>
              <a:rPr lang="pt-BR" smtClean="0"/>
              <a:t> </a:t>
            </a:r>
          </a:p>
          <a:p>
            <a:pPr marL="0" indent="0" algn="ctr">
              <a:buFont typeface="Wingdings 3" pitchFamily="18" charset="2"/>
              <a:buNone/>
            </a:pPr>
            <a:endParaRPr lang="pt-BR" smtClean="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0" y="136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3796" name="Retângulo 5"/>
          <p:cNvSpPr>
            <a:spLocks noChangeArrowheads="1"/>
          </p:cNvSpPr>
          <p:nvPr/>
        </p:nvSpPr>
        <p:spPr bwMode="auto">
          <a:xfrm>
            <a:off x="2225675" y="6048375"/>
            <a:ext cx="9028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chemeClr val="bg1"/>
                </a:solidFill>
                <a:cs typeface="Arial" charset="0"/>
              </a:rPr>
              <a:t>A </a:t>
            </a:r>
            <a:r>
              <a:rPr lang="pt-BR" sz="2800">
                <a:solidFill>
                  <a:schemeClr val="bg1"/>
                </a:solidFill>
                <a:cs typeface="Arial" charset="0"/>
              </a:rPr>
              <a:t>cobertura dos usuários diabéticos atingiu </a:t>
            </a:r>
            <a:r>
              <a:rPr lang="pt-BR" sz="2400" b="1">
                <a:solidFill>
                  <a:schemeClr val="bg1"/>
                </a:solidFill>
                <a:cs typeface="Arial" charset="0"/>
              </a:rPr>
              <a:t>82,0% </a:t>
            </a:r>
            <a:r>
              <a:rPr lang="pt-BR" sz="2400">
                <a:solidFill>
                  <a:schemeClr val="bg1"/>
                </a:solidFill>
                <a:cs typeface="Arial" charset="0"/>
              </a:rPr>
              <a:t>(</a:t>
            </a:r>
            <a:r>
              <a:rPr lang="pt-BR" sz="2400" b="1">
                <a:solidFill>
                  <a:schemeClr val="bg1"/>
                </a:solidFill>
                <a:cs typeface="Arial" charset="0"/>
              </a:rPr>
              <a:t>105</a:t>
            </a:r>
            <a:r>
              <a:rPr lang="pt-BR" sz="2400">
                <a:solidFill>
                  <a:schemeClr val="bg1"/>
                </a:solidFill>
                <a:cs typeface="Arial" charset="0"/>
              </a:rPr>
              <a:t>)</a:t>
            </a:r>
          </a:p>
        </p:txBody>
      </p:sp>
      <p:pic>
        <p:nvPicPr>
          <p:cNvPr id="33797" name="Imagem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2700" y="1703388"/>
            <a:ext cx="8096250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ítulo 1"/>
          <p:cNvSpPr>
            <a:spLocks noGrp="1"/>
          </p:cNvSpPr>
          <p:nvPr>
            <p:ph type="title"/>
          </p:nvPr>
        </p:nvSpPr>
        <p:spPr bwMode="auto">
          <a:xfrm>
            <a:off x="4279900" y="841375"/>
            <a:ext cx="5486400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800" b="1" u="sng" cap="none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Indicadores de qualidade</a:t>
            </a:r>
          </a:p>
        </p:txBody>
      </p:sp>
      <p:cxnSp>
        <p:nvCxnSpPr>
          <p:cNvPr id="8" name="Conector angulado 7"/>
          <p:cNvCxnSpPr/>
          <p:nvPr/>
        </p:nvCxnSpPr>
        <p:spPr>
          <a:xfrm flipV="1">
            <a:off x="1374775" y="582613"/>
            <a:ext cx="1165225" cy="79692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 explicativo em forma de nuvem 23"/>
          <p:cNvSpPr/>
          <p:nvPr/>
        </p:nvSpPr>
        <p:spPr>
          <a:xfrm>
            <a:off x="207963" y="792163"/>
            <a:ext cx="4059237" cy="27432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Antes da intervenção ignorados ou deficientes ou não registrados</a:t>
            </a:r>
          </a:p>
        </p:txBody>
      </p:sp>
      <p:sp>
        <p:nvSpPr>
          <p:cNvPr id="26" name="Nuvem 25"/>
          <p:cNvSpPr/>
          <p:nvPr/>
        </p:nvSpPr>
        <p:spPr>
          <a:xfrm>
            <a:off x="8123238" y="1328738"/>
            <a:ext cx="2581275" cy="187801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Exame clínico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100%  HAS e DM</a:t>
            </a:r>
          </a:p>
        </p:txBody>
      </p:sp>
      <p:sp>
        <p:nvSpPr>
          <p:cNvPr id="27" name="Nuvem 26"/>
          <p:cNvSpPr/>
          <p:nvPr/>
        </p:nvSpPr>
        <p:spPr>
          <a:xfrm>
            <a:off x="2871788" y="3938588"/>
            <a:ext cx="4248150" cy="206851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Exames complementares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HAS - 70,5%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DM - 75,2%</a:t>
            </a:r>
          </a:p>
        </p:txBody>
      </p:sp>
      <p:sp>
        <p:nvSpPr>
          <p:cNvPr id="28" name="Nuvem 27"/>
          <p:cNvSpPr/>
          <p:nvPr/>
        </p:nvSpPr>
        <p:spPr>
          <a:xfrm>
            <a:off x="7854950" y="3219450"/>
            <a:ext cx="3898900" cy="167798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Prescrição de medicamentos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HAS - 98,1% DM - 100%</a:t>
            </a:r>
          </a:p>
        </p:txBody>
      </p:sp>
      <p:sp>
        <p:nvSpPr>
          <p:cNvPr id="29" name="Nuvem 28"/>
          <p:cNvSpPr/>
          <p:nvPr/>
        </p:nvSpPr>
        <p:spPr>
          <a:xfrm>
            <a:off x="6688138" y="4991100"/>
            <a:ext cx="3260725" cy="18669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Avaliação odontológica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HAS - 59,2%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DM -  57,1%</a:t>
            </a:r>
          </a:p>
        </p:txBody>
      </p:sp>
      <p:sp>
        <p:nvSpPr>
          <p:cNvPr id="34824" name="Retângulo 10"/>
          <p:cNvSpPr>
            <a:spLocks noChangeArrowheads="1"/>
          </p:cNvSpPr>
          <p:nvPr/>
        </p:nvSpPr>
        <p:spPr bwMode="auto">
          <a:xfrm>
            <a:off x="3876675" y="207963"/>
            <a:ext cx="271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cs typeface="Arial" charset="0"/>
              </a:rPr>
              <a:t>Resultados</a:t>
            </a:r>
          </a:p>
        </p:txBody>
      </p:sp>
      <p:sp>
        <p:nvSpPr>
          <p:cNvPr id="12" name="Seta para a esquerda e para cima 11"/>
          <p:cNvSpPr/>
          <p:nvPr/>
        </p:nvSpPr>
        <p:spPr>
          <a:xfrm rot="10800000">
            <a:off x="4876800" y="1780032"/>
            <a:ext cx="2414016" cy="1816607"/>
          </a:xfrm>
          <a:prstGeom prst="leftUpArrow">
            <a:avLst>
              <a:gd name="adj1" fmla="val 25000"/>
              <a:gd name="adj2" fmla="val 25730"/>
              <a:gd name="adj3" fmla="val 25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4828" name="CaixaDeTexto 14"/>
          <p:cNvSpPr txBox="1">
            <a:spLocks noChangeArrowheads="1"/>
          </p:cNvSpPr>
          <p:nvPr/>
        </p:nvSpPr>
        <p:spPr bwMode="auto">
          <a:xfrm>
            <a:off x="5486400" y="2060575"/>
            <a:ext cx="1158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solidFill>
                  <a:schemeClr val="bg1"/>
                </a:solidFill>
                <a:cs typeface="Arial" charset="0"/>
              </a:rPr>
              <a:t>Depois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7500" y="596900"/>
            <a:ext cx="10483850" cy="22796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 2: Melhorar a qualidade da atenção a Hipertensos e/ou Diabéticos</a:t>
            </a:r>
            <a:b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900" b="1" cap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2.1 e 2.3 : </a:t>
            </a:r>
            <a: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Realizar exame clínico apropriado em 100% dos hipertensos</a:t>
            </a:r>
            <a:r>
              <a:rPr lang="pt-BR" sz="2900" b="1" cap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t-BR" sz="2900" b="1" cap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Diabéticos</a:t>
            </a:r>
            <a:r>
              <a:rPr lang="pt-BR" sz="2900" dirty="0" smtClean="0"/>
              <a:t/>
            </a:r>
            <a:br>
              <a:rPr lang="pt-BR" sz="2900" dirty="0" smtClean="0"/>
            </a:br>
            <a:r>
              <a:rPr lang="pt-BR" sz="31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1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t-BR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t-BR" sz="3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2028825"/>
            <a:ext cx="5286375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Image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6938" y="2028825"/>
            <a:ext cx="5976937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4050" y="0"/>
            <a:ext cx="11166475" cy="25209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 2: Melhorar a qualidade da atenção a Hipertensos e/ou Diabéticos</a:t>
            </a:r>
            <a:r>
              <a:rPr lang="pt-BR" sz="2900" cap="none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t-BR" sz="2900" cap="none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2.3 e 2.4: garantir aos 100% dos hipertensos e diabéticos a realização de exames complementares em dia de acordo com o protocolo.</a:t>
            </a:r>
            <a:r>
              <a:rPr lang="pt-BR" sz="2900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900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pt-BR" sz="2900" cap="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398588" y="5672138"/>
            <a:ext cx="9351962" cy="14303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600">
                <a:solidFill>
                  <a:schemeClr val="bg1"/>
                </a:solidFill>
                <a:cs typeface="Arial" charset="0"/>
              </a:rPr>
              <a:t>Nesta meta só atingiu </a:t>
            </a:r>
            <a:r>
              <a:rPr lang="pt-BR" sz="2600" b="1">
                <a:solidFill>
                  <a:schemeClr val="bg1"/>
                </a:solidFill>
                <a:cs typeface="Arial" charset="0"/>
              </a:rPr>
              <a:t>70.5% (256</a:t>
            </a:r>
            <a:r>
              <a:rPr lang="pt-BR" sz="2600">
                <a:solidFill>
                  <a:schemeClr val="bg1"/>
                </a:solidFill>
                <a:cs typeface="Arial" charset="0"/>
              </a:rPr>
              <a:t>) dos usuários hipertensos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80000"/>
            </a:pPr>
            <a:r>
              <a:rPr lang="pt-BR" sz="2500">
                <a:solidFill>
                  <a:srgbClr val="000000"/>
                </a:solidFill>
                <a:cs typeface="Arial" charset="0"/>
              </a:rPr>
              <a:t>nos diabéticos, atingiu </a:t>
            </a:r>
            <a:r>
              <a:rPr lang="pt-BR" sz="2500" b="1">
                <a:solidFill>
                  <a:srgbClr val="000000"/>
                </a:solidFill>
                <a:cs typeface="Arial" charset="0"/>
              </a:rPr>
              <a:t>75.2% (79)</a:t>
            </a:r>
          </a:p>
          <a:p>
            <a:endParaRPr lang="pt-BR" sz="26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6867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2136775"/>
            <a:ext cx="5608637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Image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6013" y="2136775"/>
            <a:ext cx="532765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5788" y="1417638"/>
            <a:ext cx="10715625" cy="11715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 2: Melhorar a qualidade da atenção a Hipertensos e/ou Diabéticos</a:t>
            </a:r>
            <a:b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2.5: Priorizar a prescrição de medicamentos da farmácia popular para 100% dos hipertensos cadastrados na unidade de saúde.</a:t>
            </a:r>
            <a:r>
              <a:rPr lang="pt-BR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t-BR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pt-BR" sz="3200" cap="none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7890" name="Retângulo 5"/>
          <p:cNvSpPr>
            <a:spLocks noChangeArrowheads="1"/>
          </p:cNvSpPr>
          <p:nvPr/>
        </p:nvSpPr>
        <p:spPr bwMode="auto">
          <a:xfrm>
            <a:off x="3084513" y="5934075"/>
            <a:ext cx="78279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solidFill>
                  <a:schemeClr val="bg1"/>
                </a:solidFill>
                <a:cs typeface="Arial" charset="0"/>
              </a:rPr>
              <a:t>O não alcance dos 100% foi representado por 7 usuários que utilizam remédios manipulados</a:t>
            </a:r>
          </a:p>
        </p:txBody>
      </p:sp>
      <p:pic>
        <p:nvPicPr>
          <p:cNvPr id="37891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725" y="2490788"/>
            <a:ext cx="8597900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263" y="146050"/>
            <a:ext cx="11825287" cy="1414463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Meta 2.6: Priorizar a prescrição de medicamentos da farmácia popular para 100% dos diabéticos cadastrados na unidade de saúde</a:t>
            </a:r>
            <a:r>
              <a:rPr lang="pt-B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B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B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B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B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B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B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B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B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B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B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B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B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B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pt-BR" sz="28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32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 2: Melhorar a qualidade da atenção a Hipertensos e/ou Diabéticos </a:t>
            </a:r>
            <a:b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2.6: Priorizar a prescrição de medicamentos da farmácia popular para 100% dos diabéticos cadastrados</a:t>
            </a:r>
            <a:r>
              <a:rPr lang="pt-BR" sz="3100" cap="none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t-BR" sz="3100" cap="none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/>
              <a:t/>
            </a:r>
            <a:br>
              <a:rPr lang="pt-BR" sz="3100" dirty="0"/>
            </a:b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100" b="1" dirty="0" smtClean="0">
                <a:solidFill>
                  <a:schemeClr val="accent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/>
            </a:r>
            <a:br>
              <a:rPr lang="pt-BR" sz="3100" b="1" dirty="0" smtClean="0">
                <a:solidFill>
                  <a:schemeClr val="accent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</a:br>
            <a:r>
              <a:rPr lang="pt-BR" sz="2800" b="1" dirty="0">
                <a:solidFill>
                  <a:schemeClr val="accent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/>
            </a:r>
            <a:br>
              <a:rPr lang="pt-BR" sz="2800" b="1" dirty="0">
                <a:solidFill>
                  <a:schemeClr val="accent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</a:br>
            <a:r>
              <a:rPr lang="pt-B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B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B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B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B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B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B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B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t-B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pt-BR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pt-BR" sz="2800" dirty="0"/>
          </a:p>
        </p:txBody>
      </p:sp>
      <p:sp>
        <p:nvSpPr>
          <p:cNvPr id="38914" name="Retângulo 4"/>
          <p:cNvSpPr>
            <a:spLocks noChangeArrowheads="1"/>
          </p:cNvSpPr>
          <p:nvPr/>
        </p:nvSpPr>
        <p:spPr bwMode="auto">
          <a:xfrm>
            <a:off x="1633538" y="5949950"/>
            <a:ext cx="10217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cs typeface="Arial" charset="0"/>
              </a:rPr>
              <a:t> </a:t>
            </a:r>
            <a:r>
              <a:rPr lang="pt-BR" sz="2400">
                <a:solidFill>
                  <a:schemeClr val="bg1"/>
                </a:solidFill>
                <a:cs typeface="Arial" charset="0"/>
              </a:rPr>
              <a:t>Alcançou os 100% nos usuários diabéticos ao finalizar a intervenção </a:t>
            </a:r>
            <a:endParaRPr lang="pt-BR" sz="2400">
              <a:latin typeface="Century Gothic" pitchFamily="34" charset="0"/>
            </a:endParaRPr>
          </a:p>
        </p:txBody>
      </p:sp>
      <p:pic>
        <p:nvPicPr>
          <p:cNvPr id="38915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9388" y="2386013"/>
            <a:ext cx="8943975" cy="3346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013" y="695325"/>
            <a:ext cx="11691937" cy="10001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 2: melhorar a qualidade da atenção a Hipertensos e/ou Diabéticos</a:t>
            </a:r>
            <a:b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900" b="1" cap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2.7 e 2.8 : </a:t>
            </a:r>
            <a: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Realizar avaliação da necessidade de atendimento odontológico em 100% dos hipertensos e diabéticos.</a:t>
            </a:r>
            <a:r>
              <a:rPr lang="pt-BR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t-BR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pt-BR" sz="3200" cap="none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9938" name="Retângulo 5"/>
          <p:cNvSpPr>
            <a:spLocks noChangeArrowheads="1"/>
          </p:cNvSpPr>
          <p:nvPr/>
        </p:nvSpPr>
        <p:spPr bwMode="auto">
          <a:xfrm>
            <a:off x="1416050" y="5861050"/>
            <a:ext cx="9567863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600">
                <a:solidFill>
                  <a:schemeClr val="bg1"/>
                </a:solidFill>
                <a:cs typeface="Arial" charset="0"/>
              </a:rPr>
              <a:t>Conseguiu atingir, </a:t>
            </a:r>
            <a:r>
              <a:rPr lang="pt-BR" sz="2600" b="1">
                <a:solidFill>
                  <a:schemeClr val="bg1"/>
                </a:solidFill>
                <a:cs typeface="Arial" charset="0"/>
              </a:rPr>
              <a:t>59,2% (215)</a:t>
            </a:r>
            <a:r>
              <a:rPr lang="pt-BR" sz="2600">
                <a:solidFill>
                  <a:schemeClr val="bg1"/>
                </a:solidFill>
                <a:cs typeface="Arial" charset="0"/>
              </a:rPr>
              <a:t> nos hipertensos</a:t>
            </a:r>
          </a:p>
          <a:p>
            <a:pPr algn="ctr"/>
            <a:r>
              <a:rPr lang="pt-BR" sz="2600">
                <a:solidFill>
                  <a:schemeClr val="bg1"/>
                </a:solidFill>
                <a:cs typeface="Arial" charset="0"/>
              </a:rPr>
              <a:t>e </a:t>
            </a:r>
            <a:r>
              <a:rPr lang="pt-BR" sz="2600" b="1">
                <a:solidFill>
                  <a:schemeClr val="bg1"/>
                </a:solidFill>
                <a:cs typeface="Arial" charset="0"/>
              </a:rPr>
              <a:t>57,1%</a:t>
            </a:r>
            <a:r>
              <a:rPr lang="pt-BR" sz="2600">
                <a:solidFill>
                  <a:schemeClr val="bg1"/>
                </a:solidFill>
                <a:cs typeface="Arial" charset="0"/>
              </a:rPr>
              <a:t> </a:t>
            </a:r>
            <a:r>
              <a:rPr lang="pt-BR" sz="2600" b="1">
                <a:solidFill>
                  <a:schemeClr val="bg1"/>
                </a:solidFill>
                <a:cs typeface="Arial" charset="0"/>
              </a:rPr>
              <a:t>(60) </a:t>
            </a:r>
            <a:r>
              <a:rPr lang="pt-BR" sz="2600">
                <a:solidFill>
                  <a:schemeClr val="bg1"/>
                </a:solidFill>
                <a:cs typeface="Arial" charset="0"/>
              </a:rPr>
              <a:t>em diabéticos</a:t>
            </a:r>
            <a:endParaRPr lang="pt-BR" sz="2600">
              <a:latin typeface="Century Gothic" pitchFamily="34" charset="0"/>
            </a:endParaRPr>
          </a:p>
        </p:txBody>
      </p:sp>
      <p:pic>
        <p:nvPicPr>
          <p:cNvPr id="39939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1997075"/>
            <a:ext cx="5641975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Image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0" y="2009775"/>
            <a:ext cx="5318125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tângulo 1"/>
          <p:cNvSpPr>
            <a:spLocks noChangeArrowheads="1"/>
          </p:cNvSpPr>
          <p:nvPr/>
        </p:nvSpPr>
        <p:spPr bwMode="auto">
          <a:xfrm>
            <a:off x="609600" y="1100138"/>
            <a:ext cx="1013142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800">
                <a:solidFill>
                  <a:schemeClr val="bg1"/>
                </a:solidFill>
                <a:cs typeface="Arial" charset="0"/>
              </a:rPr>
              <a:t>Localiza-se no interior do estado do Amapá; </a:t>
            </a:r>
          </a:p>
          <a:p>
            <a:pPr>
              <a:buFont typeface="Wingdings" pitchFamily="2" charset="2"/>
              <a:buChar char="ü"/>
            </a:pPr>
            <a:r>
              <a:rPr lang="pt-BR" sz="2800">
                <a:solidFill>
                  <a:schemeClr val="bg1"/>
                </a:solidFill>
                <a:cs typeface="Arial" charset="0"/>
              </a:rPr>
              <a:t>A distância da capital é de 302 Km;</a:t>
            </a:r>
          </a:p>
          <a:p>
            <a:pPr>
              <a:buFont typeface="Wingdings" pitchFamily="2" charset="2"/>
              <a:buChar char="ü"/>
            </a:pPr>
            <a:r>
              <a:rPr lang="pt-BR" sz="2800">
                <a:solidFill>
                  <a:schemeClr val="bg1"/>
                </a:solidFill>
                <a:cs typeface="Arial" charset="0"/>
              </a:rPr>
              <a:t>População é de aproximadamente 8.553 habitantes.</a:t>
            </a:r>
            <a:r>
              <a:rPr lang="pt-BR">
                <a:solidFill>
                  <a:schemeClr val="accent1"/>
                </a:solidFill>
                <a:cs typeface="Arial" charset="0"/>
              </a:rPr>
              <a:t/>
            </a:r>
            <a:br>
              <a:rPr lang="pt-BR">
                <a:solidFill>
                  <a:schemeClr val="accent1"/>
                </a:solidFill>
                <a:cs typeface="Arial" charset="0"/>
              </a:rPr>
            </a:br>
            <a:endParaRPr lang="pt-BR">
              <a:latin typeface="Century Gothic" pitchFamily="34" charset="0"/>
            </a:endParaRPr>
          </a:p>
        </p:txBody>
      </p:sp>
      <p:sp>
        <p:nvSpPr>
          <p:cNvPr id="22530" name="Retângulo 3"/>
          <p:cNvSpPr>
            <a:spLocks noChangeArrowheads="1"/>
          </p:cNvSpPr>
          <p:nvPr/>
        </p:nvSpPr>
        <p:spPr bwMode="auto">
          <a:xfrm>
            <a:off x="2219325" y="257175"/>
            <a:ext cx="8680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cs typeface="Arial" charset="0"/>
              </a:rPr>
              <a:t>Caracterização  do município do Amapá</a:t>
            </a:r>
            <a:endParaRPr lang="pt-BR" sz="3200" b="1">
              <a:latin typeface="Century Gothic" pitchFamily="34" charset="0"/>
            </a:endParaRPr>
          </a:p>
        </p:txBody>
      </p:sp>
      <p:sp>
        <p:nvSpPr>
          <p:cNvPr id="22531" name="CaixaDeTexto 4"/>
          <p:cNvSpPr txBox="1">
            <a:spLocks noChangeArrowheads="1"/>
          </p:cNvSpPr>
          <p:nvPr/>
        </p:nvSpPr>
        <p:spPr bwMode="auto">
          <a:xfrm>
            <a:off x="3157538" y="3084513"/>
            <a:ext cx="6035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solidFill>
                  <a:srgbClr val="C00000"/>
                </a:solidFill>
                <a:latin typeface="Century Gothic" pitchFamily="34" charset="0"/>
              </a:rPr>
              <a:t>Poe uma imagem do municipio!!!!!</a:t>
            </a:r>
          </a:p>
        </p:txBody>
      </p:sp>
      <p:pic>
        <p:nvPicPr>
          <p:cNvPr id="22532" name="Imagem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2728913"/>
            <a:ext cx="5289550" cy="38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Imagem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5263" y="2768600"/>
            <a:ext cx="5942012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ítulo 1"/>
          <p:cNvSpPr>
            <a:spLocks noGrp="1"/>
          </p:cNvSpPr>
          <p:nvPr>
            <p:ph type="title"/>
          </p:nvPr>
        </p:nvSpPr>
        <p:spPr bwMode="auto">
          <a:xfrm>
            <a:off x="347663" y="812800"/>
            <a:ext cx="4572000" cy="350838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pt-BR" sz="2800" b="1" u="sng" cap="none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Indicador de adesão </a:t>
            </a:r>
          </a:p>
        </p:txBody>
      </p:sp>
      <p:sp>
        <p:nvSpPr>
          <p:cNvPr id="4" name="Retângulo 3"/>
          <p:cNvSpPr/>
          <p:nvPr/>
        </p:nvSpPr>
        <p:spPr>
          <a:xfrm>
            <a:off x="6972300" y="877888"/>
            <a:ext cx="4094163" cy="1179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Antes da intervenção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ignorado sem registro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 controle correto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347663" y="4984750"/>
            <a:ext cx="8539162" cy="1562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Final da intervenção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Busca ativa realizada para 100% dos faltosos às consultas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562350" y="3490913"/>
            <a:ext cx="3883025" cy="11223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Correto planejamento de cada uma das ações</a:t>
            </a:r>
          </a:p>
        </p:txBody>
      </p:sp>
      <p:sp>
        <p:nvSpPr>
          <p:cNvPr id="9" name="Retângulo 8"/>
          <p:cNvSpPr/>
          <p:nvPr/>
        </p:nvSpPr>
        <p:spPr>
          <a:xfrm>
            <a:off x="5424488" y="2427288"/>
            <a:ext cx="3883025" cy="493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Intervenção</a:t>
            </a:r>
          </a:p>
        </p:txBody>
      </p:sp>
      <p:sp>
        <p:nvSpPr>
          <p:cNvPr id="40966" name="Retângulo 11"/>
          <p:cNvSpPr>
            <a:spLocks noChangeArrowheads="1"/>
          </p:cNvSpPr>
          <p:nvPr/>
        </p:nvSpPr>
        <p:spPr bwMode="auto">
          <a:xfrm>
            <a:off x="3876675" y="207963"/>
            <a:ext cx="271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cs typeface="Arial" charset="0"/>
              </a:rPr>
              <a:t>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9413" y="755650"/>
            <a:ext cx="10974387" cy="7318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 3: melhorar a adesão de Hipertensos e/ou Diabéticos ao programa</a:t>
            </a:r>
            <a:r>
              <a:rPr lang="pt-BR" cap="none" dirty="0" smtClean="0"/>
              <a:t/>
            </a:r>
            <a:br>
              <a:rPr lang="pt-BR" cap="none" dirty="0" smtClean="0"/>
            </a:br>
            <a: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3.1: Buscar 100% dos </a:t>
            </a:r>
            <a:r>
              <a:rPr lang="pt-BR" sz="2900" b="1" u="sng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Hipertensos</a:t>
            </a:r>
            <a: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 dos </a:t>
            </a:r>
            <a:r>
              <a:rPr lang="pt-BR" sz="2900" b="1" u="sng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Diabéticos</a:t>
            </a:r>
            <a: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faltosos às consultas na unidade de saúde conforme a periodicidade recomendada.</a:t>
            </a:r>
            <a:r>
              <a:rPr lang="pt-BR" sz="2900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900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BR" sz="2900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900" cap="none" dirty="0" smtClean="0">
                <a:latin typeface="Arial" pitchFamily="34" charset="0"/>
                <a:cs typeface="Arial" pitchFamily="34" charset="0"/>
              </a:rPr>
            </a:br>
            <a:endParaRPr lang="pt-BR" sz="2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0275" y="2438400"/>
            <a:ext cx="57435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Image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63" y="2438400"/>
            <a:ext cx="5503862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tângulo 2"/>
          <p:cNvSpPr>
            <a:spLocks noChangeArrowheads="1"/>
          </p:cNvSpPr>
          <p:nvPr/>
        </p:nvSpPr>
        <p:spPr bwMode="auto">
          <a:xfrm>
            <a:off x="4643438" y="471488"/>
            <a:ext cx="2392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rgbClr val="000000"/>
                </a:solidFill>
                <a:cs typeface="Arial" charset="0"/>
              </a:rPr>
              <a:t>Resultados</a:t>
            </a:r>
          </a:p>
        </p:txBody>
      </p:sp>
      <p:sp>
        <p:nvSpPr>
          <p:cNvPr id="43010" name="Retângulo 3"/>
          <p:cNvSpPr>
            <a:spLocks noChangeArrowheads="1"/>
          </p:cNvSpPr>
          <p:nvPr/>
        </p:nvSpPr>
        <p:spPr bwMode="auto">
          <a:xfrm>
            <a:off x="1006475" y="1149350"/>
            <a:ext cx="3778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 u="sng">
                <a:solidFill>
                  <a:srgbClr val="000000"/>
                </a:solidFill>
                <a:cs typeface="Arial" charset="0"/>
              </a:rPr>
              <a:t>Indicador do registro</a:t>
            </a:r>
            <a:endParaRPr lang="pt-BR" sz="28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 flipH="1">
            <a:off x="5216525" y="1416050"/>
            <a:ext cx="6477000" cy="10382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Antes da intervenção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 ficha de acompanhamento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57388" y="2763838"/>
            <a:ext cx="3881437" cy="5873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Intervenção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4784725" y="3662363"/>
            <a:ext cx="3883025" cy="11223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Capacitação e definição das  atribuições da equipe </a:t>
            </a:r>
          </a:p>
        </p:txBody>
      </p:sp>
      <p:sp>
        <p:nvSpPr>
          <p:cNvPr id="8" name="Elipse 7"/>
          <p:cNvSpPr/>
          <p:nvPr/>
        </p:nvSpPr>
        <p:spPr>
          <a:xfrm>
            <a:off x="1006475" y="4784725"/>
            <a:ext cx="3349625" cy="17176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353 Hipertensos com registro adequado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(97,2%)</a:t>
            </a:r>
          </a:p>
        </p:txBody>
      </p:sp>
      <p:sp>
        <p:nvSpPr>
          <p:cNvPr id="9" name="Elipse 8"/>
          <p:cNvSpPr/>
          <p:nvPr/>
        </p:nvSpPr>
        <p:spPr>
          <a:xfrm>
            <a:off x="8455025" y="4784725"/>
            <a:ext cx="2951163" cy="17176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 Diabéticos com registro adequado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(96.2%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0038" y="219075"/>
            <a:ext cx="11150600" cy="15859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 4: Melhorar O registro das informações</a:t>
            </a:r>
            <a:r>
              <a:rPr lang="pt-BR" sz="2900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900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4.1 e</a:t>
            </a:r>
            <a:r>
              <a:rPr lang="pt-BR" sz="3200" b="1" cap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4.2</a:t>
            </a:r>
            <a: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: Manter ficha de acompanhamento de 100% dos hipertensos</a:t>
            </a:r>
            <a:r>
              <a:rPr lang="pt-BR" sz="3200" b="1" cap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diabéticos</a:t>
            </a:r>
            <a: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cadastrados na unidade de saúde</a:t>
            </a:r>
            <a:r>
              <a:rPr lang="pt-BR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pt-BR" sz="28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t-BR" sz="28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pt-BR" sz="28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4034" name="Subtítulo 2"/>
          <p:cNvSpPr>
            <a:spLocks noGrp="1"/>
          </p:cNvSpPr>
          <p:nvPr>
            <p:ph type="subTitle" idx="1"/>
          </p:nvPr>
        </p:nvSpPr>
        <p:spPr>
          <a:xfrm>
            <a:off x="504825" y="1938338"/>
            <a:ext cx="10945813" cy="4598987"/>
          </a:xfrm>
        </p:spPr>
        <p:txBody>
          <a:bodyPr/>
          <a:lstStyle/>
          <a:p>
            <a:endParaRPr lang="pt-BR" sz="2600" b="1" smtClean="0">
              <a:solidFill>
                <a:schemeClr val="accent1"/>
              </a:solidFill>
              <a:latin typeface="Aharoni"/>
              <a:ea typeface="Aharoni"/>
              <a:cs typeface="Aharoni"/>
            </a:endParaRPr>
          </a:p>
          <a:p>
            <a:endParaRPr lang="pt-BR" smtClean="0">
              <a:solidFill>
                <a:srgbClr val="0F496F"/>
              </a:solidFill>
            </a:endParaRPr>
          </a:p>
          <a:p>
            <a:endParaRPr lang="pt-BR" smtClean="0">
              <a:solidFill>
                <a:srgbClr val="0F496F"/>
              </a:solidFill>
            </a:endParaRPr>
          </a:p>
          <a:p>
            <a:endParaRPr lang="pt-BR" smtClean="0">
              <a:solidFill>
                <a:srgbClr val="0F496F"/>
              </a:solidFill>
            </a:endParaRPr>
          </a:p>
          <a:p>
            <a:endParaRPr lang="pt-BR" smtClean="0">
              <a:solidFill>
                <a:srgbClr val="0F496F"/>
              </a:solidFill>
            </a:endParaRPr>
          </a:p>
          <a:p>
            <a:endParaRPr lang="pt-BR" smtClean="0">
              <a:solidFill>
                <a:srgbClr val="0F496F"/>
              </a:solidFill>
            </a:endParaRPr>
          </a:p>
          <a:p>
            <a:r>
              <a:rPr lang="pt-BR" smtClean="0">
                <a:solidFill>
                  <a:srgbClr val="0F496F"/>
                </a:solidFill>
              </a:rPr>
              <a:t> re</a:t>
            </a:r>
          </a:p>
        </p:txBody>
      </p:sp>
      <p:sp>
        <p:nvSpPr>
          <p:cNvPr id="44035" name="Retângulo 5"/>
          <p:cNvSpPr>
            <a:spLocks noChangeArrowheads="1"/>
          </p:cNvSpPr>
          <p:nvPr/>
        </p:nvSpPr>
        <p:spPr bwMode="auto">
          <a:xfrm>
            <a:off x="504825" y="5326063"/>
            <a:ext cx="11101388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>
                <a:solidFill>
                  <a:schemeClr val="bg1"/>
                </a:solidFill>
                <a:cs typeface="Arial" charset="0"/>
              </a:rPr>
              <a:t>Não atingiu a meta, ficando 10 usuários </a:t>
            </a:r>
            <a:r>
              <a:rPr lang="pt-BR" sz="2400" b="1">
                <a:solidFill>
                  <a:schemeClr val="bg1"/>
                </a:solidFill>
                <a:cs typeface="Arial" charset="0"/>
              </a:rPr>
              <a:t>hipertensos</a:t>
            </a:r>
            <a:r>
              <a:rPr lang="pt-BR" sz="2400">
                <a:solidFill>
                  <a:schemeClr val="bg1"/>
                </a:solidFill>
                <a:cs typeface="Arial" charset="0"/>
              </a:rPr>
              <a:t> e quatro </a:t>
            </a:r>
            <a:r>
              <a:rPr lang="pt-BR" sz="2800" b="1">
                <a:solidFill>
                  <a:schemeClr val="bg1"/>
                </a:solidFill>
                <a:cs typeface="Arial" charset="0"/>
              </a:rPr>
              <a:t>diabéticos</a:t>
            </a:r>
            <a:r>
              <a:rPr lang="pt-BR" sz="2800">
                <a:solidFill>
                  <a:schemeClr val="bg1"/>
                </a:solidFill>
                <a:cs typeface="Arial" charset="0"/>
              </a:rPr>
              <a:t> </a:t>
            </a:r>
            <a:r>
              <a:rPr lang="pt-BR" sz="2400">
                <a:solidFill>
                  <a:schemeClr val="bg1"/>
                </a:solidFill>
                <a:cs typeface="Arial" charset="0"/>
              </a:rPr>
              <a:t>sem  o registro adequado.</a:t>
            </a:r>
            <a:r>
              <a:rPr lang="pt-BR" sz="2000">
                <a:solidFill>
                  <a:schemeClr val="bg1"/>
                </a:solidFill>
                <a:cs typeface="Arial" charset="0"/>
              </a:rPr>
              <a:t> </a:t>
            </a:r>
            <a:r>
              <a:rPr lang="pt-BR" sz="2400">
                <a:solidFill>
                  <a:schemeClr val="bg1"/>
                </a:solidFill>
                <a:cs typeface="Arial" charset="0"/>
              </a:rPr>
              <a:t>O indicador foi  97,2% e 96.2%, respectivamente.</a:t>
            </a:r>
          </a:p>
          <a:p>
            <a:pPr algn="just"/>
            <a:endParaRPr lang="pt-BR" sz="24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4036" name="Imagem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50" y="1938338"/>
            <a:ext cx="5602288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Imagem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8575" y="1916113"/>
            <a:ext cx="5497513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tângulo 2"/>
          <p:cNvSpPr>
            <a:spLocks noChangeArrowheads="1"/>
          </p:cNvSpPr>
          <p:nvPr/>
        </p:nvSpPr>
        <p:spPr bwMode="auto">
          <a:xfrm>
            <a:off x="4275138" y="327025"/>
            <a:ext cx="2392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rgbClr val="000000"/>
                </a:solidFill>
                <a:cs typeface="Arial" charset="0"/>
              </a:rPr>
              <a:t>Resultados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60463" y="1149350"/>
            <a:ext cx="529907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u="sng" dirty="0">
                <a:ln w="3175" cmpd="sng">
                  <a:noFill/>
                </a:ln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Indicador avaliação de riscos </a:t>
            </a:r>
            <a:endParaRPr lang="pt-BR" dirty="0">
              <a:latin typeface="+mn-lt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6950400" y="1410630"/>
            <a:ext cx="3613378" cy="199372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Antes da intervenção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 registros no prontuário </a:t>
            </a: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75138" y="3403600"/>
            <a:ext cx="2706687" cy="615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Intervenção</a:t>
            </a:r>
          </a:p>
        </p:txBody>
      </p:sp>
      <p:sp>
        <p:nvSpPr>
          <p:cNvPr id="7" name="Elipse 6"/>
          <p:cNvSpPr/>
          <p:nvPr/>
        </p:nvSpPr>
        <p:spPr>
          <a:xfrm>
            <a:off x="404813" y="3884613"/>
            <a:ext cx="4194175" cy="238283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Capacitações sistemáticas da equipe prioridade de atendimento aos de maiores riscos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5295900" y="4772025"/>
            <a:ext cx="4765675" cy="7445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com estratificação do risco CV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013" y="219075"/>
            <a:ext cx="11245850" cy="20732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 5: Mapear Hipertensos e Diabéticos de risco para doença cardiovascular </a:t>
            </a:r>
            <a:b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BR" sz="29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5.1: Realizar estratificação do risco cardiovascular em 100% dos hipertensos cadastrados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6082" name="Retângulo 5"/>
          <p:cNvSpPr>
            <a:spLocks noChangeArrowheads="1"/>
          </p:cNvSpPr>
          <p:nvPr/>
        </p:nvSpPr>
        <p:spPr bwMode="auto">
          <a:xfrm>
            <a:off x="996950" y="5397500"/>
            <a:ext cx="8659813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pt-BR" sz="2600">
                <a:solidFill>
                  <a:schemeClr val="bg1"/>
                </a:solidFill>
                <a:cs typeface="Arial" charset="0"/>
              </a:rPr>
              <a:t>Realizou-se a estratificação  de risco e  atingiu a meta no final do 4º mês</a:t>
            </a:r>
          </a:p>
        </p:txBody>
      </p:sp>
      <p:pic>
        <p:nvPicPr>
          <p:cNvPr id="46083" name="Imagem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98650"/>
            <a:ext cx="887888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ítulo 1"/>
          <p:cNvSpPr>
            <a:spLocks noGrp="1"/>
          </p:cNvSpPr>
          <p:nvPr>
            <p:ph type="title"/>
          </p:nvPr>
        </p:nvSpPr>
        <p:spPr bwMode="auto">
          <a:xfrm>
            <a:off x="585788" y="236538"/>
            <a:ext cx="11191875" cy="168751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pt-BR" sz="2600" b="1" cap="none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Objetivo 5: Mapear Hipertensos e Diabéticos de risco para doença cardiovascular </a:t>
            </a:r>
            <a:br>
              <a:rPr lang="pt-BR" sz="2600" b="1" cap="none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pt-BR" sz="2600" b="1" cap="none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Meta 5.2: Realizar estratificação do risco cardiovascular em 100% dos diabéticos cadastrados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4213" y="5949950"/>
            <a:ext cx="10129837" cy="427038"/>
          </a:xfrm>
        </p:spPr>
        <p:txBody>
          <a:bodyPr rtlCol="0">
            <a:normAutofit fontScale="25000" lnSpcReduction="20000"/>
          </a:bodyPr>
          <a:lstStyle/>
          <a:p>
            <a:pPr algn="ctr" fontAlgn="auto">
              <a:buFont typeface="Wingdings 3" pitchFamily="18" charset="2"/>
              <a:buNone/>
              <a:defRPr/>
            </a:pPr>
            <a:endParaRPr lang="pt-BR" sz="9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buFont typeface="Wingdings 3" pitchFamily="18" charset="2"/>
              <a:buNone/>
              <a:defRPr/>
            </a:pPr>
            <a:r>
              <a:rPr lang="pt-BR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Nos diabéticos conseguiu  alcançar </a:t>
            </a:r>
            <a:r>
              <a:rPr lang="pt-BR" sz="9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100%</a:t>
            </a:r>
            <a:r>
              <a:rPr lang="pt-BR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 estratificação</a:t>
            </a: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7107" name="Imagem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888" y="2146300"/>
            <a:ext cx="8720137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6250" y="398463"/>
            <a:ext cx="11033125" cy="16351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6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 6: Promover a saúde de hipertensos e diabéticos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600" b="1" dirty="0" smtClean="0">
                <a:latin typeface="Arial" pitchFamily="34" charset="0"/>
                <a:cs typeface="Arial" pitchFamily="34" charset="0"/>
              </a:rPr>
            </a:br>
            <a:r>
              <a:rPr lang="pt-BR" sz="26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Metas 6.1 e 6.2: Garantir orientação nutricional sobre alimentação saudável A 100% dos </a:t>
            </a:r>
            <a:r>
              <a:rPr lang="pt-BR" sz="2600" b="1" u="sng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Hipertensos</a:t>
            </a:r>
            <a:r>
              <a:rPr lang="pt-BR" sz="26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e/ou </a:t>
            </a:r>
            <a:r>
              <a:rPr lang="pt-BR" sz="2600" b="1" u="sng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Diabéticos.</a:t>
            </a:r>
            <a:r>
              <a:rPr lang="pt-BR" sz="2800" cap="none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t-BR" sz="2800" cap="none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t-BR" sz="2800" cap="none" dirty="0" smtClean="0"/>
              <a:t/>
            </a:r>
            <a:br>
              <a:rPr lang="pt-BR" sz="2800" cap="none" dirty="0" smtClean="0"/>
            </a:br>
            <a:endParaRPr lang="pt-BR" sz="2800" cap="none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329863" cy="4779963"/>
          </a:xfrm>
        </p:spPr>
        <p:txBody>
          <a:bodyPr>
            <a:normAutofit/>
          </a:bodyPr>
          <a:lstStyle/>
          <a:p>
            <a:endParaRPr lang="pt-BR" smtClean="0"/>
          </a:p>
          <a:p>
            <a:endParaRPr lang="pt-BR" smtClean="0"/>
          </a:p>
          <a:p>
            <a:endParaRPr lang="pt-BR" smtClean="0"/>
          </a:p>
          <a:p>
            <a:endParaRPr lang="pt-BR" smtClean="0"/>
          </a:p>
          <a:p>
            <a:endParaRPr lang="pt-BR" smtClean="0"/>
          </a:p>
          <a:p>
            <a:endParaRPr lang="pt-BR" smtClean="0"/>
          </a:p>
          <a:p>
            <a:endParaRPr lang="pt-BR" smtClean="0"/>
          </a:p>
          <a:p>
            <a:pPr>
              <a:buFont typeface="Wingdings 3" pitchFamily="18" charset="2"/>
              <a:buNone/>
            </a:pPr>
            <a:endParaRPr lang="pt-BR" smtClean="0"/>
          </a:p>
          <a:p>
            <a:pPr algn="ctr">
              <a:buFont typeface="Wingdings 3" pitchFamily="18" charset="2"/>
              <a:buNone/>
            </a:pPr>
            <a:r>
              <a:rPr lang="pt-BR" sz="2400" smtClean="0">
                <a:solidFill>
                  <a:schemeClr val="bg1"/>
                </a:solidFill>
                <a:latin typeface="Arial" charset="0"/>
                <a:cs typeface="Arial" charset="0"/>
              </a:rPr>
              <a:t>* Nos usuários com hipertensão e diabetes atingiu </a:t>
            </a:r>
            <a:r>
              <a:rPr lang="pt-BR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100%</a:t>
            </a:r>
            <a:r>
              <a:rPr lang="pt-BR" sz="2400" smtClean="0">
                <a:solidFill>
                  <a:schemeClr val="bg1"/>
                </a:solidFill>
                <a:latin typeface="Arial" charset="0"/>
                <a:cs typeface="Arial" charset="0"/>
              </a:rPr>
              <a:t> a partir do 2° mês</a:t>
            </a:r>
            <a:endParaRPr lang="pt-BR" smtClean="0"/>
          </a:p>
        </p:txBody>
      </p:sp>
      <p:pic>
        <p:nvPicPr>
          <p:cNvPr id="48131" name="Imagem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63" y="1800225"/>
            <a:ext cx="5457825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Imagem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1795463"/>
            <a:ext cx="4814888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 bwMode="auto">
          <a:xfrm>
            <a:off x="390525" y="295275"/>
            <a:ext cx="11264900" cy="132556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t-BR" sz="2600" b="1" cap="none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Objetivo 6: Promover a saúde de hipertensos e diabéticos</a:t>
            </a:r>
            <a:r>
              <a:rPr lang="pt-BR" sz="2600" cap="none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pt-BR" sz="2600" cap="none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pt-BR" sz="2600" b="1" cap="none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Metas 6.3 e 6.4: Garantir orientação em relação à prática regular de atividade física a 100% dos </a:t>
            </a:r>
            <a:r>
              <a:rPr lang="pt-BR" sz="2600" b="1" u="sng" cap="none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Hipertensos</a:t>
            </a:r>
            <a:r>
              <a:rPr lang="pt-BR" sz="2600" b="1" cap="none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 e </a:t>
            </a:r>
            <a:r>
              <a:rPr lang="pt-BR" sz="2600" b="1" u="sng" cap="none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Diabético</a:t>
            </a:r>
            <a:r>
              <a:rPr lang="pt-BR" sz="2600" b="1" cap="none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s.</a:t>
            </a:r>
            <a:br>
              <a:rPr lang="pt-BR" sz="2600" b="1" cap="none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pt-BR" sz="2600" b="1" cap="none" smtClean="0">
              <a:ln>
                <a:noFill/>
              </a:ln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763" y="1825625"/>
            <a:ext cx="11779250" cy="4629150"/>
          </a:xfrm>
        </p:spPr>
        <p:txBody>
          <a:bodyPr rtlCol="0">
            <a:normAutofit fontScale="47500" lnSpcReduction="20000"/>
          </a:bodyPr>
          <a:lstStyle/>
          <a:p>
            <a:pPr fontAlgn="auto">
              <a:defRPr/>
            </a:pP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defRPr/>
            </a:pPr>
            <a:endParaRPr lang="pt-BR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 fontAlgn="auto">
              <a:buFont typeface="Wingdings 3" pitchFamily="18" charset="2"/>
              <a:buNone/>
              <a:defRPr/>
            </a:pPr>
            <a:endParaRPr lang="pt-BR" sz="2600" dirty="0" smtClean="0">
              <a:solidFill>
                <a:schemeClr val="bg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 fontAlgn="auto">
              <a:buFont typeface="Wingdings 3" pitchFamily="18" charset="2"/>
              <a:buNone/>
              <a:defRPr/>
            </a:pPr>
            <a:endParaRPr lang="pt-BR" sz="2600" dirty="0" smtClean="0">
              <a:solidFill>
                <a:schemeClr val="bg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 fontAlgn="auto">
              <a:buFont typeface="Wingdings 3" pitchFamily="18" charset="2"/>
              <a:buNone/>
              <a:defRPr/>
            </a:pPr>
            <a:endParaRPr lang="pt-BR" sz="2600" dirty="0" smtClean="0">
              <a:solidFill>
                <a:schemeClr val="bg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 fontAlgn="auto">
              <a:buFont typeface="Wingdings 3" pitchFamily="18" charset="2"/>
              <a:buNone/>
              <a:defRPr/>
            </a:pPr>
            <a:endParaRPr lang="pt-BR" sz="2600" dirty="0" smtClean="0">
              <a:solidFill>
                <a:schemeClr val="bg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 fontAlgn="auto">
              <a:buFont typeface="Wingdings 3" pitchFamily="18" charset="2"/>
              <a:buNone/>
              <a:defRPr/>
            </a:pPr>
            <a:endParaRPr lang="pt-BR" sz="2600" dirty="0" smtClean="0">
              <a:solidFill>
                <a:schemeClr val="bg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 fontAlgn="auto">
              <a:buFont typeface="Wingdings 3" pitchFamily="18" charset="2"/>
              <a:buNone/>
              <a:defRPr/>
            </a:pPr>
            <a:endParaRPr lang="pt-BR" sz="2600" dirty="0" smtClean="0">
              <a:solidFill>
                <a:schemeClr val="bg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 fontAlgn="auto">
              <a:buFont typeface="Wingdings 3" pitchFamily="18" charset="2"/>
              <a:buNone/>
              <a:defRPr/>
            </a:pPr>
            <a:endParaRPr lang="pt-BR" sz="26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 fontAlgn="auto">
              <a:buFont typeface="Wingdings 3" pitchFamily="18" charset="2"/>
              <a:buNone/>
              <a:defRPr/>
            </a:pPr>
            <a:r>
              <a:rPr lang="pt-BR" sz="5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*As metas foram alcançadas a partir do 2º mês</a:t>
            </a:r>
            <a:endParaRPr lang="pt-BR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defRPr/>
            </a:pPr>
            <a:endParaRPr lang="pt-BR" sz="2600" dirty="0">
              <a:solidFill>
                <a:schemeClr val="bg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9155" name="Imagem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6013" y="1620838"/>
            <a:ext cx="53340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Imagem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13" y="1620838"/>
            <a:ext cx="53117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638" y="219075"/>
            <a:ext cx="11226800" cy="17192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 6: Promover a saúde de Hipertensos e Diabéticos </a:t>
            </a: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6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Metas 6.5 e 6.6: Garantir orientação sobre os riscos do tabagismo a 100% dos usuários </a:t>
            </a:r>
            <a:r>
              <a:rPr lang="pt-BR" sz="2600" b="1" u="sng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Hipertensos</a:t>
            </a:r>
            <a:r>
              <a:rPr lang="pt-BR" sz="26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pt-BR" sz="2600" b="1" u="sng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Diabéticos</a:t>
            </a:r>
            <a:r>
              <a:rPr lang="pt-BR" sz="2600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pt-BR" sz="2600" cap="none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600" cap="none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endParaRPr lang="pt-BR" sz="2800" dirty="0"/>
          </a:p>
        </p:txBody>
      </p:sp>
      <p:pic>
        <p:nvPicPr>
          <p:cNvPr id="50178" name="Imagem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8513" y="1858963"/>
            <a:ext cx="5272087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35000" y="1858963"/>
            <a:ext cx="5026025" cy="4213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tângulo 1"/>
          <p:cNvSpPr>
            <a:spLocks noChangeArrowheads="1"/>
          </p:cNvSpPr>
          <p:nvPr/>
        </p:nvSpPr>
        <p:spPr bwMode="auto">
          <a:xfrm>
            <a:off x="4229100" y="147638"/>
            <a:ext cx="2927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cs typeface="Arial" charset="0"/>
              </a:rPr>
              <a:t>Introdução</a:t>
            </a:r>
            <a:r>
              <a:rPr lang="pt-BR" b="1">
                <a:solidFill>
                  <a:schemeClr val="bg1"/>
                </a:solidFill>
                <a:cs typeface="Arial" charset="0"/>
              </a:rPr>
              <a:t> </a:t>
            </a:r>
            <a:endParaRPr lang="pt-BR">
              <a:latin typeface="Century Gothic" pitchFamily="34" charset="0"/>
            </a:endParaRPr>
          </a:p>
        </p:txBody>
      </p:sp>
      <p:sp>
        <p:nvSpPr>
          <p:cNvPr id="23554" name="Retângulo 2"/>
          <p:cNvSpPr>
            <a:spLocks noChangeArrowheads="1"/>
          </p:cNvSpPr>
          <p:nvPr/>
        </p:nvSpPr>
        <p:spPr bwMode="auto">
          <a:xfrm>
            <a:off x="781050" y="987425"/>
            <a:ext cx="1050925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>
                <a:solidFill>
                  <a:schemeClr val="bg1"/>
                </a:solidFill>
                <a:cs typeface="Arial" charset="0"/>
              </a:rPr>
              <a:t>Hipertensão Arterial Sistêmica e  Diabetes Mellitus  </a:t>
            </a:r>
            <a:r>
              <a:rPr lang="pt-BR" sz="2800">
                <a:cs typeface="Arial" charset="0"/>
              </a:rPr>
              <a:t/>
            </a:r>
            <a:br>
              <a:rPr lang="pt-BR" sz="2800">
                <a:cs typeface="Arial" charset="0"/>
              </a:rPr>
            </a:br>
            <a:endParaRPr lang="pt-BR" sz="2800">
              <a:cs typeface="Arial" charset="0"/>
            </a:endParaRPr>
          </a:p>
          <a:p>
            <a:pPr algn="ctr"/>
            <a:r>
              <a:rPr lang="pt-BR" sz="2800">
                <a:cs typeface="Arial" charset="0"/>
              </a:rPr>
              <a:t/>
            </a:r>
            <a:br>
              <a:rPr lang="pt-BR" sz="2800">
                <a:cs typeface="Arial" charset="0"/>
              </a:rPr>
            </a:br>
            <a:r>
              <a:rPr lang="pt-BR" sz="2800">
                <a:solidFill>
                  <a:schemeClr val="bg1"/>
                </a:solidFill>
                <a:cs typeface="Arial" charset="0"/>
              </a:rPr>
              <a:t>Grande morbimortalidade e  Problema de saúde pública</a:t>
            </a:r>
            <a:r>
              <a:rPr lang="pt-BR" sz="2400">
                <a:cs typeface="Arial" charset="0"/>
              </a:rPr>
              <a:t/>
            </a:r>
            <a:br>
              <a:rPr lang="pt-BR" sz="2400">
                <a:cs typeface="Arial" charset="0"/>
              </a:rPr>
            </a:br>
            <a:r>
              <a:rPr lang="pt-BR" sz="2000">
                <a:cs typeface="Arial" charset="0"/>
              </a:rPr>
              <a:t/>
            </a:r>
            <a:br>
              <a:rPr lang="pt-BR" sz="2000">
                <a:cs typeface="Arial" charset="0"/>
              </a:rPr>
            </a:br>
            <a:r>
              <a:rPr lang="pt-BR" sz="280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algn="ctr"/>
            <a:r>
              <a:rPr lang="pt-BR" sz="2800">
                <a:solidFill>
                  <a:schemeClr val="bg1"/>
                </a:solidFill>
                <a:cs typeface="Arial" charset="0"/>
              </a:rPr>
              <a:t>Necessidade de um adequado acompanhamento clínico e </a:t>
            </a:r>
            <a:br>
              <a:rPr lang="pt-BR" sz="2800">
                <a:solidFill>
                  <a:schemeClr val="bg1"/>
                </a:solidFill>
                <a:cs typeface="Arial" charset="0"/>
              </a:rPr>
            </a:br>
            <a:r>
              <a:rPr lang="pt-BR" sz="2800">
                <a:solidFill>
                  <a:schemeClr val="bg1"/>
                </a:solidFill>
                <a:cs typeface="Arial" charset="0"/>
              </a:rPr>
              <a:t>ações de prevenção  </a:t>
            </a:r>
            <a:r>
              <a:rPr lang="pt-BR">
                <a:solidFill>
                  <a:schemeClr val="bg1"/>
                </a:solidFill>
                <a:cs typeface="Arial" charset="0"/>
              </a:rPr>
              <a:t/>
            </a:r>
            <a:br>
              <a:rPr lang="pt-BR">
                <a:solidFill>
                  <a:schemeClr val="bg1"/>
                </a:solidFill>
                <a:cs typeface="Arial" charset="0"/>
              </a:rPr>
            </a:br>
            <a:endParaRPr lang="pt-BR" sz="1200">
              <a:cs typeface="Arial" charset="0"/>
            </a:endParaRPr>
          </a:p>
          <a:p>
            <a:endParaRPr lang="pt-BR" sz="1200" b="1">
              <a:solidFill>
                <a:schemeClr val="bg1"/>
              </a:solidFill>
              <a:cs typeface="Arial" charset="0"/>
            </a:endParaRPr>
          </a:p>
          <a:p>
            <a:endParaRPr lang="pt-BR" sz="1200" b="1">
              <a:solidFill>
                <a:schemeClr val="bg1"/>
              </a:solidFill>
              <a:cs typeface="Arial" charset="0"/>
            </a:endParaRPr>
          </a:p>
          <a:p>
            <a:endParaRPr lang="pt-BR" sz="1200" b="1">
              <a:solidFill>
                <a:schemeClr val="bg1"/>
              </a:solidFill>
              <a:cs typeface="Arial" charset="0"/>
            </a:endParaRPr>
          </a:p>
          <a:p>
            <a:endParaRPr lang="pt-BR" sz="1200" b="1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pt-BR" sz="2800">
                <a:solidFill>
                  <a:schemeClr val="bg1"/>
                </a:solidFill>
                <a:cs typeface="Arial" charset="0"/>
              </a:rPr>
              <a:t>Evitar agravos e complicações e proporcionar melhor qualidade de vida aos portadores</a:t>
            </a:r>
            <a:endParaRPr lang="pt-BR" sz="2800">
              <a:latin typeface="Century Gothic" pitchFamily="34" charset="0"/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5413375" y="4498975"/>
            <a:ext cx="304800" cy="71913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Seta em curva para a direita 5"/>
          <p:cNvSpPr/>
          <p:nvPr/>
        </p:nvSpPr>
        <p:spPr>
          <a:xfrm>
            <a:off x="5059363" y="1597025"/>
            <a:ext cx="487362" cy="731838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eta em curva para a esquerda 6"/>
          <p:cNvSpPr/>
          <p:nvPr/>
        </p:nvSpPr>
        <p:spPr>
          <a:xfrm>
            <a:off x="5535613" y="2889250"/>
            <a:ext cx="438150" cy="682625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ítulo 1"/>
          <p:cNvSpPr>
            <a:spLocks noGrp="1"/>
          </p:cNvSpPr>
          <p:nvPr>
            <p:ph type="title"/>
          </p:nvPr>
        </p:nvSpPr>
        <p:spPr bwMode="auto">
          <a:xfrm>
            <a:off x="450850" y="254000"/>
            <a:ext cx="11314113" cy="13192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pt-BR" sz="2400" b="1" cap="none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Objetivo 6: Promover a saúde de Hipertensos e Diabéticos </a:t>
            </a:r>
            <a:br>
              <a:rPr lang="pt-BR" sz="2400" b="1" cap="none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pt-BR" sz="2600" b="1" cap="none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Metas 6.7 e 6.8: Garantir orientação sobre higiene bucal A 100% dos pacientes </a:t>
            </a:r>
            <a:r>
              <a:rPr lang="pt-BR" sz="2600" b="1" u="sng" cap="none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Hipertensos</a:t>
            </a:r>
            <a:r>
              <a:rPr lang="pt-BR" sz="2600" b="1" cap="none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 e </a:t>
            </a:r>
            <a:r>
              <a:rPr lang="pt-BR" sz="2600" b="1" u="sng" cap="none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Diabéticos.</a:t>
            </a:r>
            <a:endParaRPr lang="pt-BR" sz="2600" u="sng" cap="none" smtClean="0">
              <a:ln>
                <a:noFill/>
              </a:ln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pic>
        <p:nvPicPr>
          <p:cNvPr id="51202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7738" y="1901825"/>
            <a:ext cx="4840287" cy="4189413"/>
          </a:xfrm>
        </p:spPr>
      </p:pic>
      <p:pic>
        <p:nvPicPr>
          <p:cNvPr id="51203" name="Imagem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4075" y="1901825"/>
            <a:ext cx="5005388" cy="41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tângulo 9"/>
          <p:cNvSpPr>
            <a:spLocks noChangeArrowheads="1"/>
          </p:cNvSpPr>
          <p:nvPr/>
        </p:nvSpPr>
        <p:spPr bwMode="auto">
          <a:xfrm>
            <a:off x="3876675" y="207963"/>
            <a:ext cx="271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cs typeface="Arial" charset="0"/>
              </a:rPr>
              <a:t>Resultados</a:t>
            </a:r>
          </a:p>
        </p:txBody>
      </p:sp>
      <p:sp>
        <p:nvSpPr>
          <p:cNvPr id="52226" name="Título 1"/>
          <p:cNvSpPr txBox="1">
            <a:spLocks/>
          </p:cNvSpPr>
          <p:nvPr/>
        </p:nvSpPr>
        <p:spPr bwMode="auto">
          <a:xfrm>
            <a:off x="3175" y="792163"/>
            <a:ext cx="652621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pt-BR" sz="2800" b="1" u="sng">
                <a:solidFill>
                  <a:schemeClr val="bg1"/>
                </a:solidFill>
                <a:cs typeface="Arial" charset="0"/>
              </a:rPr>
              <a:t>Indicadores da promoção de saúde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5798592" y="1548801"/>
            <a:ext cx="5330922" cy="101654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Antes da intervenção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Ignorados ou deficientes ou não registrados</a:t>
            </a:r>
          </a:p>
        </p:txBody>
      </p:sp>
      <p:sp>
        <p:nvSpPr>
          <p:cNvPr id="18" name="Elipse 17"/>
          <p:cNvSpPr/>
          <p:nvPr/>
        </p:nvSpPr>
        <p:spPr>
          <a:xfrm>
            <a:off x="5375275" y="3743325"/>
            <a:ext cx="6526213" cy="27209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100 %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Dos usuários com orientação sobre alimentação saudável,   prática regular de atividade física,  riscos do tabagismo e higiene bucal.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593725" y="4237038"/>
            <a:ext cx="3881438" cy="12382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Maior numero de atividades de promoção de saúde</a:t>
            </a: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946400" y="2538413"/>
            <a:ext cx="2706688" cy="615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Intervenção</a:t>
            </a:r>
          </a:p>
        </p:txBody>
      </p:sp>
      <p:sp>
        <p:nvSpPr>
          <p:cNvPr id="4" name="Seta em curva para a direita 3"/>
          <p:cNvSpPr/>
          <p:nvPr/>
        </p:nvSpPr>
        <p:spPr>
          <a:xfrm>
            <a:off x="4676775" y="3346450"/>
            <a:ext cx="698500" cy="1447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ítulo 1"/>
          <p:cNvSpPr>
            <a:spLocks noGrp="1"/>
          </p:cNvSpPr>
          <p:nvPr>
            <p:ph type="title"/>
          </p:nvPr>
        </p:nvSpPr>
        <p:spPr bwMode="auto">
          <a:xfrm>
            <a:off x="6815138" y="757238"/>
            <a:ext cx="5132387" cy="558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800" b="1" u="sng" cap="none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Importância da intervenção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246063" y="2825750"/>
            <a:ext cx="3316287" cy="19510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fontAlgn="auto"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EQUIPE</a:t>
            </a:r>
          </a:p>
          <a:p>
            <a:pPr algn="ctr" fontAlgn="auto">
              <a:spcBef>
                <a:spcPts val="0"/>
              </a:spcBef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Mais unida</a:t>
            </a:r>
          </a:p>
          <a:p>
            <a:pPr algn="ctr" fontAlgn="auto">
              <a:spcBef>
                <a:spcPts val="0"/>
              </a:spcBef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Mais capacitada</a:t>
            </a:r>
          </a:p>
          <a:p>
            <a:pPr algn="ctr" fontAlgn="auto">
              <a:spcBef>
                <a:spcPts val="0"/>
              </a:spcBef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Mais organizada</a:t>
            </a:r>
            <a:endParaRPr lang="pt-B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ta para cima 4"/>
          <p:cNvSpPr/>
          <p:nvPr/>
        </p:nvSpPr>
        <p:spPr>
          <a:xfrm rot="10800000">
            <a:off x="1661548" y="1409100"/>
            <a:ext cx="484632" cy="1248832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Seta para cima 5"/>
          <p:cNvSpPr/>
          <p:nvPr/>
        </p:nvSpPr>
        <p:spPr>
          <a:xfrm rot="10800000">
            <a:off x="5326588" y="1938528"/>
            <a:ext cx="484632" cy="1316736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998913" y="3706813"/>
            <a:ext cx="3779837" cy="23256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SERVIÇO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Acolhimento mais eficaz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Agendamento adequado das consultas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Definição do papel de cada profissional </a:t>
            </a:r>
          </a:p>
        </p:txBody>
      </p:sp>
      <p:sp>
        <p:nvSpPr>
          <p:cNvPr id="8" name="Seta para cima 7"/>
          <p:cNvSpPr/>
          <p:nvPr/>
        </p:nvSpPr>
        <p:spPr>
          <a:xfrm rot="9430303">
            <a:off x="8508197" y="1548800"/>
            <a:ext cx="484632" cy="1410701"/>
          </a:xfrm>
          <a:prstGeom prst="upArrow">
            <a:avLst>
              <a:gd name="adj1" fmla="val 56352"/>
              <a:gd name="adj2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021638" y="3170238"/>
            <a:ext cx="3779837" cy="20716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COMUNIDADE</a:t>
            </a:r>
            <a:r>
              <a:rPr lang="pt-B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Mais perto da equipe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Mais e melhor atendida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3262" name="CaixaDeTexto 9"/>
          <p:cNvSpPr txBox="1">
            <a:spLocks noChangeArrowheads="1"/>
          </p:cNvSpPr>
          <p:nvPr/>
        </p:nvSpPr>
        <p:spPr bwMode="auto">
          <a:xfrm>
            <a:off x="3535363" y="231775"/>
            <a:ext cx="3060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cs typeface="Arial" charset="0"/>
              </a:rPr>
              <a:t>Discussão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21150" y="781050"/>
            <a:ext cx="7888288" cy="609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t-BR" sz="3100" b="1" u="sng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Intervenção incorporada à rotina do serviço</a:t>
            </a:r>
            <a:r>
              <a:rPr lang="pt-BR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pt-BR" b="1" cap="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ta para a direita 2"/>
          <p:cNvSpPr/>
          <p:nvPr/>
        </p:nvSpPr>
        <p:spPr>
          <a:xfrm rot="5400000">
            <a:off x="5138927" y="2468882"/>
            <a:ext cx="1670306" cy="80467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792163" y="2157413"/>
            <a:ext cx="2828925" cy="1695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Pretendemos aperfeiçoar o atendimento odontológico</a:t>
            </a:r>
          </a:p>
        </p:txBody>
      </p:sp>
      <p:sp>
        <p:nvSpPr>
          <p:cNvPr id="5" name="Retângulo 4"/>
          <p:cNvSpPr/>
          <p:nvPr/>
        </p:nvSpPr>
        <p:spPr>
          <a:xfrm>
            <a:off x="4144963" y="4438650"/>
            <a:ext cx="3609975" cy="16557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Incorporar dados no registro de acompanhamento </a:t>
            </a:r>
          </a:p>
        </p:txBody>
      </p:sp>
      <p:sp>
        <p:nvSpPr>
          <p:cNvPr id="6" name="Retângulo 5"/>
          <p:cNvSpPr/>
          <p:nvPr/>
        </p:nvSpPr>
        <p:spPr>
          <a:xfrm>
            <a:off x="8278813" y="2571750"/>
            <a:ext cx="3241675" cy="17192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Acrescentar a divulgação dos atendimentos e das atividades educativas </a:t>
            </a:r>
          </a:p>
        </p:txBody>
      </p:sp>
      <p:sp>
        <p:nvSpPr>
          <p:cNvPr id="54280" name="CaixaDeTexto 8"/>
          <p:cNvSpPr txBox="1">
            <a:spLocks noChangeArrowheads="1"/>
          </p:cNvSpPr>
          <p:nvPr/>
        </p:nvSpPr>
        <p:spPr bwMode="auto">
          <a:xfrm>
            <a:off x="3535363" y="231775"/>
            <a:ext cx="3060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cs typeface="Arial" charset="0"/>
              </a:rPr>
              <a:t>Discussão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ítulo 1"/>
          <p:cNvSpPr>
            <a:spLocks noGrp="1"/>
          </p:cNvSpPr>
          <p:nvPr>
            <p:ph type="title"/>
          </p:nvPr>
        </p:nvSpPr>
        <p:spPr bwMode="auto">
          <a:xfrm>
            <a:off x="1014413" y="309563"/>
            <a:ext cx="10177462" cy="101917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pt-BR" sz="3200" b="1" cap="none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Reflexão crítica sobre meu processo pessoal de aprendizagem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50850" y="2865438"/>
            <a:ext cx="2573338" cy="12922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Início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 grande desafio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67075" y="2157413"/>
            <a:ext cx="3829050" cy="2390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Minhas expectativas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Incorporar ferramentas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para um melhor desempenho na estratégia de saúde da família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7412038" y="1914525"/>
            <a:ext cx="4462462" cy="40719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Maior conhecimento sobre o sistema único de saúde,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Facilitou o planejamento das atividades,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Identificar os principais problemas,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Maior atualização e capacitação científica.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313" y="4757738"/>
            <a:ext cx="10339387" cy="13747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pt-BR" sz="4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MUITO OBRIGADA!!!!!!</a:t>
            </a:r>
            <a:r>
              <a:rPr lang="pt-BR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DrA.</a:t>
            </a:r>
            <a:r>
              <a:rPr lang="pt-BR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CELIA VICTORIA REYES MOREJON </a:t>
            </a:r>
            <a:endParaRPr lang="pt-BR" sz="3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2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03475" y="463550"/>
            <a:ext cx="7740650" cy="4011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tângulo 1"/>
          <p:cNvSpPr>
            <a:spLocks noChangeArrowheads="1"/>
          </p:cNvSpPr>
          <p:nvPr/>
        </p:nvSpPr>
        <p:spPr bwMode="auto">
          <a:xfrm>
            <a:off x="622300" y="512763"/>
            <a:ext cx="10850563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solidFill>
                  <a:schemeClr val="bg1"/>
                </a:solidFill>
                <a:cs typeface="Arial" charset="0"/>
              </a:rPr>
              <a:t>                                 </a:t>
            </a:r>
          </a:p>
          <a:p>
            <a:pPr algn="ctr"/>
            <a:r>
              <a:rPr lang="pt-BR" sz="2700" b="1">
                <a:solidFill>
                  <a:schemeClr val="bg1"/>
                </a:solidFill>
                <a:cs typeface="Arial" charset="0"/>
              </a:rPr>
              <a:t>UBS Nova Brasília</a:t>
            </a:r>
          </a:p>
          <a:p>
            <a:endParaRPr lang="pt-BR">
              <a:solidFill>
                <a:schemeClr val="accent1"/>
              </a:solidFill>
              <a:latin typeface="Aharoni"/>
              <a:ea typeface="Aharoni"/>
              <a:cs typeface="Aharoni"/>
            </a:endParaRPr>
          </a:p>
          <a:p>
            <a:endParaRPr lang="pt-BR">
              <a:solidFill>
                <a:schemeClr val="accent1"/>
              </a:solidFill>
              <a:latin typeface="Aharoni"/>
              <a:ea typeface="Aharoni"/>
              <a:cs typeface="Aharoni"/>
            </a:endParaRPr>
          </a:p>
          <a:p>
            <a:endParaRPr lang="pt-BR">
              <a:solidFill>
                <a:schemeClr val="accent1"/>
              </a:solidFill>
              <a:latin typeface="Aharoni"/>
              <a:ea typeface="Aharoni"/>
              <a:cs typeface="Aharoni"/>
            </a:endParaRPr>
          </a:p>
          <a:p>
            <a:endParaRPr lang="pt-BR">
              <a:solidFill>
                <a:schemeClr val="accent1"/>
              </a:solidFill>
              <a:latin typeface="Aharoni"/>
              <a:ea typeface="Aharoni"/>
              <a:cs typeface="Aharoni"/>
            </a:endParaRPr>
          </a:p>
          <a:p>
            <a:endParaRPr lang="pt-BR">
              <a:solidFill>
                <a:schemeClr val="accent1"/>
              </a:solidFill>
              <a:latin typeface="Aharoni"/>
              <a:ea typeface="Aharoni"/>
              <a:cs typeface="Aharoni"/>
            </a:endParaRPr>
          </a:p>
          <a:p>
            <a:endParaRPr lang="pt-BR">
              <a:solidFill>
                <a:schemeClr val="accent1"/>
              </a:solidFill>
              <a:latin typeface="Aharoni"/>
              <a:ea typeface="Aharoni"/>
              <a:cs typeface="Aharoni"/>
            </a:endParaRPr>
          </a:p>
          <a:p>
            <a:endParaRPr lang="pt-BR">
              <a:solidFill>
                <a:schemeClr val="accent1"/>
              </a:solidFill>
              <a:latin typeface="Aharoni"/>
              <a:ea typeface="Aharoni"/>
              <a:cs typeface="Aharoni"/>
            </a:endParaRPr>
          </a:p>
          <a:p>
            <a:endParaRPr lang="pt-BR">
              <a:solidFill>
                <a:schemeClr val="accent1"/>
              </a:solidFill>
              <a:latin typeface="Aharoni"/>
              <a:ea typeface="Aharoni"/>
              <a:cs typeface="Aharoni"/>
            </a:endParaRPr>
          </a:p>
          <a:p>
            <a:endParaRPr lang="pt-BR">
              <a:solidFill>
                <a:schemeClr val="accent1"/>
              </a:solidFill>
              <a:latin typeface="Aharoni"/>
              <a:ea typeface="Aharoni"/>
              <a:cs typeface="Aharoni"/>
            </a:endParaRPr>
          </a:p>
          <a:p>
            <a:endParaRPr lang="pt-BR">
              <a:solidFill>
                <a:schemeClr val="accent1"/>
              </a:solidFill>
              <a:latin typeface="Aharoni"/>
              <a:ea typeface="Aharoni"/>
              <a:cs typeface="Aharoni"/>
            </a:endParaRPr>
          </a:p>
          <a:p>
            <a:endParaRPr lang="pt-BR">
              <a:solidFill>
                <a:schemeClr val="accent1"/>
              </a:solidFill>
              <a:latin typeface="Aharoni"/>
              <a:ea typeface="Aharoni"/>
              <a:cs typeface="Aharoni"/>
            </a:endParaRPr>
          </a:p>
          <a:p>
            <a:endParaRPr lang="pt-BR">
              <a:solidFill>
                <a:schemeClr val="accent1"/>
              </a:solidFill>
              <a:latin typeface="Aharoni"/>
              <a:ea typeface="Aharoni"/>
              <a:cs typeface="Aharoni"/>
            </a:endParaRPr>
          </a:p>
          <a:p>
            <a:endParaRPr lang="pt-BR">
              <a:solidFill>
                <a:schemeClr val="accent1"/>
              </a:solidFill>
              <a:latin typeface="Aharoni"/>
              <a:ea typeface="Aharoni"/>
              <a:cs typeface="Aharoni"/>
            </a:endParaRPr>
          </a:p>
          <a:p>
            <a:endParaRPr lang="pt-BR">
              <a:solidFill>
                <a:schemeClr val="accent1"/>
              </a:solidFill>
              <a:latin typeface="Aharoni"/>
              <a:ea typeface="Aharoni"/>
              <a:cs typeface="Aharoni"/>
            </a:endParaRPr>
          </a:p>
          <a:p>
            <a:endParaRPr lang="pt-BR">
              <a:solidFill>
                <a:schemeClr val="accent1"/>
              </a:solidFill>
              <a:latin typeface="Aharoni"/>
              <a:ea typeface="Aharoni"/>
              <a:cs typeface="Aharoni"/>
            </a:endParaRPr>
          </a:p>
          <a:p>
            <a:endParaRPr lang="pt-BR">
              <a:solidFill>
                <a:schemeClr val="accent1"/>
              </a:solidFill>
              <a:latin typeface="Aharoni"/>
              <a:ea typeface="Aharoni"/>
              <a:cs typeface="Aharoni"/>
            </a:endParaRPr>
          </a:p>
          <a:p>
            <a:endParaRPr lang="pt-BR">
              <a:solidFill>
                <a:schemeClr val="accent1"/>
              </a:solidFill>
              <a:latin typeface="Aharoni"/>
              <a:ea typeface="Aharoni"/>
              <a:cs typeface="Aharoni"/>
            </a:endParaRPr>
          </a:p>
          <a:p>
            <a:endParaRPr lang="pt-BR">
              <a:solidFill>
                <a:schemeClr val="accent1"/>
              </a:solidFill>
              <a:latin typeface="Aharoni"/>
              <a:ea typeface="Aharoni"/>
              <a:cs typeface="Aharoni"/>
            </a:endParaRPr>
          </a:p>
          <a:p>
            <a:endParaRPr lang="pt-BR">
              <a:latin typeface="Century Gothic" pitchFamily="34" charset="0"/>
            </a:endParaRPr>
          </a:p>
        </p:txBody>
      </p:sp>
      <p:sp>
        <p:nvSpPr>
          <p:cNvPr id="3" name="Fluxograma: Fita perfurada 2"/>
          <p:cNvSpPr/>
          <p:nvPr/>
        </p:nvSpPr>
        <p:spPr>
          <a:xfrm>
            <a:off x="4364038" y="1463675"/>
            <a:ext cx="2963862" cy="1693863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Quatro locais para consulta medica e enfermagem</a:t>
            </a:r>
          </a:p>
        </p:txBody>
      </p:sp>
      <p:sp>
        <p:nvSpPr>
          <p:cNvPr id="4" name="Fluxograma: Fita perfurada 3"/>
          <p:cNvSpPr/>
          <p:nvPr/>
        </p:nvSpPr>
        <p:spPr>
          <a:xfrm>
            <a:off x="739775" y="4402138"/>
            <a:ext cx="2381250" cy="1217612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 </a:t>
            </a: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Boa estrutura</a:t>
            </a:r>
          </a:p>
        </p:txBody>
      </p:sp>
      <p:sp>
        <p:nvSpPr>
          <p:cNvPr id="5" name="Fluxograma: Fita perfurada 4"/>
          <p:cNvSpPr/>
          <p:nvPr/>
        </p:nvSpPr>
        <p:spPr>
          <a:xfrm>
            <a:off x="4694238" y="3055938"/>
            <a:ext cx="2401887" cy="1479550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consultório odontológico</a:t>
            </a:r>
          </a:p>
        </p:txBody>
      </p:sp>
      <p:sp>
        <p:nvSpPr>
          <p:cNvPr id="6" name="Fluxograma: Fita perfurada 5"/>
          <p:cNvSpPr/>
          <p:nvPr/>
        </p:nvSpPr>
        <p:spPr>
          <a:xfrm>
            <a:off x="8680450" y="1492250"/>
            <a:ext cx="2170113" cy="1223963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Sala de vacinação</a:t>
            </a:r>
          </a:p>
        </p:txBody>
      </p:sp>
      <p:sp>
        <p:nvSpPr>
          <p:cNvPr id="7" name="Fluxograma: Fita perfurada 6"/>
          <p:cNvSpPr/>
          <p:nvPr/>
        </p:nvSpPr>
        <p:spPr>
          <a:xfrm>
            <a:off x="8858250" y="2935288"/>
            <a:ext cx="1858963" cy="893762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Farmácia</a:t>
            </a:r>
          </a:p>
        </p:txBody>
      </p:sp>
      <p:sp>
        <p:nvSpPr>
          <p:cNvPr id="8" name="Fluxograma: Fita perfurada 7"/>
          <p:cNvSpPr/>
          <p:nvPr/>
        </p:nvSpPr>
        <p:spPr>
          <a:xfrm>
            <a:off x="4878388" y="4492625"/>
            <a:ext cx="2098675" cy="1225550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Sala de curativos</a:t>
            </a:r>
          </a:p>
        </p:txBody>
      </p:sp>
      <p:sp>
        <p:nvSpPr>
          <p:cNvPr id="9" name="Fluxograma: Fita perfurada 8"/>
          <p:cNvSpPr/>
          <p:nvPr/>
        </p:nvSpPr>
        <p:spPr>
          <a:xfrm>
            <a:off x="8985250" y="4148138"/>
            <a:ext cx="1841500" cy="1166812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Auditório</a:t>
            </a:r>
          </a:p>
        </p:txBody>
      </p:sp>
      <p:sp>
        <p:nvSpPr>
          <p:cNvPr id="10" name="Fluxograma: Fita perfurada 9"/>
          <p:cNvSpPr/>
          <p:nvPr/>
        </p:nvSpPr>
        <p:spPr>
          <a:xfrm>
            <a:off x="725488" y="1376363"/>
            <a:ext cx="2163762" cy="1001712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Zona urbana</a:t>
            </a:r>
          </a:p>
        </p:txBody>
      </p:sp>
      <p:sp>
        <p:nvSpPr>
          <p:cNvPr id="11" name="Fluxograma: Fita perfurada 10"/>
          <p:cNvSpPr/>
          <p:nvPr/>
        </p:nvSpPr>
        <p:spPr>
          <a:xfrm>
            <a:off x="646113" y="2474913"/>
            <a:ext cx="2730500" cy="1743075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Duas equipes de saúde da família 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87" name="Retângulo 11"/>
          <p:cNvSpPr>
            <a:spLocks noChangeArrowheads="1"/>
          </p:cNvSpPr>
          <p:nvPr/>
        </p:nvSpPr>
        <p:spPr bwMode="auto">
          <a:xfrm>
            <a:off x="4364038" y="184150"/>
            <a:ext cx="2927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cs typeface="Arial" charset="0"/>
              </a:rPr>
              <a:t>Introdução </a:t>
            </a:r>
            <a:endParaRPr lang="pt-BR" sz="3200"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657350" y="5986463"/>
            <a:ext cx="8950325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517 hipertensos e 128 diabéticos na área </a:t>
            </a:r>
            <a:r>
              <a:rPr lang="pt-BR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adscrita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 equipe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aixaDeTexto 1"/>
          <p:cNvSpPr txBox="1">
            <a:spLocks noChangeArrowheads="1"/>
          </p:cNvSpPr>
          <p:nvPr/>
        </p:nvSpPr>
        <p:spPr bwMode="auto">
          <a:xfrm>
            <a:off x="2743200" y="938213"/>
            <a:ext cx="47434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>
                <a:solidFill>
                  <a:srgbClr val="C00000"/>
                </a:solidFill>
                <a:latin typeface="Century Gothic" pitchFamily="34" charset="0"/>
              </a:rPr>
              <a:t>Coloque uma foto da UBS e da equipe!!!!!</a:t>
            </a:r>
          </a:p>
        </p:txBody>
      </p:sp>
      <p:pic>
        <p:nvPicPr>
          <p:cNvPr id="25602" name="Imagem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0" y="333375"/>
            <a:ext cx="5802313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9338" y="3848100"/>
            <a:ext cx="5999162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Imagem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9838" y="398463"/>
            <a:ext cx="5618162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 bwMode="auto">
          <a:xfrm>
            <a:off x="476250" y="1000125"/>
            <a:ext cx="11288713" cy="427038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just"/>
            <a:r>
              <a:rPr lang="pt-BR" sz="2600" b="1" cap="none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   </a:t>
            </a:r>
            <a:r>
              <a:rPr lang="pt-BR" sz="2600" b="1" u="sng" cap="none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Ação programática de atenção aos portadores de HAS e/ou DM antes da interve</a:t>
            </a:r>
            <a:r>
              <a:rPr lang="pt-BR" sz="2800" b="1" u="sng" cap="none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nção </a:t>
            </a:r>
            <a:r>
              <a:rPr lang="pt-BR" sz="2800" u="sng" cap="none" dirty="0" smtClean="0">
                <a:ln>
                  <a:noFill/>
                </a:ln>
                <a:latin typeface="Arial" charset="0"/>
                <a:cs typeface="Arial" charset="0"/>
              </a:rPr>
              <a:t/>
            </a:r>
            <a:br>
              <a:rPr lang="pt-BR" sz="2800" u="sng" cap="none" dirty="0" smtClean="0">
                <a:ln>
                  <a:noFill/>
                </a:ln>
                <a:latin typeface="Arial" charset="0"/>
                <a:cs typeface="Arial" charset="0"/>
              </a:rPr>
            </a:br>
            <a:endParaRPr lang="pt-BR" sz="2800" u="sng" cap="none" dirty="0" smtClean="0">
              <a:ln>
                <a:noFill/>
              </a:ln>
              <a:latin typeface="Arial" charset="0"/>
              <a:cs typeface="Arial" charset="0"/>
            </a:endParaRPr>
          </a:p>
        </p:txBody>
      </p:sp>
      <p:sp>
        <p:nvSpPr>
          <p:cNvPr id="26626" name="Retângulo 2"/>
          <p:cNvSpPr>
            <a:spLocks noChangeArrowheads="1"/>
          </p:cNvSpPr>
          <p:nvPr/>
        </p:nvSpPr>
        <p:spPr bwMode="auto">
          <a:xfrm>
            <a:off x="3048000" y="3105150"/>
            <a:ext cx="6096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entury Gothic" pitchFamily="34" charset="0"/>
              </a:rPr>
              <a:t/>
            </a:r>
            <a:br>
              <a:rPr lang="pt-BR">
                <a:latin typeface="Century Gothic" pitchFamily="34" charset="0"/>
              </a:rPr>
            </a:br>
            <a:endParaRPr lang="pt-BR">
              <a:latin typeface="Century Gothic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23925" y="2117725"/>
            <a:ext cx="3387725" cy="773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Baixa cobertura</a:t>
            </a:r>
          </a:p>
        </p:txBody>
      </p:sp>
      <p:sp>
        <p:nvSpPr>
          <p:cNvPr id="5" name="Retângulo 4"/>
          <p:cNvSpPr/>
          <p:nvPr/>
        </p:nvSpPr>
        <p:spPr>
          <a:xfrm>
            <a:off x="7546975" y="2081213"/>
            <a:ext cx="3067050" cy="7477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Baixa adesão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85850" y="4754563"/>
            <a:ext cx="2925763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Deficiências nos registros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658813" y="3451225"/>
            <a:ext cx="4368800" cy="9334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700" b="1" dirty="0">
                <a:latin typeface="Arial" pitchFamily="34" charset="0"/>
                <a:cs typeface="Arial" pitchFamily="34" charset="0"/>
              </a:rPr>
              <a:t>Consultas com qualidade deficiente</a:t>
            </a:r>
            <a:r>
              <a:rPr lang="pt-BR" sz="2700" dirty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>
                <a:latin typeface="Arial" pitchFamily="34" charset="0"/>
                <a:cs typeface="Arial" pitchFamily="34" charset="0"/>
              </a:rPr>
            </a:br>
            <a:r>
              <a:rPr lang="pt-BR" sz="2700" dirty="0"/>
              <a:t/>
            </a:r>
            <a:br>
              <a:rPr lang="pt-BR" sz="2700" dirty="0"/>
            </a:br>
            <a:endParaRPr lang="pt-BR" sz="2700" dirty="0"/>
          </a:p>
        </p:txBody>
      </p:sp>
      <p:sp>
        <p:nvSpPr>
          <p:cNvPr id="9" name="Retângulo 8"/>
          <p:cNvSpPr/>
          <p:nvPr/>
        </p:nvSpPr>
        <p:spPr>
          <a:xfrm>
            <a:off x="7428792" y="3403714"/>
            <a:ext cx="3387142" cy="77273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Acompanhamento inadequado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583680" y="4632960"/>
            <a:ext cx="5291328" cy="92727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Indicadores de cobertura e de qualidade insuficientes</a:t>
            </a:r>
          </a:p>
        </p:txBody>
      </p:sp>
      <p:sp>
        <p:nvSpPr>
          <p:cNvPr id="26637" name="Retângulo 10"/>
          <p:cNvSpPr>
            <a:spLocks noChangeArrowheads="1"/>
          </p:cNvSpPr>
          <p:nvPr/>
        </p:nvSpPr>
        <p:spPr bwMode="auto">
          <a:xfrm>
            <a:off x="4070350" y="160338"/>
            <a:ext cx="2927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cs typeface="Arial" charset="0"/>
              </a:rPr>
              <a:t>Introdução </a:t>
            </a:r>
            <a:endParaRPr lang="pt-BR" sz="32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2938" cy="50482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pt-B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174213" y="530953"/>
            <a:ext cx="68386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Objetivo geral</a:t>
            </a:r>
          </a:p>
        </p:txBody>
      </p:sp>
      <p:sp>
        <p:nvSpPr>
          <p:cNvPr id="5" name="Retângulo 4"/>
          <p:cNvSpPr/>
          <p:nvPr/>
        </p:nvSpPr>
        <p:spPr>
          <a:xfrm>
            <a:off x="2101850" y="2078038"/>
            <a:ext cx="8977313" cy="10779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Melhorar a atenção aos portadores de HAS e/ou DM na UBS Nova Brasília.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/>
          <p:cNvSpPr>
            <a:spLocks noGrp="1"/>
          </p:cNvSpPr>
          <p:nvPr>
            <p:ph type="title"/>
          </p:nvPr>
        </p:nvSpPr>
        <p:spPr bwMode="auto">
          <a:xfrm>
            <a:off x="838200" y="187325"/>
            <a:ext cx="10515600" cy="9715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3200" b="1" cap="none" smtClean="0">
                <a:ln>
                  <a:noFill/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Metodologia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0850" y="1073150"/>
            <a:ext cx="11491913" cy="5341938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buClrTx/>
              <a:buFont typeface="Wingdings" pitchFamily="2" charset="2"/>
              <a:buChar char="ü"/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Trata-se de uma intervenção  realizada na UBS Nova Brasília no período de quatro meses. </a:t>
            </a:r>
          </a:p>
          <a:p>
            <a:pPr marL="0" indent="0" algn="ctr" fontAlgn="auto">
              <a:buFont typeface="Wingdings 3" pitchFamily="18" charset="2"/>
              <a:buNone/>
              <a:defRPr/>
            </a:pPr>
            <a:r>
              <a:rPr lang="pt-BR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Ações</a:t>
            </a:r>
          </a:p>
          <a:p>
            <a:pPr fontAlgn="auto">
              <a:buFont typeface="Wingdings" pitchFamily="2" charset="2"/>
              <a:buChar char="Ø"/>
              <a:defRPr/>
            </a:pPr>
            <a:endParaRPr lang="pt-B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buClrTx/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Monitoramento semanalmente do 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cadastro de hipertensos 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diabéticos;</a:t>
            </a:r>
          </a:p>
          <a:p>
            <a:pPr fontAlgn="auto">
              <a:buClrTx/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Realização de exames clínicos e complementares;</a:t>
            </a:r>
          </a:p>
          <a:p>
            <a:pPr fontAlgn="auto">
              <a:buClrTx/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Busca ativa de faltosos;</a:t>
            </a:r>
          </a:p>
          <a:p>
            <a:pPr fontAlgn="auto">
              <a:buClrTx/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Rastreamento de doentes na população maior de 18 anos;</a:t>
            </a:r>
          </a:p>
          <a:p>
            <a:pPr fontAlgn="auto">
              <a:buClrTx/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Registro adequado;</a:t>
            </a:r>
          </a:p>
          <a:p>
            <a:pPr fontAlgn="auto">
              <a:buClrTx/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Acolhimento;</a:t>
            </a:r>
          </a:p>
          <a:p>
            <a:pPr fontAlgn="auto">
              <a:buClrTx/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Capacitação da equipe;</a:t>
            </a:r>
          </a:p>
          <a:p>
            <a:pPr fontAlgn="auto">
              <a:buClrTx/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Orientações à população 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sobre a importância 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 prevenção e tratamento da HAS e DM.</a:t>
            </a:r>
            <a:endParaRPr lang="pt-B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21025" y="354013"/>
            <a:ext cx="5926138" cy="5238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b="1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Logística </a:t>
            </a:r>
            <a:r>
              <a:rPr lang="pt-BR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t-BR" dirty="0" smtClean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t-BR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t-BR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pt-BR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Espaço Reservado para Conteúdo 2"/>
          <p:cNvSpPr>
            <a:spLocks noGrp="1"/>
          </p:cNvSpPr>
          <p:nvPr>
            <p:ph idx="1"/>
          </p:nvPr>
        </p:nvSpPr>
        <p:spPr>
          <a:xfrm>
            <a:off x="341313" y="1011238"/>
            <a:ext cx="11299825" cy="5137150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endParaRPr lang="pt-BR" sz="2400" smtClean="0">
              <a:latin typeface="Arial" charset="0"/>
              <a:cs typeface="Arial" charset="0"/>
            </a:endParaRPr>
          </a:p>
          <a:p>
            <a:pPr marL="0" indent="0">
              <a:buFont typeface="Wingdings 3" pitchFamily="18" charset="2"/>
              <a:buNone/>
            </a:pPr>
            <a:endParaRPr lang="pt-BR" smtClean="0"/>
          </a:p>
          <a:p>
            <a:pPr marL="0" indent="0">
              <a:buFont typeface="Wingdings 3" pitchFamily="18" charset="2"/>
              <a:buNone/>
            </a:pPr>
            <a:endParaRPr lang="pt-BR" smtClean="0"/>
          </a:p>
          <a:p>
            <a:pPr marL="0" indent="0">
              <a:buFont typeface="Wingdings 3" pitchFamily="18" charset="2"/>
              <a:buNone/>
            </a:pPr>
            <a:endParaRPr lang="pt-BR" smtClean="0"/>
          </a:p>
          <a:p>
            <a:pPr marL="0" indent="0">
              <a:buFont typeface="Wingdings 3" pitchFamily="18" charset="2"/>
              <a:buNone/>
            </a:pPr>
            <a:endParaRPr lang="pt-BR" smtClean="0"/>
          </a:p>
          <a:p>
            <a:pPr marL="0" indent="0">
              <a:buFont typeface="Wingdings 3" pitchFamily="18" charset="2"/>
              <a:buNone/>
            </a:pPr>
            <a:endParaRPr lang="pt-BR" smtClean="0"/>
          </a:p>
          <a:p>
            <a:pPr marL="0" indent="0">
              <a:buFont typeface="Wingdings 3" pitchFamily="18" charset="2"/>
              <a:buNone/>
            </a:pPr>
            <a:endParaRPr lang="pt-BR" smtClean="0"/>
          </a:p>
        </p:txBody>
      </p:sp>
      <p:sp>
        <p:nvSpPr>
          <p:cNvPr id="7" name="Retângulo 6"/>
          <p:cNvSpPr/>
          <p:nvPr/>
        </p:nvSpPr>
        <p:spPr>
          <a:xfrm>
            <a:off x="546100" y="1304925"/>
            <a:ext cx="5122863" cy="1120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Preenchimento e monitoramento das fichas de acompanhamento</a:t>
            </a:r>
          </a:p>
        </p:txBody>
      </p:sp>
      <p:sp>
        <p:nvSpPr>
          <p:cNvPr id="9" name="Retângulo 8"/>
          <p:cNvSpPr/>
          <p:nvPr/>
        </p:nvSpPr>
        <p:spPr>
          <a:xfrm>
            <a:off x="977900" y="2738438"/>
            <a:ext cx="3690938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Planejamento da buscas ativas dos faltosos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073150" y="3851275"/>
            <a:ext cx="3365500" cy="11715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Agendamentos de consultas priorizando os com maiores riscos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046913" y="1231900"/>
            <a:ext cx="3938587" cy="9810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Divulgação na comunidade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140575" y="3681413"/>
            <a:ext cx="4465638" cy="11715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Orientações de promoção  de saúde nas consultas e nas visitas domiciliares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7464425" y="2408238"/>
            <a:ext cx="35941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Palestras educativas de forma quinzenal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243013" y="5486400"/>
            <a:ext cx="9937750" cy="1200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Capacitação da equipe utilizando o protocolo de atendimento do diabético e hipertenso. Disponibilização do caderno de estratégias para o cuidado da pessoa com doença crônica.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3473</TotalTime>
  <Words>970</Words>
  <Application>Microsoft Office PowerPoint</Application>
  <PresentationFormat>Widescreen</PresentationFormat>
  <Paragraphs>307</Paragraphs>
  <Slides>35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5" baseType="lpstr">
      <vt:lpstr>Aharoni</vt:lpstr>
      <vt:lpstr>Arial</vt:lpstr>
      <vt:lpstr>Arial Narrow</vt:lpstr>
      <vt:lpstr>Broadway</vt:lpstr>
      <vt:lpstr>Calibri</vt:lpstr>
      <vt:lpstr>Century Gothic</vt:lpstr>
      <vt:lpstr>Times New Roman</vt:lpstr>
      <vt:lpstr>Wingdings</vt:lpstr>
      <vt:lpstr>Wingdings 3</vt:lpstr>
      <vt:lpstr>Fatia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Ação programática de atenção aos portadores de HAS e/ou DM antes da intervenção  </vt:lpstr>
      <vt:lpstr> </vt:lpstr>
      <vt:lpstr>Metodologia </vt:lpstr>
      <vt:lpstr> Logística   </vt:lpstr>
      <vt:lpstr>Objetivos, Metas  e  Resultados </vt:lpstr>
      <vt:lpstr>Indicador de cobertura </vt:lpstr>
      <vt:lpstr>Objetivo 1: Ampliar a cobertura aos Hipertensos e/ou Diabéticos Meta 1.1: Cadastrar 70% dos Hipertensos da área de abrangência  </vt:lpstr>
      <vt:lpstr>  Objetivo 1: Ampliar a cobertura aos Hipertensos e/ou Diabéticos Meta 1.2: Cadastrar 60% dos Diabéticos da área de abrangência   </vt:lpstr>
      <vt:lpstr>Indicadores de qualidade</vt:lpstr>
      <vt:lpstr> Objetivo 2: Melhorar a qualidade da atenção a Hipertensos e/ou Diabéticos Meta 2.1 e 2.3 : Realizar exame clínico apropriado em 100% dos hipertensos e Diabéticos    </vt:lpstr>
      <vt:lpstr>Objetivo 2: Melhorar a qualidade da atenção a Hipertensos e/ou Diabéticos Meta 2.3 e 2.4: garantir aos 100% dos hipertensos e diabéticos a realização de exames complementares em dia de acordo com o protocolo. </vt:lpstr>
      <vt:lpstr>Objetivo 2: Melhorar a qualidade da atenção a Hipertensos e/ou Diabéticos Meta 2.5: Priorizar a prescrição de medicamentos da farmácia popular para 100% dos hipertensos cadastrados na unidade de saúde. </vt:lpstr>
      <vt:lpstr>Meta 2.6: Priorizar a prescrição de medicamentos da farmácia popular para 100% dos diabéticos cadastrados na unidade de saúde                Objetivo 2: Melhorar a qualidade da atenção a Hipertensos e/ou Diabéticos  Meta 2.6: Priorizar a prescrição de medicamentos da farmácia popular para 100% dos diabéticos cadastrados               </vt:lpstr>
      <vt:lpstr>Objetivo 2: melhorar a qualidade da atenção a Hipertensos e/ou Diabéticos Meta 2.7 e 2.8 : Realizar avaliação da necessidade de atendimento odontológico em 100% dos hipertensos e diabéticos. </vt:lpstr>
      <vt:lpstr>Indicador de adesão </vt:lpstr>
      <vt:lpstr> Objetivo 3: melhorar a adesão de Hipertensos e/ou Diabéticos ao programa Meta 3.1: Buscar 100% dos Hipertensos e dos Diabéticos faltosos às consultas na unidade de saúde conforme a periodicidade recomendada.  </vt:lpstr>
      <vt:lpstr>Apresentação do PowerPoint</vt:lpstr>
      <vt:lpstr>Objetivo 4: Melhorar O registro das informações Meta 4.1 e 4.2 : Manter ficha de acompanhamento de 100% dos hipertensos e diabéticos cadastrados na unidade de saúde. </vt:lpstr>
      <vt:lpstr>Apresentação do PowerPoint</vt:lpstr>
      <vt:lpstr>Objetivo 5: Mapear Hipertensos e Diabéticos de risco para doença cardiovascular  Meta 5.1: Realizar estratificação do risco cardiovascular em 100% dos hipertensos cadastrados  </vt:lpstr>
      <vt:lpstr>Objetivo 5: Mapear Hipertensos e Diabéticos de risco para doença cardiovascular  Meta 5.2: Realizar estratificação do risco cardiovascular em 100% dos diabéticos cadastrados </vt:lpstr>
      <vt:lpstr>Objetivo 6: Promover a saúde de hipertensos e diabéticos Metas 6.1 e 6.2: Garantir orientação nutricional sobre alimentação saudável A 100% dos Hipertensos e/ou Diabéticos.  </vt:lpstr>
      <vt:lpstr>Objetivo 6: Promover a saúde de hipertensos e diabéticos Metas 6.3 e 6.4: Garantir orientação em relação à prática regular de atividade física a 100% dos Hipertensos e Diabéticos. </vt:lpstr>
      <vt:lpstr>Objetivo 6: Promover a saúde de Hipertensos e Diabéticos  Metas 6.5 e 6.6: Garantir orientação sobre os riscos do tabagismo a 100% dos usuários Hipertensos e Diabéticos. </vt:lpstr>
      <vt:lpstr>Objetivo 6: Promover a saúde de Hipertensos e Diabéticos  Metas 6.7 e 6.8: Garantir orientação sobre higiene bucal A 100% dos pacientes Hipertensos e Diabéticos.</vt:lpstr>
      <vt:lpstr>Apresentação do PowerPoint</vt:lpstr>
      <vt:lpstr>Importância da intervenção</vt:lpstr>
      <vt:lpstr> Intervenção incorporada à rotina do serviço </vt:lpstr>
      <vt:lpstr>Reflexão crítica sobre meu processo pessoal de aprendizagem</vt:lpstr>
      <vt:lpstr> MUITO OBRIGADA!!!!!!  DrA. CELIA VICTORIA REYES MOREJON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CELIA VICTORIA REYES</dc:creator>
  <cp:lastModifiedBy>celia victoria reyes morejon</cp:lastModifiedBy>
  <cp:revision>271</cp:revision>
  <dcterms:created xsi:type="dcterms:W3CDTF">2015-03-14T21:54:31Z</dcterms:created>
  <dcterms:modified xsi:type="dcterms:W3CDTF">2015-10-11T14:51:20Z</dcterms:modified>
</cp:coreProperties>
</file>