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98" r:id="rId7"/>
    <p:sldId id="261" r:id="rId8"/>
    <p:sldId id="29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231;&#226;o%20em%20Sa&#250;de\Tarefas%20do%20curso%20Unidade%204\Tabela%20de%20dados%20final%20Dr.%20Charles%20final%20para%20TC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Cobertura do programa de atenção ao  hipertenso na unidade de saúde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54333138913218"/>
          <c:y val="0.29038710444321031"/>
          <c:w val="0.83266211002680623"/>
          <c:h val="0.5677675987565776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2400" b="0"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</c:dLbl>
            <c:dLbl>
              <c:idx val="1"/>
              <c:tx>
                <c:rich>
                  <a:bodyPr/>
                  <a:lstStyle/>
                  <a:p>
                    <a:pPr>
                      <a:defRPr sz="24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400" b="0" dirty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z="2400" b="0" dirty="0"/>
                      <a:t>2,5%</a:t>
                    </a:r>
                  </a:p>
                </c:rich>
              </c:tx>
              <c:spPr/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sz="24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400" b="0" dirty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z="2400" b="0" dirty="0"/>
                      <a:t>9,3%</a:t>
                    </a:r>
                  </a:p>
                </c:rich>
              </c:tx>
              <c:spPr/>
              <c:dLblPos val="ctr"/>
              <c:showVal val="1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0.16766467065868262</c:v>
                </c:pt>
                <c:pt idx="1">
                  <c:v>0.42514970059880242</c:v>
                </c:pt>
                <c:pt idx="2">
                  <c:v>0.59281437125748504</c:v>
                </c:pt>
              </c:numCache>
            </c:numRef>
          </c:val>
        </c:ser>
        <c:axId val="51734400"/>
        <c:axId val="51735936"/>
      </c:barChart>
      <c:catAx>
        <c:axId val="51734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735936"/>
        <c:crosses val="autoZero"/>
        <c:auto val="1"/>
        <c:lblAlgn val="ctr"/>
        <c:lblOffset val="100"/>
      </c:catAx>
      <c:valAx>
        <c:axId val="517359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73440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 algn="ctr" rtl="1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Proporção de diabéticos com avaliação da necessidade de atendimento odontológico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948787357664037"/>
          <c:y val="0.23440470348973574"/>
          <c:w val="0.83022942188596238"/>
          <c:h val="0.568266706546043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z="2400" dirty="0"/>
                      <a:t>6,7%</a:t>
                    </a: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-4.1666666666667681E-3"/>
                  <c:y val="-3.703703703703644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7,2%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0.8</c:v>
                </c:pt>
                <c:pt idx="1">
                  <c:v>0.66666666666666663</c:v>
                </c:pt>
                <c:pt idx="2">
                  <c:v>0.87179487179487625</c:v>
                </c:pt>
              </c:numCache>
            </c:numRef>
          </c:val>
        </c:ser>
        <c:axId val="52419200"/>
        <c:axId val="53477760"/>
      </c:barChart>
      <c:catAx>
        <c:axId val="52419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477760"/>
        <c:crosses val="autoZero"/>
        <c:auto val="1"/>
        <c:lblAlgn val="ctr"/>
        <c:lblOffset val="100"/>
      </c:catAx>
      <c:valAx>
        <c:axId val="534777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2419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hipertensos faltosos às consultas com busca ativa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49825021872275"/>
          <c:y val="0.25158165645960917"/>
          <c:w val="0.83132693141105718"/>
          <c:h val="0.4763948497854094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>
                <c:manualLayout>
                  <c:x val="-2.7777777777777887E-3"/>
                  <c:y val="-1.8518518518518547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3522816"/>
        <c:axId val="53524352"/>
      </c:barChart>
      <c:catAx>
        <c:axId val="53522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524352"/>
        <c:crosses val="autoZero"/>
        <c:auto val="1"/>
        <c:lblAlgn val="ctr"/>
        <c:lblOffset val="100"/>
      </c:catAx>
      <c:valAx>
        <c:axId val="535243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522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diabéticos faltosos às consultas com busca ativa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055610236220498"/>
          <c:y val="0.27108836395450669"/>
          <c:w val="0.82463465553235904"/>
          <c:h val="0.497959183673471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3565312"/>
        <c:axId val="53566848"/>
      </c:barChart>
      <c:catAx>
        <c:axId val="53565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566848"/>
        <c:crosses val="autoZero"/>
        <c:auto val="1"/>
        <c:lblAlgn val="ctr"/>
        <c:lblOffset val="100"/>
      </c:catAx>
      <c:valAx>
        <c:axId val="535668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565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 algn="ctr" rtl="1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Proporção de hipertensos com registro adequado na ficha de acompanhamento</a:t>
            </a:r>
          </a:p>
        </c:rich>
      </c:tx>
      <c:layout>
        <c:manualLayout>
          <c:xMode val="edge"/>
          <c:yMode val="edge"/>
          <c:x val="0.1509038596366142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3119266635634014"/>
          <c:y val="0.29299849036381598"/>
          <c:w val="0.82995951417004277"/>
          <c:h val="0.5440633383595936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0,3%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0.80281690140845052</c:v>
                </c:pt>
                <c:pt idx="2">
                  <c:v>1</c:v>
                </c:pt>
              </c:numCache>
            </c:numRef>
          </c:val>
        </c:ser>
        <c:axId val="53611904"/>
        <c:axId val="53617792"/>
      </c:barChart>
      <c:catAx>
        <c:axId val="53611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pt-BR"/>
          </a:p>
        </c:txPr>
        <c:crossAx val="53617792"/>
        <c:crosses val="autoZero"/>
        <c:auto val="1"/>
        <c:lblAlgn val="ctr"/>
        <c:lblOffset val="100"/>
      </c:catAx>
      <c:valAx>
        <c:axId val="536177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611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diabéticos com registro adequado na ficha de acompanhamento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3719767067728406"/>
          <c:y val="0.28815618715472857"/>
          <c:w val="0.82463465553235904"/>
          <c:h val="0.527779823055494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5,2%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1</c:v>
                </c:pt>
                <c:pt idx="1">
                  <c:v>0.85185185185185264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axId val="53666944"/>
        <c:axId val="53668480"/>
      </c:barChart>
      <c:catAx>
        <c:axId val="53666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668480"/>
        <c:crosses val="autoZero"/>
        <c:auto val="1"/>
        <c:lblAlgn val="ctr"/>
        <c:lblOffset val="100"/>
      </c:catAx>
      <c:valAx>
        <c:axId val="536684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6669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 sz="2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pt-BR" dirty="0">
                <a:latin typeface="Arial" pitchFamily="34" charset="0"/>
                <a:cs typeface="Arial" pitchFamily="34" charset="0"/>
              </a:rPr>
              <a:t>Proporção de hipertensos com estratificação de risco cardiovascular por  exame clínico em dia</a:t>
            </a:r>
          </a:p>
        </c:rich>
      </c:tx>
      <c:layout>
        <c:manualLayout>
          <c:xMode val="edge"/>
          <c:yMode val="edge"/>
          <c:x val="0.13104629456376202"/>
          <c:y val="1.451632688960485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537523608487946"/>
          <c:y val="0.27621332969176265"/>
          <c:w val="0.83196721311475463"/>
          <c:h val="0.5677675987565776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0.35714285714285887</c:v>
                </c:pt>
                <c:pt idx="1">
                  <c:v>0.21126760563380281</c:v>
                </c:pt>
                <c:pt idx="2">
                  <c:v>0.19191919191919263</c:v>
                </c:pt>
              </c:numCache>
            </c:numRef>
          </c:val>
        </c:ser>
        <c:axId val="53717632"/>
        <c:axId val="53723520"/>
      </c:barChart>
      <c:catAx>
        <c:axId val="53717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723520"/>
        <c:crosses val="autoZero"/>
        <c:auto val="1"/>
        <c:lblAlgn val="ctr"/>
        <c:lblOffset val="100"/>
      </c:catAx>
      <c:valAx>
        <c:axId val="537235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717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diabéticos com estratificação de risco cardiovascular por  exame clínico em dia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610647428063547"/>
          <c:y val="0.31424048121637282"/>
          <c:w val="0.82536466322263857"/>
          <c:h val="0.565055762081784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0.30000000000000032</c:v>
                </c:pt>
                <c:pt idx="1">
                  <c:v>0.14814814814814864</c:v>
                </c:pt>
                <c:pt idx="2">
                  <c:v>0.2051282051282052</c:v>
                </c:pt>
              </c:numCache>
            </c:numRef>
          </c:val>
        </c:ser>
        <c:axId val="42500480"/>
        <c:axId val="42502016"/>
      </c:barChart>
      <c:catAx>
        <c:axId val="42500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42502016"/>
        <c:crosses val="autoZero"/>
        <c:auto val="1"/>
        <c:lblAlgn val="ctr"/>
        <c:lblOffset val="100"/>
      </c:catAx>
      <c:valAx>
        <c:axId val="425020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42500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Proporção de hipertensos com orientação nutricional sobre alimentação saudável</a:t>
            </a:r>
          </a:p>
        </c:rich>
      </c:tx>
      <c:layout>
        <c:manualLayout>
          <c:xMode val="edge"/>
          <c:yMode val="edge"/>
          <c:x val="0.10169094488189002"/>
          <c:y val="2.962962962962966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610647428063547"/>
          <c:y val="0.31126467718864609"/>
          <c:w val="0.83196721311475463"/>
          <c:h val="0.5677675987565776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0.9285714285714286</c:v>
                </c:pt>
                <c:pt idx="1">
                  <c:v>0.7746478873239464</c:v>
                </c:pt>
                <c:pt idx="2">
                  <c:v>1</c:v>
                </c:pt>
              </c:numCache>
            </c:numRef>
          </c:val>
        </c:ser>
        <c:axId val="53876608"/>
        <c:axId val="53878144"/>
      </c:barChart>
      <c:catAx>
        <c:axId val="53876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878144"/>
        <c:crosses val="autoZero"/>
        <c:auto val="1"/>
        <c:lblAlgn val="ctr"/>
        <c:lblOffset val="100"/>
      </c:catAx>
      <c:valAx>
        <c:axId val="538781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8766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731220755833332"/>
          <c:y val="1.8245099203536782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24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7407400469715251"/>
          <c:y val="0.31027658804194191"/>
          <c:w val="0.82536466322263857"/>
          <c:h val="0.5656944387517827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Indicadores!$S$49:$U$49</c:f>
              <c:numCache>
                <c:formatCode>0.0%</c:formatCode>
                <c:ptCount val="3"/>
                <c:pt idx="0">
                  <c:v>0.9</c:v>
                </c:pt>
                <c:pt idx="1">
                  <c:v>0.81481481481481666</c:v>
                </c:pt>
                <c:pt idx="2">
                  <c:v>1</c:v>
                </c:pt>
              </c:numCache>
            </c:numRef>
          </c:val>
        </c:ser>
        <c:axId val="53927296"/>
        <c:axId val="53810304"/>
      </c:barChart>
      <c:catAx>
        <c:axId val="53927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810304"/>
        <c:crosses val="autoZero"/>
        <c:auto val="1"/>
        <c:lblAlgn val="ctr"/>
        <c:lblOffset val="100"/>
      </c:catAx>
      <c:valAx>
        <c:axId val="538103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927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hipertensos com orientação sobre a prática de  atividade física regular</a:t>
            </a:r>
          </a:p>
        </c:rich>
      </c:tx>
      <c:layout>
        <c:manualLayout>
          <c:xMode val="edge"/>
          <c:yMode val="edge"/>
          <c:x val="0.16427269767803937"/>
          <c:y val="1.603357202735050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948787357664037"/>
          <c:y val="0.33187937030565678"/>
          <c:w val="0.83196721311475463"/>
          <c:h val="0.5583951556711116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0.9285714285714286</c:v>
                </c:pt>
                <c:pt idx="1">
                  <c:v>0.7746478873239464</c:v>
                </c:pt>
                <c:pt idx="2">
                  <c:v>1</c:v>
                </c:pt>
              </c:numCache>
            </c:numRef>
          </c:val>
        </c:ser>
        <c:axId val="53838976"/>
        <c:axId val="53840512"/>
      </c:barChart>
      <c:catAx>
        <c:axId val="53838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840512"/>
        <c:crosses val="autoZero"/>
        <c:auto val="1"/>
        <c:lblAlgn val="ctr"/>
        <c:lblOffset val="100"/>
      </c:catAx>
      <c:valAx>
        <c:axId val="538405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38389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Cobertura do programa de atenção ao  diabético na unidade de saúde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61169102296491"/>
          <c:y val="0.31785769715697937"/>
          <c:w val="0.82463465553235904"/>
          <c:h val="0.578572437521689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/>
                      <a:t>11,9%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/>
                      <a:t>32,1%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Calibri" pitchFamily="34" charset="0"/>
                        <a:cs typeface="Times New Roman" pitchFamily="18" charset="0"/>
                      </a:rPr>
                      <a:t>46,4</a:t>
                    </a:r>
                    <a: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0.11904761904761912</c:v>
                </c:pt>
                <c:pt idx="1">
                  <c:v>0.32142857142857362</c:v>
                </c:pt>
                <c:pt idx="2">
                  <c:v>0.4642857142857143</c:v>
                </c:pt>
              </c:numCache>
            </c:numRef>
          </c:val>
        </c:ser>
        <c:axId val="51754880"/>
        <c:axId val="51756416"/>
      </c:barChart>
      <c:catAx>
        <c:axId val="51754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1756416"/>
        <c:crosses val="autoZero"/>
        <c:auto val="1"/>
        <c:lblAlgn val="ctr"/>
        <c:lblOffset val="100"/>
      </c:catAx>
      <c:valAx>
        <c:axId val="517564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1754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Proporção de diabéticos que receberam orientação sobre a prática de atividade física regular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062220294611139"/>
          <c:y val="0.32563113647094766"/>
          <c:w val="0.82500167847021399"/>
          <c:h val="0.565055762081784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0.9</c:v>
                </c:pt>
                <c:pt idx="1">
                  <c:v>0.81481481481481666</c:v>
                </c:pt>
                <c:pt idx="2">
                  <c:v>1</c:v>
                </c:pt>
              </c:numCache>
            </c:numRef>
          </c:val>
        </c:ser>
        <c:axId val="54069888"/>
        <c:axId val="54075776"/>
      </c:barChart>
      <c:catAx>
        <c:axId val="54069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075776"/>
        <c:crosses val="autoZero"/>
        <c:auto val="1"/>
        <c:lblAlgn val="ctr"/>
        <c:lblOffset val="100"/>
      </c:catAx>
      <c:valAx>
        <c:axId val="540757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0698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hipertensos que receberam orientação sobre os riscos do tabagismo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524245301495722"/>
          <c:y val="0.31719138790575313"/>
          <c:w val="0.83196721311475463"/>
          <c:h val="0.5656944387517827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0.9285714285714286</c:v>
                </c:pt>
                <c:pt idx="1">
                  <c:v>0.7746478873239464</c:v>
                </c:pt>
                <c:pt idx="2">
                  <c:v>1</c:v>
                </c:pt>
              </c:numCache>
            </c:numRef>
          </c:val>
        </c:ser>
        <c:axId val="54116736"/>
        <c:axId val="54118272"/>
      </c:barChart>
      <c:catAx>
        <c:axId val="54116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4118272"/>
        <c:crosses val="autoZero"/>
        <c:auto val="1"/>
        <c:lblAlgn val="ctr"/>
        <c:lblOffset val="100"/>
      </c:catAx>
      <c:valAx>
        <c:axId val="541182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4116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Proporção de diabéticos que receberam orientação sobre os riscos do tabagismo</a:t>
            </a:r>
          </a:p>
        </c:rich>
      </c:tx>
      <c:layout>
        <c:manualLayout>
          <c:xMode val="edge"/>
          <c:yMode val="edge"/>
          <c:x val="0.11448777502275508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4518054140797094"/>
          <c:y val="0.2601781603054179"/>
          <c:w val="0.82536466322263857"/>
          <c:h val="0.551330798479087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dLblPos val="ctr"/>
            <c:showVal val="1"/>
          </c:dLbls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0.9</c:v>
                </c:pt>
                <c:pt idx="1">
                  <c:v>0.81481481481481666</c:v>
                </c:pt>
                <c:pt idx="2">
                  <c:v>1</c:v>
                </c:pt>
              </c:numCache>
            </c:numRef>
          </c:val>
        </c:ser>
        <c:axId val="53770112"/>
        <c:axId val="53771648"/>
      </c:barChart>
      <c:catAx>
        <c:axId val="537701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771648"/>
        <c:crosses val="autoZero"/>
        <c:auto val="1"/>
        <c:lblAlgn val="ctr"/>
        <c:lblOffset val="100"/>
      </c:catAx>
      <c:valAx>
        <c:axId val="537716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7701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 algn="ctr" rtl="1">
              <a:defRPr sz="2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pt-BR" dirty="0">
                <a:latin typeface="Arial" pitchFamily="34" charset="0"/>
                <a:cs typeface="Arial" pitchFamily="34" charset="0"/>
              </a:rPr>
              <a:t>Proporção de hipertensos que receberam orientação sobre higiene bucal</a:t>
            </a:r>
          </a:p>
        </c:rich>
      </c:tx>
      <c:layout>
        <c:manualLayout>
          <c:xMode val="edge"/>
          <c:yMode val="edge"/>
          <c:x val="9.9979117546610041E-2"/>
          <c:y val="1.41814511086098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2548420545865275"/>
          <c:y val="0.23699569668614145"/>
          <c:w val="0.82751623010402309"/>
          <c:h val="0.565055762081784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0.9285714285714286</c:v>
                </c:pt>
                <c:pt idx="1">
                  <c:v>0.7746478873239464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axId val="54205056"/>
        <c:axId val="54215040"/>
      </c:barChart>
      <c:catAx>
        <c:axId val="54205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4215040"/>
        <c:crosses val="autoZero"/>
        <c:auto val="1"/>
        <c:lblAlgn val="ctr"/>
        <c:lblOffset val="100"/>
      </c:catAx>
      <c:valAx>
        <c:axId val="542150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42050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 algn="ctr" rtl="1">
              <a:defRPr sz="2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pt-BR" dirty="0">
                <a:latin typeface="Arial" pitchFamily="34" charset="0"/>
                <a:cs typeface="Arial" pitchFamily="34" charset="0"/>
              </a:rPr>
              <a:t>Proporção de diabéticos que receberam orientação sobre higiene bucal</a:t>
            </a:r>
          </a:p>
        </c:rich>
      </c:tx>
      <c:layout>
        <c:manualLayout>
          <c:xMode val="edge"/>
          <c:yMode val="edge"/>
          <c:x val="0.13616536948063329"/>
          <c:y val="1.856518866324795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502798416048224"/>
          <c:y val="0.27996780739640076"/>
          <c:w val="0.83196721311475463"/>
          <c:h val="0.5509444113804798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2400" baseline="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Indicadores!$S$65:$U$65</c:f>
              <c:numCache>
                <c:formatCode>0.0%</c:formatCode>
                <c:ptCount val="3"/>
                <c:pt idx="0">
                  <c:v>0.9</c:v>
                </c:pt>
                <c:pt idx="1">
                  <c:v>0.81481481481481666</c:v>
                </c:pt>
                <c:pt idx="2">
                  <c:v>1</c:v>
                </c:pt>
              </c:numCache>
            </c:numRef>
          </c:val>
        </c:ser>
        <c:axId val="56430976"/>
        <c:axId val="56432512"/>
      </c:barChart>
      <c:catAx>
        <c:axId val="56430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6432512"/>
        <c:crosses val="autoZero"/>
        <c:auto val="1"/>
        <c:lblAlgn val="ctr"/>
        <c:lblOffset val="100"/>
      </c:catAx>
      <c:valAx>
        <c:axId val="564325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64309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 algn="ctr" rtl="1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Proporção de hipertensos com o exame clínico em dia de acordo com o protocolo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80746561886011"/>
          <c:y val="0.33834586466165673"/>
          <c:w val="0.83693516699410664"/>
          <c:h val="0.5526315789473684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0,3%</a:t>
                    </a: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1.543209876543213E-3"/>
                  <c:y val="-4.6122806147843309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0.80281690140845052</c:v>
                </c:pt>
                <c:pt idx="2">
                  <c:v>1</c:v>
                </c:pt>
              </c:numCache>
            </c:numRef>
          </c:val>
        </c:ser>
        <c:axId val="51821952"/>
        <c:axId val="51827840"/>
      </c:barChart>
      <c:catAx>
        <c:axId val="51821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1827840"/>
        <c:crosses val="autoZero"/>
        <c:auto val="1"/>
        <c:lblAlgn val="ctr"/>
        <c:lblOffset val="100"/>
      </c:catAx>
      <c:valAx>
        <c:axId val="518278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18219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diabéticos com o exame clínico em dia de acordo com o protocolo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326869175583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588133080587167"/>
          <c:y val="0.2835839543961387"/>
          <c:w val="0.82165775456507983"/>
          <c:h val="0.5419857429063970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3.0864197530864252E-3"/>
                  <c:y val="4.5532157085942035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5,2%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0.85185185185185264</c:v>
                </c:pt>
                <c:pt idx="2">
                  <c:v>1</c:v>
                </c:pt>
              </c:numCache>
            </c:numRef>
          </c:val>
        </c:ser>
        <c:axId val="51872896"/>
        <c:axId val="51874432"/>
      </c:barChart>
      <c:catAx>
        <c:axId val="51872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874432"/>
        <c:crosses val="autoZero"/>
        <c:auto val="1"/>
        <c:lblAlgn val="ctr"/>
        <c:lblOffset val="100"/>
      </c:catAx>
      <c:valAx>
        <c:axId val="518744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872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hipertensos com os exames complementares em dia de acordo com o protocolo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84300257717844"/>
          <c:y val="0.30698186025794794"/>
          <c:w val="0.83196721311475463"/>
          <c:h val="0.55882352941176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 sz="2400" dirty="0"/>
                      <a:t>6,4%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z="2400" dirty="0"/>
                      <a:t>8,9%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 sz="2400" dirty="0"/>
                      <a:t>9,0%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0.96428571428571463</c:v>
                </c:pt>
                <c:pt idx="1">
                  <c:v>0.78873239436619713</c:v>
                </c:pt>
                <c:pt idx="2">
                  <c:v>0.9898989898989895</c:v>
                </c:pt>
              </c:numCache>
            </c:numRef>
          </c:val>
        </c:ser>
        <c:axId val="52238976"/>
        <c:axId val="52244864"/>
      </c:barChart>
      <c:catAx>
        <c:axId val="52238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244864"/>
        <c:crosses val="autoZero"/>
        <c:auto val="1"/>
        <c:lblAlgn val="ctr"/>
        <c:lblOffset val="100"/>
      </c:catAx>
      <c:valAx>
        <c:axId val="522448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2389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diabéticos com os exames complementares  em dia de acordo com o protocolo</a:t>
            </a:r>
          </a:p>
        </c:rich>
      </c:tx>
      <c:layout>
        <c:manualLayout>
          <c:xMode val="edge"/>
          <c:yMode val="edge"/>
          <c:x val="0.1448413676609054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154053659959195"/>
          <c:y val="0.26846560459012375"/>
          <c:w val="0.82127659574468059"/>
          <c:h val="0.564576662997042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5,2%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2400" dirty="0"/>
                      <a:t>00,0%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1</c:v>
                </c:pt>
                <c:pt idx="1">
                  <c:v>0.85185185185185264</c:v>
                </c:pt>
                <c:pt idx="2">
                  <c:v>1</c:v>
                </c:pt>
              </c:numCache>
            </c:numRef>
          </c:val>
        </c:ser>
        <c:axId val="52289920"/>
        <c:axId val="52291456"/>
      </c:barChart>
      <c:catAx>
        <c:axId val="52289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291456"/>
        <c:crosses val="autoZero"/>
        <c:auto val="1"/>
        <c:lblAlgn val="ctr"/>
        <c:lblOffset val="100"/>
      </c:catAx>
      <c:valAx>
        <c:axId val="522914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289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 algn="ctr" rtl="1">
              <a:defRPr sz="2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pt-BR" dirty="0">
                <a:latin typeface="Arial" pitchFamily="34" charset="0"/>
                <a:cs typeface="Arial" pitchFamily="34" charset="0"/>
              </a:rPr>
              <a:t>Proporção de hipertensos com prescrição de medicamentos da Farmácia Popular/Hiperdia priorizada.     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4518054140797094"/>
          <c:y val="0.38013714438614793"/>
          <c:w val="0.83232487437830638"/>
          <c:h val="0.438848920863310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/>
                      <a:t>96,4%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/>
                      <a:t>100,0%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/>
                      <a:t>99,0%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dLblPos val="ctr"/>
            <c:showVal val="1"/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0.96428571428571463</c:v>
                </c:pt>
                <c:pt idx="1">
                  <c:v>1</c:v>
                </c:pt>
                <c:pt idx="2">
                  <c:v>0.9898989898989895</c:v>
                </c:pt>
              </c:numCache>
            </c:numRef>
          </c:val>
        </c:ser>
        <c:axId val="52209536"/>
        <c:axId val="52211072"/>
      </c:barChart>
      <c:catAx>
        <c:axId val="52209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211072"/>
        <c:crosses val="autoZero"/>
        <c:auto val="1"/>
        <c:lblAlgn val="ctr"/>
        <c:lblOffset val="100"/>
      </c:catAx>
      <c:valAx>
        <c:axId val="522110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2095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Proporção de diabéticos com prescrição de medicamentos da Farmácia Popular/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priorizada.      </a:t>
            </a:r>
          </a:p>
        </c:rich>
      </c:tx>
      <c:layout>
        <c:manualLayout>
          <c:xMode val="edge"/>
          <c:yMode val="edge"/>
          <c:x val="0.1200067484994160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33355205599301"/>
          <c:y val="0.32360775736366365"/>
          <c:w val="0.82500167847021411"/>
          <c:h val="0.442446043165467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/>
                      <a:t>100,0%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/>
                      <a:t>100,0%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/>
                      <a:t>100,0%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dLblPos val="ctr"/>
            <c:showVal val="1"/>
          </c:dLbls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2317568"/>
        <c:axId val="52327552"/>
      </c:barChart>
      <c:catAx>
        <c:axId val="52317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327552"/>
        <c:crosses val="autoZero"/>
        <c:auto val="1"/>
        <c:lblAlgn val="ctr"/>
        <c:lblOffset val="100"/>
      </c:catAx>
      <c:valAx>
        <c:axId val="523275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317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hipertensos com avaliação da necessidade de atendimento odontológico</a:t>
            </a:r>
          </a:p>
        </c:rich>
      </c:tx>
      <c:layout>
        <c:manualLayout>
          <c:xMode val="edge"/>
          <c:yMode val="edge"/>
          <c:x val="0.13093081159114695"/>
          <c:y val="7.5439358093974673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4180618230883"/>
          <c:y val="0.24518288817582373"/>
          <c:w val="0.83196721311475463"/>
          <c:h val="0.568266706546043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z="2400" dirty="0"/>
                      <a:t>5,0%</a:t>
                    </a:r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z="2400" dirty="0"/>
                      <a:t>3,4%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dirty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2400" dirty="0"/>
                      <a:t>6,9%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0.75000000000000211</c:v>
                </c:pt>
                <c:pt idx="1">
                  <c:v>0.63380281690141105</c:v>
                </c:pt>
                <c:pt idx="2">
                  <c:v>0.86868686868686873</c:v>
                </c:pt>
              </c:numCache>
            </c:numRef>
          </c:val>
        </c:ser>
        <c:dLbls>
          <c:showVal val="1"/>
        </c:dLbls>
        <c:axId val="52384896"/>
        <c:axId val="52386432"/>
      </c:barChart>
      <c:catAx>
        <c:axId val="52384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386432"/>
        <c:crosses val="autoZero"/>
        <c:auto val="1"/>
        <c:lblAlgn val="ctr"/>
        <c:lblOffset val="100"/>
      </c:catAx>
      <c:valAx>
        <c:axId val="523864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2384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27/08/2015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Turma 8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pt-B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/>
              <a:t> 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Melhoria da atenção à saúde de hipertensos e/ou diabéticos na Unidade Básica de Saúde Pitangui, Extremoz / RN</a:t>
            </a:r>
          </a:p>
          <a:p>
            <a:pPr algn="l"/>
            <a:endParaRPr lang="pt-B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7746" y="4714884"/>
            <a:ext cx="7057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Nome do Aluno: Charles Robinson Valiente</a:t>
            </a:r>
            <a:endParaRPr kumimoji="0" lang="pt-B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Orientador:</a:t>
            </a: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Mateus Casanova dos Santos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Natal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2015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21" y="1374925"/>
            <a:ext cx="781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:\20150203_091738_resize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457572" cy="251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958582"/>
            <a:ext cx="3714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médico do Posto de Saúde Pitangui 1 preenchendo a Ficha de Espelho da paciente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hipertensa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57752" y="335756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Visita domiciliar realizando orientações aos pacientes HIPERDIA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C:\Users\Charles\Downloads\20150527_094937_resiz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1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3"/>
            <a:ext cx="7848872" cy="54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72518" cy="5214974"/>
          </a:xfrm>
        </p:spPr>
        <p:txBody>
          <a:bodyPr/>
          <a:lstStyle/>
          <a:p>
            <a:pPr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1. Ampliar a cobertura a hipertensos e/ou diabéticos 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relativas ao Objetivo 1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1.1. Cadastrar  100% dos hipertensos da área de     abrangência no Programa de Atenção à Hipertensão Arterial e à Diabetes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unidade de saúde.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1.2. Cadastrar 100 % dos diabéticos da área de abrangência no Programa de Atenção à Hipertensão Arterial e à Diabetes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unidade de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186766" cy="6215106"/>
          </a:xfrm>
        </p:spPr>
        <p:txBody>
          <a:bodyPr>
            <a:normAutofit fontScale="47500" lnSpcReduction="20000"/>
          </a:bodyPr>
          <a:lstStyle/>
          <a:p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</a:p>
          <a:p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Metas relativas ao Objetivo 2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2.1 Realizar exame clínico apropriado em 100% dos hipertensos.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2.2. Realizar exame clínico apropriado em 100% dos diabéticos.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2.3. Garantir a 100% dos hipertensos a realização de exames complementares em dia de acordo com o protocolo.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2.4. Garantir a 100% dos diabéticos a realização de exames complementares em dia de acordo com o protocolo.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2.5. Priorizar a prescrição de medicamentos da farmácia popular para 100% dos hipertensos cadastrados na unidade de saúde.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2.6. Priorizar a prescrição de medicamentos da farmácia popular para 100% dos diabéticos cadastrados na unidade de saúde.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2.7. Realizar avaliação da necessidade de atendimento odontológico em 100% dos diabéticos.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2.8. Realizar avaliação da necessidade de atendimento odontológico em 100% dos hipertensos.</a:t>
            </a:r>
          </a:p>
          <a:p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6072230"/>
          </a:xfrm>
        </p:spPr>
        <p:txBody>
          <a:bodyPr>
            <a:normAutofit/>
          </a:bodyPr>
          <a:lstStyle/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3. Melhorar a adesão de hipertensos e/ou diabéticos ao programa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relativas ao Objetivo 3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3.1. Buscar 100% dos hipertensos faltosos às consultas na unidade de saúde conforme a periodicidade recomendada.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3.2. Buscar 100% dos diabéticos faltosos às consultas na unidade de saúde conforme a periodicidade recomendada.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286544"/>
          </a:xfrm>
        </p:spPr>
        <p:txBody>
          <a:bodyPr/>
          <a:lstStyle/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4. Melhorar o registro das informações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relativas ao Objetivo 4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4.1. Manter ficha de acompanhamento de 100% dos hipertensos cadastrados na unidade de saúde.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4.2. Manter ficha de acompanhamento de 100% dos diabéticos cadastrados na unidade de saúde.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429684" cy="578647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5. Mapear hipertensos e  diabéticos de risco para doença cardiovascular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relativas ao Objetivo 5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5.1. Realizar estratificação do risco cardiovascular em 100% dos hipertensos cadastrados na unidade de saúde.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5.2. Realizar estratificação do risco cardiovascular em 100% dos diabéticos cadastrados na unidade de saúde.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39616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Metas relativas ao Objetivo 6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6.1. Garantir orientação nutricional sobre alimentação saudável a 100% dos hipertensos.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6.2. Garantir orientação nutricional sobre alimentação saudável a 100% dos diabéticos.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6.3. Garantir orientação em relação à prática regular de atividade física a 100% dos pacientes hipertensos.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6.4. Garantir orientação em relação à prática regular de atividade física a 100% dos pacientes diabéticos.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6.5. Garantir orientação sobre os riscos do tabagismo a 100% dos pacientes hipertensos.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6.6. Garantir orientação sobre os riscos do tabagismo a 100% dos pacientes diabéticos.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6.7. Garantir orientação sobre higiene bucal a 100% dos pacientes hipertensos.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6.8. Garantir orientação sobre higiene bucal a 100% dos pacientes diabéticos.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	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483768" y="1268760"/>
          <a:ext cx="5976664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1268760"/>
            <a:ext cx="27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28 hipertensos  (16,8%)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                 71  hipertensos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(42,5 %)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99 hipertensos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(59,3 %)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915816" y="620688"/>
          <a:ext cx="5554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980728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10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( 11,9 % 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27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( 32,1 %)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                 39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( 46, 4 %)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Hipertensão Arterial e na Diabetes Mellitus são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doenças com grande repercussão na saúde pública.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Brasil segundo o Instituto Brasileiro de Geografia e Estadística 1 de cada 5 pessoas e hipertensa, e o 6,2 % da população vive com diagnóstico de diabetes.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luta como profissionais da saúde e no controle dos fatores de risco.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361" y="236400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915816" y="500063"/>
          <a:ext cx="5770984" cy="550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908720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             28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( 100 % 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57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( 80,3 %)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99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( 100 %)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43808" y="476672"/>
          <a:ext cx="58326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908720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10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27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( 85,2%)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( 100 %)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347864" y="260648"/>
          <a:ext cx="5112568" cy="53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404664"/>
            <a:ext cx="3203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27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(96,4 %)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56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(78,9 %)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98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(99 %)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635896" y="188640"/>
          <a:ext cx="5220072" cy="633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1484784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10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( 100 %)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23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( 85,2 %)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987824" y="692696"/>
          <a:ext cx="53640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1340768"/>
            <a:ext cx="2664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27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(96,4%)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57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100%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98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(99%)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347864" y="404664"/>
          <a:ext cx="53285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476672"/>
            <a:ext cx="3600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10 diabéticos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23 diabéticos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39 diabéticos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!100 % nos 3 meses!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03848" y="476672"/>
          <a:ext cx="550810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1268760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21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(75,0%)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45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(63,4%)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86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(86,9%)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59832" y="404664"/>
          <a:ext cx="56521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6926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548680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8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(80,0%)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18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(66,7%)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34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(87,2)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627784" y="476672"/>
          <a:ext cx="57606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234888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Meses 1,2 e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!100 % da meta atingida!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771800" y="836712"/>
          <a:ext cx="60486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278092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Meses 1,2 e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!100 % da meta atingida!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857232"/>
            <a:ext cx="8363272" cy="5150059"/>
          </a:xfrm>
        </p:spPr>
        <p:txBody>
          <a:bodyPr/>
          <a:lstStyle/>
          <a:p>
            <a:pPr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188640"/>
            <a:ext cx="306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Município Extremoz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908720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Foi a primeira vila do estado Rio Grande do Norte fundada em 1758 como  Vila Nova de Extremoz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27.107 habitantes  (IBGE 2014)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Pertencente à Microrregião de Natal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139,575 km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de Área total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15,001 km² são de área urbana 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20º município mais populoso do Rio Grande do Norte.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Apresenta um dos principais pontos turísticos do estado: Genipabu e Praia de Pitangui</a:t>
            </a:r>
          </a:p>
        </p:txBody>
      </p:sp>
      <p:pic>
        <p:nvPicPr>
          <p:cNvPr id="1026" name="Picture 2" descr="C:\Users\Charles\Pictures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499992" cy="482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131840" y="908720"/>
          <a:ext cx="56886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836712"/>
            <a:ext cx="2664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28hipertensos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(100 %)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71hipertensos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(80,3%)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99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915816" y="836712"/>
          <a:ext cx="59046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1196752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10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27 diabéticos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(85,2% ) 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39 diabéticos(100%)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</p:nvPr>
        </p:nvGraphicFramePr>
        <p:xfrm>
          <a:off x="3491880" y="404664"/>
          <a:ext cx="54726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908720"/>
            <a:ext cx="3491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10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(35,7%) 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15 hipertensos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(21,1%) 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19  hipertensos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(19,2%)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131840" y="476672"/>
          <a:ext cx="57606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908720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(30%)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4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(14,8%)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Mês 3 </a:t>
            </a:r>
          </a:p>
          <a:p>
            <a:r>
              <a:rPr lang="pt-BR" sz="2400" smtClean="0">
                <a:latin typeface="Arial" pitchFamily="34" charset="0"/>
                <a:cs typeface="Arial" pitchFamily="34" charset="0"/>
              </a:rPr>
              <a:t>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(20,5%)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131840" y="620688"/>
          <a:ext cx="57606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764704"/>
            <a:ext cx="25922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26 hipertensos (92,9%)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55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(77,5%)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99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771800" y="1340768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1484784"/>
            <a:ext cx="21602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(90%)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22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(81,5%)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03848" y="692696"/>
          <a:ext cx="56521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836712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26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(92,9%)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55 hipertensos (77,5%) 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99 hipertensos.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03848" y="908720"/>
          <a:ext cx="56166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764704"/>
            <a:ext cx="2592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 diabéticos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(90%) , 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22 diabéticos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(81,5%) 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( 100 % 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55776" y="980728"/>
          <a:ext cx="63367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980728"/>
            <a:ext cx="2232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26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(92,9%)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55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(77,5%)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99 hipertensos (100%)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419872" y="692696"/>
          <a:ext cx="5364088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310858"/>
            <a:ext cx="32038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ês 1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diabéticos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90%)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ês 2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22 diabéticos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(81,5%)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mês 3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39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diabéticos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(100%)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Caracterização  da Unidade Básica de Saúde Pitangui</a:t>
            </a:r>
            <a:endParaRPr lang="pt-BR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harles\Downloads\10599697_1478925605680818_291834509176522833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14754"/>
            <a:ext cx="3788876" cy="1928720"/>
          </a:xfrm>
          <a:prstGeom prst="rect">
            <a:avLst/>
          </a:prstGeom>
          <a:noFill/>
        </p:spPr>
      </p:pic>
      <p:pic>
        <p:nvPicPr>
          <p:cNvPr id="1027" name="Picture 3" descr="C:\Users\Charles\Downloads\20150731_083314_resize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743324" cy="245030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64088" y="328498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Abril 2014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88024" y="623731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Julho 2015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1916832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Duas ESF (dois médicos, três  técnicos de enfermagem, dois enfermeiros);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Uma ESB ( dois dentistas,);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Aproximadamente 6300 usuários;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8 Agentes Comunitários de Saúde.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59832" y="548680"/>
          <a:ext cx="583264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764704"/>
            <a:ext cx="2448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26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(92,9%)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55 hipertensos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(77,5%)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99 hipertensos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131840" y="764704"/>
          <a:ext cx="57961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1124744"/>
            <a:ext cx="25922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(90%)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22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(81,5%)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Mês 3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39 diabéticos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melhorou as relações de trabalho e na comunicação entre o membros da equipe de saúde.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Organizou o serviço de forma que admite a todo aos que desejem ser atendidos.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comunidade se sente confiada e agradecida pelo trabalho desenvolvido até agora.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	</a:t>
            </a:r>
            <a:br>
              <a:rPr lang="pt-BR" dirty="0" smtClean="0"/>
            </a:br>
            <a:r>
              <a:rPr lang="pt-BR" dirty="0" smtClean="0"/>
              <a:t>  	</a:t>
            </a:r>
            <a:br>
              <a:rPr lang="pt-BR" dirty="0" smtClean="0"/>
            </a:br>
            <a:r>
              <a:rPr lang="pt-BR" dirty="0" smtClean="0"/>
              <a:t>  	</a:t>
            </a:r>
            <a:br>
              <a:rPr lang="pt-BR" dirty="0" smtClean="0"/>
            </a:br>
            <a:r>
              <a:rPr lang="pt-BR" dirty="0" smtClean="0"/>
              <a:t>  	</a:t>
            </a:r>
            <a:br>
              <a:rPr lang="pt-BR" dirty="0" smtClean="0"/>
            </a:br>
            <a:r>
              <a:rPr lang="pt-BR" dirty="0" smtClean="0"/>
              <a:t>  	</a:t>
            </a:r>
            <a:br>
              <a:rPr lang="pt-BR" dirty="0" smtClean="0"/>
            </a:br>
            <a:r>
              <a:rPr lang="pt-BR" dirty="0" smtClean="0"/>
              <a:t>  	</a:t>
            </a:r>
            <a:r>
              <a:rPr lang="pt-BR" sz="3100" dirty="0" smtClean="0">
                <a:effectLst/>
                <a:latin typeface="Arial" pitchFamily="34" charset="0"/>
                <a:cs typeface="Arial" pitchFamily="34" charset="0"/>
              </a:rPr>
              <a:t>Discussão dos resultados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>  	</a:t>
            </a:r>
            <a:br>
              <a:rPr lang="pt-BR" dirty="0" smtClean="0"/>
            </a:br>
            <a:r>
              <a:rPr lang="pt-BR" dirty="0" smtClean="0"/>
              <a:t>  </a:t>
            </a:r>
            <a:br>
              <a:rPr lang="pt-BR" dirty="0" smtClean="0"/>
            </a:br>
            <a:r>
              <a:rPr lang="pt-BR" dirty="0" smtClean="0"/>
              <a:t>  	</a:t>
            </a:r>
            <a:br>
              <a:rPr lang="pt-BR" dirty="0" smtClean="0"/>
            </a:br>
            <a:r>
              <a:rPr lang="pt-BR" dirty="0" smtClean="0"/>
              <a:t>  	</a:t>
            </a:r>
            <a:br>
              <a:rPr lang="pt-BR" dirty="0" smtClean="0"/>
            </a:br>
            <a:r>
              <a:rPr lang="pt-BR" dirty="0" smtClean="0"/>
              <a:t>  </a:t>
            </a: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67" y="5877272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de Especialização foi um ponte que me ajudou melhorar minha comunicação e escritura para poder dar consultas e comunicar-me melhor com meus pacientes. 	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  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Foi a oportunidade junto a minha vontade de crescer como um profissional unindo o estudo com o trabalho.	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 	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 Mostrou-me a que você não está sozinho e que sempre que você mostre interesse por aprender existiram pessoas o ajudaram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3100" dirty="0" smtClean="0">
                <a:effectLst/>
                <a:latin typeface="Arial" pitchFamily="34" charset="0"/>
                <a:cs typeface="Arial" pitchFamily="34" charset="0"/>
              </a:rPr>
              <a:t>Reﬂexão crítica	sobre seu processo pessoal de aprendizagem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47667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Agradecimentos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973614"/>
            <a:ext cx="810039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Quero agradecer profundamente a Deus pela oportunidade de chegar ao Brasil e conhecer um pouco de sua história e poder ajudar a sua gente.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minha mãe e meu irmão que me aconselham e apoiam sempre e que são minhas fontes de inspiração para atingir minhas metas.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Simone Simão da Silva, minha noiva, que me acompanhou todo o tempo no desempenho do Curso.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Às orientadoras Cristiane Veeck e Aline Basso da Silva e ao orientador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Mateus Casanova dos Santos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pela paciência e pelos conselhos oportunos.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Falta de Recursos Humanos.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Faltas de insumos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Pouca relação entre as autoridades sanitárias e o pessoal da Unidade.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Pouco  estudo da população hipertensa e diabética.</a:t>
            </a:r>
          </a:p>
          <a:p>
            <a:endParaRPr lang="pt-BR" dirty="0"/>
          </a:p>
        </p:txBody>
      </p:sp>
      <p:sp>
        <p:nvSpPr>
          <p:cNvPr id="3" name="2 CuadroTexto"/>
          <p:cNvSpPr txBox="1"/>
          <p:nvPr/>
        </p:nvSpPr>
        <p:spPr>
          <a:xfrm>
            <a:off x="1331640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Unidade Básica de Saúde Pitangui</a:t>
            </a:r>
            <a:endParaRPr lang="pt-BR" sz="2800" b="1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05452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desta Intervenção só se realizou um cadastro pelos funcionários da Farmácia Popular aos pacientes hipertensos e diabéticos.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comunidade não tinha médicos e se desconhecia a cifra real de pacientes hipertensos e diabéticos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AÇÃO PROGRAMÁTICA ANTES DA INTERVENÇÃO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na atenção aos pacientes hipertensos e diabéticos na Unidade Básica de Saúde Pitangui, Extremoz/ Rio Grande do Norte.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 da Intervenção </a:t>
            </a:r>
            <a:r>
              <a:rPr lang="pt-BR" sz="3200" dirty="0" smtClean="0"/>
              <a:t>	</a:t>
            </a:r>
            <a:br>
              <a:rPr lang="pt-BR" sz="3200" dirty="0" smtClean="0"/>
            </a:br>
            <a:endParaRPr lang="pt-BR" sz="3200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496" y="332656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67" y="5877272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1. Ampliar a cobertura a hipertensos e/ou a diabéticos.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3. Melhorar a adesão de hipertensos e/ou diabéticos ao programa.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4. Melhorar o registro das informações.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Objetivos Específicos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4169" y="404664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67" y="5877272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harles\Pictures\logoEs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219450" cy="135732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1472" y="2714620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Correto preenchimento do Sistema de Informação na Atenção Básica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6 Imagen" descr="C:\Users\Charles\Downloads\20150416_095342_resiz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57298"/>
            <a:ext cx="4500562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357686" y="4429132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16-4-2015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Cadastro dos pacientes HIPERDIA pelos funcionários da Farmácia Popular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961</TotalTime>
  <Words>1880</Words>
  <Application>Microsoft Office PowerPoint</Application>
  <PresentationFormat>Presentación en pantalla (4:3)</PresentationFormat>
  <Paragraphs>461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Concurrencia</vt:lpstr>
      <vt:lpstr>UNIVERSIDADE ABERTA DO SUS UNIVERSIDADE FEDERAL DE PELOTAS Especialização em Saúde da Família Modalidade a Distância Turma 8 </vt:lpstr>
      <vt:lpstr>Introdução</vt:lpstr>
      <vt:lpstr>Diapositiva 3</vt:lpstr>
      <vt:lpstr> Caracterização  da Unidade Básica de Saúde Pitangui</vt:lpstr>
      <vt:lpstr>Diapositiva 5</vt:lpstr>
      <vt:lpstr> AÇÃO PROGRAMÁTICA ANTES DA INTERVENÇÃO </vt:lpstr>
      <vt:lpstr> Objetivo da Intervenção   </vt:lpstr>
      <vt:lpstr>Objetivos Específicos </vt:lpstr>
      <vt:lpstr>Metodologia</vt:lpstr>
      <vt:lpstr>Diapositiva 10</vt:lpstr>
      <vt:lpstr>Logística</vt:lpstr>
      <vt:lpstr>Objetivos e Metas</vt:lpstr>
      <vt:lpstr>Diapositiva 13</vt:lpstr>
      <vt:lpstr>Diapositiva 14</vt:lpstr>
      <vt:lpstr>Diapositiva 15</vt:lpstr>
      <vt:lpstr>Diapositiva 16</vt:lpstr>
      <vt:lpstr>Diapositiva 17</vt:lpstr>
      <vt:lpstr>   Resultados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                     Discussão dos resultados                  </vt:lpstr>
      <vt:lpstr>    Reﬂexão crítica sobre seu processo pessoal de aprendizagem    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Charles Robinson</dc:creator>
  <cp:lastModifiedBy>Charles Robinson</cp:lastModifiedBy>
  <cp:revision>104</cp:revision>
  <dcterms:created xsi:type="dcterms:W3CDTF">2015-07-30T13:54:48Z</dcterms:created>
  <dcterms:modified xsi:type="dcterms:W3CDTF">2015-08-28T00:32:41Z</dcterms:modified>
</cp:coreProperties>
</file>