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sldIdLst>
    <p:sldId id="256" r:id="rId2"/>
    <p:sldId id="257" r:id="rId3"/>
    <p:sldId id="260" r:id="rId4"/>
    <p:sldId id="278" r:id="rId5"/>
    <p:sldId id="277" r:id="rId6"/>
    <p:sldId id="261" r:id="rId7"/>
    <p:sldId id="262" r:id="rId8"/>
    <p:sldId id="279" r:id="rId9"/>
    <p:sldId id="280" r:id="rId10"/>
    <p:sldId id="259" r:id="rId11"/>
    <p:sldId id="266" r:id="rId12"/>
    <p:sldId id="258" r:id="rId13"/>
    <p:sldId id="264" r:id="rId14"/>
    <p:sldId id="265" r:id="rId15"/>
    <p:sldId id="263" r:id="rId16"/>
    <p:sldId id="267" r:id="rId17"/>
    <p:sldId id="268" r:id="rId18"/>
    <p:sldId id="269" r:id="rId19"/>
    <p:sldId id="272" r:id="rId20"/>
    <p:sldId id="281" r:id="rId21"/>
    <p:sldId id="271" r:id="rId22"/>
    <p:sldId id="276" r:id="rId23"/>
    <p:sldId id="282" r:id="rId24"/>
    <p:sldId id="270" r:id="rId25"/>
    <p:sldId id="275" r:id="rId26"/>
    <p:sldId id="274" r:id="rId27"/>
    <p:sldId id="273" r:id="rId2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p:cViewPr varScale="1">
        <p:scale>
          <a:sx n="68" d="100"/>
          <a:sy n="68" d="100"/>
        </p:scale>
        <p:origin x="-14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chel\Desktop\C&#243;pia%20de%20Christiane%20Luiza%20Santos%20Planilha%200%20a%2072%20anos%20final%202%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400"/>
            </a:pPr>
            <a:r>
              <a:rPr lang="pt-BR" sz="1200" b="0" dirty="0"/>
              <a:t>Proporção de crianças até 12 meses com primeira consulta odontológica</a:t>
            </a:r>
            <a:r>
              <a:rPr lang="pt-BR" dirty="0"/>
              <a:t>.</a:t>
            </a:r>
          </a:p>
        </c:rich>
      </c:tx>
      <c:layout>
        <c:manualLayout>
          <c:xMode val="edge"/>
          <c:yMode val="edge"/>
          <c:x val="0.12623491139185952"/>
          <c:y val="3.4677423299624741E-2"/>
        </c:manualLayout>
      </c:layout>
    </c:title>
    <c:plotArea>
      <c:layout/>
      <c:barChart>
        <c:barDir val="col"/>
        <c:grouping val="clustered"/>
        <c:ser>
          <c:idx val="0"/>
          <c:order val="0"/>
          <c:tx>
            <c:strRef>
              <c:f>Plan1!$A$3</c:f>
              <c:strCache>
                <c:ptCount val="1"/>
                <c:pt idx="0">
                  <c:v>Proporção de crianças até 12 meses com primeira consulta odontológica.</c:v>
                </c:pt>
              </c:strCache>
            </c:strRef>
          </c:tx>
          <c:cat>
            <c:strRef>
              <c:f>Plan1!$B$2:$E$2</c:f>
              <c:strCache>
                <c:ptCount val="4"/>
                <c:pt idx="0">
                  <c:v>Mês 1</c:v>
                </c:pt>
                <c:pt idx="1">
                  <c:v>Mês 2</c:v>
                </c:pt>
                <c:pt idx="2">
                  <c:v>Mês 3</c:v>
                </c:pt>
                <c:pt idx="3">
                  <c:v>Mês 4</c:v>
                </c:pt>
              </c:strCache>
            </c:strRef>
          </c:cat>
          <c:val>
            <c:numRef>
              <c:f>Plan1!$B$3:$E$3</c:f>
              <c:numCache>
                <c:formatCode>0.00%</c:formatCode>
                <c:ptCount val="4"/>
                <c:pt idx="0">
                  <c:v>1</c:v>
                </c:pt>
                <c:pt idx="1">
                  <c:v>1</c:v>
                </c:pt>
                <c:pt idx="2">
                  <c:v>1</c:v>
                </c:pt>
                <c:pt idx="3">
                  <c:v>1</c:v>
                </c:pt>
              </c:numCache>
            </c:numRef>
          </c:val>
        </c:ser>
        <c:axId val="81018240"/>
        <c:axId val="81020032"/>
      </c:barChart>
      <c:catAx>
        <c:axId val="81018240"/>
        <c:scaling>
          <c:orientation val="minMax"/>
        </c:scaling>
        <c:axPos val="b"/>
        <c:tickLblPos val="nextTo"/>
        <c:crossAx val="81020032"/>
        <c:crosses val="autoZero"/>
        <c:auto val="1"/>
        <c:lblAlgn val="ctr"/>
        <c:lblOffset val="100"/>
      </c:catAx>
      <c:valAx>
        <c:axId val="81020032"/>
        <c:scaling>
          <c:orientation val="minMax"/>
          <c:max val="1"/>
          <c:min val="0"/>
        </c:scaling>
        <c:axPos val="l"/>
        <c:majorGridlines/>
        <c:numFmt formatCode="0.00%" sourceLinked="1"/>
        <c:tickLblPos val="nextTo"/>
        <c:crossAx val="81018240"/>
        <c:crosses val="autoZero"/>
        <c:crossBetween val="between"/>
        <c:majorUnit val="0.2"/>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sz="1100" b="0" i="0" u="none" strike="noStrike" baseline="0">
                <a:solidFill>
                  <a:srgbClr val="000000"/>
                </a:solidFill>
                <a:latin typeface="Calibri"/>
                <a:ea typeface="Calibri"/>
                <a:cs typeface="Calibri"/>
              </a:defRPr>
            </a:pPr>
            <a:r>
              <a:rPr lang="pt-BR" dirty="0"/>
              <a:t>Proporção de responsáveis das crianças de 0-12 meses que receberam orientação nutricional e sobre aleitamento </a:t>
            </a:r>
            <a:r>
              <a:rPr lang="pt-BR" dirty="0" smtClean="0"/>
              <a:t>materno,</a:t>
            </a:r>
            <a:r>
              <a:rPr lang="pt-BR" baseline="0" dirty="0" smtClean="0"/>
              <a:t> sobre higiene bucal e prevenção dos principais problemas de saúde bucal.</a:t>
            </a:r>
            <a:endParaRPr lang="pt-BR" dirty="0"/>
          </a:p>
        </c:rich>
      </c:tx>
      <c:layout>
        <c:manualLayout>
          <c:xMode val="edge"/>
          <c:yMode val="edge"/>
          <c:x val="0.13025909579070341"/>
          <c:y val="4.2714816557025616E-2"/>
        </c:manualLayout>
      </c:layout>
      <c:spPr>
        <a:noFill/>
        <a:ln w="25400">
          <a:noFill/>
        </a:ln>
      </c:spPr>
    </c:title>
    <c:plotArea>
      <c:layout>
        <c:manualLayout>
          <c:layoutTarget val="inner"/>
          <c:xMode val="edge"/>
          <c:yMode val="edge"/>
          <c:x val="0.11147835425693443"/>
          <c:y val="0.31804090325661244"/>
          <c:w val="0.85506169909291752"/>
          <c:h val="0.48717961597647574"/>
        </c:manualLayout>
      </c:layout>
      <c:barChart>
        <c:barDir val="col"/>
        <c:grouping val="clustered"/>
        <c:ser>
          <c:idx val="0"/>
          <c:order val="0"/>
          <c:tx>
            <c:strRef>
              <c:f>Indicadores!$C$110</c:f>
              <c:strCache>
                <c:ptCount val="1"/>
                <c:pt idx="0">
                  <c:v>Proporção de responsáveis das crianças de 0-12 meses que receberam orientação nutricional e sobre aleitamento materno.</c:v>
                </c:pt>
              </c:strCache>
            </c:strRef>
          </c:tx>
          <c:spPr>
            <a:gradFill rotWithShape="0">
              <a:gsLst>
                <a:gs pos="0">
                  <a:srgbClr val="FF0000"/>
                </a:gs>
                <a:gs pos="100000">
                  <a:srgbClr val="FF0000"/>
                </a:gs>
              </a:gsLst>
              <a:lin ang="5400000" scaled="1"/>
            </a:gradFill>
            <a:ln w="25400">
              <a:noFill/>
            </a:ln>
          </c:spPr>
          <c:cat>
            <c:strRef>
              <c:f>Indicadores!$D$109:$G$109</c:f>
              <c:strCache>
                <c:ptCount val="4"/>
                <c:pt idx="0">
                  <c:v>Mês 1</c:v>
                </c:pt>
                <c:pt idx="1">
                  <c:v>Mês 2</c:v>
                </c:pt>
                <c:pt idx="2">
                  <c:v>Mês 3</c:v>
                </c:pt>
                <c:pt idx="3">
                  <c:v>Mês 4</c:v>
                </c:pt>
              </c:strCache>
            </c:strRef>
          </c:cat>
          <c:val>
            <c:numRef>
              <c:f>Indicadores!$D$110:$G$110</c:f>
              <c:numCache>
                <c:formatCode>0.0%</c:formatCode>
                <c:ptCount val="4"/>
                <c:pt idx="0">
                  <c:v>1</c:v>
                </c:pt>
                <c:pt idx="1">
                  <c:v>1</c:v>
                </c:pt>
                <c:pt idx="2">
                  <c:v>1</c:v>
                </c:pt>
                <c:pt idx="3">
                  <c:v>1</c:v>
                </c:pt>
              </c:numCache>
            </c:numRef>
          </c:val>
        </c:ser>
        <c:axId val="96495488"/>
        <c:axId val="96506624"/>
      </c:barChart>
      <c:catAx>
        <c:axId val="96495488"/>
        <c:scaling>
          <c:orientation val="minMax"/>
        </c:scaling>
        <c:axPos val="b"/>
        <c:numFmt formatCode="General" sourceLinked="1"/>
        <c:tickLblPos val="low"/>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6506624"/>
        <c:crossesAt val="0"/>
        <c:auto val="1"/>
        <c:lblAlgn val="ctr"/>
        <c:lblOffset val="100"/>
        <c:tickLblSkip val="1"/>
        <c:tickMarkSkip val="1"/>
      </c:catAx>
      <c:valAx>
        <c:axId val="96506624"/>
        <c:scaling>
          <c:orientation val="minMax"/>
          <c:max val="1"/>
          <c:min val="0"/>
        </c:scaling>
        <c:axPos val="l"/>
        <c:majorGridlines>
          <c:spPr>
            <a:ln w="3175">
              <a:solidFill>
                <a:srgbClr val="808080"/>
              </a:solidFill>
              <a:prstDash val="solid"/>
            </a:ln>
          </c:spPr>
        </c:majorGridlines>
        <c:numFmt formatCode="0.0%" sourceLinked="0"/>
        <c:tickLblPos val="low"/>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6495488"/>
        <c:crosses val="autoZero"/>
        <c:crossBetween val="between"/>
        <c:majorUnit val="0.2"/>
      </c:valAx>
      <c:spPr>
        <a:solidFill>
          <a:srgbClr val="FFFFFF"/>
        </a:solidFill>
        <a:ln w="25400">
          <a:noFill/>
        </a:ln>
      </c:spPr>
    </c:plotArea>
    <c:dispBlanksAs val="gap"/>
  </c:chart>
  <c:spPr>
    <a:solidFill>
      <a:srgbClr val="FFFFFF"/>
    </a:solidFill>
    <a:ln w="3175">
      <a:solidFill>
        <a:srgbClr val="808080"/>
      </a:solidFill>
      <a:prstDash val="solid"/>
    </a:ln>
  </c:spPr>
  <c:txPr>
    <a:bodyPr/>
    <a:lstStyle/>
    <a:p>
      <a:pPr>
        <a:defRPr sz="1100" b="0" i="0" u="none" strike="noStrike" baseline="0">
          <a:solidFill>
            <a:srgbClr val="000000"/>
          </a:solidFill>
          <a:latin typeface="Calibri"/>
          <a:ea typeface="Calibri"/>
          <a:cs typeface="Calibri"/>
        </a:defRPr>
      </a:pPr>
      <a:endParaRPr lang="pt-BR"/>
    </a:p>
  </c:txPr>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B489321E-AFCF-42B7-A65F-651CEF4F911C}" type="datetimeFigureOut">
              <a:rPr lang="pt-BR" smtClean="0"/>
              <a:pPr/>
              <a:t>27/08/2013</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831BA7BE-8DC5-44B1-A781-CDB3C0114092}"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B489321E-AFCF-42B7-A65F-651CEF4F911C}" type="datetimeFigureOut">
              <a:rPr lang="pt-BR" smtClean="0"/>
              <a:pPr/>
              <a:t>27/08/2013</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831BA7BE-8DC5-44B1-A781-CDB3C0114092}"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B489321E-AFCF-42B7-A65F-651CEF4F911C}" type="datetimeFigureOut">
              <a:rPr lang="pt-BR" smtClean="0"/>
              <a:pPr/>
              <a:t>27/08/2013</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831BA7BE-8DC5-44B1-A781-CDB3C0114092}"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B489321E-AFCF-42B7-A65F-651CEF4F911C}" type="datetimeFigureOut">
              <a:rPr lang="pt-BR" smtClean="0"/>
              <a:pPr/>
              <a:t>27/08/2013</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831BA7BE-8DC5-44B1-A781-CDB3C0114092}" type="slidenum">
              <a:rPr lang="pt-BR" smtClean="0"/>
              <a:pPr/>
              <a:t>‹nº›</a:t>
            </a:fld>
            <a:endParaRPr lang="pt-B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B489321E-AFCF-42B7-A65F-651CEF4F911C}" type="datetimeFigureOut">
              <a:rPr lang="pt-BR" smtClean="0"/>
              <a:pPr/>
              <a:t>27/08/2013</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831BA7BE-8DC5-44B1-A781-CDB3C0114092}" type="slidenum">
              <a:rPr lang="pt-BR" smtClean="0"/>
              <a:pPr/>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B489321E-AFCF-42B7-A65F-651CEF4F911C}" type="datetimeFigureOut">
              <a:rPr lang="pt-BR" smtClean="0"/>
              <a:pPr/>
              <a:t>27/08/2013</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831BA7BE-8DC5-44B1-A781-CDB3C0114092}" type="slidenum">
              <a:rPr lang="pt-BR" smtClean="0"/>
              <a:pPr/>
              <a:t>‹nº›</a:t>
            </a:fld>
            <a:endParaRPr lang="pt-B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B489321E-AFCF-42B7-A65F-651CEF4F911C}" type="datetimeFigureOut">
              <a:rPr lang="pt-BR" smtClean="0"/>
              <a:pPr/>
              <a:t>27/08/2013</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831BA7BE-8DC5-44B1-A781-CDB3C0114092}"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B489321E-AFCF-42B7-A65F-651CEF4F911C}" type="datetimeFigureOut">
              <a:rPr lang="pt-BR" smtClean="0"/>
              <a:pPr/>
              <a:t>27/08/2013</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831BA7BE-8DC5-44B1-A781-CDB3C0114092}" type="slidenum">
              <a:rPr lang="pt-BR" smtClean="0"/>
              <a:pPr/>
              <a:t>‹nº›</a:t>
            </a:fld>
            <a:endParaRPr lang="pt-B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B489321E-AFCF-42B7-A65F-651CEF4F911C}" type="datetimeFigureOut">
              <a:rPr lang="pt-BR" smtClean="0"/>
              <a:pPr/>
              <a:t>27/08/2013</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831BA7BE-8DC5-44B1-A781-CDB3C0114092}"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B489321E-AFCF-42B7-A65F-651CEF4F911C}" type="datetimeFigureOut">
              <a:rPr lang="pt-BR" smtClean="0"/>
              <a:pPr/>
              <a:t>27/08/2013</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831BA7BE-8DC5-44B1-A781-CDB3C0114092}"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B489321E-AFCF-42B7-A65F-651CEF4F911C}" type="datetimeFigureOut">
              <a:rPr lang="pt-BR" smtClean="0"/>
              <a:pPr/>
              <a:t>27/08/2013</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831BA7BE-8DC5-44B1-A781-CDB3C0114092}" type="slidenum">
              <a:rPr lang="pt-BR" smtClean="0"/>
              <a:pPr/>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89321E-AFCF-42B7-A65F-651CEF4F911C}" type="datetimeFigureOut">
              <a:rPr lang="pt-BR" smtClean="0"/>
              <a:pPr/>
              <a:t>27/08/2013</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31BA7BE-8DC5-44B1-A781-CDB3C0114092}"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1052736"/>
            <a:ext cx="7772400" cy="1829761"/>
          </a:xfrm>
        </p:spPr>
        <p:txBody>
          <a:bodyPr>
            <a:normAutofit fontScale="90000"/>
          </a:bodyPr>
          <a:lstStyle/>
          <a:p>
            <a:pPr algn="ctr">
              <a:lnSpc>
                <a:spcPct val="115000"/>
              </a:lnSpc>
              <a:spcAft>
                <a:spcPts val="300"/>
              </a:spcAft>
            </a:pPr>
            <a:r>
              <a:rPr lang="pt-BR" sz="2700" b="0" spc="5" dirty="0" smtClean="0">
                <a:effectLst/>
                <a:latin typeface="Constantia" pitchFamily="18" charset="0"/>
                <a:ea typeface="Calibri"/>
                <a:cs typeface="Times New Roman"/>
              </a:rPr>
              <a:t>Universidade Aberta do SUS</a:t>
            </a:r>
            <a:r>
              <a:rPr lang="pt-BR" sz="2700" b="0" dirty="0" smtClean="0">
                <a:effectLst/>
                <a:latin typeface="Constantia" pitchFamily="18" charset="0"/>
                <a:ea typeface="Calibri"/>
                <a:cs typeface="Times New Roman"/>
              </a:rPr>
              <a:t/>
            </a:r>
            <a:br>
              <a:rPr lang="pt-BR" sz="2700" b="0" dirty="0" smtClean="0">
                <a:effectLst/>
                <a:latin typeface="Constantia" pitchFamily="18" charset="0"/>
                <a:ea typeface="Calibri"/>
                <a:cs typeface="Times New Roman"/>
              </a:rPr>
            </a:br>
            <a:r>
              <a:rPr lang="pt-BR" sz="2700" b="0" spc="5" dirty="0" smtClean="0">
                <a:effectLst/>
                <a:latin typeface="Constantia" pitchFamily="18" charset="0"/>
                <a:ea typeface="Calibri"/>
                <a:cs typeface="Times New Roman"/>
              </a:rPr>
              <a:t>Universidade Federal de Pelotas</a:t>
            </a:r>
            <a:r>
              <a:rPr lang="pt-BR" sz="2700" b="0" dirty="0" smtClean="0">
                <a:effectLst/>
                <a:latin typeface="Constantia" pitchFamily="18" charset="0"/>
                <a:ea typeface="Calibri"/>
                <a:cs typeface="Times New Roman"/>
              </a:rPr>
              <a:t/>
            </a:r>
            <a:br>
              <a:rPr lang="pt-BR" sz="2700" b="0" dirty="0" smtClean="0">
                <a:effectLst/>
                <a:latin typeface="Constantia" pitchFamily="18" charset="0"/>
                <a:ea typeface="Calibri"/>
                <a:cs typeface="Times New Roman"/>
              </a:rPr>
            </a:br>
            <a:r>
              <a:rPr lang="pt-BR" sz="2700" b="0" spc="5" dirty="0" smtClean="0">
                <a:effectLst/>
                <a:latin typeface="Constantia" pitchFamily="18" charset="0"/>
                <a:ea typeface="Calibri"/>
                <a:cs typeface="Times New Roman"/>
              </a:rPr>
              <a:t>Especialização em Saúde da Família</a:t>
            </a:r>
            <a:r>
              <a:rPr lang="pt-BR" sz="2700" b="0" dirty="0" smtClean="0">
                <a:effectLst/>
                <a:latin typeface="Constantia" pitchFamily="18" charset="0"/>
                <a:ea typeface="Calibri"/>
                <a:cs typeface="Times New Roman"/>
              </a:rPr>
              <a:t/>
            </a:r>
            <a:br>
              <a:rPr lang="pt-BR" sz="2700" b="0" dirty="0" smtClean="0">
                <a:effectLst/>
                <a:latin typeface="Constantia" pitchFamily="18" charset="0"/>
                <a:ea typeface="Calibri"/>
                <a:cs typeface="Times New Roman"/>
              </a:rPr>
            </a:br>
            <a:r>
              <a:rPr lang="pt-BR" sz="2700" b="0" spc="5" dirty="0" smtClean="0">
                <a:effectLst/>
                <a:latin typeface="Constantia" pitchFamily="18" charset="0"/>
                <a:ea typeface="Calibri"/>
                <a:cs typeface="Times New Roman"/>
              </a:rPr>
              <a:t>Modalidade à Distância</a:t>
            </a:r>
            <a:r>
              <a:rPr lang="pt-BR" sz="2700" b="0" dirty="0" smtClean="0">
                <a:effectLst/>
                <a:latin typeface="Constantia" pitchFamily="18" charset="0"/>
                <a:ea typeface="Calibri"/>
                <a:cs typeface="Times New Roman"/>
              </a:rPr>
              <a:t/>
            </a:r>
            <a:br>
              <a:rPr lang="pt-BR" sz="2700" b="0" dirty="0" smtClean="0">
                <a:effectLst/>
                <a:latin typeface="Constantia" pitchFamily="18" charset="0"/>
                <a:ea typeface="Calibri"/>
                <a:cs typeface="Times New Roman"/>
              </a:rPr>
            </a:br>
            <a:r>
              <a:rPr lang="pt-BR" sz="2700" b="0" spc="5" dirty="0" smtClean="0">
                <a:effectLst/>
                <a:latin typeface="Constantia" pitchFamily="18" charset="0"/>
                <a:ea typeface="Calibri"/>
                <a:cs typeface="Times New Roman"/>
              </a:rPr>
              <a:t>Turma 2</a:t>
            </a:r>
            <a:r>
              <a:rPr lang="pt-BR" sz="2400" dirty="0" smtClean="0">
                <a:latin typeface="Calibri"/>
                <a:ea typeface="Calibri"/>
                <a:cs typeface="Times New Roman"/>
              </a:rPr>
              <a:t/>
            </a:r>
            <a:br>
              <a:rPr lang="pt-BR" sz="2400" dirty="0" smtClean="0">
                <a:latin typeface="Calibri"/>
                <a:ea typeface="Calibri"/>
                <a:cs typeface="Times New Roman"/>
              </a:rPr>
            </a:br>
            <a:endParaRPr lang="pt-BR" sz="2400" dirty="0"/>
          </a:p>
        </p:txBody>
      </p:sp>
      <p:sp>
        <p:nvSpPr>
          <p:cNvPr id="3" name="Subtítulo 2"/>
          <p:cNvSpPr>
            <a:spLocks noGrp="1"/>
          </p:cNvSpPr>
          <p:nvPr>
            <p:ph type="subTitle" idx="1"/>
          </p:nvPr>
        </p:nvSpPr>
        <p:spPr>
          <a:xfrm>
            <a:off x="288032" y="2708920"/>
            <a:ext cx="8604448" cy="2160240"/>
          </a:xfrm>
        </p:spPr>
        <p:txBody>
          <a:bodyPr>
            <a:normAutofit fontScale="92500" lnSpcReduction="10000"/>
          </a:bodyPr>
          <a:lstStyle/>
          <a:p>
            <a:pPr algn="ctr"/>
            <a:r>
              <a:rPr lang="pt-BR" sz="4000" dirty="0" smtClean="0">
                <a:ln w="18415" cmpd="sng">
                  <a:solidFill>
                    <a:srgbClr val="002060"/>
                  </a:solidFill>
                  <a:prstDash val="solid"/>
                </a:ln>
                <a:solidFill>
                  <a:srgbClr val="002060"/>
                </a:solidFill>
                <a:latin typeface="Constantia" pitchFamily="18" charset="0"/>
              </a:rPr>
              <a:t>Melhoria do atendimento odontológico para crianças de 0-72 meses no Centro de Saúde de Araucária (CSA) no município de Araucária –PR.</a:t>
            </a:r>
            <a:endParaRPr lang="pt-BR" sz="4000" dirty="0">
              <a:ln w="18415" cmpd="sng">
                <a:solidFill>
                  <a:srgbClr val="002060"/>
                </a:solidFill>
                <a:prstDash val="solid"/>
              </a:ln>
              <a:solidFill>
                <a:srgbClr val="002060"/>
              </a:solidFill>
              <a:latin typeface="Constantia" pitchFamily="18" charset="0"/>
            </a:endParaRPr>
          </a:p>
        </p:txBody>
      </p:sp>
      <p:pic>
        <p:nvPicPr>
          <p:cNvPr id="4" name="Imagem 3"/>
          <p:cNvPicPr/>
          <p:nvPr/>
        </p:nvPicPr>
        <p:blipFill>
          <a:blip r:embed="rId2" cstate="print"/>
          <a:srcRect/>
          <a:stretch>
            <a:fillRect/>
          </a:stretch>
        </p:blipFill>
        <p:spPr bwMode="auto">
          <a:xfrm>
            <a:off x="539552" y="620688"/>
            <a:ext cx="1296144" cy="1296144"/>
          </a:xfrm>
          <a:prstGeom prst="rect">
            <a:avLst/>
          </a:prstGeom>
          <a:solidFill>
            <a:srgbClr val="FFFFFF"/>
          </a:solidFill>
          <a:ln w="9525">
            <a:noFill/>
            <a:miter lim="800000"/>
            <a:headEnd/>
            <a:tailEnd/>
          </a:ln>
        </p:spPr>
      </p:pic>
      <p:sp>
        <p:nvSpPr>
          <p:cNvPr id="5" name="CaixaDeTexto 4"/>
          <p:cNvSpPr txBox="1"/>
          <p:nvPr/>
        </p:nvSpPr>
        <p:spPr>
          <a:xfrm>
            <a:off x="683568" y="5589240"/>
            <a:ext cx="5760640" cy="1200329"/>
          </a:xfrm>
          <a:prstGeom prst="rect">
            <a:avLst/>
          </a:prstGeom>
          <a:noFill/>
        </p:spPr>
        <p:txBody>
          <a:bodyPr wrap="square" rtlCol="0">
            <a:spAutoFit/>
          </a:bodyPr>
          <a:lstStyle/>
          <a:p>
            <a:r>
              <a:rPr lang="pt-BR" sz="2400" dirty="0" smtClean="0">
                <a:solidFill>
                  <a:srgbClr val="002060"/>
                </a:solidFill>
                <a:latin typeface="Constantia" pitchFamily="18" charset="0"/>
              </a:rPr>
              <a:t>Aluna: Christiane Luiza Santos</a:t>
            </a:r>
          </a:p>
          <a:p>
            <a:r>
              <a:rPr lang="pt-BR" sz="2400" dirty="0" smtClean="0">
                <a:solidFill>
                  <a:srgbClr val="002060"/>
                </a:solidFill>
                <a:latin typeface="Constantia" pitchFamily="18" charset="0"/>
              </a:rPr>
              <a:t>Orientadores: Aline Feijó</a:t>
            </a:r>
          </a:p>
          <a:p>
            <a:r>
              <a:rPr lang="pt-BR" sz="2400" dirty="0">
                <a:solidFill>
                  <a:srgbClr val="002060"/>
                </a:solidFill>
                <a:latin typeface="Constantia" pitchFamily="18" charset="0"/>
              </a:rPr>
              <a:t> </a:t>
            </a:r>
            <a:r>
              <a:rPr lang="pt-BR" sz="2400" dirty="0" smtClean="0">
                <a:solidFill>
                  <a:srgbClr val="002060"/>
                </a:solidFill>
                <a:latin typeface="Constantia" pitchFamily="18" charset="0"/>
              </a:rPr>
              <a:t>                         Michel </a:t>
            </a:r>
            <a:r>
              <a:rPr lang="pt-BR" sz="2400" dirty="0" err="1" smtClean="0">
                <a:solidFill>
                  <a:srgbClr val="002060"/>
                </a:solidFill>
                <a:latin typeface="Constantia" pitchFamily="18" charset="0"/>
              </a:rPr>
              <a:t>Cerioli</a:t>
            </a:r>
            <a:r>
              <a:rPr lang="pt-BR" sz="2400" dirty="0" smtClean="0">
                <a:solidFill>
                  <a:srgbClr val="002060"/>
                </a:solidFill>
                <a:latin typeface="Constantia" pitchFamily="18" charset="0"/>
              </a:rPr>
              <a:t> </a:t>
            </a:r>
            <a:r>
              <a:rPr lang="pt-BR" sz="2400" dirty="0" err="1" smtClean="0">
                <a:solidFill>
                  <a:srgbClr val="002060"/>
                </a:solidFill>
                <a:latin typeface="Constantia" pitchFamily="18" charset="0"/>
              </a:rPr>
              <a:t>Giraldi</a:t>
            </a:r>
            <a:endParaRPr lang="pt-BR" sz="2400" dirty="0">
              <a:solidFill>
                <a:srgbClr val="002060"/>
              </a:solidFill>
              <a:latin typeface="Constantia" pitchFamily="18" charset="0"/>
            </a:endParaRPr>
          </a:p>
        </p:txBody>
      </p:sp>
      <p:pic>
        <p:nvPicPr>
          <p:cNvPr id="33794" name="Picture 2" descr="http://www.araucaria.pr.gov.br/sites/default/files/acms/01_imagens/07_secretarias/brasao_araucaria.jpg"/>
          <p:cNvPicPr>
            <a:picLocks noChangeAspect="1" noChangeArrowheads="1"/>
          </p:cNvPicPr>
          <p:nvPr/>
        </p:nvPicPr>
        <p:blipFill>
          <a:blip r:embed="rId3" cstate="print"/>
          <a:srcRect/>
          <a:stretch>
            <a:fillRect/>
          </a:stretch>
        </p:blipFill>
        <p:spPr bwMode="auto">
          <a:xfrm>
            <a:off x="7020272" y="548680"/>
            <a:ext cx="1880806" cy="14401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0.gstatic.com/images?q=tbn:ANd9GcTxQHN4BPwvpwwqNFbNF-3Ea_fBwS25sq7u02P-O0GUCJu9kpPl"/>
          <p:cNvPicPr>
            <a:picLocks noChangeAspect="1" noChangeArrowheads="1"/>
          </p:cNvPicPr>
          <p:nvPr/>
        </p:nvPicPr>
        <p:blipFill>
          <a:blip r:embed="rId2" cstate="print">
            <a:lum bright="70000" contrast="-70000"/>
          </a:blip>
          <a:srcRect/>
          <a:stretch>
            <a:fillRect/>
          </a:stretch>
        </p:blipFill>
        <p:spPr bwMode="auto">
          <a:xfrm>
            <a:off x="539552" y="1196752"/>
            <a:ext cx="7704856" cy="5420401"/>
          </a:xfrm>
          <a:prstGeom prst="rect">
            <a:avLst/>
          </a:prstGeom>
          <a:noFill/>
        </p:spPr>
      </p:pic>
      <p:sp>
        <p:nvSpPr>
          <p:cNvPr id="2" name="Espaço Reservado para Conteúdo 1"/>
          <p:cNvSpPr>
            <a:spLocks noGrp="1"/>
          </p:cNvSpPr>
          <p:nvPr>
            <p:ph idx="1"/>
          </p:nvPr>
        </p:nvSpPr>
        <p:spPr>
          <a:xfrm>
            <a:off x="251520" y="1412776"/>
            <a:ext cx="8435280" cy="4594515"/>
          </a:xfrm>
        </p:spPr>
        <p:txBody>
          <a:bodyPr/>
          <a:lstStyle/>
          <a:p>
            <a:pPr algn="just">
              <a:buNone/>
            </a:pPr>
            <a:r>
              <a:rPr lang="pt-BR" dirty="0" smtClean="0">
                <a:solidFill>
                  <a:schemeClr val="tx2">
                    <a:lumMod val="75000"/>
                  </a:schemeClr>
                </a:solidFill>
                <a:latin typeface="Constantia" pitchFamily="18" charset="0"/>
              </a:rPr>
              <a:t>O trabalho foi realizado com vistas à contemplar as ações nos quatro eixos temáticos.</a:t>
            </a:r>
          </a:p>
          <a:p>
            <a:pPr algn="just">
              <a:buNone/>
            </a:pPr>
            <a:endParaRPr lang="pt-BR" dirty="0" smtClean="0">
              <a:solidFill>
                <a:schemeClr val="tx2">
                  <a:lumMod val="75000"/>
                </a:schemeClr>
              </a:solidFill>
              <a:latin typeface="Constantia" pitchFamily="18" charset="0"/>
            </a:endParaRPr>
          </a:p>
          <a:p>
            <a:pPr marL="624078" indent="-514350" algn="just">
              <a:buAutoNum type="arabicPeriod"/>
            </a:pPr>
            <a:r>
              <a:rPr lang="pt-BR" dirty="0" smtClean="0">
                <a:solidFill>
                  <a:schemeClr val="tx2">
                    <a:lumMod val="75000"/>
                  </a:schemeClr>
                </a:solidFill>
                <a:latin typeface="Constantia" pitchFamily="18" charset="0"/>
              </a:rPr>
              <a:t>Ações de monitoramento e avaliação.</a:t>
            </a:r>
          </a:p>
          <a:p>
            <a:pPr marL="624078" indent="-514350" algn="just">
              <a:buAutoNum type="arabicPeriod"/>
            </a:pPr>
            <a:r>
              <a:rPr lang="pt-BR" dirty="0" smtClean="0">
                <a:solidFill>
                  <a:schemeClr val="tx2">
                    <a:lumMod val="75000"/>
                  </a:schemeClr>
                </a:solidFill>
                <a:latin typeface="Constantia" pitchFamily="18" charset="0"/>
              </a:rPr>
              <a:t>Ações de organização e gestão do serviço.</a:t>
            </a:r>
          </a:p>
          <a:p>
            <a:pPr marL="624078" indent="-514350" algn="just">
              <a:buAutoNum type="arabicPeriod"/>
            </a:pPr>
            <a:r>
              <a:rPr lang="pt-BR" dirty="0" smtClean="0">
                <a:solidFill>
                  <a:schemeClr val="tx2">
                    <a:lumMod val="75000"/>
                  </a:schemeClr>
                </a:solidFill>
                <a:latin typeface="Constantia" pitchFamily="18" charset="0"/>
              </a:rPr>
              <a:t>Ações de engajamento público.</a:t>
            </a:r>
          </a:p>
          <a:p>
            <a:pPr marL="624078" indent="-514350" algn="just">
              <a:buAutoNum type="arabicPeriod"/>
            </a:pPr>
            <a:r>
              <a:rPr lang="pt-BR" dirty="0" smtClean="0">
                <a:solidFill>
                  <a:schemeClr val="tx2">
                    <a:lumMod val="75000"/>
                  </a:schemeClr>
                </a:solidFill>
                <a:latin typeface="Constantia" pitchFamily="18" charset="0"/>
              </a:rPr>
              <a:t>Ações de qualificação de prática clínica</a:t>
            </a:r>
            <a:r>
              <a:rPr lang="pt-BR" dirty="0" smtClean="0">
                <a:latin typeface="Constantia" pitchFamily="18" charset="0"/>
              </a:rPr>
              <a:t>.</a:t>
            </a:r>
            <a:endParaRPr lang="pt-BR" dirty="0">
              <a:latin typeface="Constantia" pitchFamily="18" charset="0"/>
            </a:endParaRPr>
          </a:p>
        </p:txBody>
      </p:sp>
      <p:sp>
        <p:nvSpPr>
          <p:cNvPr id="3" name="Título 2"/>
          <p:cNvSpPr>
            <a:spLocks noGrp="1"/>
          </p:cNvSpPr>
          <p:nvPr>
            <p:ph type="title"/>
          </p:nvPr>
        </p:nvSpPr>
        <p:spPr/>
        <p:txBody>
          <a:bodyPr/>
          <a:lstStyle/>
          <a:p>
            <a:r>
              <a:rPr lang="pt-BR" dirty="0" smtClean="0">
                <a:ln>
                  <a:solidFill>
                    <a:srgbClr val="002060"/>
                  </a:solidFill>
                </a:ln>
                <a:solidFill>
                  <a:srgbClr val="002060"/>
                </a:solidFill>
                <a:effectLst/>
                <a:latin typeface="Constantia" pitchFamily="18" charset="0"/>
              </a:rPr>
              <a:t>Metodologia</a:t>
            </a:r>
            <a:endParaRPr lang="pt-BR" dirty="0">
              <a:ln>
                <a:solidFill>
                  <a:srgbClr val="002060"/>
                </a:solidFill>
              </a:ln>
              <a:solidFill>
                <a:srgbClr val="002060"/>
              </a:solidFill>
              <a:effectLst/>
              <a:latin typeface="Constant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0.gstatic.com/images?q=tbn:ANd9GcTxQHN4BPwvpwwqNFbNF-3Ea_fBwS25sq7u02P-O0GUCJu9kpPl"/>
          <p:cNvPicPr>
            <a:picLocks noChangeAspect="1" noChangeArrowheads="1"/>
          </p:cNvPicPr>
          <p:nvPr/>
        </p:nvPicPr>
        <p:blipFill>
          <a:blip r:embed="rId2" cstate="print">
            <a:lum bright="70000" contrast="-70000"/>
          </a:blip>
          <a:srcRect/>
          <a:stretch>
            <a:fillRect/>
          </a:stretch>
        </p:blipFill>
        <p:spPr bwMode="auto">
          <a:xfrm>
            <a:off x="611560" y="1484785"/>
            <a:ext cx="8064896" cy="4896544"/>
          </a:xfrm>
          <a:prstGeom prst="rect">
            <a:avLst/>
          </a:prstGeom>
          <a:noFill/>
        </p:spPr>
      </p:pic>
      <p:sp>
        <p:nvSpPr>
          <p:cNvPr id="2" name="Espaço Reservado para Conteúdo 1"/>
          <p:cNvSpPr>
            <a:spLocks noGrp="1"/>
          </p:cNvSpPr>
          <p:nvPr>
            <p:ph idx="1"/>
          </p:nvPr>
        </p:nvSpPr>
        <p:spPr>
          <a:xfrm>
            <a:off x="251520" y="1484784"/>
            <a:ext cx="8424936" cy="5040560"/>
          </a:xfrm>
        </p:spPr>
        <p:txBody>
          <a:bodyPr>
            <a:normAutofit fontScale="92500"/>
          </a:bodyPr>
          <a:lstStyle/>
          <a:p>
            <a:pPr algn="just"/>
            <a:r>
              <a:rPr lang="pt-BR" dirty="0" smtClean="0">
                <a:solidFill>
                  <a:schemeClr val="tx2">
                    <a:lumMod val="50000"/>
                  </a:schemeClr>
                </a:solidFill>
                <a:latin typeface="Constantia" pitchFamily="18" charset="0"/>
              </a:rPr>
              <a:t>Ações de qualificação de prática clínica: capacitação da equipe de enfermagem e odontologia.</a:t>
            </a:r>
          </a:p>
          <a:p>
            <a:pPr algn="just"/>
            <a:r>
              <a:rPr lang="pt-BR" dirty="0" smtClean="0">
                <a:solidFill>
                  <a:schemeClr val="tx2">
                    <a:lumMod val="50000"/>
                  </a:schemeClr>
                </a:solidFill>
                <a:latin typeface="Constantia" pitchFamily="18" charset="0"/>
              </a:rPr>
              <a:t>Ações de organização e gestão do serviço: fluxograma dos bebês, acolhimento das demandas, cadastramento, organização de agenda, exames clínicos e registro correto das informações, estratificação de risco. Oferta de ações de promoção e prevenção aos responsáveis.</a:t>
            </a:r>
          </a:p>
          <a:p>
            <a:pPr algn="just"/>
            <a:r>
              <a:rPr lang="pt-BR" dirty="0" smtClean="0">
                <a:solidFill>
                  <a:schemeClr val="tx2">
                    <a:lumMod val="50000"/>
                  </a:schemeClr>
                </a:solidFill>
                <a:latin typeface="Constantia" pitchFamily="18" charset="0"/>
              </a:rPr>
              <a:t>Ações de monitoramento: avaliação periódica dos registros, busca ativa quando necessário.</a:t>
            </a:r>
          </a:p>
          <a:p>
            <a:pPr algn="just"/>
            <a:r>
              <a:rPr lang="pt-BR" dirty="0" smtClean="0">
                <a:solidFill>
                  <a:schemeClr val="tx2">
                    <a:lumMod val="50000"/>
                  </a:schemeClr>
                </a:solidFill>
                <a:latin typeface="Constantia" pitchFamily="18" charset="0"/>
              </a:rPr>
              <a:t>Ações de engajamento público:  através de cartazes, contatos pessoais e em grupo, conselho local de saúde, escolas infantis.</a:t>
            </a:r>
            <a:endParaRPr lang="pt-BR" dirty="0">
              <a:solidFill>
                <a:schemeClr val="tx2">
                  <a:lumMod val="50000"/>
                </a:schemeClr>
              </a:solidFill>
              <a:latin typeface="Constantia" pitchFamily="18" charset="0"/>
            </a:endParaRPr>
          </a:p>
        </p:txBody>
      </p:sp>
      <p:sp>
        <p:nvSpPr>
          <p:cNvPr id="3" name="Título 2"/>
          <p:cNvSpPr>
            <a:spLocks noGrp="1"/>
          </p:cNvSpPr>
          <p:nvPr>
            <p:ph type="title"/>
          </p:nvPr>
        </p:nvSpPr>
        <p:spPr/>
        <p:txBody>
          <a:bodyPr>
            <a:normAutofit/>
          </a:bodyPr>
          <a:lstStyle/>
          <a:p>
            <a:r>
              <a:rPr lang="pt-BR" dirty="0" smtClean="0">
                <a:ln>
                  <a:solidFill>
                    <a:srgbClr val="002060"/>
                  </a:solidFill>
                </a:ln>
                <a:solidFill>
                  <a:srgbClr val="002060"/>
                </a:solidFill>
                <a:effectLst/>
                <a:latin typeface="Constantia" pitchFamily="18" charset="0"/>
              </a:rPr>
              <a:t>Metodologia: As ações realizadas</a:t>
            </a:r>
            <a:endParaRPr lang="pt-BR" dirty="0">
              <a:ln>
                <a:solidFill>
                  <a:srgbClr val="002060"/>
                </a:solidFill>
              </a:ln>
              <a:solidFill>
                <a:srgbClr val="002060"/>
              </a:solidFill>
              <a:effectLst/>
              <a:latin typeface="Constant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algn="just">
              <a:buNone/>
            </a:pPr>
            <a:r>
              <a:rPr lang="pt-BR" b="1" u="sng" dirty="0" smtClean="0">
                <a:solidFill>
                  <a:schemeClr val="accent6">
                    <a:lumMod val="75000"/>
                  </a:schemeClr>
                </a:solidFill>
                <a:latin typeface="Constantia" pitchFamily="18" charset="0"/>
              </a:rPr>
              <a:t>Relativos ao objetivo específico 1:</a:t>
            </a:r>
            <a:r>
              <a:rPr lang="pt-BR" b="1" dirty="0" smtClean="0">
                <a:latin typeface="Constantia" pitchFamily="18" charset="0"/>
              </a:rPr>
              <a:t> </a:t>
            </a:r>
            <a:r>
              <a:rPr lang="pt-BR" dirty="0" smtClean="0">
                <a:solidFill>
                  <a:schemeClr val="tx2"/>
                </a:solidFill>
                <a:latin typeface="Constantia" pitchFamily="18" charset="0"/>
              </a:rPr>
              <a:t>Ampliar a cobertura de atenção a saúde bucal em crianças de 0-72 meses.</a:t>
            </a:r>
          </a:p>
          <a:p>
            <a:pPr algn="just"/>
            <a:r>
              <a:rPr lang="pt-BR" b="1" dirty="0" smtClean="0">
                <a:solidFill>
                  <a:schemeClr val="tx2"/>
                </a:solidFill>
                <a:latin typeface="Constantia" pitchFamily="18" charset="0"/>
              </a:rPr>
              <a:t>Meta 1: </a:t>
            </a:r>
            <a:r>
              <a:rPr lang="pt-BR" u="sng" dirty="0" smtClean="0">
                <a:solidFill>
                  <a:schemeClr val="tx2"/>
                </a:solidFill>
                <a:latin typeface="Constantia" pitchFamily="18" charset="0"/>
              </a:rPr>
              <a:t>Ampliar a cobertura de primeira consulta odontológica das crianças até 12 meses em 40%.</a:t>
            </a:r>
          </a:p>
          <a:p>
            <a:endParaRPr lang="pt-BR" dirty="0" smtClean="0"/>
          </a:p>
          <a:p>
            <a:endParaRPr lang="pt-BR" dirty="0"/>
          </a:p>
        </p:txBody>
      </p:sp>
      <p:sp>
        <p:nvSpPr>
          <p:cNvPr id="3" name="Título 2"/>
          <p:cNvSpPr>
            <a:spLocks noGrp="1"/>
          </p:cNvSpPr>
          <p:nvPr>
            <p:ph type="title"/>
          </p:nvPr>
        </p:nvSpPr>
        <p:spPr/>
        <p:txBody>
          <a:bodyPr/>
          <a:lstStyle/>
          <a:p>
            <a:r>
              <a:rPr lang="pt-BR" dirty="0" smtClean="0">
                <a:ln>
                  <a:solidFill>
                    <a:srgbClr val="002060"/>
                  </a:solidFill>
                </a:ln>
                <a:solidFill>
                  <a:srgbClr val="002060"/>
                </a:solidFill>
                <a:effectLst/>
                <a:latin typeface="Constantia" pitchFamily="18" charset="0"/>
              </a:rPr>
              <a:t>Resultados</a:t>
            </a:r>
            <a:endParaRPr lang="pt-BR" dirty="0">
              <a:ln>
                <a:solidFill>
                  <a:srgbClr val="002060"/>
                </a:solidFill>
              </a:ln>
              <a:solidFill>
                <a:srgbClr val="002060"/>
              </a:solidFill>
              <a:effectLst/>
              <a:latin typeface="Constantia"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645081" y="4202467"/>
            <a:ext cx="7297639" cy="15307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95536" y="1628800"/>
            <a:ext cx="8373616" cy="4597971"/>
          </a:xfrm>
        </p:spPr>
        <p:txBody>
          <a:bodyPr/>
          <a:lstStyle/>
          <a:p>
            <a:pPr algn="just"/>
            <a:r>
              <a:rPr lang="pt-BR" b="1" dirty="0" smtClean="0">
                <a:latin typeface="Constantia" pitchFamily="18" charset="0"/>
              </a:rPr>
              <a:t>Meta 2:</a:t>
            </a:r>
            <a:r>
              <a:rPr lang="pt-BR" dirty="0" smtClean="0">
                <a:latin typeface="Constantia" pitchFamily="18" charset="0"/>
              </a:rPr>
              <a:t> </a:t>
            </a:r>
            <a:r>
              <a:rPr lang="pt-BR" u="sng" dirty="0" smtClean="0">
                <a:solidFill>
                  <a:schemeClr val="tx2"/>
                </a:solidFill>
                <a:latin typeface="Constantia" pitchFamily="18" charset="0"/>
              </a:rPr>
              <a:t>Atender 100% das crianças de 12-72 meses que procuram espontaneamente a unidade.</a:t>
            </a:r>
            <a:r>
              <a:rPr lang="pt-BR" dirty="0" smtClean="0">
                <a:solidFill>
                  <a:schemeClr val="tx2"/>
                </a:solidFill>
                <a:latin typeface="Constantia" pitchFamily="18" charset="0"/>
              </a:rPr>
              <a:t> </a:t>
            </a:r>
          </a:p>
          <a:p>
            <a:pPr>
              <a:buNone/>
            </a:pPr>
            <a:endParaRPr lang="pt-BR" dirty="0"/>
          </a:p>
        </p:txBody>
      </p:sp>
      <p:sp>
        <p:nvSpPr>
          <p:cNvPr id="3" name="Título 2"/>
          <p:cNvSpPr>
            <a:spLocks noGrp="1"/>
          </p:cNvSpPr>
          <p:nvPr>
            <p:ph type="title"/>
          </p:nvPr>
        </p:nvSpPr>
        <p:spPr/>
        <p:txBody>
          <a:bodyPr/>
          <a:lstStyle/>
          <a:p>
            <a:r>
              <a:rPr lang="pt-BR" dirty="0" smtClean="0">
                <a:ln>
                  <a:solidFill>
                    <a:srgbClr val="002060"/>
                  </a:solidFill>
                </a:ln>
                <a:solidFill>
                  <a:srgbClr val="002060"/>
                </a:solidFill>
                <a:effectLst/>
                <a:latin typeface="Constantia" pitchFamily="18" charset="0"/>
              </a:rPr>
              <a:t>Resultados</a:t>
            </a:r>
            <a:endParaRPr lang="pt-BR" dirty="0">
              <a:effectLst/>
            </a:endParaRPr>
          </a:p>
        </p:txBody>
      </p:sp>
      <p:pic>
        <p:nvPicPr>
          <p:cNvPr id="2050" name="Picture 2"/>
          <p:cNvPicPr>
            <a:picLocks noChangeAspect="1" noChangeArrowheads="1"/>
          </p:cNvPicPr>
          <p:nvPr/>
        </p:nvPicPr>
        <p:blipFill>
          <a:blip r:embed="rId2" cstate="print"/>
          <a:srcRect/>
          <a:stretch>
            <a:fillRect/>
          </a:stretch>
        </p:blipFill>
        <p:spPr bwMode="auto">
          <a:xfrm>
            <a:off x="586771" y="3140968"/>
            <a:ext cx="8233701"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0" y="1124744"/>
            <a:ext cx="8964488" cy="5400600"/>
          </a:xfrm>
        </p:spPr>
        <p:txBody>
          <a:bodyPr>
            <a:normAutofit fontScale="70000" lnSpcReduction="20000"/>
          </a:bodyPr>
          <a:lstStyle/>
          <a:p>
            <a:pPr algn="just">
              <a:buNone/>
            </a:pPr>
            <a:r>
              <a:rPr lang="pt-BR" b="1" u="sng" dirty="0" smtClean="0">
                <a:solidFill>
                  <a:schemeClr val="accent6">
                    <a:lumMod val="75000"/>
                  </a:schemeClr>
                </a:solidFill>
                <a:latin typeface="Constantia" pitchFamily="18" charset="0"/>
              </a:rPr>
              <a:t>Relativo ao objetivo específico 2</a:t>
            </a:r>
            <a:r>
              <a:rPr lang="pt-BR" dirty="0" smtClean="0">
                <a:solidFill>
                  <a:schemeClr val="accent6">
                    <a:lumMod val="75000"/>
                  </a:schemeClr>
                </a:solidFill>
                <a:latin typeface="Constantia" pitchFamily="18" charset="0"/>
              </a:rPr>
              <a:t>:</a:t>
            </a:r>
            <a:r>
              <a:rPr lang="pt-BR" dirty="0" smtClean="0">
                <a:latin typeface="Constantia" pitchFamily="18" charset="0"/>
              </a:rPr>
              <a:t> </a:t>
            </a:r>
            <a:r>
              <a:rPr lang="pt-BR" dirty="0" smtClean="0">
                <a:solidFill>
                  <a:schemeClr val="tx2"/>
                </a:solidFill>
                <a:latin typeface="Constantia" pitchFamily="18" charset="0"/>
              </a:rPr>
              <a:t>Melhorar a adesão ao atendimento em saúde bucal.</a:t>
            </a:r>
          </a:p>
          <a:p>
            <a:pPr algn="just">
              <a:buNone/>
            </a:pPr>
            <a:r>
              <a:rPr lang="pt-BR" b="1" dirty="0" smtClean="0">
                <a:latin typeface="Constantia" pitchFamily="18" charset="0"/>
              </a:rPr>
              <a:t>Meta 3:</a:t>
            </a:r>
            <a:r>
              <a:rPr lang="pt-BR" dirty="0" smtClean="0">
                <a:solidFill>
                  <a:schemeClr val="tx2"/>
                </a:solidFill>
                <a:latin typeface="Constantia" pitchFamily="18" charset="0"/>
              </a:rPr>
              <a:t> </a:t>
            </a:r>
            <a:r>
              <a:rPr lang="pt-BR" u="sng" dirty="0" smtClean="0">
                <a:solidFill>
                  <a:schemeClr val="tx2"/>
                </a:solidFill>
                <a:latin typeface="Constantia" pitchFamily="18" charset="0"/>
              </a:rPr>
              <a:t>Fazer busca ativa em 30% dos menores de um ano de maior risco identificado e/ou faltosos às consultas.</a:t>
            </a:r>
          </a:p>
          <a:p>
            <a:pPr algn="just">
              <a:buNone/>
            </a:pPr>
            <a:r>
              <a:rPr lang="pt-BR" dirty="0" smtClean="0">
                <a:solidFill>
                  <a:schemeClr val="tx2"/>
                </a:solidFill>
                <a:latin typeface="Constantia" pitchFamily="18" charset="0"/>
              </a:rPr>
              <a:t>Esta ação não foi realizada no período de quatro meses, pois durante a intervenção nenhuma se enquadrou dentro dos critérios estabelecidos de alto risco. E as crianças que participaram compareciam às consultas agendadas regularmente.</a:t>
            </a:r>
          </a:p>
          <a:p>
            <a:pPr algn="just">
              <a:buNone/>
            </a:pPr>
            <a:endParaRPr lang="pt-BR" dirty="0" smtClean="0">
              <a:latin typeface="Constantia" pitchFamily="18" charset="0"/>
            </a:endParaRPr>
          </a:p>
          <a:p>
            <a:pPr>
              <a:buNone/>
            </a:pPr>
            <a:r>
              <a:rPr lang="pt-BR" b="1" u="sng" dirty="0" smtClean="0">
                <a:solidFill>
                  <a:schemeClr val="accent6">
                    <a:lumMod val="75000"/>
                  </a:schemeClr>
                </a:solidFill>
                <a:latin typeface="Constantia" pitchFamily="18" charset="0"/>
              </a:rPr>
              <a:t>Relativo ao objetivo específico 3:</a:t>
            </a:r>
            <a:r>
              <a:rPr lang="pt-BR" dirty="0" smtClean="0">
                <a:latin typeface="Constantia" pitchFamily="18" charset="0"/>
              </a:rPr>
              <a:t>  </a:t>
            </a:r>
            <a:r>
              <a:rPr lang="pt-BR" dirty="0" smtClean="0">
                <a:solidFill>
                  <a:schemeClr val="tx2"/>
                </a:solidFill>
                <a:latin typeface="Constantia" pitchFamily="18" charset="0"/>
              </a:rPr>
              <a:t>Melhorar a qualidade do atendimento em saúde bucal.</a:t>
            </a:r>
          </a:p>
          <a:p>
            <a:pPr>
              <a:buNone/>
            </a:pPr>
            <a:r>
              <a:rPr lang="pt-BR" b="1" dirty="0" smtClean="0">
                <a:latin typeface="Constantia" pitchFamily="18" charset="0"/>
              </a:rPr>
              <a:t>Meta 4:</a:t>
            </a:r>
            <a:r>
              <a:rPr lang="pt-BR" dirty="0" smtClean="0">
                <a:latin typeface="Constantia" pitchFamily="18" charset="0"/>
              </a:rPr>
              <a:t> </a:t>
            </a:r>
            <a:r>
              <a:rPr lang="pt-BR" u="sng" dirty="0" smtClean="0">
                <a:solidFill>
                  <a:schemeClr val="tx2"/>
                </a:solidFill>
                <a:latin typeface="Constantia" pitchFamily="18" charset="0"/>
              </a:rPr>
              <a:t>Capacitar 30% dos profissionais da equipe para o atendimento integral da criança de 0-72 meses</a:t>
            </a:r>
            <a:r>
              <a:rPr lang="pt-BR" dirty="0" smtClean="0">
                <a:solidFill>
                  <a:schemeClr val="tx2"/>
                </a:solidFill>
                <a:latin typeface="Constantia" pitchFamily="18" charset="0"/>
              </a:rPr>
              <a:t>.</a:t>
            </a:r>
          </a:p>
          <a:p>
            <a:pPr>
              <a:buNone/>
            </a:pPr>
            <a:r>
              <a:rPr lang="pt-BR" dirty="0" smtClean="0">
                <a:solidFill>
                  <a:schemeClr val="tx2"/>
                </a:solidFill>
                <a:latin typeface="Constantia" pitchFamily="18" charset="0"/>
              </a:rPr>
              <a:t>A capacitação da equipe de enfermagem, da odontologia e das ACS ocorreu no primeiro mês da intervenção. Foram duas reuniões, uma com a equipe de enfermagem e com as ACS (que totalizavam 8 pessoas: duas ACS, duas enfermeiras, duas auxiliares de enfermagem, a recepcionista e chefe da unidade) e outra reunião com a equipe da odontologia (duas ASB e duas TSB). Assim num total de doze funcionários (30%) da equipe foi capacitada, atingindo a meta inicialmente proposta</a:t>
            </a:r>
            <a:r>
              <a:rPr lang="pt-BR" dirty="0" smtClean="0"/>
              <a:t>.</a:t>
            </a:r>
          </a:p>
          <a:p>
            <a:pPr>
              <a:buNone/>
            </a:pPr>
            <a:endParaRPr lang="pt-BR" dirty="0">
              <a:latin typeface="Constantia" pitchFamily="18" charset="0"/>
            </a:endParaRPr>
          </a:p>
        </p:txBody>
      </p:sp>
      <p:sp>
        <p:nvSpPr>
          <p:cNvPr id="3" name="Título 2"/>
          <p:cNvSpPr>
            <a:spLocks noGrp="1"/>
          </p:cNvSpPr>
          <p:nvPr>
            <p:ph type="title"/>
          </p:nvPr>
        </p:nvSpPr>
        <p:spPr>
          <a:xfrm>
            <a:off x="539552" y="0"/>
            <a:ext cx="8229600" cy="1143000"/>
          </a:xfrm>
        </p:spPr>
        <p:txBody>
          <a:bodyPr/>
          <a:lstStyle/>
          <a:p>
            <a:r>
              <a:rPr lang="pt-BR" dirty="0" smtClean="0">
                <a:ln>
                  <a:solidFill>
                    <a:srgbClr val="002060"/>
                  </a:solidFill>
                </a:ln>
                <a:solidFill>
                  <a:srgbClr val="002060"/>
                </a:solidFill>
                <a:latin typeface="Constantia" pitchFamily="18" charset="0"/>
              </a:rPr>
              <a:t>Resultados</a:t>
            </a:r>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95536" y="1700808"/>
            <a:ext cx="8291264" cy="3816423"/>
          </a:xfrm>
        </p:spPr>
        <p:txBody>
          <a:bodyPr/>
          <a:lstStyle/>
          <a:p>
            <a:pPr>
              <a:buNone/>
            </a:pPr>
            <a:r>
              <a:rPr lang="pt-BR" b="1" dirty="0" smtClean="0">
                <a:latin typeface="Constantia" pitchFamily="18" charset="0"/>
              </a:rPr>
              <a:t>Meta 5:</a:t>
            </a:r>
            <a:r>
              <a:rPr lang="pt-BR" dirty="0" smtClean="0">
                <a:solidFill>
                  <a:schemeClr val="tx2">
                    <a:lumMod val="50000"/>
                  </a:schemeClr>
                </a:solidFill>
                <a:latin typeface="Constantia" pitchFamily="18" charset="0"/>
              </a:rPr>
              <a:t> </a:t>
            </a:r>
            <a:r>
              <a:rPr lang="pt-BR" u="sng" dirty="0" smtClean="0">
                <a:solidFill>
                  <a:schemeClr val="tx2">
                    <a:lumMod val="50000"/>
                  </a:schemeClr>
                </a:solidFill>
                <a:latin typeface="Constantia" pitchFamily="18" charset="0"/>
              </a:rPr>
              <a:t>Realizar exame bucal adequado em 100% das crianças de 0-72 meses cadastradas.</a:t>
            </a:r>
          </a:p>
          <a:p>
            <a:endParaRPr lang="pt-BR" dirty="0"/>
          </a:p>
        </p:txBody>
      </p:sp>
      <p:sp>
        <p:nvSpPr>
          <p:cNvPr id="3" name="Título 2"/>
          <p:cNvSpPr>
            <a:spLocks noGrp="1"/>
          </p:cNvSpPr>
          <p:nvPr>
            <p:ph type="title"/>
          </p:nvPr>
        </p:nvSpPr>
        <p:spPr/>
        <p:txBody>
          <a:bodyPr/>
          <a:lstStyle/>
          <a:p>
            <a:r>
              <a:rPr lang="pt-BR" dirty="0" smtClean="0">
                <a:ln>
                  <a:solidFill>
                    <a:srgbClr val="002060"/>
                  </a:solidFill>
                </a:ln>
                <a:solidFill>
                  <a:srgbClr val="002060"/>
                </a:solidFill>
                <a:latin typeface="Constantia" pitchFamily="18" charset="0"/>
              </a:rPr>
              <a:t>Resultados</a:t>
            </a:r>
            <a:endParaRPr lang="pt-BR" dirty="0"/>
          </a:p>
        </p:txBody>
      </p:sp>
      <p:pic>
        <p:nvPicPr>
          <p:cNvPr id="3075" name="Picture 3"/>
          <p:cNvPicPr>
            <a:picLocks noChangeAspect="1" noChangeArrowheads="1"/>
          </p:cNvPicPr>
          <p:nvPr/>
        </p:nvPicPr>
        <p:blipFill>
          <a:blip r:embed="rId2" cstate="print"/>
          <a:srcRect/>
          <a:stretch>
            <a:fillRect/>
          </a:stretch>
        </p:blipFill>
        <p:spPr bwMode="auto">
          <a:xfrm>
            <a:off x="380313" y="3429000"/>
            <a:ext cx="8152127"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5496" y="1196752"/>
            <a:ext cx="8964488" cy="4810539"/>
          </a:xfrm>
        </p:spPr>
        <p:txBody>
          <a:bodyPr/>
          <a:lstStyle/>
          <a:p>
            <a:pPr algn="just">
              <a:buNone/>
            </a:pPr>
            <a:r>
              <a:rPr lang="pt-BR" sz="2200" b="1" u="sng" dirty="0" smtClean="0">
                <a:solidFill>
                  <a:schemeClr val="accent6">
                    <a:lumMod val="75000"/>
                  </a:schemeClr>
                </a:solidFill>
                <a:latin typeface="Constantia" pitchFamily="18" charset="0"/>
              </a:rPr>
              <a:t>Relativo ao objetivo específico 4:</a:t>
            </a:r>
            <a:r>
              <a:rPr lang="pt-BR" sz="2200" dirty="0" smtClean="0">
                <a:latin typeface="Constantia" pitchFamily="18" charset="0"/>
              </a:rPr>
              <a:t> </a:t>
            </a:r>
            <a:r>
              <a:rPr lang="pt-BR" sz="2200" dirty="0" smtClean="0">
                <a:solidFill>
                  <a:schemeClr val="accent1">
                    <a:lumMod val="50000"/>
                  </a:schemeClr>
                </a:solidFill>
                <a:latin typeface="Constantia" pitchFamily="18" charset="0"/>
              </a:rPr>
              <a:t>Melhorar o registro das informações.</a:t>
            </a:r>
          </a:p>
          <a:p>
            <a:pPr algn="just">
              <a:buNone/>
            </a:pPr>
            <a:r>
              <a:rPr lang="pt-BR" sz="2200" b="1" dirty="0" smtClean="0">
                <a:latin typeface="Constantia" pitchFamily="18" charset="0"/>
              </a:rPr>
              <a:t>Meta 6:</a:t>
            </a:r>
            <a:r>
              <a:rPr lang="pt-BR" sz="2200" u="sng" dirty="0" smtClean="0">
                <a:solidFill>
                  <a:schemeClr val="accent1">
                    <a:lumMod val="50000"/>
                  </a:schemeClr>
                </a:solidFill>
                <a:latin typeface="Constantia" pitchFamily="18" charset="0"/>
              </a:rPr>
              <a:t> Manter o registro atualizado em prontuário de 100% das crianças de 0-72 meses.</a:t>
            </a:r>
            <a:endParaRPr lang="pt-BR" sz="2200" u="sng" dirty="0">
              <a:solidFill>
                <a:schemeClr val="accent1">
                  <a:lumMod val="50000"/>
                </a:schemeClr>
              </a:solidFill>
              <a:latin typeface="Constantia" pitchFamily="18" charset="0"/>
            </a:endParaRPr>
          </a:p>
        </p:txBody>
      </p:sp>
      <p:sp>
        <p:nvSpPr>
          <p:cNvPr id="3" name="Título 2"/>
          <p:cNvSpPr>
            <a:spLocks noGrp="1"/>
          </p:cNvSpPr>
          <p:nvPr>
            <p:ph type="title"/>
          </p:nvPr>
        </p:nvSpPr>
        <p:spPr/>
        <p:txBody>
          <a:bodyPr/>
          <a:lstStyle/>
          <a:p>
            <a:r>
              <a:rPr lang="pt-BR" dirty="0" smtClean="0">
                <a:ln>
                  <a:solidFill>
                    <a:srgbClr val="002060"/>
                  </a:solidFill>
                </a:ln>
                <a:solidFill>
                  <a:srgbClr val="002060"/>
                </a:solidFill>
                <a:effectLst/>
                <a:latin typeface="Constantia" pitchFamily="18" charset="0"/>
              </a:rPr>
              <a:t>Resultados</a:t>
            </a:r>
            <a:endParaRPr lang="pt-BR" dirty="0">
              <a:effectLst/>
            </a:endParaRPr>
          </a:p>
        </p:txBody>
      </p:sp>
      <p:pic>
        <p:nvPicPr>
          <p:cNvPr id="4098" name="Picture 2"/>
          <p:cNvPicPr>
            <a:picLocks noChangeAspect="1" noChangeArrowheads="1"/>
          </p:cNvPicPr>
          <p:nvPr/>
        </p:nvPicPr>
        <p:blipFill>
          <a:blip r:embed="rId2" cstate="print"/>
          <a:srcRect/>
          <a:stretch>
            <a:fillRect/>
          </a:stretch>
        </p:blipFill>
        <p:spPr bwMode="auto">
          <a:xfrm>
            <a:off x="1475656" y="2852936"/>
            <a:ext cx="6029581" cy="3861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a:buNone/>
            </a:pPr>
            <a:r>
              <a:rPr lang="pt-BR" b="1" dirty="0" smtClean="0">
                <a:latin typeface="Constantia" pitchFamily="18" charset="0"/>
              </a:rPr>
              <a:t>Meta 7:</a:t>
            </a:r>
            <a:r>
              <a:rPr lang="pt-BR" dirty="0" smtClean="0">
                <a:latin typeface="Constantia" pitchFamily="18" charset="0"/>
              </a:rPr>
              <a:t> </a:t>
            </a:r>
            <a:r>
              <a:rPr lang="pt-BR" u="sng" dirty="0" smtClean="0">
                <a:solidFill>
                  <a:schemeClr val="accent1">
                    <a:lumMod val="50000"/>
                  </a:schemeClr>
                </a:solidFill>
                <a:latin typeface="Constantia" pitchFamily="18" charset="0"/>
              </a:rPr>
              <a:t>Preencher a Caderneta de Saúde da Criança em 100% dos menores de um ano atendidos pelo grupo.</a:t>
            </a:r>
          </a:p>
          <a:p>
            <a:pPr>
              <a:buNone/>
            </a:pPr>
            <a:endParaRPr lang="pt-BR" dirty="0" smtClean="0">
              <a:latin typeface="Constantia" pitchFamily="18" charset="0"/>
            </a:endParaRPr>
          </a:p>
          <a:p>
            <a:endParaRPr lang="pt-BR" dirty="0"/>
          </a:p>
        </p:txBody>
      </p:sp>
      <p:sp>
        <p:nvSpPr>
          <p:cNvPr id="3" name="Título 2"/>
          <p:cNvSpPr>
            <a:spLocks noGrp="1"/>
          </p:cNvSpPr>
          <p:nvPr>
            <p:ph type="title"/>
          </p:nvPr>
        </p:nvSpPr>
        <p:spPr/>
        <p:txBody>
          <a:bodyPr/>
          <a:lstStyle/>
          <a:p>
            <a:r>
              <a:rPr lang="pt-BR" dirty="0" smtClean="0">
                <a:ln>
                  <a:solidFill>
                    <a:srgbClr val="002060"/>
                  </a:solidFill>
                </a:ln>
                <a:solidFill>
                  <a:srgbClr val="002060"/>
                </a:solidFill>
                <a:latin typeface="Constantia" pitchFamily="18" charset="0"/>
              </a:rPr>
              <a:t>Resultados</a:t>
            </a:r>
            <a:endParaRPr lang="pt-BR" dirty="0"/>
          </a:p>
        </p:txBody>
      </p:sp>
      <p:graphicFrame>
        <p:nvGraphicFramePr>
          <p:cNvPr id="4" name="Gráfico 3"/>
          <p:cNvGraphicFramePr/>
          <p:nvPr/>
        </p:nvGraphicFramePr>
        <p:xfrm>
          <a:off x="1115616" y="2996952"/>
          <a:ext cx="6840760" cy="26642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51520" y="1340768"/>
            <a:ext cx="8640960" cy="5184576"/>
          </a:xfrm>
        </p:spPr>
        <p:txBody>
          <a:bodyPr>
            <a:normAutofit/>
          </a:bodyPr>
          <a:lstStyle/>
          <a:p>
            <a:pPr algn="just">
              <a:buNone/>
            </a:pPr>
            <a:r>
              <a:rPr lang="pt-BR" b="1" u="sng" dirty="0" smtClean="0">
                <a:solidFill>
                  <a:schemeClr val="accent6">
                    <a:lumMod val="75000"/>
                  </a:schemeClr>
                </a:solidFill>
                <a:latin typeface="Constantia" pitchFamily="18" charset="0"/>
              </a:rPr>
              <a:t>Relativo ao objetivo específico 5</a:t>
            </a:r>
            <a:r>
              <a:rPr lang="pt-BR" b="1" dirty="0" smtClean="0">
                <a:solidFill>
                  <a:schemeClr val="accent6">
                    <a:lumMod val="75000"/>
                  </a:schemeClr>
                </a:solidFill>
                <a:latin typeface="Constantia" pitchFamily="18" charset="0"/>
              </a:rPr>
              <a:t>:</a:t>
            </a:r>
            <a:r>
              <a:rPr lang="pt-BR" dirty="0" smtClean="0">
                <a:latin typeface="Constantia" pitchFamily="18" charset="0"/>
              </a:rPr>
              <a:t> </a:t>
            </a:r>
            <a:r>
              <a:rPr lang="pt-BR" dirty="0" smtClean="0">
                <a:solidFill>
                  <a:schemeClr val="accent1">
                    <a:lumMod val="50000"/>
                  </a:schemeClr>
                </a:solidFill>
                <a:latin typeface="Constantia" pitchFamily="18" charset="0"/>
              </a:rPr>
              <a:t>Mapear as crianças menores de um ano da área de abrangência com risco para problemas de saúde bucal.</a:t>
            </a:r>
          </a:p>
          <a:p>
            <a:pPr algn="just">
              <a:buNone/>
            </a:pPr>
            <a:r>
              <a:rPr lang="pt-BR" b="1" dirty="0" smtClean="0">
                <a:latin typeface="Constantia" pitchFamily="18" charset="0"/>
              </a:rPr>
              <a:t>Meta 8: </a:t>
            </a:r>
            <a:r>
              <a:rPr lang="pt-BR" u="sng" dirty="0" smtClean="0">
                <a:solidFill>
                  <a:schemeClr val="accent1">
                    <a:lumMod val="50000"/>
                  </a:schemeClr>
                </a:solidFill>
                <a:latin typeface="Constantia" pitchFamily="18" charset="0"/>
              </a:rPr>
              <a:t>Identificar e acompanhar 40% das crianças menores de um ano com acúmulo de fatores de risco em saúde bucal.</a:t>
            </a:r>
          </a:p>
          <a:p>
            <a:pPr algn="just">
              <a:buNone/>
            </a:pPr>
            <a:endParaRPr lang="pt-BR" u="sng" dirty="0" smtClean="0">
              <a:solidFill>
                <a:schemeClr val="accent1">
                  <a:lumMod val="50000"/>
                </a:schemeClr>
              </a:solidFill>
              <a:latin typeface="Constantia" pitchFamily="18" charset="0"/>
            </a:endParaRPr>
          </a:p>
          <a:p>
            <a:pPr algn="just">
              <a:buNone/>
            </a:pPr>
            <a:endParaRPr lang="pt-BR" u="sng" dirty="0" smtClean="0">
              <a:solidFill>
                <a:schemeClr val="accent1">
                  <a:lumMod val="50000"/>
                </a:schemeClr>
              </a:solidFill>
              <a:latin typeface="Constantia" pitchFamily="18" charset="0"/>
            </a:endParaRPr>
          </a:p>
          <a:p>
            <a:pPr algn="just">
              <a:buNone/>
            </a:pPr>
            <a:endParaRPr lang="pt-BR" u="sng" dirty="0" smtClean="0">
              <a:solidFill>
                <a:schemeClr val="accent1">
                  <a:lumMod val="50000"/>
                </a:schemeClr>
              </a:solidFill>
              <a:latin typeface="Constantia" pitchFamily="18" charset="0"/>
            </a:endParaRPr>
          </a:p>
          <a:p>
            <a:pPr algn="just">
              <a:buNone/>
            </a:pPr>
            <a:endParaRPr lang="pt-BR" u="sng" dirty="0" smtClean="0">
              <a:solidFill>
                <a:schemeClr val="accent1">
                  <a:lumMod val="50000"/>
                </a:schemeClr>
              </a:solidFill>
              <a:latin typeface="Constantia" pitchFamily="18" charset="0"/>
            </a:endParaRPr>
          </a:p>
          <a:p>
            <a:pPr algn="just">
              <a:buNone/>
            </a:pPr>
            <a:endParaRPr lang="pt-BR" u="sng" dirty="0" smtClean="0">
              <a:solidFill>
                <a:schemeClr val="accent1">
                  <a:lumMod val="50000"/>
                </a:schemeClr>
              </a:solidFill>
              <a:latin typeface="Constantia" pitchFamily="18" charset="0"/>
            </a:endParaRPr>
          </a:p>
          <a:p>
            <a:pPr algn="just">
              <a:buNone/>
            </a:pPr>
            <a:endParaRPr lang="pt-BR" sz="1400" u="sng" dirty="0" smtClean="0">
              <a:solidFill>
                <a:schemeClr val="accent1">
                  <a:lumMod val="50000"/>
                </a:schemeClr>
              </a:solidFill>
              <a:latin typeface="Constantia" pitchFamily="18" charset="0"/>
            </a:endParaRPr>
          </a:p>
          <a:p>
            <a:endParaRPr lang="pt-BR" dirty="0"/>
          </a:p>
        </p:txBody>
      </p:sp>
      <p:sp>
        <p:nvSpPr>
          <p:cNvPr id="3" name="Título 2"/>
          <p:cNvSpPr>
            <a:spLocks noGrp="1"/>
          </p:cNvSpPr>
          <p:nvPr>
            <p:ph type="title"/>
          </p:nvPr>
        </p:nvSpPr>
        <p:spPr/>
        <p:txBody>
          <a:bodyPr/>
          <a:lstStyle/>
          <a:p>
            <a:r>
              <a:rPr lang="pt-BR" dirty="0" smtClean="0">
                <a:ln>
                  <a:solidFill>
                    <a:srgbClr val="002060"/>
                  </a:solidFill>
                </a:ln>
                <a:solidFill>
                  <a:srgbClr val="002060"/>
                </a:solidFill>
                <a:effectLst/>
                <a:latin typeface="Constantia" pitchFamily="18" charset="0"/>
              </a:rPr>
              <a:t>Resultados</a:t>
            </a:r>
            <a:endParaRPr lang="pt-BR" dirty="0">
              <a:effectLst/>
            </a:endParaRPr>
          </a:p>
        </p:txBody>
      </p:sp>
      <p:pic>
        <p:nvPicPr>
          <p:cNvPr id="5123" name="Picture 3"/>
          <p:cNvPicPr>
            <a:picLocks noChangeAspect="1" noChangeArrowheads="1"/>
          </p:cNvPicPr>
          <p:nvPr/>
        </p:nvPicPr>
        <p:blipFill>
          <a:blip r:embed="rId2" cstate="print"/>
          <a:srcRect/>
          <a:stretch>
            <a:fillRect/>
          </a:stretch>
        </p:blipFill>
        <p:spPr bwMode="auto">
          <a:xfrm>
            <a:off x="539552" y="3501007"/>
            <a:ext cx="7632848" cy="19578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196752"/>
            <a:ext cx="8363272" cy="4810539"/>
          </a:xfrm>
        </p:spPr>
        <p:txBody>
          <a:bodyPr/>
          <a:lstStyle/>
          <a:p>
            <a:pPr algn="just">
              <a:buNone/>
            </a:pPr>
            <a:r>
              <a:rPr lang="pt-BR" sz="2400" b="1" u="sng" dirty="0" smtClean="0">
                <a:solidFill>
                  <a:schemeClr val="accent6">
                    <a:lumMod val="75000"/>
                  </a:schemeClr>
                </a:solidFill>
                <a:latin typeface="Constantia" pitchFamily="18" charset="0"/>
              </a:rPr>
              <a:t>Relativo ao objetivo específico 6</a:t>
            </a:r>
            <a:r>
              <a:rPr lang="pt-BR" sz="2400" b="1" dirty="0" smtClean="0">
                <a:solidFill>
                  <a:schemeClr val="accent6">
                    <a:lumMod val="75000"/>
                  </a:schemeClr>
                </a:solidFill>
                <a:latin typeface="Constantia" pitchFamily="18" charset="0"/>
              </a:rPr>
              <a:t>:</a:t>
            </a:r>
            <a:r>
              <a:rPr lang="pt-BR" sz="2400" dirty="0" smtClean="0">
                <a:solidFill>
                  <a:schemeClr val="accent1">
                    <a:lumMod val="50000"/>
                  </a:schemeClr>
                </a:solidFill>
                <a:latin typeface="Constantia" pitchFamily="18" charset="0"/>
              </a:rPr>
              <a:t> Promover a saúde bucal das crianças.</a:t>
            </a:r>
          </a:p>
          <a:p>
            <a:pPr algn="just">
              <a:buNone/>
            </a:pPr>
            <a:r>
              <a:rPr lang="pt-BR" sz="2400" b="1" dirty="0" smtClean="0">
                <a:latin typeface="Constantia" pitchFamily="18" charset="0"/>
              </a:rPr>
              <a:t>Meta 9:</a:t>
            </a:r>
            <a:r>
              <a:rPr lang="pt-BR" sz="2400" dirty="0" smtClean="0">
                <a:solidFill>
                  <a:schemeClr val="accent1">
                    <a:lumMod val="50000"/>
                  </a:schemeClr>
                </a:solidFill>
                <a:latin typeface="Constantia" pitchFamily="18" charset="0"/>
              </a:rPr>
              <a:t> </a:t>
            </a:r>
            <a:r>
              <a:rPr lang="pt-BR" sz="2400" u="sng" dirty="0" smtClean="0">
                <a:solidFill>
                  <a:schemeClr val="accent1">
                    <a:lumMod val="50000"/>
                  </a:schemeClr>
                </a:solidFill>
                <a:latin typeface="Constantia" pitchFamily="18" charset="0"/>
              </a:rPr>
              <a:t>Dar orientações a 100% dos responsáveis sobre a higiene bucal das crianças de 0-72 meses.</a:t>
            </a:r>
          </a:p>
          <a:p>
            <a:pPr algn="just">
              <a:buNone/>
            </a:pPr>
            <a:r>
              <a:rPr lang="pt-BR" sz="2400" b="1" dirty="0" smtClean="0">
                <a:latin typeface="Constantia" pitchFamily="18" charset="0"/>
              </a:rPr>
              <a:t>Meta 10:</a:t>
            </a:r>
            <a:r>
              <a:rPr lang="pt-BR" sz="2400" dirty="0" smtClean="0">
                <a:solidFill>
                  <a:schemeClr val="accent1">
                    <a:lumMod val="50000"/>
                  </a:schemeClr>
                </a:solidFill>
                <a:latin typeface="Constantia" pitchFamily="18" charset="0"/>
              </a:rPr>
              <a:t> </a:t>
            </a:r>
            <a:r>
              <a:rPr lang="pt-BR" sz="2400" u="sng" dirty="0" smtClean="0">
                <a:solidFill>
                  <a:schemeClr val="accent1">
                    <a:lumMod val="50000"/>
                  </a:schemeClr>
                </a:solidFill>
                <a:latin typeface="Constantia" pitchFamily="18" charset="0"/>
              </a:rPr>
              <a:t>Dar orientações para 100% dos responsáveis sobre prevenção dos principais problemas de saúde bucal das crianças de 0-72 meses. </a:t>
            </a:r>
          </a:p>
          <a:p>
            <a:pPr algn="just">
              <a:buNone/>
            </a:pPr>
            <a:r>
              <a:rPr lang="pt-BR" sz="2400" b="1" dirty="0" smtClean="0">
                <a:latin typeface="Constantia" pitchFamily="18" charset="0"/>
              </a:rPr>
              <a:t>Meta 11:</a:t>
            </a:r>
            <a:r>
              <a:rPr lang="pt-BR" sz="2400" b="1" dirty="0" smtClean="0">
                <a:solidFill>
                  <a:schemeClr val="accent1">
                    <a:lumMod val="50000"/>
                  </a:schemeClr>
                </a:solidFill>
                <a:latin typeface="Constantia" pitchFamily="18" charset="0"/>
              </a:rPr>
              <a:t> </a:t>
            </a:r>
            <a:r>
              <a:rPr lang="pt-BR" sz="2400" u="sng" dirty="0" smtClean="0">
                <a:solidFill>
                  <a:schemeClr val="accent1">
                    <a:lumMod val="50000"/>
                  </a:schemeClr>
                </a:solidFill>
                <a:latin typeface="Constantia" pitchFamily="18" charset="0"/>
              </a:rPr>
              <a:t>Dar orientação nutricional e sobre aleitamento materno a 100% dos responsáveis das crianças de 0-12 meses</a:t>
            </a:r>
            <a:r>
              <a:rPr lang="pt-BR" sz="2400" dirty="0" smtClean="0">
                <a:solidFill>
                  <a:schemeClr val="accent1">
                    <a:lumMod val="50000"/>
                  </a:schemeClr>
                </a:solidFill>
                <a:latin typeface="Constantia" pitchFamily="18" charset="0"/>
              </a:rPr>
              <a:t>.</a:t>
            </a:r>
          </a:p>
          <a:p>
            <a:pPr algn="just">
              <a:buNone/>
            </a:pPr>
            <a:endParaRPr lang="pt-BR" dirty="0" smtClean="0">
              <a:latin typeface="Constantia" pitchFamily="18" charset="0"/>
            </a:endParaRPr>
          </a:p>
          <a:p>
            <a:pPr algn="just">
              <a:buNone/>
            </a:pPr>
            <a:endParaRPr lang="pt-BR" dirty="0">
              <a:latin typeface="Constantia" pitchFamily="18" charset="0"/>
            </a:endParaRPr>
          </a:p>
        </p:txBody>
      </p:sp>
      <p:sp>
        <p:nvSpPr>
          <p:cNvPr id="3" name="Título 2"/>
          <p:cNvSpPr>
            <a:spLocks noGrp="1"/>
          </p:cNvSpPr>
          <p:nvPr>
            <p:ph type="title"/>
          </p:nvPr>
        </p:nvSpPr>
        <p:spPr>
          <a:xfrm>
            <a:off x="683568" y="0"/>
            <a:ext cx="8229600" cy="1143000"/>
          </a:xfrm>
        </p:spPr>
        <p:txBody>
          <a:bodyPr/>
          <a:lstStyle/>
          <a:p>
            <a:r>
              <a:rPr lang="pt-BR" dirty="0" smtClean="0">
                <a:ln>
                  <a:solidFill>
                    <a:srgbClr val="002060"/>
                  </a:solidFill>
                </a:ln>
                <a:solidFill>
                  <a:srgbClr val="002060"/>
                </a:solidFill>
                <a:effectLst/>
                <a:latin typeface="Constantia" pitchFamily="18" charset="0"/>
              </a:rPr>
              <a:t>Resultados</a:t>
            </a:r>
            <a:endParaRPr lang="pt-BR" dirty="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51520" y="1484784"/>
            <a:ext cx="8712968" cy="5890659"/>
          </a:xfrm>
        </p:spPr>
        <p:txBody>
          <a:bodyPr>
            <a:normAutofit/>
          </a:bodyPr>
          <a:lstStyle/>
          <a:p>
            <a:pPr>
              <a:buFont typeface="Wingdings" pitchFamily="2" charset="2"/>
              <a:buChar char="ü"/>
            </a:pPr>
            <a:r>
              <a:rPr lang="pt-BR" dirty="0" smtClean="0">
                <a:ln w="18415" cmpd="sng">
                  <a:solidFill>
                    <a:schemeClr val="tx2"/>
                  </a:solidFill>
                  <a:prstDash val="solid"/>
                </a:ln>
                <a:solidFill>
                  <a:schemeClr val="tx2"/>
                </a:solidFill>
                <a:effectLst>
                  <a:outerShdw blurRad="63500" dir="3600000" algn="tl" rotWithShape="0">
                    <a:srgbClr val="000000">
                      <a:alpha val="70000"/>
                    </a:srgbClr>
                  </a:outerShdw>
                </a:effectLst>
                <a:latin typeface="Constantia" pitchFamily="18" charset="0"/>
              </a:rPr>
              <a:t> </a:t>
            </a:r>
            <a:r>
              <a:rPr lang="pt-BR" dirty="0" smtClean="0">
                <a:ln w="18415" cmpd="sng">
                  <a:solidFill>
                    <a:schemeClr val="tx2"/>
                  </a:solidFill>
                  <a:prstDash val="solid"/>
                </a:ln>
                <a:solidFill>
                  <a:schemeClr val="tx2"/>
                </a:solidFill>
                <a:latin typeface="Constantia" pitchFamily="18" charset="0"/>
              </a:rPr>
              <a:t>Introdução</a:t>
            </a:r>
          </a:p>
          <a:p>
            <a:pPr>
              <a:buFont typeface="Wingdings" pitchFamily="2" charset="2"/>
              <a:buChar char="ü"/>
            </a:pPr>
            <a:r>
              <a:rPr lang="pt-BR" dirty="0" smtClean="0">
                <a:ln w="18415" cmpd="sng">
                  <a:solidFill>
                    <a:schemeClr val="tx2"/>
                  </a:solidFill>
                  <a:prstDash val="solid"/>
                </a:ln>
                <a:solidFill>
                  <a:schemeClr val="tx2"/>
                </a:solidFill>
                <a:latin typeface="Constantia" pitchFamily="18" charset="0"/>
              </a:rPr>
              <a:t> Objetivos</a:t>
            </a:r>
          </a:p>
          <a:p>
            <a:pPr>
              <a:buFont typeface="Wingdings" pitchFamily="2" charset="2"/>
              <a:buChar char="ü"/>
            </a:pPr>
            <a:r>
              <a:rPr lang="pt-BR" dirty="0" smtClean="0">
                <a:ln w="18415" cmpd="sng">
                  <a:solidFill>
                    <a:schemeClr val="tx2"/>
                  </a:solidFill>
                  <a:prstDash val="solid"/>
                </a:ln>
                <a:solidFill>
                  <a:schemeClr val="tx2"/>
                </a:solidFill>
                <a:latin typeface="Constantia" pitchFamily="18" charset="0"/>
              </a:rPr>
              <a:t> Metas</a:t>
            </a:r>
          </a:p>
          <a:p>
            <a:pPr>
              <a:buFont typeface="Wingdings" pitchFamily="2" charset="2"/>
              <a:buChar char="ü"/>
            </a:pPr>
            <a:r>
              <a:rPr lang="pt-BR" dirty="0" smtClean="0">
                <a:ln w="18415" cmpd="sng">
                  <a:solidFill>
                    <a:schemeClr val="tx2"/>
                  </a:solidFill>
                  <a:prstDash val="solid"/>
                </a:ln>
                <a:solidFill>
                  <a:schemeClr val="tx2"/>
                </a:solidFill>
                <a:latin typeface="Constantia" pitchFamily="18" charset="0"/>
              </a:rPr>
              <a:t> Metodologia </a:t>
            </a:r>
          </a:p>
          <a:p>
            <a:pPr>
              <a:buFont typeface="Wingdings" pitchFamily="2" charset="2"/>
              <a:buChar char="ü"/>
            </a:pPr>
            <a:r>
              <a:rPr lang="pt-BR" dirty="0" smtClean="0">
                <a:ln w="18415" cmpd="sng">
                  <a:solidFill>
                    <a:schemeClr val="tx2"/>
                  </a:solidFill>
                  <a:prstDash val="solid"/>
                </a:ln>
                <a:solidFill>
                  <a:schemeClr val="tx2"/>
                </a:solidFill>
                <a:latin typeface="Constantia" pitchFamily="18" charset="0"/>
              </a:rPr>
              <a:t> Resultados </a:t>
            </a:r>
          </a:p>
          <a:p>
            <a:pPr>
              <a:buFont typeface="Wingdings" pitchFamily="2" charset="2"/>
              <a:buChar char="ü"/>
            </a:pPr>
            <a:r>
              <a:rPr lang="pt-BR" dirty="0" smtClean="0">
                <a:ln w="18415" cmpd="sng">
                  <a:solidFill>
                    <a:schemeClr val="tx2"/>
                  </a:solidFill>
                  <a:prstDash val="solid"/>
                </a:ln>
                <a:solidFill>
                  <a:schemeClr val="tx2"/>
                </a:solidFill>
                <a:latin typeface="Constantia" pitchFamily="18" charset="0"/>
              </a:rPr>
              <a:t> Discussão</a:t>
            </a:r>
          </a:p>
          <a:p>
            <a:pPr>
              <a:buFont typeface="Wingdings" pitchFamily="2" charset="2"/>
              <a:buChar char="ü"/>
            </a:pPr>
            <a:r>
              <a:rPr lang="pt-BR" dirty="0" smtClean="0">
                <a:ln w="18415" cmpd="sng">
                  <a:solidFill>
                    <a:schemeClr val="tx2"/>
                  </a:solidFill>
                  <a:prstDash val="solid"/>
                </a:ln>
                <a:solidFill>
                  <a:schemeClr val="tx2"/>
                </a:solidFill>
                <a:latin typeface="Constantia" pitchFamily="18" charset="0"/>
              </a:rPr>
              <a:t> Reflexão crítica sobre seu processo pessoal de aprendizagem e na implementação da intervenção</a:t>
            </a:r>
            <a:r>
              <a:rPr lang="pt-BR" dirty="0" smtClean="0">
                <a:ln w="18415" cmpd="sng">
                  <a:solidFill>
                    <a:schemeClr val="tx2"/>
                  </a:solidFill>
                  <a:prstDash val="solid"/>
                </a:ln>
                <a:solidFill>
                  <a:schemeClr val="tx2"/>
                </a:solidFill>
                <a:effectLst>
                  <a:outerShdw blurRad="63500" dir="3600000" algn="tl" rotWithShape="0">
                    <a:srgbClr val="000000">
                      <a:alpha val="70000"/>
                    </a:srgbClr>
                  </a:outerShdw>
                </a:effectLst>
                <a:latin typeface="Constantia" pitchFamily="18" charset="0"/>
              </a:rPr>
              <a:t> </a:t>
            </a:r>
            <a:endParaRPr lang="pt-BR" dirty="0" smtClean="0">
              <a:ln w="18415" cmpd="sng">
                <a:solidFill>
                  <a:schemeClr val="tx2"/>
                </a:solidFill>
                <a:prstDash val="solid"/>
              </a:ln>
              <a:solidFill>
                <a:schemeClr val="tx2"/>
              </a:solidFill>
              <a:latin typeface="Constantia" pitchFamily="18" charset="0"/>
            </a:endParaRPr>
          </a:p>
          <a:p>
            <a:endParaRPr lang="pt-BR" dirty="0"/>
          </a:p>
        </p:txBody>
      </p:sp>
      <p:sp>
        <p:nvSpPr>
          <p:cNvPr id="3" name="Título 2"/>
          <p:cNvSpPr>
            <a:spLocks noGrp="1"/>
          </p:cNvSpPr>
          <p:nvPr>
            <p:ph type="title"/>
          </p:nvPr>
        </p:nvSpPr>
        <p:spPr>
          <a:xfrm>
            <a:off x="467544" y="260648"/>
            <a:ext cx="8291264" cy="1156990"/>
          </a:xfrm>
        </p:spPr>
        <p:txBody>
          <a:bodyPr/>
          <a:lstStyle/>
          <a:p>
            <a:r>
              <a:rPr lang="pt-BR" sz="3600" b="0" dirty="0" smtClean="0">
                <a:ln w="18415" cmpd="sng">
                  <a:solidFill>
                    <a:srgbClr val="002060"/>
                  </a:solidFill>
                  <a:prstDash val="solid"/>
                </a:ln>
                <a:solidFill>
                  <a:srgbClr val="002060"/>
                </a:solidFill>
                <a:effectLst/>
                <a:latin typeface="Constantia" pitchFamily="18" charset="0"/>
              </a:rPr>
              <a:t>Estrutura da apresentação</a:t>
            </a:r>
            <a:endParaRPr lang="pt-BR" sz="3600" dirty="0">
              <a:ln w="18415" cmpd="sng">
                <a:solidFill>
                  <a:srgbClr val="002060"/>
                </a:solidFill>
                <a:prstDash val="solid"/>
              </a:ln>
              <a:solidFill>
                <a:srgbClr val="002060"/>
              </a:solidFill>
              <a:effectLst/>
              <a:latin typeface="Constantia" pitchFamily="18" charset="0"/>
            </a:endParaRPr>
          </a:p>
        </p:txBody>
      </p:sp>
      <p:pic>
        <p:nvPicPr>
          <p:cNvPr id="20486" name="Picture 6" descr="http://3.bp.blogspot.com/-oIsIHruNFGQ/UfVww50CusI/AAAAAAAAJvE/OvJfjVkS43o/s1600/araucarias03.jpg"/>
          <p:cNvPicPr>
            <a:picLocks noChangeAspect="1" noChangeArrowheads="1"/>
          </p:cNvPicPr>
          <p:nvPr/>
        </p:nvPicPr>
        <p:blipFill>
          <a:blip r:embed="rId2" cstate="print"/>
          <a:srcRect/>
          <a:stretch>
            <a:fillRect/>
          </a:stretch>
        </p:blipFill>
        <p:spPr bwMode="auto">
          <a:xfrm>
            <a:off x="5940152" y="260648"/>
            <a:ext cx="2795342" cy="1800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ln>
                  <a:solidFill>
                    <a:srgbClr val="002060"/>
                  </a:solidFill>
                </a:ln>
                <a:solidFill>
                  <a:srgbClr val="002060"/>
                </a:solidFill>
                <a:effectLst/>
                <a:latin typeface="Constantia" pitchFamily="18" charset="0"/>
              </a:rPr>
              <a:t>Resultados</a:t>
            </a:r>
            <a:endParaRPr lang="pt-BR" dirty="0">
              <a:effectLst/>
            </a:endParaRPr>
          </a:p>
        </p:txBody>
      </p:sp>
      <p:graphicFrame>
        <p:nvGraphicFramePr>
          <p:cNvPr id="4" name="Espaço Reservado para Conteúdo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268760"/>
            <a:ext cx="8496944" cy="5256584"/>
          </a:xfrm>
        </p:spPr>
        <p:txBody>
          <a:bodyPr>
            <a:normAutofit fontScale="85000" lnSpcReduction="20000"/>
          </a:bodyPr>
          <a:lstStyle/>
          <a:p>
            <a:pPr algn="just">
              <a:buNone/>
            </a:pPr>
            <a:r>
              <a:rPr lang="pt-BR" b="1" dirty="0" smtClean="0">
                <a:latin typeface="Constantia" pitchFamily="18" charset="0"/>
              </a:rPr>
              <a:t>Meta 12</a:t>
            </a:r>
            <a:r>
              <a:rPr lang="pt-BR" dirty="0" smtClean="0">
                <a:latin typeface="Constantia" pitchFamily="18" charset="0"/>
              </a:rPr>
              <a:t>:</a:t>
            </a:r>
            <a:r>
              <a:rPr lang="pt-BR" dirty="0" smtClean="0">
                <a:solidFill>
                  <a:schemeClr val="accent1">
                    <a:lumMod val="50000"/>
                  </a:schemeClr>
                </a:solidFill>
                <a:latin typeface="Constantia" pitchFamily="18" charset="0"/>
              </a:rPr>
              <a:t> </a:t>
            </a:r>
            <a:r>
              <a:rPr lang="pt-BR" u="sng" dirty="0" smtClean="0">
                <a:solidFill>
                  <a:schemeClr val="accent1">
                    <a:lumMod val="50000"/>
                  </a:schemeClr>
                </a:solidFill>
                <a:latin typeface="Constantia" pitchFamily="18" charset="0"/>
              </a:rPr>
              <a:t>Ofertar ações educativas e preventivas coletivas em saúde bucal para os responsáveis dos menores de um ano com regularidade (mensal).</a:t>
            </a:r>
          </a:p>
          <a:p>
            <a:pPr algn="just">
              <a:buNone/>
            </a:pPr>
            <a:r>
              <a:rPr lang="pt-BR" dirty="0" smtClean="0">
                <a:solidFill>
                  <a:schemeClr val="accent1">
                    <a:lumMod val="50000"/>
                  </a:schemeClr>
                </a:solidFill>
                <a:latin typeface="Constantia" pitchFamily="18" charset="0"/>
              </a:rPr>
              <a:t>Com relação a esta meta, foi oportunizada mensalmente uma reunião com os responsáveis das crianças (Grupo de Puericultura) que estavam iniciando o tratamento. Todo responsável por uma criança menor de um ano, e que iniciou o tratamento realizou o atividade, bem como outros pais e profissionais foram convidados a participar. A puericultura começou de modo tímido tendo na primeira reunião somente a presença de quatro responsáveis, além das ACS e as diretoras das escolas da região (pré-escolar e fundamental). Na segunda reunião foram mais 15 responsáveis e mais integrantes da equipe de enfermagem reunidos, assim como na terceira foram 18 responsáveis e na quarta reunião dez responsáveis. Nas reuniões de puericultura ações educativas e preventivas coletivas em saúde bucal foi oportunizada a todos os responsáveis e seus filhos.</a:t>
            </a:r>
          </a:p>
          <a:p>
            <a:pPr algn="just">
              <a:buNone/>
            </a:pPr>
            <a:endParaRPr lang="pt-BR" u="sng" dirty="0">
              <a:solidFill>
                <a:schemeClr val="accent1">
                  <a:lumMod val="50000"/>
                </a:schemeClr>
              </a:solidFill>
              <a:latin typeface="Constantia" pitchFamily="18" charset="0"/>
            </a:endParaRPr>
          </a:p>
        </p:txBody>
      </p:sp>
      <p:sp>
        <p:nvSpPr>
          <p:cNvPr id="3" name="Título 2"/>
          <p:cNvSpPr>
            <a:spLocks noGrp="1"/>
          </p:cNvSpPr>
          <p:nvPr>
            <p:ph type="title"/>
          </p:nvPr>
        </p:nvSpPr>
        <p:spPr/>
        <p:txBody>
          <a:bodyPr/>
          <a:lstStyle/>
          <a:p>
            <a:r>
              <a:rPr lang="pt-BR" dirty="0" smtClean="0">
                <a:ln>
                  <a:solidFill>
                    <a:srgbClr val="002060"/>
                  </a:solidFill>
                </a:ln>
                <a:solidFill>
                  <a:srgbClr val="002060"/>
                </a:solidFill>
                <a:effectLst/>
                <a:latin typeface="Constantia" pitchFamily="18" charset="0"/>
              </a:rPr>
              <a:t>Resultados</a:t>
            </a:r>
            <a:endParaRPr lang="pt-BR" dirty="0">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litoralparanaensesiteaula1.xpg.com.br/imagem/araucarias-parana.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39552" y="1988840"/>
            <a:ext cx="7652270" cy="3383657"/>
          </a:xfrm>
          <a:prstGeom prst="rect">
            <a:avLst/>
          </a:prstGeom>
          <a:noFill/>
        </p:spPr>
      </p:pic>
      <p:sp>
        <p:nvSpPr>
          <p:cNvPr id="2" name="Espaço Reservado para Conteúdo 1"/>
          <p:cNvSpPr>
            <a:spLocks noGrp="1"/>
          </p:cNvSpPr>
          <p:nvPr>
            <p:ph idx="1"/>
          </p:nvPr>
        </p:nvSpPr>
        <p:spPr>
          <a:xfrm>
            <a:off x="0" y="980728"/>
            <a:ext cx="8964488" cy="5877272"/>
          </a:xfrm>
        </p:spPr>
        <p:txBody>
          <a:bodyPr>
            <a:normAutofit fontScale="92500" lnSpcReduction="10000"/>
          </a:bodyPr>
          <a:lstStyle/>
          <a:p>
            <a:pPr algn="just">
              <a:buNone/>
            </a:pPr>
            <a:r>
              <a:rPr lang="pt-BR" dirty="0" smtClean="0">
                <a:solidFill>
                  <a:schemeClr val="accent1">
                    <a:lumMod val="50000"/>
                  </a:schemeClr>
                </a:solidFill>
                <a:latin typeface="Constantia" pitchFamily="18" charset="0"/>
              </a:rPr>
              <a:t>A intervenção proposta ao longo das 16 semanas foi de aprendizado intenso para a equipe, melhorando não só uma área prioritária da atenção básica, mas estabelecendo uma revisão conceitual para a equipe: estimulando não só ações de promoção e prevenção coletiva, bem como o trabalho em conjunto-  </a:t>
            </a:r>
            <a:r>
              <a:rPr lang="pt-BR" u="sng" dirty="0" smtClean="0">
                <a:solidFill>
                  <a:schemeClr val="accent1">
                    <a:lumMod val="50000"/>
                  </a:schemeClr>
                </a:solidFill>
                <a:latin typeface="Constantia" pitchFamily="18" charset="0"/>
              </a:rPr>
              <a:t>UNICIDADE</a:t>
            </a:r>
            <a:r>
              <a:rPr lang="pt-BR" dirty="0" smtClean="0">
                <a:solidFill>
                  <a:schemeClr val="accent1">
                    <a:lumMod val="50000"/>
                  </a:schemeClr>
                </a:solidFill>
                <a:latin typeface="Constantia" pitchFamily="18" charset="0"/>
              </a:rPr>
              <a:t>- uma unidade de saúde efetivamente.</a:t>
            </a:r>
          </a:p>
          <a:p>
            <a:pPr algn="just">
              <a:buNone/>
            </a:pPr>
            <a:r>
              <a:rPr lang="pt-BR" dirty="0" smtClean="0">
                <a:solidFill>
                  <a:schemeClr val="accent1">
                    <a:lumMod val="50000"/>
                  </a:schemeClr>
                </a:solidFill>
                <a:latin typeface="Constantia" pitchFamily="18" charset="0"/>
              </a:rPr>
              <a:t> Através desse esforço conjunto a meta de ampliação de 40% do atendimento ao menor de 12 meses foi alcançada, assim como o atendimento de 100% da demanda espontânea das crianças de 12-72 meses. Perceberam-se também ao longo da </a:t>
            </a:r>
            <a:r>
              <a:rPr lang="pt-BR" dirty="0" err="1" smtClean="0">
                <a:solidFill>
                  <a:schemeClr val="accent1">
                    <a:lumMod val="50000"/>
                  </a:schemeClr>
                </a:solidFill>
                <a:latin typeface="Constantia" pitchFamily="18" charset="0"/>
              </a:rPr>
              <a:t>anamnese</a:t>
            </a:r>
            <a:r>
              <a:rPr lang="pt-BR" dirty="0" smtClean="0">
                <a:solidFill>
                  <a:schemeClr val="accent1">
                    <a:lumMod val="50000"/>
                  </a:schemeClr>
                </a:solidFill>
                <a:latin typeface="Constantia" pitchFamily="18" charset="0"/>
              </a:rPr>
              <a:t> na odontologia algumas ações que poderiam ser melhoradas na atenção médica e da enfermagem, como por exemplo, a colocação do bebê para mamar na primeira consulta de </a:t>
            </a:r>
            <a:r>
              <a:rPr lang="pt-BR" dirty="0" err="1" smtClean="0">
                <a:solidFill>
                  <a:schemeClr val="accent1">
                    <a:lumMod val="50000"/>
                  </a:schemeClr>
                </a:solidFill>
                <a:latin typeface="Constantia" pitchFamily="18" charset="0"/>
              </a:rPr>
              <a:t>puerpério</a:t>
            </a:r>
            <a:r>
              <a:rPr lang="pt-BR" dirty="0" smtClean="0">
                <a:solidFill>
                  <a:schemeClr val="accent1">
                    <a:lumMod val="50000"/>
                  </a:schemeClr>
                </a:solidFill>
                <a:latin typeface="Constantia" pitchFamily="18" charset="0"/>
              </a:rPr>
              <a:t>, que não era feita sistematicamente por todos, nem em todos os bebês</a:t>
            </a:r>
          </a:p>
          <a:p>
            <a:pPr algn="just">
              <a:buNone/>
            </a:pPr>
            <a:endParaRPr lang="pt-BR" dirty="0" smtClean="0">
              <a:solidFill>
                <a:schemeClr val="accent1">
                  <a:lumMod val="50000"/>
                </a:schemeClr>
              </a:solidFill>
              <a:latin typeface="Constantia" pitchFamily="18" charset="0"/>
            </a:endParaRPr>
          </a:p>
          <a:p>
            <a:pPr algn="just">
              <a:buNone/>
            </a:pPr>
            <a:endParaRPr lang="pt-BR" dirty="0">
              <a:latin typeface="Constantia" pitchFamily="18" charset="0"/>
            </a:endParaRPr>
          </a:p>
        </p:txBody>
      </p:sp>
      <p:sp>
        <p:nvSpPr>
          <p:cNvPr id="3" name="Título 2"/>
          <p:cNvSpPr>
            <a:spLocks noGrp="1"/>
          </p:cNvSpPr>
          <p:nvPr>
            <p:ph type="title"/>
          </p:nvPr>
        </p:nvSpPr>
        <p:spPr>
          <a:xfrm>
            <a:off x="467544" y="0"/>
            <a:ext cx="8229600" cy="1143000"/>
          </a:xfrm>
        </p:spPr>
        <p:txBody>
          <a:bodyPr/>
          <a:lstStyle/>
          <a:p>
            <a:r>
              <a:rPr lang="pt-BR" dirty="0" smtClean="0">
                <a:ln>
                  <a:solidFill>
                    <a:schemeClr val="accent6">
                      <a:lumMod val="75000"/>
                    </a:schemeClr>
                  </a:solidFill>
                </a:ln>
                <a:solidFill>
                  <a:schemeClr val="accent6">
                    <a:lumMod val="75000"/>
                  </a:schemeClr>
                </a:solidFill>
                <a:effectLst/>
                <a:latin typeface="Constantia" pitchFamily="18" charset="0"/>
              </a:rPr>
              <a:t>Discussão</a:t>
            </a:r>
            <a:endParaRPr lang="pt-BR" dirty="0">
              <a:ln>
                <a:solidFill>
                  <a:schemeClr val="accent6">
                    <a:lumMod val="75000"/>
                  </a:schemeClr>
                </a:solidFill>
              </a:ln>
              <a:solidFill>
                <a:schemeClr val="accent6">
                  <a:lumMod val="75000"/>
                </a:schemeClr>
              </a:solidFill>
              <a:effectLst/>
              <a:latin typeface="Constanti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litoralparanaensesiteaula1.xpg.com.br/imagem/araucarias-parana.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899592" y="2204864"/>
            <a:ext cx="7489422" cy="3311649"/>
          </a:xfrm>
          <a:prstGeom prst="rect">
            <a:avLst/>
          </a:prstGeom>
          <a:noFill/>
        </p:spPr>
      </p:pic>
      <p:sp>
        <p:nvSpPr>
          <p:cNvPr id="2" name="Espaço Reservado para Conteúdo 1"/>
          <p:cNvSpPr>
            <a:spLocks noGrp="1"/>
          </p:cNvSpPr>
          <p:nvPr>
            <p:ph idx="1"/>
          </p:nvPr>
        </p:nvSpPr>
        <p:spPr>
          <a:xfrm>
            <a:off x="251520" y="1268760"/>
            <a:ext cx="8640960" cy="5589240"/>
          </a:xfrm>
        </p:spPr>
        <p:txBody>
          <a:bodyPr>
            <a:normAutofit fontScale="92500" lnSpcReduction="20000"/>
          </a:bodyPr>
          <a:lstStyle/>
          <a:p>
            <a:pPr algn="just">
              <a:buNone/>
            </a:pPr>
            <a:r>
              <a:rPr lang="pt-BR" dirty="0" smtClean="0">
                <a:solidFill>
                  <a:schemeClr val="accent1">
                    <a:lumMod val="50000"/>
                  </a:schemeClr>
                </a:solidFill>
                <a:latin typeface="Constantia" pitchFamily="18" charset="0"/>
              </a:rPr>
              <a:t>A intervenção proporcionou a sistematização do processo de trabalho, estabelecendo uma matriz para o registro de informações significativas para a avaliação da saúde bucal das crianças, permitindo o monitoramento periódico dos registros, o cadastramento e atualização do cadastro das crianças (98%), facilitando buscas ativas se necessárias (já que no período avaliado não o foram), análise da completude dos exames clínicos iniciais (98%).</a:t>
            </a:r>
          </a:p>
          <a:p>
            <a:pPr algn="just">
              <a:buNone/>
            </a:pPr>
            <a:r>
              <a:rPr lang="pt-BR" dirty="0" smtClean="0">
                <a:solidFill>
                  <a:schemeClr val="accent1">
                    <a:lumMod val="50000"/>
                  </a:schemeClr>
                </a:solidFill>
                <a:latin typeface="Constantia" pitchFamily="18" charset="0"/>
              </a:rPr>
              <a:t>Para a comunidade trouxe o conceito e a importância do atendimento precoce na odontologia.</a:t>
            </a:r>
          </a:p>
          <a:p>
            <a:pPr algn="just">
              <a:buNone/>
            </a:pPr>
            <a:r>
              <a:rPr lang="pt-BR" dirty="0" smtClean="0">
                <a:solidFill>
                  <a:schemeClr val="accent1">
                    <a:lumMod val="50000"/>
                  </a:schemeClr>
                </a:solidFill>
                <a:latin typeface="Constantia" pitchFamily="18" charset="0"/>
              </a:rPr>
              <a:t>O ponto frágil da intervenção foi o atendimento não programado para as crianças de 12-72 meses, devido a uma dificuldade na definição do foco de atenção, não se conseguiu levantar todos os dados com relação a elas em tempo hábil. Ficando eles fora do planejamento inicial e sem estratégia de captação, restringindo os seus atendimentos ao acolhimento da demanda espontânea.</a:t>
            </a:r>
          </a:p>
          <a:p>
            <a:pPr algn="just">
              <a:buNone/>
            </a:pPr>
            <a:endParaRPr lang="pt-BR" dirty="0" smtClean="0">
              <a:solidFill>
                <a:schemeClr val="accent1">
                  <a:lumMod val="50000"/>
                </a:schemeClr>
              </a:solidFill>
              <a:latin typeface="Constantia" pitchFamily="18" charset="0"/>
            </a:endParaRPr>
          </a:p>
          <a:p>
            <a:pPr algn="just">
              <a:buNone/>
            </a:pPr>
            <a:endParaRPr lang="pt-BR" dirty="0">
              <a:latin typeface="Constantia" pitchFamily="18" charset="0"/>
            </a:endParaRPr>
          </a:p>
        </p:txBody>
      </p:sp>
      <p:sp>
        <p:nvSpPr>
          <p:cNvPr id="3" name="Título 2"/>
          <p:cNvSpPr>
            <a:spLocks noGrp="1"/>
          </p:cNvSpPr>
          <p:nvPr>
            <p:ph type="title"/>
          </p:nvPr>
        </p:nvSpPr>
        <p:spPr/>
        <p:txBody>
          <a:bodyPr/>
          <a:lstStyle/>
          <a:p>
            <a:r>
              <a:rPr lang="pt-BR" dirty="0" smtClean="0">
                <a:ln>
                  <a:solidFill>
                    <a:schemeClr val="accent6">
                      <a:lumMod val="75000"/>
                    </a:schemeClr>
                  </a:solidFill>
                </a:ln>
                <a:solidFill>
                  <a:schemeClr val="accent6">
                    <a:lumMod val="75000"/>
                  </a:schemeClr>
                </a:solidFill>
                <a:effectLst/>
                <a:latin typeface="Constantia" pitchFamily="18" charset="0"/>
              </a:rPr>
              <a:t>Discussão</a:t>
            </a:r>
            <a:endParaRPr lang="pt-BR" dirty="0">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litoralparanaensesiteaula1.xpg.com.br/imagem/araucarias-parana.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899592" y="2204864"/>
            <a:ext cx="7489422" cy="3311649"/>
          </a:xfrm>
          <a:prstGeom prst="rect">
            <a:avLst/>
          </a:prstGeom>
          <a:noFill/>
        </p:spPr>
      </p:pic>
      <p:sp>
        <p:nvSpPr>
          <p:cNvPr id="2" name="Espaço Reservado para Conteúdo 1"/>
          <p:cNvSpPr>
            <a:spLocks noGrp="1"/>
          </p:cNvSpPr>
          <p:nvPr>
            <p:ph idx="1"/>
          </p:nvPr>
        </p:nvSpPr>
        <p:spPr>
          <a:xfrm>
            <a:off x="323528" y="1484784"/>
            <a:ext cx="8640960" cy="5589240"/>
          </a:xfrm>
        </p:spPr>
        <p:txBody>
          <a:bodyPr>
            <a:normAutofit/>
          </a:bodyPr>
          <a:lstStyle/>
          <a:p>
            <a:pPr algn="just">
              <a:buNone/>
            </a:pPr>
            <a:endParaRPr lang="pt-BR" dirty="0" smtClean="0">
              <a:solidFill>
                <a:schemeClr val="accent1">
                  <a:lumMod val="50000"/>
                </a:schemeClr>
              </a:solidFill>
              <a:latin typeface="Constantia" pitchFamily="18" charset="0"/>
            </a:endParaRPr>
          </a:p>
          <a:p>
            <a:pPr algn="just">
              <a:buNone/>
            </a:pPr>
            <a:r>
              <a:rPr lang="pt-BR" dirty="0" smtClean="0">
                <a:solidFill>
                  <a:schemeClr val="accent1">
                    <a:lumMod val="50000"/>
                  </a:schemeClr>
                </a:solidFill>
                <a:latin typeface="Constantia" pitchFamily="18" charset="0"/>
              </a:rPr>
              <a:t>A reunião de puericultura e o fluxograma das crianças é uma realidade já incorporada na rotina da unidade.</a:t>
            </a:r>
          </a:p>
          <a:p>
            <a:pPr algn="just">
              <a:buNone/>
            </a:pPr>
            <a:r>
              <a:rPr lang="pt-BR" dirty="0" smtClean="0">
                <a:solidFill>
                  <a:schemeClr val="accent1">
                    <a:lumMod val="50000"/>
                  </a:schemeClr>
                </a:solidFill>
                <a:latin typeface="Constantia" pitchFamily="18" charset="0"/>
              </a:rPr>
              <a:t>Como próximo passo, percebe-se a necessidade da busca das crianças de 12-72 meses com maior risco, ou que não frequentam a unidade. Um grande desafio devido a ausência de dados iniciais, mas que em conjunto com a equipe de enfermagem pode ser realizado.</a:t>
            </a:r>
          </a:p>
          <a:p>
            <a:pPr algn="just">
              <a:buNone/>
            </a:pPr>
            <a:endParaRPr lang="pt-BR" dirty="0">
              <a:latin typeface="Constantia" pitchFamily="18" charset="0"/>
            </a:endParaRPr>
          </a:p>
        </p:txBody>
      </p:sp>
      <p:sp>
        <p:nvSpPr>
          <p:cNvPr id="3" name="Título 2"/>
          <p:cNvSpPr>
            <a:spLocks noGrp="1"/>
          </p:cNvSpPr>
          <p:nvPr>
            <p:ph type="title"/>
          </p:nvPr>
        </p:nvSpPr>
        <p:spPr/>
        <p:txBody>
          <a:bodyPr/>
          <a:lstStyle/>
          <a:p>
            <a:r>
              <a:rPr lang="pt-BR" dirty="0" smtClean="0">
                <a:ln>
                  <a:solidFill>
                    <a:schemeClr val="accent6">
                      <a:lumMod val="75000"/>
                    </a:schemeClr>
                  </a:solidFill>
                </a:ln>
                <a:solidFill>
                  <a:schemeClr val="accent6">
                    <a:lumMod val="75000"/>
                  </a:schemeClr>
                </a:solidFill>
                <a:effectLst/>
                <a:latin typeface="Constantia" pitchFamily="18" charset="0"/>
              </a:rPr>
              <a:t>Discussão</a:t>
            </a:r>
            <a:endParaRPr lang="pt-BR" dirty="0">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litoralparanaensesiteaula1.xpg.com.br/imagem/araucarias-parana.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115616" y="2204864"/>
            <a:ext cx="7000875" cy="3095625"/>
          </a:xfrm>
          <a:prstGeom prst="rect">
            <a:avLst/>
          </a:prstGeom>
          <a:noFill/>
        </p:spPr>
      </p:pic>
      <p:sp>
        <p:nvSpPr>
          <p:cNvPr id="2" name="Espaço Reservado para Conteúdo 1"/>
          <p:cNvSpPr>
            <a:spLocks noGrp="1"/>
          </p:cNvSpPr>
          <p:nvPr>
            <p:ph idx="1"/>
          </p:nvPr>
        </p:nvSpPr>
        <p:spPr>
          <a:xfrm>
            <a:off x="395536" y="1772816"/>
            <a:ext cx="8229600" cy="4525963"/>
          </a:xfrm>
        </p:spPr>
        <p:txBody>
          <a:bodyPr/>
          <a:lstStyle/>
          <a:p>
            <a:pPr marL="624078" indent="-514350" algn="just">
              <a:buNone/>
            </a:pPr>
            <a:r>
              <a:rPr lang="pt-BR" dirty="0" smtClean="0">
                <a:solidFill>
                  <a:schemeClr val="accent1">
                    <a:lumMod val="50000"/>
                  </a:schemeClr>
                </a:solidFill>
                <a:latin typeface="Constantia" pitchFamily="18" charset="0"/>
              </a:rPr>
              <a:t>1. Em relação ao desenvolvimento de seu trabalho no curso em relação às suas expectativas iniciais: construção de uma análise crítica, construção do foco.</a:t>
            </a:r>
          </a:p>
          <a:p>
            <a:pPr lvl="0" algn="just">
              <a:buNone/>
            </a:pPr>
            <a:r>
              <a:rPr lang="pt-BR" dirty="0" smtClean="0">
                <a:solidFill>
                  <a:schemeClr val="accent1">
                    <a:lumMod val="50000"/>
                  </a:schemeClr>
                </a:solidFill>
                <a:latin typeface="Constantia" pitchFamily="18" charset="0"/>
              </a:rPr>
              <a:t>2. Em relação ao significado do curso para sua prática profissional: etapas a serem realizadas em uma intervenção.</a:t>
            </a:r>
          </a:p>
          <a:p>
            <a:pPr algn="just">
              <a:buNone/>
            </a:pPr>
            <a:r>
              <a:rPr lang="pt-BR" dirty="0" smtClean="0">
                <a:solidFill>
                  <a:schemeClr val="accent1">
                    <a:lumMod val="50000"/>
                  </a:schemeClr>
                </a:solidFill>
                <a:latin typeface="Constantia" pitchFamily="18" charset="0"/>
              </a:rPr>
              <a:t>3.Em relação aos aprendizados mais relevantes decorrentes do curso: Foram dois processos: um pessoal e outro coletivo.</a:t>
            </a:r>
          </a:p>
          <a:p>
            <a:pPr lvl="0">
              <a:buNone/>
            </a:pPr>
            <a:endParaRPr lang="pt-BR" dirty="0" smtClean="0">
              <a:solidFill>
                <a:schemeClr val="accent1">
                  <a:lumMod val="50000"/>
                </a:schemeClr>
              </a:solidFill>
              <a:latin typeface="Constantia" pitchFamily="18" charset="0"/>
            </a:endParaRPr>
          </a:p>
          <a:p>
            <a:pPr>
              <a:buNone/>
            </a:pPr>
            <a:endParaRPr lang="pt-BR" dirty="0">
              <a:solidFill>
                <a:schemeClr val="accent1">
                  <a:lumMod val="50000"/>
                </a:schemeClr>
              </a:solidFill>
              <a:latin typeface="Constantia" pitchFamily="18" charset="0"/>
            </a:endParaRPr>
          </a:p>
        </p:txBody>
      </p:sp>
      <p:sp>
        <p:nvSpPr>
          <p:cNvPr id="3" name="Título 2"/>
          <p:cNvSpPr>
            <a:spLocks noGrp="1"/>
          </p:cNvSpPr>
          <p:nvPr>
            <p:ph type="title"/>
          </p:nvPr>
        </p:nvSpPr>
        <p:spPr>
          <a:xfrm>
            <a:off x="467544" y="548680"/>
            <a:ext cx="8229600" cy="1143000"/>
          </a:xfrm>
        </p:spPr>
        <p:txBody>
          <a:bodyPr>
            <a:normAutofit fontScale="90000"/>
          </a:bodyPr>
          <a:lstStyle/>
          <a:p>
            <a:r>
              <a:rPr lang="pt-BR" sz="4000" dirty="0" smtClean="0">
                <a:ln>
                  <a:solidFill>
                    <a:schemeClr val="accent6">
                      <a:lumMod val="75000"/>
                    </a:schemeClr>
                  </a:solidFill>
                </a:ln>
                <a:solidFill>
                  <a:schemeClr val="accent6">
                    <a:lumMod val="75000"/>
                  </a:schemeClr>
                </a:solidFill>
                <a:latin typeface="Constantia" pitchFamily="18" charset="0"/>
              </a:rPr>
              <a:t> </a:t>
            </a:r>
            <a:r>
              <a:rPr lang="pt-BR" sz="4000" dirty="0" smtClean="0">
                <a:ln>
                  <a:solidFill>
                    <a:schemeClr val="accent6">
                      <a:lumMod val="75000"/>
                    </a:schemeClr>
                  </a:solidFill>
                </a:ln>
                <a:solidFill>
                  <a:schemeClr val="accent6">
                    <a:lumMod val="75000"/>
                  </a:schemeClr>
                </a:solidFill>
                <a:effectLst/>
                <a:latin typeface="Constantia" pitchFamily="18" charset="0"/>
              </a:rPr>
              <a:t>Reflexão crítica sobre o processo de aprendizagem</a:t>
            </a:r>
            <a:r>
              <a:rPr lang="pt-BR" dirty="0" smtClean="0"/>
              <a:t/>
            </a:r>
            <a:br>
              <a:rPr lang="pt-BR" dirty="0" smtClean="0"/>
            </a:br>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ln>
                  <a:solidFill>
                    <a:schemeClr val="accent6">
                      <a:lumMod val="75000"/>
                    </a:schemeClr>
                  </a:solidFill>
                </a:ln>
                <a:solidFill>
                  <a:schemeClr val="accent6">
                    <a:lumMod val="75000"/>
                  </a:schemeClr>
                </a:solidFill>
                <a:effectLst/>
                <a:latin typeface="Constantia" pitchFamily="18" charset="0"/>
              </a:rPr>
              <a:t>Fotos da Intervenção</a:t>
            </a:r>
            <a:endParaRPr lang="pt-BR" dirty="0">
              <a:ln>
                <a:solidFill>
                  <a:schemeClr val="accent6">
                    <a:lumMod val="75000"/>
                  </a:schemeClr>
                </a:solidFill>
              </a:ln>
              <a:solidFill>
                <a:schemeClr val="accent6">
                  <a:lumMod val="75000"/>
                </a:schemeClr>
              </a:solidFill>
              <a:effectLst/>
              <a:latin typeface="Constantia" pitchFamily="18" charset="0"/>
            </a:endParaRPr>
          </a:p>
        </p:txBody>
      </p:sp>
      <p:pic>
        <p:nvPicPr>
          <p:cNvPr id="8193" name="Picture 1" descr="F:\DCIM\101C1013\101_2973.JPG"/>
          <p:cNvPicPr>
            <a:picLocks noChangeAspect="1" noChangeArrowheads="1"/>
          </p:cNvPicPr>
          <p:nvPr/>
        </p:nvPicPr>
        <p:blipFill>
          <a:blip r:embed="rId2" cstate="print"/>
          <a:srcRect/>
          <a:stretch>
            <a:fillRect/>
          </a:stretch>
        </p:blipFill>
        <p:spPr bwMode="auto">
          <a:xfrm rot="20819782">
            <a:off x="1043608" y="1700808"/>
            <a:ext cx="2520280" cy="1890210"/>
          </a:xfrm>
          <a:prstGeom prst="rect">
            <a:avLst/>
          </a:prstGeom>
          <a:noFill/>
        </p:spPr>
      </p:pic>
      <p:pic>
        <p:nvPicPr>
          <p:cNvPr id="8194" name="Picture 2" descr="F:\DCIM\101C1013\101_3479.JPG"/>
          <p:cNvPicPr>
            <a:picLocks noChangeAspect="1" noChangeArrowheads="1"/>
          </p:cNvPicPr>
          <p:nvPr/>
        </p:nvPicPr>
        <p:blipFill>
          <a:blip r:embed="rId3" cstate="print"/>
          <a:srcRect/>
          <a:stretch>
            <a:fillRect/>
          </a:stretch>
        </p:blipFill>
        <p:spPr bwMode="auto">
          <a:xfrm rot="863320">
            <a:off x="5503034" y="1502926"/>
            <a:ext cx="2721875" cy="2041406"/>
          </a:xfrm>
          <a:prstGeom prst="rect">
            <a:avLst/>
          </a:prstGeom>
          <a:noFill/>
        </p:spPr>
      </p:pic>
      <p:pic>
        <p:nvPicPr>
          <p:cNvPr id="8195" name="Picture 3" descr="F:\DCIM\101C1013\101_3478.JPG"/>
          <p:cNvPicPr>
            <a:picLocks noGrp="1" noChangeAspect="1" noChangeArrowheads="1"/>
          </p:cNvPicPr>
          <p:nvPr>
            <p:ph idx="1"/>
          </p:nvPr>
        </p:nvPicPr>
        <p:blipFill>
          <a:blip r:embed="rId4" cstate="print"/>
          <a:srcRect/>
          <a:stretch>
            <a:fillRect/>
          </a:stretch>
        </p:blipFill>
        <p:spPr bwMode="auto">
          <a:xfrm>
            <a:off x="3131840" y="2924944"/>
            <a:ext cx="2477360" cy="1858020"/>
          </a:xfrm>
          <a:prstGeom prst="rect">
            <a:avLst/>
          </a:prstGeom>
          <a:noFill/>
        </p:spPr>
      </p:pic>
      <p:pic>
        <p:nvPicPr>
          <p:cNvPr id="8196" name="Picture 4" descr="F:\DCIM\101C1013\101_3481.JPG"/>
          <p:cNvPicPr>
            <a:picLocks noChangeAspect="1" noChangeArrowheads="1"/>
          </p:cNvPicPr>
          <p:nvPr/>
        </p:nvPicPr>
        <p:blipFill>
          <a:blip r:embed="rId5" cstate="print"/>
          <a:srcRect/>
          <a:stretch>
            <a:fillRect/>
          </a:stretch>
        </p:blipFill>
        <p:spPr bwMode="auto">
          <a:xfrm rot="20996809">
            <a:off x="899592" y="4365104"/>
            <a:ext cx="2913896" cy="2185422"/>
          </a:xfrm>
          <a:prstGeom prst="rect">
            <a:avLst/>
          </a:prstGeom>
          <a:noFill/>
        </p:spPr>
      </p:pic>
      <p:pic>
        <p:nvPicPr>
          <p:cNvPr id="8197" name="Picture 5" descr="F:\DCIM\101C1013\101_2974.JPG"/>
          <p:cNvPicPr>
            <a:picLocks noChangeAspect="1" noChangeArrowheads="1"/>
          </p:cNvPicPr>
          <p:nvPr/>
        </p:nvPicPr>
        <p:blipFill>
          <a:blip r:embed="rId6" cstate="print"/>
          <a:srcRect/>
          <a:stretch>
            <a:fillRect/>
          </a:stretch>
        </p:blipFill>
        <p:spPr bwMode="auto">
          <a:xfrm rot="632619">
            <a:off x="5461653" y="4504613"/>
            <a:ext cx="2817885" cy="211341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47500" lnSpcReduction="20000"/>
          </a:bodyPr>
          <a:lstStyle/>
          <a:p>
            <a:pPr>
              <a:buNone/>
            </a:pPr>
            <a:r>
              <a:rPr lang="pt-BR" dirty="0" smtClean="0">
                <a:latin typeface="Constantia" pitchFamily="18" charset="0"/>
              </a:rPr>
              <a:t>BRASIL. Ministério da Saúde. Caderno de atenção básica nº 17: Saúde Bucal. Secretaria de Atenção à Saúde. Departamento de Atenção Básica. Brasília: Ministério da Saúde, 2008. Disponível em: &lt;http://bvsms.saude.gov.br/bvs/publicacoes/saude_bucal.pdf&gt; Acesso em: 22 jul. 2012.</a:t>
            </a:r>
          </a:p>
          <a:p>
            <a:pPr>
              <a:buNone/>
            </a:pPr>
            <a:r>
              <a:rPr lang="pt-BR" dirty="0" smtClean="0">
                <a:latin typeface="Constantia" pitchFamily="18" charset="0"/>
              </a:rPr>
              <a:t> </a:t>
            </a:r>
          </a:p>
          <a:p>
            <a:pPr>
              <a:buNone/>
            </a:pPr>
            <a:r>
              <a:rPr lang="pt-BR" dirty="0" smtClean="0">
                <a:latin typeface="Constantia" pitchFamily="18" charset="0"/>
              </a:rPr>
              <a:t>CORREA, </a:t>
            </a:r>
            <a:r>
              <a:rPr lang="pt-BR" dirty="0" err="1" smtClean="0">
                <a:latin typeface="Constantia" pitchFamily="18" charset="0"/>
              </a:rPr>
              <a:t>M.S.N.P.</a:t>
            </a:r>
            <a:r>
              <a:rPr lang="pt-BR" dirty="0" smtClean="0">
                <a:latin typeface="Constantia" pitchFamily="18" charset="0"/>
              </a:rPr>
              <a:t>; DISSENHA, </a:t>
            </a:r>
            <a:r>
              <a:rPr lang="pt-BR" dirty="0" err="1" smtClean="0">
                <a:latin typeface="Constantia" pitchFamily="18" charset="0"/>
              </a:rPr>
              <a:t>R.M.S.</a:t>
            </a:r>
            <a:r>
              <a:rPr lang="pt-BR" dirty="0" smtClean="0">
                <a:latin typeface="Constantia" pitchFamily="18" charset="0"/>
              </a:rPr>
              <a:t>; WEFFORT, </a:t>
            </a:r>
            <a:r>
              <a:rPr lang="pt-BR" dirty="0" err="1" smtClean="0">
                <a:latin typeface="Constantia" pitchFamily="18" charset="0"/>
              </a:rPr>
              <a:t>S.Y.K.</a:t>
            </a:r>
            <a:r>
              <a:rPr lang="pt-BR" dirty="0" smtClean="0">
                <a:latin typeface="Constantia" pitchFamily="18" charset="0"/>
              </a:rPr>
              <a:t> Higiene bucal. In: _______. Saúde bucal do bebê ao adolescente: guia de orientação para a gestante, pais, profissionais e educadores. São Paulo: Santos Livraria Editora, 2005. p.75-79.</a:t>
            </a:r>
          </a:p>
          <a:p>
            <a:endParaRPr lang="pt-BR" dirty="0" smtClean="0">
              <a:latin typeface="Constantia" pitchFamily="18" charset="0"/>
            </a:endParaRPr>
          </a:p>
          <a:p>
            <a:pPr>
              <a:buNone/>
            </a:pPr>
            <a:r>
              <a:rPr lang="pt-BR" dirty="0" smtClean="0">
                <a:latin typeface="Constantia" pitchFamily="18" charset="0"/>
              </a:rPr>
              <a:t>FERREIRA, </a:t>
            </a:r>
            <a:r>
              <a:rPr lang="pt-BR" dirty="0" err="1" smtClean="0">
                <a:latin typeface="Constantia" pitchFamily="18" charset="0"/>
              </a:rPr>
              <a:t>S.H.</a:t>
            </a:r>
            <a:r>
              <a:rPr lang="pt-BR" dirty="0" smtClean="0">
                <a:latin typeface="Constantia" pitchFamily="18" charset="0"/>
              </a:rPr>
              <a:t>; KRAMENR, </a:t>
            </a:r>
            <a:r>
              <a:rPr lang="pt-BR" dirty="0" err="1" smtClean="0">
                <a:latin typeface="Constantia" pitchFamily="18" charset="0"/>
              </a:rPr>
              <a:t>P.F.</a:t>
            </a:r>
            <a:r>
              <a:rPr lang="pt-BR" dirty="0" smtClean="0">
                <a:latin typeface="Constantia" pitchFamily="18" charset="0"/>
              </a:rPr>
              <a:t>; LONGONI, </a:t>
            </a:r>
            <a:r>
              <a:rPr lang="pt-BR" dirty="0" err="1" smtClean="0">
                <a:latin typeface="Constantia" pitchFamily="18" charset="0"/>
              </a:rPr>
              <a:t>M.B.</a:t>
            </a:r>
            <a:r>
              <a:rPr lang="pt-BR" dirty="0" smtClean="0">
                <a:latin typeface="Constantia" pitchFamily="18" charset="0"/>
              </a:rPr>
              <a:t> Idade ideal para a primeira consulta odontológica. RGO, v.47, n.4, p.236-8, 1999.</a:t>
            </a:r>
          </a:p>
          <a:p>
            <a:pPr>
              <a:buNone/>
            </a:pPr>
            <a:r>
              <a:rPr lang="pt-BR" dirty="0" smtClean="0">
                <a:latin typeface="Constantia" pitchFamily="18" charset="0"/>
              </a:rPr>
              <a:t> </a:t>
            </a:r>
          </a:p>
          <a:p>
            <a:pPr>
              <a:buNone/>
            </a:pPr>
            <a:r>
              <a:rPr lang="pt-BR" dirty="0" smtClean="0">
                <a:latin typeface="Constantia" pitchFamily="18" charset="0"/>
              </a:rPr>
              <a:t>GUIMARÃES, </a:t>
            </a:r>
            <a:r>
              <a:rPr lang="pt-BR" dirty="0" err="1" smtClean="0">
                <a:latin typeface="Constantia" pitchFamily="18" charset="0"/>
              </a:rPr>
              <a:t>A.O.</a:t>
            </a:r>
            <a:r>
              <a:rPr lang="pt-BR" dirty="0" smtClean="0">
                <a:latin typeface="Constantia" pitchFamily="18" charset="0"/>
              </a:rPr>
              <a:t>; COSTA, </a:t>
            </a:r>
            <a:r>
              <a:rPr lang="pt-BR" dirty="0" err="1" smtClean="0">
                <a:latin typeface="Constantia" pitchFamily="18" charset="0"/>
              </a:rPr>
              <a:t>I.C.C.</a:t>
            </a:r>
            <a:r>
              <a:rPr lang="pt-BR" dirty="0" smtClean="0">
                <a:latin typeface="Constantia" pitchFamily="18" charset="0"/>
              </a:rPr>
              <a:t>; OLIVEIRA, </a:t>
            </a:r>
            <a:r>
              <a:rPr lang="pt-BR" dirty="0" err="1" smtClean="0">
                <a:latin typeface="Constantia" pitchFamily="18" charset="0"/>
              </a:rPr>
              <a:t>A.L.S.</a:t>
            </a:r>
            <a:r>
              <a:rPr lang="pt-BR" dirty="0" smtClean="0">
                <a:latin typeface="Constantia" pitchFamily="18" charset="0"/>
              </a:rPr>
              <a:t> As origens, objetivos e razões de ser da odontologia para bebês. J </a:t>
            </a:r>
            <a:r>
              <a:rPr lang="pt-BR" dirty="0" err="1" smtClean="0">
                <a:latin typeface="Constantia" pitchFamily="18" charset="0"/>
              </a:rPr>
              <a:t>Bras</a:t>
            </a:r>
            <a:r>
              <a:rPr lang="pt-BR" dirty="0" smtClean="0">
                <a:latin typeface="Constantia" pitchFamily="18" charset="0"/>
              </a:rPr>
              <a:t> </a:t>
            </a:r>
            <a:r>
              <a:rPr lang="pt-BR" dirty="0" err="1" smtClean="0">
                <a:latin typeface="Constantia" pitchFamily="18" charset="0"/>
              </a:rPr>
              <a:t>Odontopediatr</a:t>
            </a:r>
            <a:r>
              <a:rPr lang="pt-BR" dirty="0" smtClean="0">
                <a:latin typeface="Constantia" pitchFamily="18" charset="0"/>
              </a:rPr>
              <a:t> </a:t>
            </a:r>
            <a:r>
              <a:rPr lang="pt-BR" dirty="0" err="1" smtClean="0">
                <a:latin typeface="Constantia" pitchFamily="18" charset="0"/>
              </a:rPr>
              <a:t>Odontol</a:t>
            </a:r>
            <a:r>
              <a:rPr lang="pt-BR" dirty="0" smtClean="0">
                <a:latin typeface="Constantia" pitchFamily="18" charset="0"/>
              </a:rPr>
              <a:t> Bebê, v.6, n.9, p.83-6, 2003.</a:t>
            </a:r>
          </a:p>
          <a:p>
            <a:pPr>
              <a:buNone/>
            </a:pPr>
            <a:r>
              <a:rPr lang="pt-BR" dirty="0" smtClean="0">
                <a:latin typeface="Constantia" pitchFamily="18" charset="0"/>
              </a:rPr>
              <a:t> </a:t>
            </a:r>
          </a:p>
          <a:p>
            <a:pPr>
              <a:buNone/>
            </a:pPr>
            <a:r>
              <a:rPr lang="pt-BR" dirty="0" smtClean="0">
                <a:latin typeface="Constantia" pitchFamily="18" charset="0"/>
              </a:rPr>
              <a:t>IBGE. Censo demográfico 2010: Características da população e dos domicílios. Rio de Janeiro: IBGE, 2010. Disponível em: &lt;http://www.ibge.gov.br&gt; Acesso em: 05 ago. 2012.</a:t>
            </a:r>
          </a:p>
          <a:p>
            <a:pPr>
              <a:buNone/>
            </a:pPr>
            <a:r>
              <a:rPr lang="pt-BR" dirty="0" smtClean="0">
                <a:latin typeface="Constantia" pitchFamily="18" charset="0"/>
              </a:rPr>
              <a:t> </a:t>
            </a:r>
          </a:p>
          <a:p>
            <a:pPr>
              <a:buNone/>
            </a:pPr>
            <a:r>
              <a:rPr lang="pt-BR" dirty="0" smtClean="0">
                <a:latin typeface="Constantia" pitchFamily="18" charset="0"/>
              </a:rPr>
              <a:t>UNIVERSIDADE ESTADUAL DE LONDRINA. Manual de Rotinas para o Atendimento Ambulatorial. Londrina: UEL, 2008.</a:t>
            </a:r>
          </a:p>
          <a:p>
            <a:pPr>
              <a:buNone/>
            </a:pPr>
            <a:r>
              <a:rPr lang="pt-BR" dirty="0" smtClean="0">
                <a:latin typeface="Constantia" pitchFamily="18" charset="0"/>
              </a:rPr>
              <a:t> </a:t>
            </a:r>
          </a:p>
          <a:p>
            <a:pPr>
              <a:buNone/>
            </a:pPr>
            <a:r>
              <a:rPr lang="pt-BR" dirty="0" smtClean="0">
                <a:latin typeface="Constantia" pitchFamily="18" charset="0"/>
              </a:rPr>
              <a:t>WALTER, </a:t>
            </a:r>
            <a:r>
              <a:rPr lang="pt-BR" dirty="0" err="1" smtClean="0">
                <a:latin typeface="Constantia" pitchFamily="18" charset="0"/>
              </a:rPr>
              <a:t>L.R.F.</a:t>
            </a:r>
            <a:r>
              <a:rPr lang="pt-BR" dirty="0" smtClean="0">
                <a:latin typeface="Constantia" pitchFamily="18" charset="0"/>
              </a:rPr>
              <a:t>; FERELLE, A.; ISSAO, M. Educação odontológica: necessidades educativas. In: _______. Odontologia para o bebê: </a:t>
            </a:r>
            <a:r>
              <a:rPr lang="pt-BR" dirty="0" err="1" smtClean="0">
                <a:latin typeface="Constantia" pitchFamily="18" charset="0"/>
              </a:rPr>
              <a:t>odontopediatria</a:t>
            </a:r>
            <a:r>
              <a:rPr lang="pt-BR" dirty="0" smtClean="0">
                <a:latin typeface="Constantia" pitchFamily="18" charset="0"/>
              </a:rPr>
              <a:t> do nascimento aos 3 anos. São Paulo: Artes médicas, 1999.</a:t>
            </a:r>
            <a:endParaRPr lang="pt-BR" dirty="0">
              <a:latin typeface="Constantia" pitchFamily="18" charset="0"/>
            </a:endParaRPr>
          </a:p>
        </p:txBody>
      </p:sp>
      <p:sp>
        <p:nvSpPr>
          <p:cNvPr id="3" name="Título 2"/>
          <p:cNvSpPr>
            <a:spLocks noGrp="1"/>
          </p:cNvSpPr>
          <p:nvPr>
            <p:ph type="title"/>
          </p:nvPr>
        </p:nvSpPr>
        <p:spPr/>
        <p:txBody>
          <a:bodyPr/>
          <a:lstStyle/>
          <a:p>
            <a:r>
              <a:rPr lang="pt-BR" dirty="0" smtClean="0">
                <a:ln>
                  <a:solidFill>
                    <a:schemeClr val="accent6">
                      <a:lumMod val="75000"/>
                    </a:schemeClr>
                  </a:solidFill>
                </a:ln>
                <a:solidFill>
                  <a:schemeClr val="accent6">
                    <a:lumMod val="75000"/>
                  </a:schemeClr>
                </a:solidFill>
                <a:latin typeface="Constantia" pitchFamily="18" charset="0"/>
              </a:rPr>
              <a:t>Referências Bibliográficas</a:t>
            </a:r>
            <a:endParaRPr lang="pt-BR" dirty="0">
              <a:ln>
                <a:solidFill>
                  <a:schemeClr val="accent6">
                    <a:lumMod val="75000"/>
                  </a:schemeClr>
                </a:solidFill>
              </a:ln>
              <a:solidFill>
                <a:schemeClr val="accent6">
                  <a:lumMod val="75000"/>
                </a:schemeClr>
              </a:solidFill>
              <a:latin typeface="Constant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3.bp.blogspot.com/-oIsIHruNFGQ/UfVww50CusI/AAAAAAAAJvE/OvJfjVkS43o/s1600/araucarias03.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611560" y="1196752"/>
            <a:ext cx="8280920" cy="5299606"/>
          </a:xfrm>
          <a:prstGeom prst="rect">
            <a:avLst/>
          </a:prstGeom>
          <a:noFill/>
        </p:spPr>
      </p:pic>
      <p:sp>
        <p:nvSpPr>
          <p:cNvPr id="2" name="Espaço Reservado para Conteúdo 1"/>
          <p:cNvSpPr>
            <a:spLocks noGrp="1"/>
          </p:cNvSpPr>
          <p:nvPr>
            <p:ph idx="1"/>
          </p:nvPr>
        </p:nvSpPr>
        <p:spPr>
          <a:xfrm>
            <a:off x="144016" y="1412776"/>
            <a:ext cx="8892480" cy="5328592"/>
          </a:xfrm>
        </p:spPr>
        <p:txBody>
          <a:bodyPr>
            <a:normAutofit lnSpcReduction="10000"/>
          </a:bodyPr>
          <a:lstStyle/>
          <a:p>
            <a:pPr algn="just"/>
            <a:r>
              <a:rPr lang="pt-BR" dirty="0" smtClean="0">
                <a:latin typeface="Constantia" pitchFamily="18" charset="0"/>
              </a:rPr>
              <a:t>De </a:t>
            </a:r>
            <a:r>
              <a:rPr lang="pt-BR" dirty="0" smtClean="0">
                <a:latin typeface="Constantia" pitchFamily="18" charset="0"/>
              </a:rPr>
              <a:t>acordo com vários autores, o primeiro ano de vida é o momento ideal para iniciar o atendimento odontológico (WALTER, FERELLE, ISSAO 1999; FERREIRA </a:t>
            </a:r>
            <a:r>
              <a:rPr lang="pt-BR" dirty="0" err="1" smtClean="0">
                <a:latin typeface="Constantia" pitchFamily="18" charset="0"/>
              </a:rPr>
              <a:t>et</a:t>
            </a:r>
            <a:r>
              <a:rPr lang="pt-BR" dirty="0" smtClean="0">
                <a:latin typeface="Constantia" pitchFamily="18" charset="0"/>
              </a:rPr>
              <a:t> al., 1999; CORREA, DISSENHA, WEFFORT, 2005). O Ministério da Saúde recomenda que a primeira consulta odontológica deve ser realizada antes dos seis meses.</a:t>
            </a:r>
          </a:p>
          <a:p>
            <a:pPr algn="just"/>
            <a:r>
              <a:rPr lang="pt-BR" dirty="0" smtClean="0">
                <a:latin typeface="Constantia" pitchFamily="18" charset="0"/>
              </a:rPr>
              <a:t>Araucária, cidade da região metropolitana de Curitiba no Paraná, com uma população de 119.123 habitantes (IBGE, 2010). Referência regional na atenção à saúde. Possui a ESF há doze anos, sendo 18 unidades de saúde: 10 unidades urbanas ( 6 UBS e 4 USF) e 8 USF rurais. </a:t>
            </a:r>
            <a:r>
              <a:rPr lang="pt-BR" dirty="0" err="1" smtClean="0">
                <a:latin typeface="Constantia" pitchFamily="18" charset="0"/>
              </a:rPr>
              <a:t>Nasf</a:t>
            </a:r>
            <a:r>
              <a:rPr lang="pt-BR" dirty="0" smtClean="0">
                <a:latin typeface="Constantia" pitchFamily="18" charset="0"/>
              </a:rPr>
              <a:t> nas unidades. Atualmente possui gestão plena, contém um hospital, três serviços de emergência. Possui um CEMO e CEO.</a:t>
            </a:r>
          </a:p>
          <a:p>
            <a:pPr algn="just"/>
            <a:endParaRPr lang="pt-BR" dirty="0">
              <a:latin typeface="Constantia" pitchFamily="18" charset="0"/>
            </a:endParaRPr>
          </a:p>
        </p:txBody>
      </p:sp>
      <p:sp>
        <p:nvSpPr>
          <p:cNvPr id="3" name="Título 2"/>
          <p:cNvSpPr>
            <a:spLocks noGrp="1"/>
          </p:cNvSpPr>
          <p:nvPr>
            <p:ph type="title"/>
          </p:nvPr>
        </p:nvSpPr>
        <p:spPr/>
        <p:txBody>
          <a:bodyPr/>
          <a:lstStyle/>
          <a:p>
            <a:r>
              <a:rPr lang="pt-BR" dirty="0" smtClean="0">
                <a:ln>
                  <a:solidFill>
                    <a:schemeClr val="accent5">
                      <a:lumMod val="50000"/>
                    </a:schemeClr>
                  </a:solidFill>
                </a:ln>
                <a:solidFill>
                  <a:srgbClr val="002060"/>
                </a:solidFill>
                <a:effectLst/>
                <a:latin typeface="Constantia" pitchFamily="18" charset="0"/>
              </a:rPr>
              <a:t>Introdução</a:t>
            </a:r>
            <a:endParaRPr lang="pt-BR" dirty="0">
              <a:ln>
                <a:solidFill>
                  <a:schemeClr val="accent5">
                    <a:lumMod val="50000"/>
                  </a:schemeClr>
                </a:solidFill>
              </a:ln>
              <a:solidFill>
                <a:srgbClr val="002060"/>
              </a:solidFill>
              <a:effectLst/>
              <a:latin typeface="Constant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3.bp.blogspot.com/-oIsIHruNFGQ/UfVww50CusI/AAAAAAAAJvE/OvJfjVkS43o/s1600/araucarias03.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827583" y="1340769"/>
            <a:ext cx="7704857" cy="4680520"/>
          </a:xfrm>
          <a:prstGeom prst="rect">
            <a:avLst/>
          </a:prstGeom>
          <a:noFill/>
        </p:spPr>
      </p:pic>
      <p:sp>
        <p:nvSpPr>
          <p:cNvPr id="2" name="Espaço Reservado para Conteúdo 1"/>
          <p:cNvSpPr>
            <a:spLocks noGrp="1"/>
          </p:cNvSpPr>
          <p:nvPr>
            <p:ph idx="1"/>
          </p:nvPr>
        </p:nvSpPr>
        <p:spPr/>
        <p:txBody>
          <a:bodyPr>
            <a:normAutofit lnSpcReduction="10000"/>
          </a:bodyPr>
          <a:lstStyle/>
          <a:p>
            <a:pPr algn="just"/>
            <a:r>
              <a:rPr lang="pt-BR" dirty="0" smtClean="0">
                <a:latin typeface="Constantia" pitchFamily="18" charset="0"/>
              </a:rPr>
              <a:t>A UBS- Centro de Saúde de Araucária (CSA)- é a unidade central, sendo uma das primeiras unidades de saúde do município. Possui uma população de 5890 habitantes na sua área. Conta com clínico geral, ginecologista, pediatra, cirurgião dentista, psicólogo, fonoaudiólogo, nutricionista, enfermeira e equipe auxiliar.</a:t>
            </a:r>
          </a:p>
          <a:p>
            <a:pPr algn="just"/>
            <a:r>
              <a:rPr lang="pt-BR" dirty="0" smtClean="0">
                <a:latin typeface="Constantia" pitchFamily="18" charset="0"/>
              </a:rPr>
              <a:t>A puericultura infantil médica é realizada só até 12 meses. Mas é um serviço muito bem organizado, até os doze meses. Possui registro específico e sistemas de alerta.</a:t>
            </a:r>
            <a:endParaRPr lang="pt-BR" dirty="0"/>
          </a:p>
        </p:txBody>
      </p:sp>
      <p:sp>
        <p:nvSpPr>
          <p:cNvPr id="3" name="Título 2"/>
          <p:cNvSpPr>
            <a:spLocks noGrp="1"/>
          </p:cNvSpPr>
          <p:nvPr>
            <p:ph type="title"/>
          </p:nvPr>
        </p:nvSpPr>
        <p:spPr/>
        <p:txBody>
          <a:bodyPr/>
          <a:lstStyle/>
          <a:p>
            <a:r>
              <a:rPr lang="pt-BR" dirty="0" smtClean="0">
                <a:ln>
                  <a:solidFill>
                    <a:schemeClr val="accent5">
                      <a:lumMod val="50000"/>
                    </a:schemeClr>
                  </a:solidFill>
                </a:ln>
                <a:solidFill>
                  <a:srgbClr val="002060"/>
                </a:solidFill>
                <a:effectLst/>
                <a:latin typeface="Constantia" pitchFamily="18" charset="0"/>
              </a:rPr>
              <a:t>Introdução</a:t>
            </a:r>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dirty="0"/>
          </a:p>
        </p:txBody>
      </p:sp>
      <p:sp>
        <p:nvSpPr>
          <p:cNvPr id="3" name="Título 2"/>
          <p:cNvSpPr>
            <a:spLocks noGrp="1"/>
          </p:cNvSpPr>
          <p:nvPr>
            <p:ph type="title"/>
          </p:nvPr>
        </p:nvSpPr>
        <p:spPr/>
        <p:txBody>
          <a:bodyPr/>
          <a:lstStyle/>
          <a:p>
            <a:endParaRPr lang="pt-BR"/>
          </a:p>
        </p:txBody>
      </p:sp>
      <p:sp>
        <p:nvSpPr>
          <p:cNvPr id="34818" name="AutoShape 2" descr="data:image/jpeg;base64,/9j/4AAQSkZJRgABAQAAAQABAAD/2wCEAAkGBhMRERMSEhQVEhQVGBcZGBUYFRcbGBcWGBcWHBcWHxkZICYfGhkjHRgYHzIhIyopLTgsGR4xNTAqNSYrLCkBCQoKDgwOGg8PGjQlHyQvKi8pKiksKSwpLDU1LC4sMjUxLC8qLDU0LDIqMi8qLCwpLCwpLDY1LSwsLDAsLCwvLP/AABEIAOEA4AMBIgACEQEDEQH/xAAcAAEAAgMBAQEAAAAAAAAAAAAABQYDBAcCAQj/xABDEAACAQMCBQIEAwUFBgUFAAABAgMABBESIQUGEzFBIlEHMmFxFCOBQlKRobEVFjNiwTRzgrLh8SRyotHwF0NTksL/xAAcAQEAAgMBAQEAAAAAAAAAAAAABAUBAwYCBwj/xAA2EQABAwIEBAMHBAAHAAAAAAABAAIDBBEFEiExE0FRYXGR8CKBobHB0eEGFDLxFRYjM0JTYv/aAAwDAQACEQMRAD8A6xf82QQSmJ9YK9PUwRiq9Q4TLDtk7V4j5xtz1T+YqRa9bmNgg6Zwwz5OdgB3rW4py3bS3JkaXROekUwU1IYySCoIz6s4IOx29q1LflG1ZpoxOH6vV1oBBrGttRw4XqelsEAnGwyK0EyX5KybHSlgJvewv9baeSl4+aYiFJWWMtIkQDxOp1SDKdx2OO/jzWKHm+HXdByEW2+ZsscjLAnGkdiMbE77VpR8qwLIS1wWm6kU7ZMQP5OrSSqqNjrJLdz71hHJloqnVcOQ8TBy0q+tZHDCTfZfzPUCuBk+c0zSLIjpeZPLl5/Yean+G8finEmnWrR41o6MjqCMqdJ8Edq0Iee7VxGVZj1FkZRoOQIwxbPtspx7174XYwxdWRrnrPOMNKzR7rGpAA0gLhQST/E1FWfJ9mCNFxk4VNnjO/QkhA28sGLfUihc/S1l5bHT3dmvyt5a8uuykzzvAIjNon6YwdXRfGGBIb/y7d/qPek/PFumNYmT0hzqhcaEZygZhjIBI/mPetOw5Xt/w81qlwHWRFViotwyhfJMagsfq+f5mtm/5Sgun6/UOrRGqOmg6DG5YOpwd85B8YpeSy9ZKQOsb2v9rcvHyWyOb7fqGPL7M6B+m2hnQEugfGCwAO30rDDzzashYGQf4eFMT636uenpXHq1YPb2ryOS49eerIUDySrF6NCyyBgzj06v2iQCcAmvUfJUCW6Qx5jaMxsJlCCQyR/K7bYY7nuPJrP+ovNqPqeX55dPRWzZ80QStGiltchlUKUIKtEAZFYH5SNQ/jWG85ygi1lhKQkhiYrEzAONGxI99YA961/7kgFHS4mSVWlcygRlmeYKHJBUqNlAAArPJyijRzRmR/zplmZvTnUpQ4G2MHQP4ml5LLGWlDgbm358Oi2IeZ4WmWD1rI0fU0sjKQME6Tns+ATpO+KxWHONtMFKOcMkj5KkaViID6vYjIOPY5rDLybG05uOrL1DKJM6hpGF0hNOMadOVz3wTvWmnw4gUYWSRcw9FiNPrUlcsdvmKqFJHil5OiyG0ZGrjy89b+7ayn+D8YjuohLESVJI3BBBBwQQdx/1Fb1RfBeAJamXpu7LIwbS7atLBQCQTuc4HcntUpWxt7a7qFLkznh7crpStTinFYraJ553WKNBlmbsP9ST2AG5PaqHwj46WVxcJD0541kYLHM6qEJOO+/pGds79t8V7sta6PSlKwiUpSiJSlKIlKUoiUpSiKncd5RmnupJFEIST8PiRiepF0XLMUAXue3zCs3LfLc1vPI7hCrvMwYSZIEj6gNHTBz4zr/SrXStXCbfMphrZDHwzta3wsqjHynKJpsrbskkkz9dgxmUSoVCAYAGM4zqIx4qPk5JuZISj9FWW3ht00sxDCOZXLklRpyF2GDV+pWDC0r0K+UG4ty+CpnDuS5I5oy/TeNJrh2J7yJNEEXKadIbbBAwMDNerbkxkSMBYlZb0TkjbMIdyq5C7kBth2+tXGlZETVg10x3PrX7rndhyLdxK4UwqzQyRatZJxJICWGIxpwue5bJx28WjlTgstokkLlGTWWj0BgArAFl0knSA2SNz3qcpRsTWm4SatlmaWutr29eiUpSlbVCSlKURKUqL5g5lt7GIS3UgiQsFBOd2OcAAb9gT9gaIpSuccd+OdlAzxwpLdSIxXCLhCQxBGs9+2cgEEearfxM+Jk8lx+D4fN0olRGkuExqcuoZVRvC6SNxg5z4G/PbW1EahV7f1Pk1Z0eHvqPaOjevVRJ6kRaDUqU5u5queLTB7gdG3Q5jtg2Rn99ztqb647bADfOrwbgE3Ebhba1UZRlaSQ7LCAdjsRk7EAD/qNe4nCKWPYV2H4Icv3FtbTyTIY0uJFkiRiNWkoPUQNxnIGDv6e3kza0Mo4eDFu7e+9logLp3538tui6RGCAATk4GT7nz716rU4jBK6gRSdIhgSdIOVwcjftvg/pUd/Zd5t/4sdhn8le+NyPpnfH8659WSnKVEJw+61oTcAqMal6a+r5vONu6/fHisUHC7wfNdBsg/8A2gMN09IPff1APtjcnxjBFOUqGXh94D/tSsN+8Kg7ggZxsSMhvGSMbA1J2kbKih21sBu2MZoizUpSiJSlKIlKUoiUpSiJSlKIlKUoiUpSiJSlKIq3zT8QbLhysZ5l6gG0KENKx3wAgO2cd2wPrXCfiDzTJxmdX0NBBFHiNHxqLtgu5x74A+yj3qx8+fC2+F/dXVrbxzxSnqjDKHDN84CnBLZBbYH5huTkVS5GeOUwTxvBMNzHIpBx7jPceatKCnp5XDiO16flRKiSRg9kadVscB4JNO0nqVpCAx7gYXRGoGB9VG+B5JG5qWXk67OfysY93TfcDA3775+1a3CLuCPV1o2k3XABxthwyncbHKnz8mPOa3/xtgNuncnB+YSgZ/w99+3Zx2/d/ToWtdCOHGNB2v8AUKsJD/acdfXZVvmKzaFJElGGCjI1LkasFdwSM7g471+k+T45FsLUSnLiGPJxj9kYGMncDA/Svzvx7oSLi3R1BQhhI2ctk4wR2GNI/SunfDf4rWQtIbW6mNvPCojbrbK2kYDBwAoXGBg4I279zS4u1xcx5HJT6IixaOq6lSue80/F6O2n/D2tu1+4RXYxyKEUNjA1ANk6fV28r7nGpw/42a86+G3qgErlEEnrChtB+XB05P2wftRF7W7lTQ4E5Qdei6VLMqjLMFH1IHgnz9AT+lfUcMMggg+QciuOcxcWHMF3aW0cNwlrAzyXPVQoCcYRe53xqH/GfY1k5cnvOXwYJIWvrBmZlkgXM0RP7yfu4UE+BnZvFRDX07ZuCXDNa/rutmQ2uuw0rnP/ANaoTjRY8Qf94C3GV9v2sb1q2HxSv957jhkkdprI1At1lQ9nMTDLAeSMDet7p4m7uHmEDSdl1ClVmH4lcNZFf8ZCoZdWGbSQM43B3BztjvWG1+KXDZZo4Y7hXaQMQwBCAj9lmIAUkAkZ9j9M7bplPRWylUe7+L1krMI1uLlEzrlhhZ41AzltWwI2O4yKtnB+KpdQRXEeoJKiuuoEHDDIyDQOB0CFpG63KUpWV5SlKURKUpREpSlESlKURKUpRErh3xSv14jxKO1jACWYJlnUDUZDg9INg7DbI99W3pruNcB45w+Xhl/cLOjdC6naSG43K5fJ6bMezDt77E+a8PLmtu3dRK10jYHGIXK0JOVv3JW+zqrfzXSa17jl2VVLKyyY/ZClSfsSxGfocfcVZqVhmK1bLWeffquMFZKOfwCof4hf3gPoTg59sHcH6VjkEUnzaG+5U/8Aar8IxnVgZ/ewM/x715kt0b5lVvuoP9atv8wk6OjBHj+FKFeAdG/H8KF5Q4YkUJZVx1GJyc7qCQnfxjJ/XNWrgHEnt7mPSfy55ESRMftMCqSA+GzoB8ED3ArTrxLEGGGGRt/EHIORuCCAcj2rlatjakPDho6/u/rktMNc+Op49+evh08l1bNKrXIc0rQyl3d0ErLGXYs2lVQONR3IEmsDJJ2PjFTXFrJ5oXjSVoGbA6i/MoyM6fYkZGfGa+dTQcKYxOOxtdfSIpRLGJANxfVbma+VXH5euzrIv3DMxIxEulcqVwFLdhsQM4yM4JOa+y8BvcgrfHv5hTAUsCcAbE4GBn+PfOeDH/2Dyd9lsuei2/7oWXUMv4WHqFtRbprnVjGaj+P/AA6s7vBKCFgwLNEFVnADDSxx2wxHv29qzwcBulkVzfOwDAsvSXSygglcZwuRtkb7/pVgrYaiWJwcyUk+J080Gq1ouGxLD0FRViC6NAGF0kYI/maqlle3fBPQUe84cCSpQZntl76SNtaD3/pV0ql3stxxeWWzth0bON+nc3J+ZyD64oh742J/p5s8Clqv3BEOoP8AK+3j4rD7W9pdQpSlfRVXJSlKIlKUoiUpSiJSlKIlKUoiVSfjDwP8VwuYBlV4SJ11EAExBiRknGdJbv8A9RauMcUS2glnkICRIzEk4Gw2GfcnA+5rjdjDcceMV3xAxfhVVhHbxM4BfLKWb1HDDGe/kfWiLU4PxH8RCkoGNQ3HsQSCP4g16PFEEiKvrJYAkFSFOGIDb9yFY474BParcOTbPJ/IUA/sgsFXYD0oCFXON8AZ85rBzbbpHYuiIox0xEFAUJIXRY3GO2liD9gRvmon7cam6504K0Fzi7TWw6dLnstN+NZyTFESc+orqPjyxPbH86+R8XALHoxYbRldJx6Nxjfye/vUeaVFzFc9x373+S2bu91hVCImP3RjJwASf4VHXd+kQ9bAE9lz6mPso7kkkDb3rYrxC2ieMkBllIhkUgEEHUUO/kMcfZj7Ctcjy1pda9lJooWVVSyOV1g42vby+y6Fyxw4wWkMbfPp1P8A7xyXk/TUzVJu4AJJAAGST2AHc/aqUvBlj/wjLbZ3xE7op+vT+Q/fTX2WxeXAnlkuFB9MbBAufBZY1USH21AgeBneuGkps8he525udNfL8r6q2je0BotZbd3x+S4OLZjFB/8An0gvL/uwwIWP/OQc/sjGGODh1/Nas6hJLmJsMuqYF0cluoMyHJVvS3fYlvBAGwEJyQCcd9u1fK3ZWhuXLp656a+tlMFJHltz6rLJzkUBeS1lRFBLMJIW0qNy2kNkgDJwN9tgastU7iFp1I5IjldaOhONxqUjOPpmva88fh3RL0IocHTJF1G3XGdUWksFOfmGQDgHGxOl9IZbCFvta6C5J8Br32UWaDh6t1CsvEjIIZDDgy6G0Z7a8HTn9cVEfCGdBaywaZUuI5Wa5WQAHrSeokY20kdseKrXEPimxjlEVswyraGMoDfRiun0nG+ATvgfUXD4UcMji4bBKp1vcKJZZDqJeRgAclsk4xj9DjGcV1+B4bVUWb9wzLe1r7n47KDUtcwAOBF1caUpXRqAlKUoiUpSiJSlKIlKUoiVROaPigsU34OwjN7e6tJQZEce25d+222QPrkitr4q8wz2XDzJbemR5EiD4z0w+Rr+/YD6kVh5R5YSwtxCrGRiS0kp7yOxyWPfb23NU+LYmKCMEC7jsOXj+FtjjzlVW75QvOMTSy8TZ7WIKqQ20UoZQVJzIw3Vskt3GcN4AGYvhLtpSaEiGQgA6QNDY2CvH2ONts6l7BhjJ6Rx3jaWkRkcFiSFRFGWdznCgfYEn2Ck+K5+is8jTyaRLIBqCKqqvc6QBuxGfmYkn6DYSP0lU1dfJK+Zt4zYdACOmhJPXXRUP6heyBjCx9pBtbcjnft7jfzVt4JxE3ECSldJOoEDcZVmUlT5UlSQfYisnE+HJcRmN84OCCDhlZSCrA+CCAf65G1QvKd7pLWrMMIA0OdiYyW1p/m0HH1w659zYmkA7kDPbJAzjvVpLGY3lh5KyglbPE141BCoUsUkL9KZSGJYI+BplVScMCCQGK4YocEb7YFequnELKOZDFKAwfwTg5G4ZfIYdwRuO9VjiHLU8OGjL3KZwU0KJVGPm1AqrDIGRpB9WcnFV8kB3aufrcIcCXwbdPstKsFzkaGALaJEcqMamCNkgZ2z/XGNs5GSV2QgSxywknA1xkKSew1jKZPtnNeDdjUVUGRwMlE3IA7lvCL9WIH1qMWE+yQqmJk8EzSGnMCCAR0VyseMl41aNgUYAqcDtjHkZHtg/rWc8TkJByMrnGw8jB/pVC4FzekdvEjQzEhQSR0sEt6mO8gPcnvW6/PKfswTH7mIf/2apHYXiWYtZG+19N/cvtDGBzQXM1trofsrd/aD5zq39Pgfs5x/U0l4y6glnCjyTpA7Adz2G1VGfndOn+Wj9YkDpupAHuxdQVKgexydht4q3Eb1pnUzHrSH5IwAFX30oThR7sST9ewqXQ4LWzZnTOMbG3uXX+X12XsRNds3zHrXsrtxLnWAFirieQ/sxYIJ+rD0KPuf41TOIcQLyNNMQGbAAGSFUZ0xr5bck9sksduwHmLh8r5YnpYxpQ4YY3zqAx32xhv9RWxY8NKv1JCGfGkYBwo84zvk7b/p97allw7C88sTjJLsCdj3Hb4qdDSvuNPC4sB7r39ctVoys7AqsbgkHdlIUDB3J/09zXcPhdOr8JsiviIKd84Kkg/zFcsq7fBNj0Lxf2Vun0jwMohIA8b1shxSWveeIALDSyrMdpsjGvvddHpSlS1yyUpSiJSlKIlKUoiUpUHx7naysTpubiONsZ0Zy+PHoXJ38bURa3xJ4Wbjhd5GMZ6TMMjO8fr/AI+nAP1qN5L4l+IsLWXf1RIDnuWUaWP6lSaql98R+I3FtcMeHuba6jljt2jyZELKURpF8qxYHYDYHGe9WnkfhL2vD7aCQYdIxqHszEsR9xqxXH/qWWKSFmVwJDjse2vxspMAIK3+M8JS5haJ8jOCrDGpHG6uM+Qf9R2Ncwt7SRhlpZEbJDxgJhZFOHQZUnAYMO58YPv1yuRxwvKGmEzo0ju5ACGPJcnZSMlD7htwc53rP6RxZtCZGzX4ZttyPn039yof1JE0xsfoHXtci+nkVkFsysn5kskhcdLSqaw4DHK4AHyh86vTp1A7Zza5+BC5jhN0B1UU56ZIUM2nXjvn5QP5jximXscirrlKSKGXKKpGASAGRs6tYJz/ACGDuZWKeeMgx3Em22mQ9VMex1er9QwP1r6EXsxO8lKbhuhvcH4/BU2HV8VGzLMTqeX8R7tNeuhuvbcNjkzG1tdfk/iDGzMcPkKSNWkkaiuBjPv6stj1wnhKSuAYLuE4LMzuwUMWDhF23GWb2IxtvuJCw5ndpI4pYQpkLAOj5XIRmzoYBguF33OMjfzVhUZ7b1XvjdGcrhYrqYZmTNzxm4WgbKCG2McmkwIp1dXDLpzq9WrbAP08DHiq4eaFZXgsLUMuk5JjCR6ezHpDDMNwN9OdVYeaubop4Wt4AX6mzSMjKqqD3XVgs+QMEbDvnYA120vXiYtGxQkYJHtkHH8QD+gqxpKHiAuePDur6hw7jNL5B4cr/VeYOGSj09N+52CMAMnIUZzhRqUDJ7ad69NYyDvG/bPyntjOe3tVibjEYkTF3MyE4f04IXSCSDpzguBtjyf/ADNH8X48URencTTM+VK6celkwwwRudKnJHirfiljdRYAc76fBXzZHNAFrD3/AGUDdMQowcZZFzttqdQTv9DWxwqwnluZLawtxLIoRpXeUDAY7EljuBqzt9dq07dWmkXA/LjcagQVbITWjYbBxqK7Y/lXQPgbbq0/E5zvJ1Ei+yKGx/HH/prlcSnjrKrhtddjRqL6E3+Ki19S+GLiR6EmwNuxvb4C/YrNwr4DwtADeTTNdtktLHJgKT2CgjcAY79/tUPe/DfiNnMVh1cQtyoKsWRZFbIBU6mGfJ28e1dupWiSCORuVw0XNw1U0L87HG/z8VyLhXwovJ42kuLg2khJ0QoscgVR2Ltn1E+wNWX4b8nXfD2ufxEsLpMyuFjD7OBhm9XbUMbb9hV4pWWQsj/iLJLVSzX4jrpSlK2qMlKUoiUpSiJSlKIlck5+4R/Z/ERxaRI7i2lMUcokXU9uw0hZY858jOBjfbyCOt1rcS4dHcRSQzKHjkUqynyCN/sfrWqWJsrDG7YrINjdRMUoZQykMpAIIOQQRsQfbFeqofKTy8Nvn4PO5kj0dWzkbuY98xn6jDf/AKN4IAuXErlo01IoY6lGCQNiQM7kAncefP6H5XW0L6Scwu9x6hWDHhzbraxVFm4O9gpLBZrQEKSpIlijJwmrOQVGQpYH9kHHcrLf3qmyAbZQScafxUJIO4Ocdt8D9ffarAUDph1GGXDIcEbjdT4I7iswyS0brm1juLg/JRqmliqm5XjbY9Fz7jPBQ0bLktFIMahswyMgH91h3/T9KhbUTJrXUrmNQxD6zlTqw6uNTd1IKMGORs2CKsVzps76SOAKqBI5OlgaFZ+orBV8KQoO2wLN7kDT43w9GInhy67LLCWALI2o6RqwCVY6gdux3Ga67D66SnOeB+UHW3uvz9DquTp4aeGqNNVAFl9b8tNCDuP/AF23uou2t7QeqRTLIc6naGUgknJ9JBGM4AG+yqMnSKsXJNhaTXTRyR64mjLxROhESyIwWdukwA1aTFjI8SEd2zEWfD7eUHCyAqQGVnlDA4BGRq32I3GQfenCOJ2tvxFYrgdOEK2XaU4LTRrErNqOQmkupwTglWOBkifTSufPmuSed/XVfQ6iOMUoyBuXTLl9dFdOYfhZatDI1pGYJgrGMRuQjPpJRCj5QKTgbAEA7EVyziljPbSLFPbzRu2cAqpBwASQysVbvvgnHnGRnpn9r8DkdERhM80ixqqdZiWc4z32UZOW8CqrxsrJfTAflxwkwRhiTpSPdvc+qQuc+xT2FX0mJTUUZI1vawK8YRJM+XhA6bm+tgOiqmtuwikz7aQP5k4/nWzwKyeeZyI2zGAoBHyk5LHOdI20757ferDZxRySdKBeu+cM7AiKMeWIUhifZCQT9BkiauuVJHGGu5cY2HTiC6vfSAAft3+tQJ8Sq62AxvAANtrjn11U6sxmkopgx7iSNSLX8NOvPWygVt413kfO2dKbkbjKknABxntntVu+BtgU4c0rbm4nlkz/AJchB/yE/rVG5O5Hk4lLfJLdywPbTCMrFgxkEN21YP7J7j2/TtfLvAo7K2itoixSJcAtjUdySTgAZJJ8VqoqUwXJtrZV2J4iysDcl7C+6kaUpViqZKUpREpSlESlKURKUpREpSlESlKURcm+Oshifhs8elZY5ZCrnuAqqxXHYqcb5/1NXh41kTDDKsBkEfrVD5suxxXi0cEZVrewVjK/zK8sq40DDYOkbfQhs57VNWPF7oQxRi3IkVEV5JZUCFlUBmHTLuwJBO4Xx28cR+o7SzNawjM0a6gb+vitkU7GEhxUp/dm1yrdCPK6iPTtlsaiR2JOO5+vuakqr394J49LTwxLGWRWZJ2YrrYKH0tEoK5IzvsMnfFWGuVmbILZzfprdTI5GSC7Corj/AFulX1dORCSkgUEjIIKkH5kOd1yOwOQQDVDvLhoBMJVxJD8yg5B2yhU+VfbGfOQdwa6TecSihx1ZEjyGI1uq5CjLEZO+BuapXxG6FzZpcwmKbRJGDKhVjoYkadS+NZQ4/1q3wcOmnjp5P4ucGg9Lm3r+71mI4bFV2cdHDn26Ln0HEZo5WmVlEjn17HQRjAGnO+nbGfbvuawY7k7kkkk9yT3NTI5cJGoSw40qxJcDGQTsBkt2I7A5B2rYPJ7bBZ7ckkDeTSN875+n/bOK/QsEFFTOzRtANgPcNlvBysEY2Gw6KH5e5qWy4hDIyhhGrtgyKgJaORAupth3zmpM8wfjb2e4eBek4Rmiiu1bL405Z1Gd1Qegae2/c1W7zhwnKw5VWffUcEgL7DbJ3xj6n2qx8s8qGBHEQeUkjU2PO+AFH6+9UmI0fGqiZTdvu06D8q0w+ifM7OSQzUEg2PgrckMV7Ci24WDoNvG0ZGjKn04jdRg7HUpIOk+c1gvryPhMbyyFG1gLHFGjh3fOQPU7ZGc5OB38nAOhDZ3ML9WNZI2Aw2Y2KMoycOu2QNyCCCN8HBIOzyHOb7jbNciMta2+YlAIGpmXMgRmY5GcZB/dqjqKJ0Trg3aqSuwOSmkJDrxX0NxfrY/dXH4Ucsy2lo8lyNNzdSNPKMbqW+VD9QMnHgsR4q60pWte9kpSlESlKURKUpREpSlESlKURKVDcz82W/D4hLcMQGOlVVSzM2M4CjvVVtPjpwxy+p5Ygvyl4n/ADNyCVCA7du+Dv22oiuvF+O29ogkuJUhQkKGdgASfFU74mc4w/2TdG1uYWkaNNISVS2iR1UkBSTuuvf6H2rnt/JNxm6klkkm/ApKskMUsaqGGnsACdu2/kHPc4G1ecgWTqQsQjbuGUnYg5+UnBH0rc2FzhdVFRi9PBJwzc9bcvXZWHgVvHY2dusMLyB1UsYxqJYoC0hyfJ/qK3/7aOx/D3G5IPoXIwF3Pq7HV3H7p/WOh5iaBo0uegkbZUSqxQAqpIBR8gDAIzrPjatr+90DEiISTgfM0aZUe3qJAb/hzXzaow+rExY+Ilx10ufktQmje3iA6ddvmsnEbgOtvqBjV7iIN1AFwEcuA3jDGNVG++tffFRfOHxUFu0sFpE1xKi4Mgx00cj0jzrx5Ax9+9RnP3NKPYTRo3SkJVWjlAVzGWXWVByG2I3Unz2NV3lJbJ1kVZenpC4IQksxO7Nt2wG9tyvjNTaLCg8Z6hh9kkZTcdNT8u66bBYG1ALS6w7ak+A59+yjWspryT8Rfu0rkAKDpGF74wBhRudhjvXziXLykaoF0PkdmKg4Pt2z5q4Nw62xkXO+M46TZzgnHfHfalzZWqhyLn5VLDMbYOFY6fvkDfYb+a6FrnNIyWAGwFreS7FtFSNi4Zae7i038b2VMsrkyAkrpIJUjOdxjO//AM7VnP2z9Pc+B9zWnwtvyy5woZmYeMAnb/59qufIfLYupOu+8ER2w3zzKykdt9K437Akjvg19RbVmOkbJIfaIHvK4SeVsTS47K1cN5YjtLJ1liS4dvXLlFIJxsPVvoQbe/zEDLYqMueVZVVZLZXdGGTC8i9RD40Oxw6H/M2e257C+0rmg52bNfVUdLidRSycSJ2p36HxC5bNJIp0vHcK37phlJO3jSCGH2JrNyRwx5uOxalMDWsJlIYDW4fCqp0scDD533HkV0yqx8OECcX4ssq5ncxyI+5H4f8AZUE9u65A2yv0Fa6qZ7mZSug/x+evbwXtAHO19fiunUpSqxa0pSlESlKURKUpREpSlEXl3CgkkAAZJPYAdzXIOb/irJdwyW/Dobn1SdMXcekLpHz6SQSMrnB9J7EH36txW9WGCWVwWSNHdgoySqqScbjfAriHI8T9KSTT0oZXLww69fTRiTjX3PcDcZ2ydya2Rszusq7Eas0sOdtr9CtmDhF1LNHNfXTXLQf4QGyjvl2HlsnuP3R42qXa0QkEohK9iVXI+xxt3PastKsGsDRYLhJ6qWd+eQ6pSlK9KOvjICQSASDkH2OCMj2OCR+pr1XylEWTg0Qe7cMNQW3Awdx+bKdeQe+ein8DVH+IQkj4nJ0Ymd5LeIRqiE5bJXsPbT/Krpwy4Md1IdLODAvpUZbKTYGB9OsSftUv/eIb/kXXbP8AgNv9Pv8AeqyoF3kFfRcElMVNG9mhF/mVyTh3VV54pyGeGVkJAA7fQeNjinGg34eXT30/6jP8s1O/EDhSwSxcRjEqJO2LhSpwpKgRuV7ocgg/XHk7wXFGLW8hjOcocEeRjf8AlmqqRmSQEbaL6LQ1f7ihe1xu4BwOup03+ivvLHC7CCCzniW3uDJEh6k8rakY5Dv03OlRqV19IyNJ77mrDaYW4u2ITJ6D/lboUNuukLgZPqWUj6MtVzk3i9xFYQxWskYhZAVZlLSQlhmQLvpf1liNQ9JzswwBJ8Gu5mvpjPIHaWGMjSmhfyWKnA1Nv+apJz5GMAVNpsQilnDM3td78lw+IUkraZzyNBb5qGScXFwGSS9gM0gwOn6FJR0GW1bKRvtjxjcFgueJyMFYm+ibpJgKiZYAN6mIIGtjvuPPbGlhfc15SUHsQfsc/wBKt8ndc3xuyqnL3GlRzEWu5jI6jqSxYCsIwPHZcL39/wBScvw/ja54zxG8HpiiVbTH77qVLN+mj/1fxtBY/f6e/wBN6pnwU5it0juIJpUjvJriWV4mypGdICgtsx2J2PYj61onuAAp9BZzy7sutUpSoit0pSlESlKURKUpRErXv75II3llYIkalmY+ABk1sVG8w8vw30D284YxvjIVip2ORuPrvRFxrjPME3G7shTdQcPWPZf8PqOT3OM6wcZ843HnefggVFVEAVVGAo7ADsKieMcFbg19FCrM9ld7Rl2LNFMMZTJ8HI++r/LU1U+ANy6Lh8bdNx8sn8f+PT+18pQGlb1RrRu+Fa2z1ZU3zhGAHZQfGeyjz3JNbVtBoQLqZsftMcsfufNZKViy9F7iMp2SlK0+I8Zht9PVfTqzgYYk477KCcbjf6j3rKw1rnGzRc9lsWt00Nw0piaVTGEGhk1L6yznS5UEHEfY59PapSXnO0RS0khjx+y8cisT+6FZcu30XNUi/wCeFGBBGZfdmzGo9tiupvrsPvVf4pxV7lw7gLpXSqqSQMklm3A3Ow+yivIojK6+oXV4fVVMLBG9gyjbkfL8BdGuPiHZOrrommTSdQFuxXB20trwN8+fT9fFcrv51inl/BxOYJj6YmXDIxGAigO5YZP/AGxmrFbZg4fLJ8pnYIDkjMY3O2cY2b+FbXJHB2Lm4dCABiLIwSTnW4B3xjCg+xbGxqHiTKejp3SPNzs0XGp/HNdLh01RLUNEWnU22H5CnOVOGNbWcMLnLKuT9CzFiv6asfpUhIkiSRzxKrFA6FWJVWV9JI1hWwwKKex8/epJbZUGqTv4j8/c47Vp8W4mwikfsI0ZgvZRpUkf07mvn7JZI5eMDZ97j39V1skUcsRhIu21ivbcVW9ijiUaetMYZV1AlFiLNOpKnsyxlPG0oNb/ABngMcQjmt7dFeKRGPSjUOYs4kUaQNQ0sfT5xsCcVt8A4HFFFbt006qQonU0jXjSNQ1Y1bnJ/U1MVpr8bkmqWTM0yW05Eg/VcxDRsjjcwbG6rf8Ab6gqGiuEDMq63hdEUsQqZL47sQoxncjOO9YeYuVLS8X/AMVGrad9eSrLt31Ag4wPO21WDidgk8TxPkKwwSDgjyGB9wQDv7Vz3kTltuNxtdcQnlmtxK6xW4KojBCPW/TC6juR2Hn7V12EY0a9j+I3UW22sfRVZLhvDcDG63zXjhHGX4ZxO0ie/lu7S5UpiSTqlJGP5WMEkAnQNWMYLfXHZqrPC/hrw22kMsVpEHJByQW0kHI0hyQuDvtirNViTc6KawFrbE37pSlKwvaUpSiJSlKIlKUoiieZeVrbiEPRuY9a5BByQysPKsNwfFUub4G266fw11d2+Nm/M1hlJzjBxjuf49jXSqUvZeXNDhYi64x8QfhdbcP4fJd2huRcRaPWJWOsFlDM4x2xk7Y3rY4XdiWGNw6yZUZZcYLY9XbtvnautXITQ3U06MHVqxp043znbGPeuAcG4hbpecTe0VhYrh0wp0hgv5gX231YA8AeBUiB9nWVHjdKJYRIN2/G9grhWu1/GA5LoBHs51D0H2b2O471CW9pxTisaC2t/wANbzb/AIl5V+TcHAG+/wBBnPkd6t0nwG4eZEIMyxhQJIg5xMwOdTN79tgBW11QBsqumwGR7bynL23+qrF3znaIFPVWQt8qp6mbcDGB2OT5x2PtWGTgPEeKERJZ/hI9JzNcp6lzjITbKtup8Hb6V2DhvKdnbv1ILaGJ+2pI1U4+mBt+lS1aHTucrqmwangObUnuvztzx8O5uFNC0TTXcDqwc6NTI47fLuFORufr71XLa5WQalP39wfY1+rK/OvO/Bxb8cnjkIjjuisyyfRtnPfuGD/wzsKnUVW4OEbjoVJqqdpaXt3WfiKLEnD4Z2KR5MsoIYgbkoCMbAn07bbtvvVq4bzbAZdEMys7BgMAkHbJwxGnOMnvnY/WqNzPeLJcEo2pVVFBH0UZ3yQcEkZGxxkVHWdv1Jo1yQBlyQSD6CuMMCCu5G43qFjGFNnYap8hBa3QDre/1Wykxb9m0syAtvc9bAerLqV3ehSM6ndzhVUFndsEnAG52BJ9gCTUhwDlsSapruHLmTMSSYbpxqFC+gEoGLBnz39Q9gBT7XgswaO4jkIkX5JWmVyoKkFMSk7ENuuPIPcAix8o8VufxZt55jMrRPINXTJDK8Q2aMAYIkO3jbGO1fO6qnkZGXMPidQfd/anjHo6x4iDS0Ha47XU/wA0TlIQyyPGdWAURmyWVgMgfsgkN/w43zioJ+LTlggunUnpFT+CBDCQHA+bYjYnOOxxVifmW1WYwG4iEoBJQuoYYx3z2O/bv39jWtbc72EhAS7gYscAdRck5A7HfyKq4s7Wf7ZPe33aVJNuq88+XkkPDruSJgjrExDEdvfH+bGcfXHepbkPg0dpw+2hibqKEDa/32f1M32JY7VqX1xbzwzIxjnQArIgYNvjIUhckMdsee2KiPgbg8KVgwOqWU6ASel6gBHv2wADj2YHzXT/AKaNo5Gka3HyWmbcLoNKUrqloSlKURKUpREpSlESlKURKUpRF8ZcjB3BrhXHvhsZ+PdCK3eCycB5WTUEbZjIQRkKWLaABgfSu7Uoi1OE8LjtoY4IV0xxqFUfT/381t0pREpSlESqxzt8P7fiix9UvHJHnRLGQGAOMqcg5Bx2qz0oi4TzD8F7220vaS/jhvrjcLG42JBBLYPt4PbuDtSIYL12lMETxtbxStOWXZFTBK5IwTsMff2ya/VtVf4lwBuFXo19LMTer3ORhf8AiPp/4q3One6MxuNweuqjup4iblq5dwfjbtBCw0brq+RDuynUMkZI9RGD/pXzgHC7rit7MttcG0jhTRNMijUTIR+WgGMf4Q3BGMfXeP4Dy1ccS6EEEUi2QdVkudWkNHHgOF875x5/lt3fl3lu3sIVgtoxGg/UsfLM3cmqanpNc0m3IFVmH0LmP4z++UdPQ0Vds/g5wtIBC1uJcMGMjseozDG5dSDg/ujA3O29b178MuGSoUaygUEYyiBGHbcMuCDsN+9WelWau1Q2+CXCjo/Jb0rp2lcat86mwRlvrVo5b5Zt7CAW9smiMEnckksTuSTuT/7CpSlESlKURKUpREpSlESlKURKUpREpSlESlKURKUpREpSlESlKURKguef9gn+y/8AOtKURSHBf9ng/wB2n/KK3aUoiUpSiJSlKIlKUoiUpSiJSlKIv//Z"/>
          <p:cNvSpPr>
            <a:spLocks noChangeAspect="1" noChangeArrowheads="1"/>
          </p:cNvSpPr>
          <p:nvPr/>
        </p:nvSpPr>
        <p:spPr bwMode="auto">
          <a:xfrm>
            <a:off x="155575" y="-1790700"/>
            <a:ext cx="3724275" cy="3743325"/>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4820" name="AutoShape 4" descr="data:image/jpeg;base64,/9j/4AAQSkZJRgABAQAAAQABAAD/2wCEAAkGBhMRERMSEhQVEhQVGBcZGBUYFRcbGBcWGBcWHBcWHxkZICYfGhkjHRgYHzIhIyopLTgsGR4xNTAqNSYrLCkBCQoKDgwOGg8PGjQlHyQvKi8pKiksKSwpLDU1LC4sMjUxLC8qLDU0LDIqMi8qLCwpLCwpLDY1LSwsLDAsLCwvLP/AABEIAOEA4AMBIgACEQEDEQH/xAAcAAEAAgMBAQEAAAAAAAAAAAAABQYDBAcCAQj/xABDEAACAQMCBQIEAwUFBgUFAAABAgMABBESIQUGEzFBIlEHMmFxFCOBQlKRobEVFjNiwTRzgrLh8SRyotHwF0NTksL/xAAcAQEAAgMBAQEAAAAAAAAAAAAABAUBAwYCBwj/xAA2EQABAwIEBAMHBAAHAAAAAAABAAIDBBEFEiExE0FRYXGR8CKBobHB0eEGFDLxFRYjM0JTYv/aAAwDAQACEQMRAD8A6xf82QQSmJ9YK9PUwRiq9Q4TLDtk7V4j5xtz1T+YqRa9bmNgg6Zwwz5OdgB3rW4py3bS3JkaXROekUwU1IYySCoIz6s4IOx29q1LflG1ZpoxOH6vV1oBBrGttRw4XqelsEAnGwyK0EyX5KybHSlgJvewv9baeSl4+aYiFJWWMtIkQDxOp1SDKdx2OO/jzWKHm+HXdByEW2+ZsscjLAnGkdiMbE77VpR8qwLIS1wWm6kU7ZMQP5OrSSqqNjrJLdz71hHJloqnVcOQ8TBy0q+tZHDCTfZfzPUCuBk+c0zSLIjpeZPLl5/Yean+G8finEmnWrR41o6MjqCMqdJ8Edq0Iee7VxGVZj1FkZRoOQIwxbPtspx7174XYwxdWRrnrPOMNKzR7rGpAA0gLhQST/E1FWfJ9mCNFxk4VNnjO/QkhA28sGLfUihc/S1l5bHT3dmvyt5a8uuykzzvAIjNon6YwdXRfGGBIb/y7d/qPek/PFumNYmT0hzqhcaEZygZhjIBI/mPetOw5Xt/w81qlwHWRFViotwyhfJMagsfq+f5mtm/5Sgun6/UOrRGqOmg6DG5YOpwd85B8YpeSy9ZKQOsb2v9rcvHyWyOb7fqGPL7M6B+m2hnQEugfGCwAO30rDDzzashYGQf4eFMT636uenpXHq1YPb2ryOS49eerIUDySrF6NCyyBgzj06v2iQCcAmvUfJUCW6Qx5jaMxsJlCCQyR/K7bYY7nuPJrP+ovNqPqeX55dPRWzZ80QStGiltchlUKUIKtEAZFYH5SNQ/jWG85ygi1lhKQkhiYrEzAONGxI99YA961/7kgFHS4mSVWlcygRlmeYKHJBUqNlAAArPJyijRzRmR/zplmZvTnUpQ4G2MHQP4ml5LLGWlDgbm358Oi2IeZ4WmWD1rI0fU0sjKQME6Tns+ATpO+KxWHONtMFKOcMkj5KkaViID6vYjIOPY5rDLybG05uOrL1DKJM6hpGF0hNOMadOVz3wTvWmnw4gUYWSRcw9FiNPrUlcsdvmKqFJHil5OiyG0ZGrjy89b+7ayn+D8YjuohLESVJI3BBBBwQQdx/1Fb1RfBeAJamXpu7LIwbS7atLBQCQTuc4HcntUpWxt7a7qFLkznh7crpStTinFYraJ553WKNBlmbsP9ST2AG5PaqHwj46WVxcJD0541kYLHM6qEJOO+/pGds79t8V7sta6PSlKwiUpSiJSlKIlKUoiUpSiKncd5RmnupJFEIST8PiRiepF0XLMUAXue3zCs3LfLc1vPI7hCrvMwYSZIEj6gNHTBz4zr/SrXStXCbfMphrZDHwzta3wsqjHynKJpsrbskkkz9dgxmUSoVCAYAGM4zqIx4qPk5JuZISj9FWW3ht00sxDCOZXLklRpyF2GDV+pWDC0r0K+UG4ty+CpnDuS5I5oy/TeNJrh2J7yJNEEXKadIbbBAwMDNerbkxkSMBYlZb0TkjbMIdyq5C7kBth2+tXGlZETVg10x3PrX7rndhyLdxK4UwqzQyRatZJxJICWGIxpwue5bJx28WjlTgstokkLlGTWWj0BgArAFl0knSA2SNz3qcpRsTWm4SatlmaWutr29eiUpSlbVCSlKURKUqL5g5lt7GIS3UgiQsFBOd2OcAAb9gT9gaIpSuccd+OdlAzxwpLdSIxXCLhCQxBGs9+2cgEEearfxM+Jk8lx+D4fN0olRGkuExqcuoZVRvC6SNxg5z4G/PbW1EahV7f1Pk1Z0eHvqPaOjevVRJ6kRaDUqU5u5queLTB7gdG3Q5jtg2Rn99ztqb647bADfOrwbgE3Ebhba1UZRlaSQ7LCAdjsRk7EAD/qNe4nCKWPYV2H4Icv3FtbTyTIY0uJFkiRiNWkoPUQNxnIGDv6e3kza0Mo4eDFu7e+9logLp3538tui6RGCAATk4GT7nz716rU4jBK6gRSdIhgSdIOVwcjftvg/pUd/Zd5t/4sdhn8le+NyPpnfH8659WSnKVEJw+61oTcAqMal6a+r5vONu6/fHisUHC7wfNdBsg/8A2gMN09IPff1APtjcnxjBFOUqGXh94D/tSsN+8Kg7ggZxsSMhvGSMbA1J2kbKih21sBu2MZoizUpSiJSlKIlKUoiUpSiJSlKIlKUoiUpSiJSlKIq3zT8QbLhysZ5l6gG0KENKx3wAgO2cd2wPrXCfiDzTJxmdX0NBBFHiNHxqLtgu5x74A+yj3qx8+fC2+F/dXVrbxzxSnqjDKHDN84CnBLZBbYH5huTkVS5GeOUwTxvBMNzHIpBx7jPceatKCnp5XDiO16flRKiSRg9kadVscB4JNO0nqVpCAx7gYXRGoGB9VG+B5JG5qWXk67OfysY93TfcDA3775+1a3CLuCPV1o2k3XABxthwyncbHKnz8mPOa3/xtgNuncnB+YSgZ/w99+3Zx2/d/ToWtdCOHGNB2v8AUKsJD/acdfXZVvmKzaFJElGGCjI1LkasFdwSM7g471+k+T45FsLUSnLiGPJxj9kYGMncDA/Svzvx7oSLi3R1BQhhI2ctk4wR2GNI/SunfDf4rWQtIbW6mNvPCojbrbK2kYDBwAoXGBg4I279zS4u1xcx5HJT6IixaOq6lSue80/F6O2n/D2tu1+4RXYxyKEUNjA1ANk6fV28r7nGpw/42a86+G3qgErlEEnrChtB+XB05P2wftRF7W7lTQ4E5Qdei6VLMqjLMFH1IHgnz9AT+lfUcMMggg+QciuOcxcWHMF3aW0cNwlrAzyXPVQoCcYRe53xqH/GfY1k5cnvOXwYJIWvrBmZlkgXM0RP7yfu4UE+BnZvFRDX07ZuCXDNa/rutmQ2uuw0rnP/ANaoTjRY8Qf94C3GV9v2sb1q2HxSv957jhkkdprI1At1lQ9nMTDLAeSMDet7p4m7uHmEDSdl1ClVmH4lcNZFf8ZCoZdWGbSQM43B3BztjvWG1+KXDZZo4Y7hXaQMQwBCAj9lmIAUkAkZ9j9M7bplPRWylUe7+L1krMI1uLlEzrlhhZ41AzltWwI2O4yKtnB+KpdQRXEeoJKiuuoEHDDIyDQOB0CFpG63KUpWV5SlKURKUpREpSlESlKURKUpRErh3xSv14jxKO1jACWYJlnUDUZDg9INg7DbI99W3pruNcB45w+Xhl/cLOjdC6naSG43K5fJ6bMezDt77E+a8PLmtu3dRK10jYHGIXK0JOVv3JW+zqrfzXSa17jl2VVLKyyY/ZClSfsSxGfocfcVZqVhmK1bLWeffquMFZKOfwCof4hf3gPoTg59sHcH6VjkEUnzaG+5U/8Aar8IxnVgZ/ewM/x715kt0b5lVvuoP9atv8wk6OjBHj+FKFeAdG/H8KF5Q4YkUJZVx1GJyc7qCQnfxjJ/XNWrgHEnt7mPSfy55ESRMftMCqSA+GzoB8ED3ArTrxLEGGGGRt/EHIORuCCAcj2rlatjakPDho6/u/rktMNc+Op49+evh08l1bNKrXIc0rQyl3d0ErLGXYs2lVQONR3IEmsDJJ2PjFTXFrJ5oXjSVoGbA6i/MoyM6fYkZGfGa+dTQcKYxOOxtdfSIpRLGJANxfVbma+VXH5euzrIv3DMxIxEulcqVwFLdhsQM4yM4JOa+y8BvcgrfHv5hTAUsCcAbE4GBn+PfOeDH/2Dyd9lsuei2/7oWXUMv4WHqFtRbprnVjGaj+P/AA6s7vBKCFgwLNEFVnADDSxx2wxHv29qzwcBulkVzfOwDAsvSXSygglcZwuRtkb7/pVgrYaiWJwcyUk+J080Gq1ouGxLD0FRViC6NAGF0kYI/maqlle3fBPQUe84cCSpQZntl76SNtaD3/pV0ql3stxxeWWzth0bON+nc3J+ZyD64oh742J/p5s8Clqv3BEOoP8AK+3j4rD7W9pdQpSlfRVXJSlKIlKUoiUpSiJSlKIlKUoiVSfjDwP8VwuYBlV4SJ11EAExBiRknGdJbv8A9RauMcUS2glnkICRIzEk4Gw2GfcnA+5rjdjDcceMV3xAxfhVVhHbxM4BfLKWb1HDDGe/kfWiLU4PxH8RCkoGNQ3HsQSCP4g16PFEEiKvrJYAkFSFOGIDb9yFY474BParcOTbPJ/IUA/sgsFXYD0oCFXON8AZ85rBzbbpHYuiIox0xEFAUJIXRY3GO2liD9gRvmon7cam6504K0Fzi7TWw6dLnstN+NZyTFESc+orqPjyxPbH86+R8XALHoxYbRldJx6Nxjfye/vUeaVFzFc9x373+S2bu91hVCImP3RjJwASf4VHXd+kQ9bAE9lz6mPso7kkkDb3rYrxC2ieMkBllIhkUgEEHUUO/kMcfZj7Ctcjy1pda9lJooWVVSyOV1g42vby+y6Fyxw4wWkMbfPp1P8A7xyXk/TUzVJu4AJJAAGST2AHc/aqUvBlj/wjLbZ3xE7op+vT+Q/fTX2WxeXAnlkuFB9MbBAufBZY1USH21AgeBneuGkps8he525udNfL8r6q2je0BotZbd3x+S4OLZjFB/8An0gvL/uwwIWP/OQc/sjGGODh1/Nas6hJLmJsMuqYF0cluoMyHJVvS3fYlvBAGwEJyQCcd9u1fK3ZWhuXLp656a+tlMFJHltz6rLJzkUBeS1lRFBLMJIW0qNy2kNkgDJwN9tgastU7iFp1I5IjldaOhONxqUjOPpmva88fh3RL0IocHTJF1G3XGdUWksFOfmGQDgHGxOl9IZbCFvta6C5J8Br32UWaDh6t1CsvEjIIZDDgy6G0Z7a8HTn9cVEfCGdBaywaZUuI5Wa5WQAHrSeokY20kdseKrXEPimxjlEVswyraGMoDfRiun0nG+ATvgfUXD4UcMji4bBKp1vcKJZZDqJeRgAclsk4xj9DjGcV1+B4bVUWb9wzLe1r7n47KDUtcwAOBF1caUpXRqAlKUoiUpSiJSlKIlKUoiVROaPigsU34OwjN7e6tJQZEce25d+222QPrkitr4q8wz2XDzJbemR5EiD4z0w+Rr+/YD6kVh5R5YSwtxCrGRiS0kp7yOxyWPfb23NU+LYmKCMEC7jsOXj+FtjjzlVW75QvOMTSy8TZ7WIKqQ20UoZQVJzIw3Vskt3GcN4AGYvhLtpSaEiGQgA6QNDY2CvH2ONts6l7BhjJ6Rx3jaWkRkcFiSFRFGWdznCgfYEn2Ck+K5+is8jTyaRLIBqCKqqvc6QBuxGfmYkn6DYSP0lU1dfJK+Zt4zYdACOmhJPXXRUP6heyBjCx9pBtbcjnft7jfzVt4JxE3ECSldJOoEDcZVmUlT5UlSQfYisnE+HJcRmN84OCCDhlZSCrA+CCAf65G1QvKd7pLWrMMIA0OdiYyW1p/m0HH1w659zYmkA7kDPbJAzjvVpLGY3lh5KyglbPE141BCoUsUkL9KZSGJYI+BplVScMCCQGK4YocEb7YFequnELKOZDFKAwfwTg5G4ZfIYdwRuO9VjiHLU8OGjL3KZwU0KJVGPm1AqrDIGRpB9WcnFV8kB3aufrcIcCXwbdPstKsFzkaGALaJEcqMamCNkgZ2z/XGNs5GSV2QgSxywknA1xkKSew1jKZPtnNeDdjUVUGRwMlE3IA7lvCL9WIH1qMWE+yQqmJk8EzSGnMCCAR0VyseMl41aNgUYAqcDtjHkZHtg/rWc8TkJByMrnGw8jB/pVC4FzekdvEjQzEhQSR0sEt6mO8gPcnvW6/PKfswTH7mIf/2apHYXiWYtZG+19N/cvtDGBzQXM1trofsrd/aD5zq39Pgfs5x/U0l4y6glnCjyTpA7Adz2G1VGfndOn+Wj9YkDpupAHuxdQVKgexydht4q3Eb1pnUzHrSH5IwAFX30oThR7sST9ewqXQ4LWzZnTOMbG3uXX+X12XsRNds3zHrXsrtxLnWAFirieQ/sxYIJ+rD0KPuf41TOIcQLyNNMQGbAAGSFUZ0xr5bck9sksduwHmLh8r5YnpYxpQ4YY3zqAx32xhv9RWxY8NKv1JCGfGkYBwo84zvk7b/p97allw7C88sTjJLsCdj3Hb4qdDSvuNPC4sB7r39ctVoys7AqsbgkHdlIUDB3J/09zXcPhdOr8JsiviIKd84Kkg/zFcsq7fBNj0Lxf2Vun0jwMohIA8b1shxSWveeIALDSyrMdpsjGvvddHpSlS1yyUpSiJSlKIlKUoiUpUHx7naysTpubiONsZ0Zy+PHoXJ38bURa3xJ4Wbjhd5GMZ6TMMjO8fr/AI+nAP1qN5L4l+IsLWXf1RIDnuWUaWP6lSaql98R+I3FtcMeHuba6jljt2jyZELKURpF8qxYHYDYHGe9WnkfhL2vD7aCQYdIxqHszEsR9xqxXH/qWWKSFmVwJDjse2vxspMAIK3+M8JS5haJ8jOCrDGpHG6uM+Qf9R2Ncwt7SRhlpZEbJDxgJhZFOHQZUnAYMO58YPv1yuRxwvKGmEzo0ju5ACGPJcnZSMlD7htwc53rP6RxZtCZGzX4ZttyPn039yof1JE0xsfoHXtci+nkVkFsysn5kskhcdLSqaw4DHK4AHyh86vTp1A7Zza5+BC5jhN0B1UU56ZIUM2nXjvn5QP5jximXscirrlKSKGXKKpGASAGRs6tYJz/ACGDuZWKeeMgx3Em22mQ9VMex1er9QwP1r6EXsxO8lKbhuhvcH4/BU2HV8VGzLMTqeX8R7tNeuhuvbcNjkzG1tdfk/iDGzMcPkKSNWkkaiuBjPv6stj1wnhKSuAYLuE4LMzuwUMWDhF23GWb2IxtvuJCw5ndpI4pYQpkLAOj5XIRmzoYBguF33OMjfzVhUZ7b1XvjdGcrhYrqYZmTNzxm4WgbKCG2McmkwIp1dXDLpzq9WrbAP08DHiq4eaFZXgsLUMuk5JjCR6ezHpDDMNwN9OdVYeaubop4Wt4AX6mzSMjKqqD3XVgs+QMEbDvnYA120vXiYtGxQkYJHtkHH8QD+gqxpKHiAuePDur6hw7jNL5B4cr/VeYOGSj09N+52CMAMnIUZzhRqUDJ7ad69NYyDvG/bPyntjOe3tVibjEYkTF3MyE4f04IXSCSDpzguBtjyf/ADNH8X48URencTTM+VK6celkwwwRudKnJHirfiljdRYAc76fBXzZHNAFrD3/AGUDdMQowcZZFzttqdQTv9DWxwqwnluZLawtxLIoRpXeUDAY7EljuBqzt9dq07dWmkXA/LjcagQVbITWjYbBxqK7Y/lXQPgbbq0/E5zvJ1Ei+yKGx/HH/prlcSnjrKrhtddjRqL6E3+Ki19S+GLiR6EmwNuxvb4C/YrNwr4DwtADeTTNdtktLHJgKT2CgjcAY79/tUPe/DfiNnMVh1cQtyoKsWRZFbIBU6mGfJ28e1dupWiSCORuVw0XNw1U0L87HG/z8VyLhXwovJ42kuLg2khJ0QoscgVR2Ltn1E+wNWX4b8nXfD2ufxEsLpMyuFjD7OBhm9XbUMbb9hV4pWWQsj/iLJLVSzX4jrpSlK2qMlKUoiUpSiJSlKIlck5+4R/Z/ERxaRI7i2lMUcokXU9uw0hZY858jOBjfbyCOt1rcS4dHcRSQzKHjkUqynyCN/sfrWqWJsrDG7YrINjdRMUoZQykMpAIIOQQRsQfbFeqofKTy8Nvn4PO5kj0dWzkbuY98xn6jDf/AKN4IAuXErlo01IoY6lGCQNiQM7kAncefP6H5XW0L6Scwu9x6hWDHhzbraxVFm4O9gpLBZrQEKSpIlijJwmrOQVGQpYH9kHHcrLf3qmyAbZQScafxUJIO4Ocdt8D9ffarAUDph1GGXDIcEbjdT4I7iswyS0brm1juLg/JRqmliqm5XjbY9Fz7jPBQ0bLktFIMahswyMgH91h3/T9KhbUTJrXUrmNQxD6zlTqw6uNTd1IKMGORs2CKsVzps76SOAKqBI5OlgaFZ+orBV8KQoO2wLN7kDT43w9GInhy67LLCWALI2o6RqwCVY6gdux3Ga67D66SnOeB+UHW3uvz9DquTp4aeGqNNVAFl9b8tNCDuP/AF23uou2t7QeqRTLIc6naGUgknJ9JBGM4AG+yqMnSKsXJNhaTXTRyR64mjLxROhESyIwWdukwA1aTFjI8SEd2zEWfD7eUHCyAqQGVnlDA4BGRq32I3GQfenCOJ2tvxFYrgdOEK2XaU4LTRrErNqOQmkupwTglWOBkifTSufPmuSed/XVfQ6iOMUoyBuXTLl9dFdOYfhZatDI1pGYJgrGMRuQjPpJRCj5QKTgbAEA7EVyziljPbSLFPbzRu2cAqpBwASQysVbvvgnHnGRnpn9r8DkdERhM80ixqqdZiWc4z32UZOW8CqrxsrJfTAflxwkwRhiTpSPdvc+qQuc+xT2FX0mJTUUZI1vawK8YRJM+XhA6bm+tgOiqmtuwikz7aQP5k4/nWzwKyeeZyI2zGAoBHyk5LHOdI20757ferDZxRySdKBeu+cM7AiKMeWIUhifZCQT9BkiauuVJHGGu5cY2HTiC6vfSAAft3+tQJ8Sq62AxvAANtrjn11U6sxmkopgx7iSNSLX8NOvPWygVt413kfO2dKbkbjKknABxntntVu+BtgU4c0rbm4nlkz/AJchB/yE/rVG5O5Hk4lLfJLdywPbTCMrFgxkEN21YP7J7j2/TtfLvAo7K2itoixSJcAtjUdySTgAZJJ8VqoqUwXJtrZV2J4iysDcl7C+6kaUpViqZKUpREpSlESlKURKUpREpSlESlKURcm+Oshifhs8elZY5ZCrnuAqqxXHYqcb5/1NXh41kTDDKsBkEfrVD5suxxXi0cEZVrewVjK/zK8sq40DDYOkbfQhs57VNWPF7oQxRi3IkVEV5JZUCFlUBmHTLuwJBO4Xx28cR+o7SzNawjM0a6gb+vitkU7GEhxUp/dm1yrdCPK6iPTtlsaiR2JOO5+vuakqr394J49LTwxLGWRWZJ2YrrYKH0tEoK5IzvsMnfFWGuVmbILZzfprdTI5GSC7Corj/AFulX1dORCSkgUEjIIKkH5kOd1yOwOQQDVDvLhoBMJVxJD8yg5B2yhU+VfbGfOQdwa6TecSihx1ZEjyGI1uq5CjLEZO+BuapXxG6FzZpcwmKbRJGDKhVjoYkadS+NZQ4/1q3wcOmnjp5P4ucGg9Lm3r+71mI4bFV2cdHDn26Ln0HEZo5WmVlEjn17HQRjAGnO+nbGfbvuawY7k7kkkk9yT3NTI5cJGoSw40qxJcDGQTsBkt2I7A5B2rYPJ7bBZ7ckkDeTSN875+n/bOK/QsEFFTOzRtANgPcNlvBysEY2Gw6KH5e5qWy4hDIyhhGrtgyKgJaORAupth3zmpM8wfjb2e4eBek4Rmiiu1bL405Z1Gd1Qegae2/c1W7zhwnKw5VWffUcEgL7DbJ3xj6n2qx8s8qGBHEQeUkjU2PO+AFH6+9UmI0fGqiZTdvu06D8q0w+ifM7OSQzUEg2PgrckMV7Ci24WDoNvG0ZGjKn04jdRg7HUpIOk+c1gvryPhMbyyFG1gLHFGjh3fOQPU7ZGc5OB38nAOhDZ3ML9WNZI2Aw2Y2KMoycOu2QNyCCCN8HBIOzyHOb7jbNciMta2+YlAIGpmXMgRmY5GcZB/dqjqKJ0Trg3aqSuwOSmkJDrxX0NxfrY/dXH4Ucsy2lo8lyNNzdSNPKMbqW+VD9QMnHgsR4q60pWte9kpSlESlKURKUpREpSlESlKURKVDcz82W/D4hLcMQGOlVVSzM2M4CjvVVtPjpwxy+p5Ygvyl4n/ADNyCVCA7du+Dv22oiuvF+O29ogkuJUhQkKGdgASfFU74mc4w/2TdG1uYWkaNNISVS2iR1UkBSTuuvf6H2rnt/JNxm6klkkm/ApKskMUsaqGGnsACdu2/kHPc4G1ecgWTqQsQjbuGUnYg5+UnBH0rc2FzhdVFRi9PBJwzc9bcvXZWHgVvHY2dusMLyB1UsYxqJYoC0hyfJ/qK3/7aOx/D3G5IPoXIwF3Pq7HV3H7p/WOh5iaBo0uegkbZUSqxQAqpIBR8gDAIzrPjatr+90DEiISTgfM0aZUe3qJAb/hzXzaow+rExY+Ilx10ufktQmje3iA6ddvmsnEbgOtvqBjV7iIN1AFwEcuA3jDGNVG++tffFRfOHxUFu0sFpE1xKi4Mgx00cj0jzrx5Ax9+9RnP3NKPYTRo3SkJVWjlAVzGWXWVByG2I3Unz2NV3lJbJ1kVZenpC4IQksxO7Nt2wG9tyvjNTaLCg8Z6hh9kkZTcdNT8u66bBYG1ALS6w7ak+A59+yjWspryT8Rfu0rkAKDpGF74wBhRudhjvXziXLykaoF0PkdmKg4Pt2z5q4Nw62xkXO+M46TZzgnHfHfalzZWqhyLn5VLDMbYOFY6fvkDfYb+a6FrnNIyWAGwFreS7FtFSNi4Zae7i038b2VMsrkyAkrpIJUjOdxjO//AM7VnP2z9Pc+B9zWnwtvyy5woZmYeMAnb/59qufIfLYupOu+8ER2w3zzKykdt9K437Akjvg19RbVmOkbJIfaIHvK4SeVsTS47K1cN5YjtLJ1liS4dvXLlFIJxsPVvoQbe/zEDLYqMueVZVVZLZXdGGTC8i9RD40Oxw6H/M2e257C+0rmg52bNfVUdLidRSycSJ2p36HxC5bNJIp0vHcK37phlJO3jSCGH2JrNyRwx5uOxalMDWsJlIYDW4fCqp0scDD533HkV0yqx8OECcX4ssq5ncxyI+5H4f8AZUE9u65A2yv0Fa6qZ7mZSug/x+evbwXtAHO19fiunUpSqxa0pSlESlKURKUpREpSlEXl3CgkkAAZJPYAdzXIOb/irJdwyW/Dobn1SdMXcekLpHz6SQSMrnB9J7EH36txW9WGCWVwWSNHdgoySqqScbjfAriHI8T9KSTT0oZXLww69fTRiTjX3PcDcZ2ydya2Rszusq7Eas0sOdtr9CtmDhF1LNHNfXTXLQf4QGyjvl2HlsnuP3R42qXa0QkEohK9iVXI+xxt3PastKsGsDRYLhJ6qWd+eQ6pSlK9KOvjICQSASDkH2OCMj2OCR+pr1XylEWTg0Qe7cMNQW3Awdx+bKdeQe+ein8DVH+IQkj4nJ0Ymd5LeIRqiE5bJXsPbT/Krpwy4Md1IdLODAvpUZbKTYGB9OsSftUv/eIb/kXXbP8AgNv9Pv8AeqyoF3kFfRcElMVNG9mhF/mVyTh3VV54pyGeGVkJAA7fQeNjinGg34eXT30/6jP8s1O/EDhSwSxcRjEqJO2LhSpwpKgRuV7ocgg/XHk7wXFGLW8hjOcocEeRjf8AlmqqRmSQEbaL6LQ1f7ihe1xu4BwOup03+ivvLHC7CCCzniW3uDJEh6k8rakY5Dv03OlRqV19IyNJ77mrDaYW4u2ITJ6D/lboUNuukLgZPqWUj6MtVzk3i9xFYQxWskYhZAVZlLSQlhmQLvpf1liNQ9JzswwBJ8Gu5mvpjPIHaWGMjSmhfyWKnA1Nv+apJz5GMAVNpsQilnDM3td78lw+IUkraZzyNBb5qGScXFwGSS9gM0gwOn6FJR0GW1bKRvtjxjcFgueJyMFYm+ibpJgKiZYAN6mIIGtjvuPPbGlhfc15SUHsQfsc/wBKt8ndc3xuyqnL3GlRzEWu5jI6jqSxYCsIwPHZcL39/wBScvw/ja54zxG8HpiiVbTH77qVLN+mj/1fxtBY/f6e/wBN6pnwU5it0juIJpUjvJriWV4mypGdICgtsx2J2PYj61onuAAp9BZzy7sutUpSoit0pSlESlKURKUpRErXv75II3llYIkalmY+ABk1sVG8w8vw30D284YxvjIVip2ORuPrvRFxrjPME3G7shTdQcPWPZf8PqOT3OM6wcZ843HnefggVFVEAVVGAo7ADsKieMcFbg19FCrM9ld7Rl2LNFMMZTJ8HI++r/LU1U+ANy6Lh8bdNx8sn8f+PT+18pQGlb1RrRu+Fa2z1ZU3zhGAHZQfGeyjz3JNbVtBoQLqZsftMcsfufNZKViy9F7iMp2SlK0+I8Zht9PVfTqzgYYk477KCcbjf6j3rKw1rnGzRc9lsWt00Nw0piaVTGEGhk1L6yznS5UEHEfY59PapSXnO0RS0khjx+y8cisT+6FZcu30XNUi/wCeFGBBGZfdmzGo9tiupvrsPvVf4pxV7lw7gLpXSqqSQMklm3A3Ow+yivIojK6+oXV4fVVMLBG9gyjbkfL8BdGuPiHZOrrommTSdQFuxXB20trwN8+fT9fFcrv51inl/BxOYJj6YmXDIxGAigO5YZP/AGxmrFbZg4fLJ8pnYIDkjMY3O2cY2b+FbXJHB2Lm4dCABiLIwSTnW4B3xjCg+xbGxqHiTKejp3SPNzs0XGp/HNdLh01RLUNEWnU22H5CnOVOGNbWcMLnLKuT9CzFiv6asfpUhIkiSRzxKrFA6FWJVWV9JI1hWwwKKex8/epJbZUGqTv4j8/c47Vp8W4mwikfsI0ZgvZRpUkf07mvn7JZI5eMDZ97j39V1skUcsRhIu21ivbcVW9ijiUaetMYZV1AlFiLNOpKnsyxlPG0oNb/ABngMcQjmt7dFeKRGPSjUOYs4kUaQNQ0sfT5xsCcVt8A4HFFFbt006qQonU0jXjSNQ1Y1bnJ/U1MVpr8bkmqWTM0yW05Eg/VcxDRsjjcwbG6rf8Ab6gqGiuEDMq63hdEUsQqZL47sQoxncjOO9YeYuVLS8X/AMVGrad9eSrLt31Ag4wPO21WDidgk8TxPkKwwSDgjyGB9wQDv7Vz3kTltuNxtdcQnlmtxK6xW4KojBCPW/TC6juR2Hn7V12EY0a9j+I3UW22sfRVZLhvDcDG63zXjhHGX4ZxO0ie/lu7S5UpiSTqlJGP5WMEkAnQNWMYLfXHZqrPC/hrw22kMsVpEHJByQW0kHI0hyQuDvtirNViTc6KawFrbE37pSlKwvaUpSiJSlKIlKUoiieZeVrbiEPRuY9a5BByQysPKsNwfFUub4G266fw11d2+Nm/M1hlJzjBxjuf49jXSqUvZeXNDhYi64x8QfhdbcP4fJd2huRcRaPWJWOsFlDM4x2xk7Y3rY4XdiWGNw6yZUZZcYLY9XbtvnautXITQ3U06MHVqxp043znbGPeuAcG4hbpecTe0VhYrh0wp0hgv5gX231YA8AeBUiB9nWVHjdKJYRIN2/G9grhWu1/GA5LoBHs51D0H2b2O471CW9pxTisaC2t/wANbzb/AIl5V+TcHAG+/wBBnPkd6t0nwG4eZEIMyxhQJIg5xMwOdTN79tgBW11QBsqumwGR7bynL23+qrF3znaIFPVWQt8qp6mbcDGB2OT5x2PtWGTgPEeKERJZ/hI9JzNcp6lzjITbKtup8Hb6V2DhvKdnbv1ILaGJ+2pI1U4+mBt+lS1aHTucrqmwangObUnuvztzx8O5uFNC0TTXcDqwc6NTI47fLuFORufr71XLa5WQalP39wfY1+rK/OvO/Bxb8cnjkIjjuisyyfRtnPfuGD/wzsKnUVW4OEbjoVJqqdpaXt3WfiKLEnD4Z2KR5MsoIYgbkoCMbAn07bbtvvVq4bzbAZdEMys7BgMAkHbJwxGnOMnvnY/WqNzPeLJcEo2pVVFBH0UZ3yQcEkZGxxkVHWdv1Jo1yQBlyQSD6CuMMCCu5G43qFjGFNnYap8hBa3QDre/1Wykxb9m0syAtvc9bAerLqV3ehSM6ndzhVUFndsEnAG52BJ9gCTUhwDlsSapruHLmTMSSYbpxqFC+gEoGLBnz39Q9gBT7XgswaO4jkIkX5JWmVyoKkFMSk7ENuuPIPcAix8o8VufxZt55jMrRPINXTJDK8Q2aMAYIkO3jbGO1fO6qnkZGXMPidQfd/anjHo6x4iDS0Ha47XU/wA0TlIQyyPGdWAURmyWVgMgfsgkN/w43zioJ+LTlggunUnpFT+CBDCQHA+bYjYnOOxxVifmW1WYwG4iEoBJQuoYYx3z2O/bv39jWtbc72EhAS7gYscAdRck5A7HfyKq4s7Wf7ZPe33aVJNuq88+XkkPDruSJgjrExDEdvfH+bGcfXHepbkPg0dpw+2hibqKEDa/32f1M32JY7VqX1xbzwzIxjnQArIgYNvjIUhckMdsee2KiPgbg8KVgwOqWU6ASel6gBHv2wADj2YHzXT/AKaNo5Gka3HyWmbcLoNKUrqloSlKURKUpREpSlESlKURKUpRF8ZcjB3BrhXHvhsZ+PdCK3eCycB5WTUEbZjIQRkKWLaABgfSu7Uoi1OE8LjtoY4IV0xxqFUfT/381t0pREpSlESqxzt8P7fiix9UvHJHnRLGQGAOMqcg5Bx2qz0oi4TzD8F7220vaS/jhvrjcLG42JBBLYPt4PbuDtSIYL12lMETxtbxStOWXZFTBK5IwTsMff2ya/VtVf4lwBuFXo19LMTer3ORhf8AiPp/4q3One6MxuNweuqjup4iblq5dwfjbtBCw0brq+RDuynUMkZI9RGD/pXzgHC7rit7MttcG0jhTRNMijUTIR+WgGMf4Q3BGMfXeP4Dy1ccS6EEEUi2QdVkudWkNHHgOF875x5/lt3fl3lu3sIVgtoxGg/UsfLM3cmqanpNc0m3IFVmH0LmP4z++UdPQ0Vds/g5wtIBC1uJcMGMjseozDG5dSDg/ujA3O29b178MuGSoUaygUEYyiBGHbcMuCDsN+9WelWau1Q2+CXCjo/Jb0rp2lcat86mwRlvrVo5b5Zt7CAW9smiMEnckksTuSTuT/7CpSlESlKURKUpREpSlESlKURKUpREpSlESlKURKUpREpSlESlKURKguef9gn+y/8AOtKURSHBf9ng/wB2n/KK3aUoiUpSiJSlKIlKUoiUpSiJSlKIv//Z"/>
          <p:cNvSpPr>
            <a:spLocks noChangeAspect="1" noChangeArrowheads="1"/>
          </p:cNvSpPr>
          <p:nvPr/>
        </p:nvSpPr>
        <p:spPr bwMode="auto">
          <a:xfrm>
            <a:off x="155575" y="-1790700"/>
            <a:ext cx="3724275" cy="3743325"/>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4822" name="AutoShape 6" descr="data:image/jpeg;base64,/9j/4AAQSkZJRgABAQAAAQABAAD/2wCEAAkGBhMRERMSEhQVEhQVGBcZGBUYFRcbGBcWGBcWHBcWHxkZICYfGhkjHRgYHzIhIyopLTgsGR4xNTAqNSYrLCkBCQoKDgwOGg8PGjQlHyQvKi8pKiksKSwpLDU1LC4sMjUxLC8qLDU0LDIqMi8qLCwpLCwpLDY1LSwsLDAsLCwvLP/AABEIAOEA4AMBIgACEQEDEQH/xAAcAAEAAgMBAQEAAAAAAAAAAAAABQYDBAcCAQj/xABDEAACAQMCBQIEAwUFBgUFAAABAgMABBESIQUGEzFBIlEHMmFxFCOBQlKRobEVFjNiwTRzgrLh8SRyotHwF0NTksL/xAAcAQEAAgMBAQEAAAAAAAAAAAAABAUBAwYCBwj/xAA2EQABAwIEBAMHBAAHAAAAAAABAAIDBBEFEiExE0FRYXGR8CKBobHB0eEGFDLxFRYjM0JTYv/aAAwDAQACEQMRAD8A6xf82QQSmJ9YK9PUwRiq9Q4TLDtk7V4j5xtz1T+YqRa9bmNgg6Zwwz5OdgB3rW4py3bS3JkaXROekUwU1IYySCoIz6s4IOx29q1LflG1ZpoxOH6vV1oBBrGttRw4XqelsEAnGwyK0EyX5KybHSlgJvewv9baeSl4+aYiFJWWMtIkQDxOp1SDKdx2OO/jzWKHm+HXdByEW2+ZsscjLAnGkdiMbE77VpR8qwLIS1wWm6kU7ZMQP5OrSSqqNjrJLdz71hHJloqnVcOQ8TBy0q+tZHDCTfZfzPUCuBk+c0zSLIjpeZPLl5/Yean+G8finEmnWrR41o6MjqCMqdJ8Edq0Iee7VxGVZj1FkZRoOQIwxbPtspx7174XYwxdWRrnrPOMNKzR7rGpAA0gLhQST/E1FWfJ9mCNFxk4VNnjO/QkhA28sGLfUihc/S1l5bHT3dmvyt5a8uuykzzvAIjNon6YwdXRfGGBIb/y7d/qPek/PFumNYmT0hzqhcaEZygZhjIBI/mPetOw5Xt/w81qlwHWRFViotwyhfJMagsfq+f5mtm/5Sgun6/UOrRGqOmg6DG5YOpwd85B8YpeSy9ZKQOsb2v9rcvHyWyOb7fqGPL7M6B+m2hnQEugfGCwAO30rDDzzashYGQf4eFMT636uenpXHq1YPb2ryOS49eerIUDySrF6NCyyBgzj06v2iQCcAmvUfJUCW6Qx5jaMxsJlCCQyR/K7bYY7nuPJrP+ovNqPqeX55dPRWzZ80QStGiltchlUKUIKtEAZFYH5SNQ/jWG85ygi1lhKQkhiYrEzAONGxI99YA961/7kgFHS4mSVWlcygRlmeYKHJBUqNlAAArPJyijRzRmR/zplmZvTnUpQ4G2MHQP4ml5LLGWlDgbm358Oi2IeZ4WmWD1rI0fU0sjKQME6Tns+ATpO+KxWHONtMFKOcMkj5KkaViID6vYjIOPY5rDLybG05uOrL1DKJM6hpGF0hNOMadOVz3wTvWmnw4gUYWSRcw9FiNPrUlcsdvmKqFJHil5OiyG0ZGrjy89b+7ayn+D8YjuohLESVJI3BBBBwQQdx/1Fb1RfBeAJamXpu7LIwbS7atLBQCQTuc4HcntUpWxt7a7qFLkznh7crpStTinFYraJ553WKNBlmbsP9ST2AG5PaqHwj46WVxcJD0541kYLHM6qEJOO+/pGds79t8V7sta6PSlKwiUpSiJSlKIlKUoiUpSiKncd5RmnupJFEIST8PiRiepF0XLMUAXue3zCs3LfLc1vPI7hCrvMwYSZIEj6gNHTBz4zr/SrXStXCbfMphrZDHwzta3wsqjHynKJpsrbskkkz9dgxmUSoVCAYAGM4zqIx4qPk5JuZISj9FWW3ht00sxDCOZXLklRpyF2GDV+pWDC0r0K+UG4ty+CpnDuS5I5oy/TeNJrh2J7yJNEEXKadIbbBAwMDNerbkxkSMBYlZb0TkjbMIdyq5C7kBth2+tXGlZETVg10x3PrX7rndhyLdxK4UwqzQyRatZJxJICWGIxpwue5bJx28WjlTgstokkLlGTWWj0BgArAFl0knSA2SNz3qcpRsTWm4SatlmaWutr29eiUpSlbVCSlKURKUqL5g5lt7GIS3UgiQsFBOd2OcAAb9gT9gaIpSuccd+OdlAzxwpLdSIxXCLhCQxBGs9+2cgEEearfxM+Jk8lx+D4fN0olRGkuExqcuoZVRvC6SNxg5z4G/PbW1EahV7f1Pk1Z0eHvqPaOjevVRJ6kRaDUqU5u5queLTB7gdG3Q5jtg2Rn99ztqb647bADfOrwbgE3Ebhba1UZRlaSQ7LCAdjsRk7EAD/qNe4nCKWPYV2H4Icv3FtbTyTIY0uJFkiRiNWkoPUQNxnIGDv6e3kza0Mo4eDFu7e+9logLp3538tui6RGCAATk4GT7nz716rU4jBK6gRSdIhgSdIOVwcjftvg/pUd/Zd5t/4sdhn8le+NyPpnfH8659WSnKVEJw+61oTcAqMal6a+r5vONu6/fHisUHC7wfNdBsg/8A2gMN09IPff1APtjcnxjBFOUqGXh94D/tSsN+8Kg7ggZxsSMhvGSMbA1J2kbKih21sBu2MZoizUpSiJSlKIlKUoiUpSiJSlKIlKUoiUpSiJSlKIq3zT8QbLhysZ5l6gG0KENKx3wAgO2cd2wPrXCfiDzTJxmdX0NBBFHiNHxqLtgu5x74A+yj3qx8+fC2+F/dXVrbxzxSnqjDKHDN84CnBLZBbYH5huTkVS5GeOUwTxvBMNzHIpBx7jPceatKCnp5XDiO16flRKiSRg9kadVscB4JNO0nqVpCAx7gYXRGoGB9VG+B5JG5qWXk67OfysY93TfcDA3775+1a3CLuCPV1o2k3XABxthwyncbHKnz8mPOa3/xtgNuncnB+YSgZ/w99+3Zx2/d/ToWtdCOHGNB2v8AUKsJD/acdfXZVvmKzaFJElGGCjI1LkasFdwSM7g471+k+T45FsLUSnLiGPJxj9kYGMncDA/Svzvx7oSLi3R1BQhhI2ctk4wR2GNI/SunfDf4rWQtIbW6mNvPCojbrbK2kYDBwAoXGBg4I279zS4u1xcx5HJT6IixaOq6lSue80/F6O2n/D2tu1+4RXYxyKEUNjA1ANk6fV28r7nGpw/42a86+G3qgErlEEnrChtB+XB05P2wftRF7W7lTQ4E5Qdei6VLMqjLMFH1IHgnz9AT+lfUcMMggg+QciuOcxcWHMF3aW0cNwlrAzyXPVQoCcYRe53xqH/GfY1k5cnvOXwYJIWvrBmZlkgXM0RP7yfu4UE+BnZvFRDX07ZuCXDNa/rutmQ2uuw0rnP/ANaoTjRY8Qf94C3GV9v2sb1q2HxSv957jhkkdprI1At1lQ9nMTDLAeSMDet7p4m7uHmEDSdl1ClVmH4lcNZFf8ZCoZdWGbSQM43B3BztjvWG1+KXDZZo4Y7hXaQMQwBCAj9lmIAUkAkZ9j9M7bplPRWylUe7+L1krMI1uLlEzrlhhZ41AzltWwI2O4yKtnB+KpdQRXEeoJKiuuoEHDDIyDQOB0CFpG63KUpWV5SlKURKUpREpSlESlKURKUpRErh3xSv14jxKO1jACWYJlnUDUZDg9INg7DbI99W3pruNcB45w+Xhl/cLOjdC6naSG43K5fJ6bMezDt77E+a8PLmtu3dRK10jYHGIXK0JOVv3JW+zqrfzXSa17jl2VVLKyyY/ZClSfsSxGfocfcVZqVhmK1bLWeffquMFZKOfwCof4hf3gPoTg59sHcH6VjkEUnzaG+5U/8Aar8IxnVgZ/ewM/x715kt0b5lVvuoP9atv8wk6OjBHj+FKFeAdG/H8KF5Q4YkUJZVx1GJyc7qCQnfxjJ/XNWrgHEnt7mPSfy55ESRMftMCqSA+GzoB8ED3ArTrxLEGGGGRt/EHIORuCCAcj2rlatjakPDho6/u/rktMNc+Op49+evh08l1bNKrXIc0rQyl3d0ErLGXYs2lVQONR3IEmsDJJ2PjFTXFrJ5oXjSVoGbA6i/MoyM6fYkZGfGa+dTQcKYxOOxtdfSIpRLGJANxfVbma+VXH5euzrIv3DMxIxEulcqVwFLdhsQM4yM4JOa+y8BvcgrfHv5hTAUsCcAbE4GBn+PfOeDH/2Dyd9lsuei2/7oWXUMv4WHqFtRbprnVjGaj+P/AA6s7vBKCFgwLNEFVnADDSxx2wxHv29qzwcBulkVzfOwDAsvSXSygglcZwuRtkb7/pVgrYaiWJwcyUk+J080Gq1ouGxLD0FRViC6NAGF0kYI/maqlle3fBPQUe84cCSpQZntl76SNtaD3/pV0ql3stxxeWWzth0bON+nc3J+ZyD64oh742J/p5s8Clqv3BEOoP8AK+3j4rD7W9pdQpSlfRVXJSlKIlKUoiUpSiJSlKIlKUoiVSfjDwP8VwuYBlV4SJ11EAExBiRknGdJbv8A9RauMcUS2glnkICRIzEk4Gw2GfcnA+5rjdjDcceMV3xAxfhVVhHbxM4BfLKWb1HDDGe/kfWiLU4PxH8RCkoGNQ3HsQSCP4g16PFEEiKvrJYAkFSFOGIDb9yFY474BParcOTbPJ/IUA/sgsFXYD0oCFXON8AZ85rBzbbpHYuiIox0xEFAUJIXRY3GO2liD9gRvmon7cam6504K0Fzi7TWw6dLnstN+NZyTFESc+orqPjyxPbH86+R8XALHoxYbRldJx6Nxjfye/vUeaVFzFc9x373+S2bu91hVCImP3RjJwASf4VHXd+kQ9bAE9lz6mPso7kkkDb3rYrxC2ieMkBllIhkUgEEHUUO/kMcfZj7Ctcjy1pda9lJooWVVSyOV1g42vby+y6Fyxw4wWkMbfPp1P8A7xyXk/TUzVJu4AJJAAGST2AHc/aqUvBlj/wjLbZ3xE7op+vT+Q/fTX2WxeXAnlkuFB9MbBAufBZY1USH21AgeBneuGkps8he525udNfL8r6q2je0BotZbd3x+S4OLZjFB/8An0gvL/uwwIWP/OQc/sjGGODh1/Nas6hJLmJsMuqYF0cluoMyHJVvS3fYlvBAGwEJyQCcd9u1fK3ZWhuXLp656a+tlMFJHltz6rLJzkUBeS1lRFBLMJIW0qNy2kNkgDJwN9tgastU7iFp1I5IjldaOhONxqUjOPpmva88fh3RL0IocHTJF1G3XGdUWksFOfmGQDgHGxOl9IZbCFvta6C5J8Br32UWaDh6t1CsvEjIIZDDgy6G0Z7a8HTn9cVEfCGdBaywaZUuI5Wa5WQAHrSeokY20kdseKrXEPimxjlEVswyraGMoDfRiun0nG+ATvgfUXD4UcMji4bBKp1vcKJZZDqJeRgAclsk4xj9DjGcV1+B4bVUWb9wzLe1r7n47KDUtcwAOBF1caUpXRqAlKUoiUpSiJSlKIlKUoiVROaPigsU34OwjN7e6tJQZEce25d+222QPrkitr4q8wz2XDzJbemR5EiD4z0w+Rr+/YD6kVh5R5YSwtxCrGRiS0kp7yOxyWPfb23NU+LYmKCMEC7jsOXj+FtjjzlVW75QvOMTSy8TZ7WIKqQ20UoZQVJzIw3Vskt3GcN4AGYvhLtpSaEiGQgA6QNDY2CvH2ONts6l7BhjJ6Rx3jaWkRkcFiSFRFGWdznCgfYEn2Ck+K5+is8jTyaRLIBqCKqqvc6QBuxGfmYkn6DYSP0lU1dfJK+Zt4zYdACOmhJPXXRUP6heyBjCx9pBtbcjnft7jfzVt4JxE3ECSldJOoEDcZVmUlT5UlSQfYisnE+HJcRmN84OCCDhlZSCrA+CCAf65G1QvKd7pLWrMMIA0OdiYyW1p/m0HH1w659zYmkA7kDPbJAzjvVpLGY3lh5KyglbPE141BCoUsUkL9KZSGJYI+BplVScMCCQGK4YocEb7YFequnELKOZDFKAwfwTg5G4ZfIYdwRuO9VjiHLU8OGjL3KZwU0KJVGPm1AqrDIGRpB9WcnFV8kB3aufrcIcCXwbdPstKsFzkaGALaJEcqMamCNkgZ2z/XGNs5GSV2QgSxywknA1xkKSew1jKZPtnNeDdjUVUGRwMlE3IA7lvCL9WIH1qMWE+yQqmJk8EzSGnMCCAR0VyseMl41aNgUYAqcDtjHkZHtg/rWc8TkJByMrnGw8jB/pVC4FzekdvEjQzEhQSR0sEt6mO8gPcnvW6/PKfswTH7mIf/2apHYXiWYtZG+19N/cvtDGBzQXM1trofsrd/aD5zq39Pgfs5x/U0l4y6glnCjyTpA7Adz2G1VGfndOn+Wj9YkDpupAHuxdQVKgexydht4q3Eb1pnUzHrSH5IwAFX30oThR7sST9ewqXQ4LWzZnTOMbG3uXX+X12XsRNds3zHrXsrtxLnWAFirieQ/sxYIJ+rD0KPuf41TOIcQLyNNMQGbAAGSFUZ0xr5bck9sksduwHmLh8r5YnpYxpQ4YY3zqAx32xhv9RWxY8NKv1JCGfGkYBwo84zvk7b/p97allw7C88sTjJLsCdj3Hb4qdDSvuNPC4sB7r39ctVoys7AqsbgkHdlIUDB3J/09zXcPhdOr8JsiviIKd84Kkg/zFcsq7fBNj0Lxf2Vun0jwMohIA8b1shxSWveeIALDSyrMdpsjGvvddHpSlS1yyUpSiJSlKIlKUoiUpUHx7naysTpubiONsZ0Zy+PHoXJ38bURa3xJ4Wbjhd5GMZ6TMMjO8fr/AI+nAP1qN5L4l+IsLWXf1RIDnuWUaWP6lSaql98R+I3FtcMeHuba6jljt2jyZELKURpF8qxYHYDYHGe9WnkfhL2vD7aCQYdIxqHszEsR9xqxXH/qWWKSFmVwJDjse2vxspMAIK3+M8JS5haJ8jOCrDGpHG6uM+Qf9R2Ncwt7SRhlpZEbJDxgJhZFOHQZUnAYMO58YPv1yuRxwvKGmEzo0ju5ACGPJcnZSMlD7htwc53rP6RxZtCZGzX4ZttyPn039yof1JE0xsfoHXtci+nkVkFsysn5kskhcdLSqaw4DHK4AHyh86vTp1A7Zza5+BC5jhN0B1UU56ZIUM2nXjvn5QP5jximXscirrlKSKGXKKpGASAGRs6tYJz/ACGDuZWKeeMgx3Em22mQ9VMex1er9QwP1r6EXsxO8lKbhuhvcH4/BU2HV8VGzLMTqeX8R7tNeuhuvbcNjkzG1tdfk/iDGzMcPkKSNWkkaiuBjPv6stj1wnhKSuAYLuE4LMzuwUMWDhF23GWb2IxtvuJCw5ndpI4pYQpkLAOj5XIRmzoYBguF33OMjfzVhUZ7b1XvjdGcrhYrqYZmTNzxm4WgbKCG2McmkwIp1dXDLpzq9WrbAP08DHiq4eaFZXgsLUMuk5JjCR6ezHpDDMNwN9OdVYeaubop4Wt4AX6mzSMjKqqD3XVgs+QMEbDvnYA120vXiYtGxQkYJHtkHH8QD+gqxpKHiAuePDur6hw7jNL5B4cr/VeYOGSj09N+52CMAMnIUZzhRqUDJ7ad69NYyDvG/bPyntjOe3tVibjEYkTF3MyE4f04IXSCSDpzguBtjyf/ADNH8X48URencTTM+VK6celkwwwRudKnJHirfiljdRYAc76fBXzZHNAFrD3/AGUDdMQowcZZFzttqdQTv9DWxwqwnluZLawtxLIoRpXeUDAY7EljuBqzt9dq07dWmkXA/LjcagQVbITWjYbBxqK7Y/lXQPgbbq0/E5zvJ1Ei+yKGx/HH/prlcSnjrKrhtddjRqL6E3+Ki19S+GLiR6EmwNuxvb4C/YrNwr4DwtADeTTNdtktLHJgKT2CgjcAY79/tUPe/DfiNnMVh1cQtyoKsWRZFbIBU6mGfJ28e1dupWiSCORuVw0XNw1U0L87HG/z8VyLhXwovJ42kuLg2khJ0QoscgVR2Ltn1E+wNWX4b8nXfD2ufxEsLpMyuFjD7OBhm9XbUMbb9hV4pWWQsj/iLJLVSzX4jrpSlK2qMlKUoiUpSiJSlKIlck5+4R/Z/ERxaRI7i2lMUcokXU9uw0hZY858jOBjfbyCOt1rcS4dHcRSQzKHjkUqynyCN/sfrWqWJsrDG7YrINjdRMUoZQykMpAIIOQQRsQfbFeqofKTy8Nvn4PO5kj0dWzkbuY98xn6jDf/AKN4IAuXErlo01IoY6lGCQNiQM7kAncefP6H5XW0L6Scwu9x6hWDHhzbraxVFm4O9gpLBZrQEKSpIlijJwmrOQVGQpYH9kHHcrLf3qmyAbZQScafxUJIO4Ocdt8D9ffarAUDph1GGXDIcEbjdT4I7iswyS0brm1juLg/JRqmliqm5XjbY9Fz7jPBQ0bLktFIMahswyMgH91h3/T9KhbUTJrXUrmNQxD6zlTqw6uNTd1IKMGORs2CKsVzps76SOAKqBI5OlgaFZ+orBV8KQoO2wLN7kDT43w9GInhy67LLCWALI2o6RqwCVY6gdux3Ga67D66SnOeB+UHW3uvz9DquTp4aeGqNNVAFl9b8tNCDuP/AF23uou2t7QeqRTLIc6naGUgknJ9JBGM4AG+yqMnSKsXJNhaTXTRyR64mjLxROhESyIwWdukwA1aTFjI8SEd2zEWfD7eUHCyAqQGVnlDA4BGRq32I3GQfenCOJ2tvxFYrgdOEK2XaU4LTRrErNqOQmkupwTglWOBkifTSufPmuSed/XVfQ6iOMUoyBuXTLl9dFdOYfhZatDI1pGYJgrGMRuQjPpJRCj5QKTgbAEA7EVyziljPbSLFPbzRu2cAqpBwASQysVbvvgnHnGRnpn9r8DkdERhM80ixqqdZiWc4z32UZOW8CqrxsrJfTAflxwkwRhiTpSPdvc+qQuc+xT2FX0mJTUUZI1vawK8YRJM+XhA6bm+tgOiqmtuwikz7aQP5k4/nWzwKyeeZyI2zGAoBHyk5LHOdI20757ferDZxRySdKBeu+cM7AiKMeWIUhifZCQT9BkiauuVJHGGu5cY2HTiC6vfSAAft3+tQJ8Sq62AxvAANtrjn11U6sxmkopgx7iSNSLX8NOvPWygVt413kfO2dKbkbjKknABxntntVu+BtgU4c0rbm4nlkz/AJchB/yE/rVG5O5Hk4lLfJLdywPbTCMrFgxkEN21YP7J7j2/TtfLvAo7K2itoixSJcAtjUdySTgAZJJ8VqoqUwXJtrZV2J4iysDcl7C+6kaUpViqZKUpREpSlESlKURKUpREpSlESlKURcm+Oshifhs8elZY5ZCrnuAqqxXHYqcb5/1NXh41kTDDKsBkEfrVD5suxxXi0cEZVrewVjK/zK8sq40DDYOkbfQhs57VNWPF7oQxRi3IkVEV5JZUCFlUBmHTLuwJBO4Xx28cR+o7SzNawjM0a6gb+vitkU7GEhxUp/dm1yrdCPK6iPTtlsaiR2JOO5+vuakqr394J49LTwxLGWRWZJ2YrrYKH0tEoK5IzvsMnfFWGuVmbILZzfprdTI5GSC7Corj/AFulX1dORCSkgUEjIIKkH5kOd1yOwOQQDVDvLhoBMJVxJD8yg5B2yhU+VfbGfOQdwa6TecSihx1ZEjyGI1uq5CjLEZO+BuapXxG6FzZpcwmKbRJGDKhVjoYkadS+NZQ4/1q3wcOmnjp5P4ucGg9Lm3r+71mI4bFV2cdHDn26Ln0HEZo5WmVlEjn17HQRjAGnO+nbGfbvuawY7k7kkkk9yT3NTI5cJGoSw40qxJcDGQTsBkt2I7A5B2rYPJ7bBZ7ckkDeTSN875+n/bOK/QsEFFTOzRtANgPcNlvBysEY2Gw6KH5e5qWy4hDIyhhGrtgyKgJaORAupth3zmpM8wfjb2e4eBek4Rmiiu1bL405Z1Gd1Qegae2/c1W7zhwnKw5VWffUcEgL7DbJ3xj6n2qx8s8qGBHEQeUkjU2PO+AFH6+9UmI0fGqiZTdvu06D8q0w+ifM7OSQzUEg2PgrckMV7Ci24WDoNvG0ZGjKn04jdRg7HUpIOk+c1gvryPhMbyyFG1gLHFGjh3fOQPU7ZGc5OB38nAOhDZ3ML9WNZI2Aw2Y2KMoycOu2QNyCCCN8HBIOzyHOb7jbNciMta2+YlAIGpmXMgRmY5GcZB/dqjqKJ0Trg3aqSuwOSmkJDrxX0NxfrY/dXH4Ucsy2lo8lyNNzdSNPKMbqW+VD9QMnHgsR4q60pWte9kpSlESlKURKUpREpSlESlKURKVDcz82W/D4hLcMQGOlVVSzM2M4CjvVVtPjpwxy+p5Ygvyl4n/ADNyCVCA7du+Dv22oiuvF+O29ogkuJUhQkKGdgASfFU74mc4w/2TdG1uYWkaNNISVS2iR1UkBSTuuvf6H2rnt/JNxm6klkkm/ApKskMUsaqGGnsACdu2/kHPc4G1ecgWTqQsQjbuGUnYg5+UnBH0rc2FzhdVFRi9PBJwzc9bcvXZWHgVvHY2dusMLyB1UsYxqJYoC0hyfJ/qK3/7aOx/D3G5IPoXIwF3Pq7HV3H7p/WOh5iaBo0uegkbZUSqxQAqpIBR8gDAIzrPjatr+90DEiISTgfM0aZUe3qJAb/hzXzaow+rExY+Ilx10ufktQmje3iA6ddvmsnEbgOtvqBjV7iIN1AFwEcuA3jDGNVG++tffFRfOHxUFu0sFpE1xKi4Mgx00cj0jzrx5Ax9+9RnP3NKPYTRo3SkJVWjlAVzGWXWVByG2I3Unz2NV3lJbJ1kVZenpC4IQksxO7Nt2wG9tyvjNTaLCg8Z6hh9kkZTcdNT8u66bBYG1ALS6w7ak+A59+yjWspryT8Rfu0rkAKDpGF74wBhRudhjvXziXLykaoF0PkdmKg4Pt2z5q4Nw62xkXO+M46TZzgnHfHfalzZWqhyLn5VLDMbYOFY6fvkDfYb+a6FrnNIyWAGwFreS7FtFSNi4Zae7i038b2VMsrkyAkrpIJUjOdxjO//AM7VnP2z9Pc+B9zWnwtvyy5woZmYeMAnb/59qufIfLYupOu+8ER2w3zzKykdt9K437Akjvg19RbVmOkbJIfaIHvK4SeVsTS47K1cN5YjtLJ1liS4dvXLlFIJxsPVvoQbe/zEDLYqMueVZVVZLZXdGGTC8i9RD40Oxw6H/M2e257C+0rmg52bNfVUdLidRSycSJ2p36HxC5bNJIp0vHcK37phlJO3jSCGH2JrNyRwx5uOxalMDWsJlIYDW4fCqp0scDD533HkV0yqx8OECcX4ssq5ncxyI+5H4f8AZUE9u65A2yv0Fa6qZ7mZSug/x+evbwXtAHO19fiunUpSqxa0pSlESlKURKUpREpSlEXl3CgkkAAZJPYAdzXIOb/irJdwyW/Dobn1SdMXcekLpHz6SQSMrnB9J7EH36txW9WGCWVwWSNHdgoySqqScbjfAriHI8T9KSTT0oZXLww69fTRiTjX3PcDcZ2ydya2Rszusq7Eas0sOdtr9CtmDhF1LNHNfXTXLQf4QGyjvl2HlsnuP3R42qXa0QkEohK9iVXI+xxt3PastKsGsDRYLhJ6qWd+eQ6pSlK9KOvjICQSASDkH2OCMj2OCR+pr1XylEWTg0Qe7cMNQW3Awdx+bKdeQe+ein8DVH+IQkj4nJ0Ymd5LeIRqiE5bJXsPbT/Krpwy4Md1IdLODAvpUZbKTYGB9OsSftUv/eIb/kXXbP8AgNv9Pv8AeqyoF3kFfRcElMVNG9mhF/mVyTh3VV54pyGeGVkJAA7fQeNjinGg34eXT30/6jP8s1O/EDhSwSxcRjEqJO2LhSpwpKgRuV7ocgg/XHk7wXFGLW8hjOcocEeRjf8AlmqqRmSQEbaL6LQ1f7ihe1xu4BwOup03+ivvLHC7CCCzniW3uDJEh6k8rakY5Dv03OlRqV19IyNJ77mrDaYW4u2ITJ6D/lboUNuukLgZPqWUj6MtVzk3i9xFYQxWskYhZAVZlLSQlhmQLvpf1liNQ9JzswwBJ8Gu5mvpjPIHaWGMjSmhfyWKnA1Nv+apJz5GMAVNpsQilnDM3td78lw+IUkraZzyNBb5qGScXFwGSS9gM0gwOn6FJR0GW1bKRvtjxjcFgueJyMFYm+ibpJgKiZYAN6mIIGtjvuPPbGlhfc15SUHsQfsc/wBKt8ndc3xuyqnL3GlRzEWu5jI6jqSxYCsIwPHZcL39/wBScvw/ja54zxG8HpiiVbTH77qVLN+mj/1fxtBY/f6e/wBN6pnwU5it0juIJpUjvJriWV4mypGdICgtsx2J2PYj61onuAAp9BZzy7sutUpSoit0pSlESlKURKUpRErXv75II3llYIkalmY+ABk1sVG8w8vw30D284YxvjIVip2ORuPrvRFxrjPME3G7shTdQcPWPZf8PqOT3OM6wcZ843HnefggVFVEAVVGAo7ADsKieMcFbg19FCrM9ld7Rl2LNFMMZTJ8HI++r/LU1U+ANy6Lh8bdNx8sn8f+PT+18pQGlb1RrRu+Fa2z1ZU3zhGAHZQfGeyjz3JNbVtBoQLqZsftMcsfufNZKViy9F7iMp2SlK0+I8Zht9PVfTqzgYYk477KCcbjf6j3rKw1rnGzRc9lsWt00Nw0piaVTGEGhk1L6yznS5UEHEfY59PapSXnO0RS0khjx+y8cisT+6FZcu30XNUi/wCeFGBBGZfdmzGo9tiupvrsPvVf4pxV7lw7gLpXSqqSQMklm3A3Ow+yivIojK6+oXV4fVVMLBG9gyjbkfL8BdGuPiHZOrrommTSdQFuxXB20trwN8+fT9fFcrv51inl/BxOYJj6YmXDIxGAigO5YZP/AGxmrFbZg4fLJ8pnYIDkjMY3O2cY2b+FbXJHB2Lm4dCABiLIwSTnW4B3xjCg+xbGxqHiTKejp3SPNzs0XGp/HNdLh01RLUNEWnU22H5CnOVOGNbWcMLnLKuT9CzFiv6asfpUhIkiSRzxKrFA6FWJVWV9JI1hWwwKKex8/epJbZUGqTv4j8/c47Vp8W4mwikfsI0ZgvZRpUkf07mvn7JZI5eMDZ97j39V1skUcsRhIu21ivbcVW9ijiUaetMYZV1AlFiLNOpKnsyxlPG0oNb/ABngMcQjmt7dFeKRGPSjUOYs4kUaQNQ0sfT5xsCcVt8A4HFFFbt006qQonU0jXjSNQ1Y1bnJ/U1MVpr8bkmqWTM0yW05Eg/VcxDRsjjcwbG6rf8Ab6gqGiuEDMq63hdEUsQqZL47sQoxncjOO9YeYuVLS8X/AMVGrad9eSrLt31Ag4wPO21WDidgk8TxPkKwwSDgjyGB9wQDv7Vz3kTltuNxtdcQnlmtxK6xW4KojBCPW/TC6juR2Hn7V12EY0a9j+I3UW22sfRVZLhvDcDG63zXjhHGX4ZxO0ie/lu7S5UpiSTqlJGP5WMEkAnQNWMYLfXHZqrPC/hrw22kMsVpEHJByQW0kHI0hyQuDvtirNViTc6KawFrbE37pSlKwvaUpSiJSlKIlKUoiieZeVrbiEPRuY9a5BByQysPKsNwfFUub4G266fw11d2+Nm/M1hlJzjBxjuf49jXSqUvZeXNDhYi64x8QfhdbcP4fJd2huRcRaPWJWOsFlDM4x2xk7Y3rY4XdiWGNw6yZUZZcYLY9XbtvnautXITQ3U06MHVqxp043znbGPeuAcG4hbpecTe0VhYrh0wp0hgv5gX231YA8AeBUiB9nWVHjdKJYRIN2/G9grhWu1/GA5LoBHs51D0H2b2O471CW9pxTisaC2t/wANbzb/AIl5V+TcHAG+/wBBnPkd6t0nwG4eZEIMyxhQJIg5xMwOdTN79tgBW11QBsqumwGR7bynL23+qrF3znaIFPVWQt8qp6mbcDGB2OT5x2PtWGTgPEeKERJZ/hI9JzNcp6lzjITbKtup8Hb6V2DhvKdnbv1ILaGJ+2pI1U4+mBt+lS1aHTucrqmwangObUnuvztzx8O5uFNC0TTXcDqwc6NTI47fLuFORufr71XLa5WQalP39wfY1+rK/OvO/Bxb8cnjkIjjuisyyfRtnPfuGD/wzsKnUVW4OEbjoVJqqdpaXt3WfiKLEnD4Z2KR5MsoIYgbkoCMbAn07bbtvvVq4bzbAZdEMys7BgMAkHbJwxGnOMnvnY/WqNzPeLJcEo2pVVFBH0UZ3yQcEkZGxxkVHWdv1Jo1yQBlyQSD6CuMMCCu5G43qFjGFNnYap8hBa3QDre/1Wykxb9m0syAtvc9bAerLqV3ehSM6ndzhVUFndsEnAG52BJ9gCTUhwDlsSapruHLmTMSSYbpxqFC+gEoGLBnz39Q9gBT7XgswaO4jkIkX5JWmVyoKkFMSk7ENuuPIPcAix8o8VufxZt55jMrRPINXTJDK8Q2aMAYIkO3jbGO1fO6qnkZGXMPidQfd/anjHo6x4iDS0Ha47XU/wA0TlIQyyPGdWAURmyWVgMgfsgkN/w43zioJ+LTlggunUnpFT+CBDCQHA+bYjYnOOxxVifmW1WYwG4iEoBJQuoYYx3z2O/bv39jWtbc72EhAS7gYscAdRck5A7HfyKq4s7Wf7ZPe33aVJNuq88+XkkPDruSJgjrExDEdvfH+bGcfXHepbkPg0dpw+2hibqKEDa/32f1M32JY7VqX1xbzwzIxjnQArIgYNvjIUhckMdsee2KiPgbg8KVgwOqWU6ASel6gBHv2wADj2YHzXT/AKaNo5Gka3HyWmbcLoNKUrqloSlKURKUpREpSlESlKURKUpRF8ZcjB3BrhXHvhsZ+PdCK3eCycB5WTUEbZjIQRkKWLaABgfSu7Uoi1OE8LjtoY4IV0xxqFUfT/381t0pREpSlESqxzt8P7fiix9UvHJHnRLGQGAOMqcg5Bx2qz0oi4TzD8F7220vaS/jhvrjcLG42JBBLYPt4PbuDtSIYL12lMETxtbxStOWXZFTBK5IwTsMff2ya/VtVf4lwBuFXo19LMTer3ORhf8AiPp/4q3One6MxuNweuqjup4iblq5dwfjbtBCw0brq+RDuynUMkZI9RGD/pXzgHC7rit7MttcG0jhTRNMijUTIR+WgGMf4Q3BGMfXeP4Dy1ccS6EEEUi2QdVkudWkNHHgOF875x5/lt3fl3lu3sIVgtoxGg/UsfLM3cmqanpNc0m3IFVmH0LmP4z++UdPQ0Vds/g5wtIBC1uJcMGMjseozDG5dSDg/ujA3O29b178MuGSoUaygUEYyiBGHbcMuCDsN+9WelWau1Q2+CXCjo/Jb0rp2lcat86mwRlvrVo5b5Zt7CAW9smiMEnckksTuSTuT/7CpSlESlKURKUpREpSlESlKURKUpREpSlESlKURKUpREpSlESlKURKguef9gn+y/8AOtKURSHBf9ng/wB2n/KK3aUoiUpSiJSlKIlKUoiUpSiJSlKIv//Z"/>
          <p:cNvSpPr>
            <a:spLocks noChangeAspect="1" noChangeArrowheads="1"/>
          </p:cNvSpPr>
          <p:nvPr/>
        </p:nvSpPr>
        <p:spPr bwMode="auto">
          <a:xfrm>
            <a:off x="155575" y="-1790700"/>
            <a:ext cx="3724275" cy="3743325"/>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4824" name="Picture 8" descr="http://mapas.owje.com/img/Mapa-de-la-Region-Metropolitana-de-Curitiba-Brasil-9531.jpg"/>
          <p:cNvPicPr>
            <a:picLocks noChangeAspect="1" noChangeArrowheads="1"/>
          </p:cNvPicPr>
          <p:nvPr/>
        </p:nvPicPr>
        <p:blipFill>
          <a:blip r:embed="rId2" cstate="print"/>
          <a:srcRect/>
          <a:stretch>
            <a:fillRect/>
          </a:stretch>
        </p:blipFill>
        <p:spPr bwMode="auto">
          <a:xfrm>
            <a:off x="5148064" y="2636912"/>
            <a:ext cx="3582077" cy="3600400"/>
          </a:xfrm>
          <a:prstGeom prst="rect">
            <a:avLst/>
          </a:prstGeom>
          <a:noFill/>
        </p:spPr>
      </p:pic>
      <p:sp>
        <p:nvSpPr>
          <p:cNvPr id="34826" name="AutoShape 10" descr="data:image/jpeg;base64,/9j/4AAQSkZJRgABAQAAAQABAAD/2wCEAAkGBhQSERUUExIVFBUWGRgYGBgYGBsYHRwXGxkYIBobFhsfHCYgGRsjGyEbHy8gIycpLSwsGiIxNjAqNScrLCkBCQoKDgwOGg8PGjUjHiQ1LzUqNTUwLyowNTUsLzUqNTQ1KTUuLykuLSo1KSopNDUpLi8vLywyNTUpNTMuKSkzNf/AABEIAMYA/wMBIgACEQEDEQH/xAAbAAACAwEBAQAAAAAAAAAAAAAABAMFBgIBB//EAEAQAAICAQMDAwIEAwQIBQUAAAECAxESAAQhBSIxE0FRMmEGI0JxFIGRBxVSoTNTYrHB0eHwJENyksIWc4KDov/EABkBAQADAQEAAAAAAAAAAAAAAAABAgMFBP/EACwRAQACAQMCBAMJAAAAAAAAAAABEQIDITEEQRIyUfAFE5EUFSJCUmHR4fH/2gAMAwEAAhEDEQA/APuOi9V/4iiZtpuFUFmMMoAHJJKNQA9zesJtek/+DZPRkVj6GeGzeM9p5zV2P8SoPlVo++ss9ScZqnQ6bo8dbDxTnW8RxfPfn/X0u9GvncfQDJtI89p3LulC9ji4DKpZhGxLRIRdr4AF8XqSHabhN+Nwm3dYEcbZVFituBjYjxvDP8zK/A8e+qfOnbb39G/3dh+KtTeL5qLriPNzL6Bo18y6N0iYCMQQTQ7gLu/VkZWjVshJ6ILNQc5FCKuq1Z/hjp5WfbGLbywYwuN0XRkDuQuPJ4kbPJsh7Hz7aY60zWydb4bhpxlWpdX2jtfO+11tzdxw3Wi9fPep9NY7ucpt5fXbcQNDMEYKqBY8yZPpxoMCPf40R9Nf1l/8PN/F/wAWXafFsTBmT/pPpMfpUuF+fbT503x7/lEfDsPDGXzOYieI9L9fLHF832fQtGsT+KPwzJu99QCqn8MB6jozBW9Vv9GQygSAG+T49tLbGDdLvxujFKYnc7c2SW9EAKjtHjajNcy1+H8e+pnVmJqlcegwy0/FGpF1dcb9ou95nf6fu3+jXy/8OdMn2npTNt3sbeYgRxPk0t8JuRZ+AVNDz9tEfRd3HtdxtZIpT63oShlJk7/VjE3cFFMfrx9gDydVjXmvL7/tvl8KwjOo1Yq4jt61O1/l5fTZZQqlmNBQST9gLOiCYOoYXTAEWCpo/IIBH7Ea+dHZb0puYXid5JpoY2cWitFHH3SZ0QuaqBfPLkV7a1f4NMo2winRlkhJi58Mq/QymhkMaF/IOr4as5ZVTzdR0OOjpeOM4mbjiY4mLv1q9l7o0aNbOYNGjRoDRo0aA0aNGgNGjRoDRo0aA0aNGgNGjRoDRo0aCv6+8o20pgBMoQ4UATf+yDwWrwD71rOydQ3EYBgXdSqPV5nja/ENHEBXZRchAYBiVIHFa2WjW+nqxhFTjbPPCcpu6Yra9e3ymNfQeXIzFi0MiX37j06JP5YpYhiwsBxyfbjbde34IPolw8o5aCVAF9Pb9qryyDJpe9rFofY62ksyr9TBb4FkDnUY38f+sT/3D/nrT7RjfkhT5WX6lZ+GeqTzer68WBVgFODoCDfjM21fNDz76u9co4IsEEH3GutefPKMsriKa4xMRUzY0aNV296wqkojK0nNi7C0QLerI5IFeTfxZFFljo1j16vKvLZKVJDtZdTVZdmdAfsBVeT73e03U8iAlVTK+7kEAHg4Hm2WmAJ4vkcUQtdGqgbicRyMGQhTJRYW1ISOQMQbIPxQrzpba/iORmRWiXIgs1Nf04gge18kjnnEj3vQXvrLljYyq6vmvmtd6xHWMJVkYkFmZqQ4OVI4JNOCoULk3xieT41YbHqzocMlo41eTYgoWGNcstAGiRRahwBoNPo1RN+ISCBiXqQI5QAXktrSlsr8cfIIFnjTB/EUZYqncR9VkJXAP66s0QePY+fFha6NV3TuuJMxUKykFgCcSGKmmClWNkH2NH7asdAaNGlT1SL/AFqf1Gga0aVbqcQv8xeBZ59j417/AHnFdeol1dZDxdXoGdGuY5AwsGx8jXWgNGjRoDRo0aA0aNGgNGjRoDUW5DYnAgN7ZCx/OtS6NBVzbOdlpmhY2CLQkDzdD/r/ANYV6TJZtdvRvwnvXvx8/wDfzdaNBXwQzLiLixHkAEe5vH+Vf986n3W+VCq8s7Xio8mvP2A+5IGmdUInHqqW4IdmZj4xAnUD7KuJ+PJPkmwV6x1CYFw5CgVSqTyGIGQpleQi6oCrFUbsK7DZyP6ywxqgXJVyOJsvwSoUj9AsGjyf20x1WXN1Zh3X2AgjDi1b/ZIoOfFAgfp05DvQFVZ6YFUcycLWV16gFDyD3AV8heLCtm6UwpZAVyaJLskEBlFKQQCSn+JP0/bmzM65ESRxyt4zoC/bvscH9rH7aV6ix7fSbEBmMfcAKC0zgsaZixxAJxI+1nXO33m9PaJIJDiCzLwUu+LsqX9wfHBsAFbCxxI2LlF5aOR1UfL5MF48+a41U7uVFMZkMWRK+kzkSXZAOIzvEqWs+TXk0NXG3nnVVVYExAAFS2OBQ9rrSbwZRF1VQzSVV0rB6U2cSeCTzXNGuG0Hf8WiPH3Z4rK5xBABZh3fCKAXFsaAJ50hNs2im9T0kMTYKokNhQOSFC3xQ4NcV7iqr5N4qhZAJEZWRgbYhQWXPFFLgjGwbCj28+LPaojyN6fqHEKVITtyJeyYrAAPvYDH2I8kFYGGUPOKq6mTsYopXNjb4gC2YMGPnM2AfE+1mp39GWO6jHsMgKBYL5yXnjx5B9qigkVg0ZuMsXVqtS9Eoz5GRUDGuFINWOCK1L1OCRZcsDHGBlZo23AILLkQaBNnyXoWfAKb6P1M8pRUcskhx/8ALKWlj3jZ8W+aMlizWnzuJ0VkXcSSSeFzSOie3hivNg5c17iwSOVpOnPGA7RLblzRfJgSGenJ5Pj5YDt4pbNlvtmqbZmaGIgJ9TSNdVVsxW+PPnj20DPSOqs9eoyNleJVStcmlcEnnHwQSDRo+LakO3BKt6II5IOIPtyR/T/LWeeb1MYgX9VVXAr+WWS64K0Ow+SAFp64yrTW4mKuiiOsBKTIXDMGMbHk+7GrK/GJ8VoLqSGEVksYyoCwovxQHz7f5akOyjIr00oe2I/5azJ2eJkjiR3qFfoKBh6gYBTnRZO27yJ9q4FRjcxKwGbyACpUEdMrMpKGdfBbhj3Ak9p8eQ1KbmMHAMgN0FBAN0TVftZ/rpjWb2gWXExyMFjJJJSNMWx+gDDk2VJPK8e5qrTbdXThXbGSlLAihZ44NlTZB8E6Cw0aNGgNGjRoDRo0aA0aNGgNGjRoDRo1DPvESgzAE+B5J/8ASo5P8hoPdzPgharrwPk+w/maH89Z2RGdYwI0ooRmX5ZRYJHsthi3N+WPOIDWW+zdQXjAiBBZfqYgGwSKIoEAlRZI9+MTx1KAyQsxlQxhS6kL4AU0VYPXj+RH2J0FQdwTMbSiVYFr4OToRhweWAsE8UByOak2mwZouY7c5qO9e1lOFSKfYAAEqzXj7cDTPSduVmkWQIQEVyTRIssB/IgMfgfz0tM/5MJgr1QLdkVWexGbu1J5Yg37j99BPD1Egxl4iwSA+Oc2JQAgAFVQ4khmIoeQNI7x/UDKNvm2SvK1ISORjGoosOAOWUWAT+oEMo6MkfKmQYLHbADAxRs2Y90+9Giwqidc7iPMqFRg7MpuOlwiUkti+Q8kkE2t5fbQL7OJAJFakc8Kvokm8B8Dk2b8DyOPn2OIFEkE8aWEYogctYxNEZdoDV+larmtR7fZuqq7O+EhsY02Np5SmZmqhfbVAmgBrtlkWNDJECuOKq8rFOEvN+OTxwAvBPnkFQj2UVytVEPYZFUAvwRZP6MuL98UNn21LtSoYC37XxBDOZGjAYKIgLZowO7LkfucjqCDZuAlOUjdqp0JZw3AFFQCuXdjkSVVeKGJf6mzB0iLpOVIOAQDH/CO02pPgeB7nxyHm3gwgkLowZwFIKMqiIHkHz3FcifNk0L41JBOWZ43lEcSsKWyGohWo5x2UysAccWORQ0sInFZPJKquD6Zdg2RcLQe/KPXa/FEGx5D+2U2SG3Ac/WqkHEc4r3/AB5yH1c+1ABDuIUYOiAM8rFUfBCcVCGQlitecvPPkgGuPd9tpHik9Rl7BjiVIVDQ7kIfxyDk1kC/HIM2xY+pJJMwARgOY8CW9JaJp2ulZh49/sK56vv9u65iRSy4tWRAcI2WJ9m8GuPP89AjJgyEs6CQEPcsjXQUFRRDExm2sCr5rnTkJfcQYpGqxsCO0AFG+az4dT7EAgjnXpCrt+1BGkuCAByWKNYxjVgMTRJC+1k1xRqo2CT8yem7xjnJk/MUii+XYxZcvqB4Sh4sgwvU0G4lSXKT0wiHEGPHEXZUtypyNGz44B5Opm6ZDLuI3aH8ponUF7DEkqQaZslUKDVgEE2K86hhIRpCJAXepMkYFiwZEcsykcMvpDEihhY9gsP8RGkQlbuZQVdVjxXDMZNaJYIpXPnhSMRfAXIgWED1Ck0XaoLCMMnNc0AGW+SeCDZ5HhaVwolqNUypn7WXEeEpgADyt2CRd1fFwzLGVdDD3FSKyDLieDauRYHB4DcEEH4W3kAljk2yLGsbHK5BQYBkKoGDcENkoPsEofTwGl6DvTNt0kYglgTYBWxZq1PKtVWPY3qw1TdA37EmFjG3ppHbRXgGqilknuFA18OONXOgNGjRoDRo0aA0aNGgNGjRoDSEO6T15BkA3aoBPJoE8D3Hd/W9PE6zUO5eWIAIJFe2rAkd1lhlynBLAHL2+eNBdS7U4m5Xqjd414I5pR+/8tLdO2scqI4NggMyAgpnQ5I8ZA8/vyeQDqh/u4CRQwCsnfl6bAHhgFdBY5NmweMPbjTe+3ayAuRGbODXC1ofFNKL5B8ULNjxdgGdx0dVkTkMxyRC4BCoAzKAWu2DkV70PHB17L0tpHCSlXPpyU2ItbxFeB78/wAv2107Fxi05KsQO7b9p+OSuJBNc+/Fe2oNhuRCz2TJ3YKSyqABVhVJ47gx/YCuK0Hm026RkvjEfVAYKzKuFgEgWOUsE2Oft8c7uAtIRYAZAT6URdayJUZAdwYg5eLCgcXemtlOaYrDaMfyyzriBQvkkkLd1iCPjjTPToQkrchmZFLEeLDScD/COaA+AfvoKncbArUis0bnI9prtHLvJmtG+BRUgFg1MQKrt505/SSnkkUZRLHXPNE+BlVBrrIrQHByOrjqZLTHItiOxFRbYuFR6HPBYEmzQBjBJ4FQwSMtsZQCO3EFbVCeFRDFkTfBFAsQPsAFSsnp0RIyzMCiCyDwwyYRnjzVmTgBRyMgFtIXwYkLm6UPTCljfkMzKSoZg12fcsQCbviCUNTsuU7lO1vTClPdWokHFSxLkeRxwQp89VWIYoO8hig7AjmgKONs1ghjQ5UeKOgh3G5tT6iLYYO4oWZaFLIT+njHEDwopiACbP1g0YaQR2iL3SLkzAkhWVgRyTXb5DfyJqW3No0joXJAyErUVAc5RoHoEgAjnl2ujQoIbXYwLllIQq+nlT85ZrWBBtsQpagKtvButBeQbhhKiqcw7jNWwYBccbvNnscck0aq+daV4FojEc/y/wC/31k5+rCNFkxRGGRByLZsqmww5N8kAZcE1fOrSPoisnqSOPUNtIy4ugNC8A6kACuDV/N6Ct/uKVo0MLhx6YjZJGJwYVkF81zwQfGIrwBo2e2lhnT1hdsXyyzNYemQSaYgFk5q6vzV676XsgiSHP01DlwHDBsXVCpIR188gcWKC+V09u4VkURsTCqnPJ3Qvl+nC2aueTftxRBNAEM42qquRxzJYjHEKBR8knMoeB+nyPdbqELxgI3plb9TiOucmPJLHgSGIeP1c8XrqGYRbiIeuZVKCPkLil1jiRVsxxBByPAPAOnOrbJyltjJQZWpa7GHJAs2wYIwrng18aCn6X031QDFOQ8RbgcDF2criQCCKNchwCpHByBgi/ioMiiN9WLDKOkJIoWVLSFmfIsAPqPHsGunyhPUnllK4qkeYVieZHoYtkbYGM4gcWKqyNTxYuZDJPMFZlYBVxPaFpywXwQoIo0Bz78Bx+EdqsMsqeo7O/5r5kWWY/sDYUCyRzl9tarWX6egdoVV34JkIEbIKCsMgx7aLEDjkhj7XrUaA0aNGgNGjRoDRo0aA0aNL9RmKROy+VUn58DzXF/tYv5Ggg6t1T0l4VnY+w8KDfdIx4RBR5Pxxeqzdb6BFRLDUoUPZCdtXyp5YX4HJJrjkjvdQhGjb0GLB7LsVJY4PV0Sbuq449qGo93uJmlWol76RlYNRCeo3axC0f8AiB40HUW5MrflyqWVKIVGRijEcqXeuKNEg1/PmHc5opjLlMQpSscgzFgnhWzcuPNgNlRHJBcMjQkyDblI1UhwWTLEZMGUBq4JNgn3FXWkOrzJK0cr16aOQFuiPuw+oOSO1fIr58Ay/hjOtll5VHcAPSj0vqpwcgLoDzY1zsyyLGF3ObHNmC4OLosQo8nk+cuf56i/jBgjnGUq4fyP07flyfICt70SPgmtdy7r1cXZ42ABtFWRsbrh3Q0aAN2APf20EcW7kK4tCzxZ2CMUPeQAMHJBGTHw3ArR6npy9gaIqKcyFFBJoqCQCpFd3DA93B+qp9/EvplUxDmifRsL6Zqy4vGyuQBPuRWuZt13mQOzIqkSBmUM6eQVAArHlgSbokVzwE0uRiwULmPzGfIcWzW0ZsdxAagSABQJI41F/EKxAdmkr6VMkPqBhxkoUDE+3D35Fe2u9lt1SR0EZhEym/LLliuJRiMciC9rZ5Un3toV6ZJiXiyYc4UyAsR9LEFAKJFghvBsVdAEZt6WdHLiRWJKZenbRAVz8W9EgKpPgnilm2M7n1pC5H5rAuGpKpQBjkQKAUcd1+/Na52USo5zEymJUJCqzM7hXHlLJGFAA0e480eU4JZdyzTiAhcycX7Fj9Mle/n/AEmQOePkdhIANgxErbeYMXcxsrAflBnjAw7mVBeJrlnGVjmvGn9xuAVaZ3togWh7aIHFswF/V4Pil+LOktrCSzOpOWK2YfT5+usTmET3AX7WfJJ5TZlAIg7MwPNyGSJgzEhSlBf6Y/T/AISRoLzrPSllyBhyLLWalVPIIo2RkBfg8a56f00N6izAsQw7TI7oVKrXaTVXfaQf56Q2MqsgbdsxLEoJBIfTIsrxhisZPuDz3VZAoXsO2TECFhGt3+WEo8fsR8aD3fdPV1vFc1HY3gqfamHIF/Htqvh35kU1ghXtd5KDAqSGOGNHkNRyr9wK1aQ7dhdyM1+xCiv6AHVV0qKKOILKI7R3UM1GyGJJBKjn39yPBJIJ0ELdJTItKrtEAzEMEIvBRkSpsgBeABdm/YV04mEYWVqiPlgpMiqLoS8kNktZNXHcPDZL71EbcQyFZhGMHqpSEHbycLKV89v+emZ1ZghR3Vpe4W1hRVk0PNcCr8nzoOdp0ciQMwiOLs4dR3MCrAA/4av2J8Dgah6h0oBwqooEjAhuBgwFtYohgVBNeL+DzpqaCGMIhtmxCooY5MB8KCB+5oAfYDRunWX00MbGmBKOvFAEEkntNWCKJ5A/cAnuulO8jelKyNEvD8E5lTSixwv0lrBux4K3q72u4DoGFi/Y8EH3BHsQeCPtpCKL0pXWONO4KwApBQsN4Bsg43/6h8a9LNG6saT1HxZbyW8TTA0MWNAfB+LN6Cz0aNGgNGjRoDRo0aCt/htz/roz/wDrr/5f917edNbeJ8SJSrXfgUMT7G/Pv++mNQ7tyEbGsqONmu6jX+egzx6hh2YzMsc5qURySBV5JBNHKiWj4uhyaqtOb3qSSCMoHkXK+0FbUxvRDtivNiu4Xqv6cdpJEpEvphlFqwCkluWKF1JosTZQkXZBuyYuptEJgsOHaqKUUCmDMwIxDKWZTjVH9TD9Q0FhL1JFU4rIjOoClnBrOsSR6hrkg3V6lgnXJAsZAaFcBxkoxc0DzyQAPPtqA9PeHbSKFZlZHtMixBINFLZiwrg82SMgLJt5mIlBjCMHjFd1dqH2IB4OYr9vvoM9DtI6thzgoLnJgrFUMYZruiSy1zYrkEjKziZlWvSdZCqsPTLnhjXcrHtYcmjfjgk6rD09Vxf0whXMCizH8klFdgkfBC8WCRZB8ixYbbqxVi8zpg/5YZDyoV3VXYkAUzkqAOeAee7EIJ9iQHFGLxgqKSWLAG3emUsSSDwTY+o6b2uzEjlSDSqWKMGVSWY43YDSchixbyT45oS76Ni0cUckhz72kJDYIhDBltSuTNiADxWR5xrSyGNsv/ETo7g3KWReAP8ACOwDzTY39+NA91BZSmDemMyFXEtkDYIZfHK0W/ZdSbqeoipDwKBQcYdvgAAWSSeFAAvnjnSSeuvpSvIHUKwYslEWVxY0RiCoJJo45G+Lpre7M1k9M3nLP0xH8GMGxfnk+fB4NAIVLQ7cSWU8ERBVFs1BU8Ehmah5Js+T51Xw9DSAosrPgyR3RNNMoUEEqoZi+IPsSb+aE8mMilQvquCpZlcSkJl3UeAhIDABBfBoalXpqyUiFmjLB3yQqpC+FFKtkkg3ZrD+WgV3STCIJChxR2LFo7ySsgR6jDkHtqiTXBGkNxsVMiM24jZnLiQRRxsggKm8losOce5rqz7HWleKThWVnI4DpKUBHzILFGvgN7+PGk/p3Cko+UcTkj1C/aSgXj2sqfbkqfNWAXnZCY1CmR2y5ZPTRytVeVAnEkBlJNDww40/07asmYgKLEG7FZSRdDLAhhSZcVR5v2oCRt28yyR+kUOJosCVvwPK0f8APTXT5F9MKi44DHD3UgfT/wAj7gg++gXl6swpfTZZGB+uggP3a6Ye9LZr45qHZziD8oq72zvmi5/WzMWdV5W2JHAonx71NvPzV7o2jC92TYMvCm8hkbFEj/iPOvehwDD1aFyhTx9ITnAKLIXg2QPdm5PnQcbmf1jjFiwQCTkkKzG/TU0CcbBY/wDpA55pURj8uNgUk9UsaJRTavZjYVxR4A5v6geSbhtmtMAMcjbFe0k8ckj3oDUG8SkCY+oXOIDk1dFu40TwAfb4/fQeTdOoAxAZhg1sWOXBFM3J8Ej3rUMc5JIeYxvlWJ9Pm/GBK2yn29/Y8g662u/EaBHLGVRRX6nJ+Vr6lPs39Td6iaZzYkWuCD+QXFH2tWNj/s1oG5YJA6MuL0rKcmxNkqb4Qj2+2lepdcgj2vrbl1iiYUSTx3cDE1Zscji651kfxP8A2hxbQNt4w+4mLL+VHkCkeKlsrsxiwwxPKhr4Fazv4l6GF6ed7vZjud3Q9OIuoihMhAULGCBaWLonke9WQ+pfhzqy7mH1UkEsZJCOBRYKaJYfNg+ALHNC9Wuqr8L9DTZ7WKBP0ryflzyx58WxJrTxmDq3pupIsWCGpq9/2+NBPo1XDbT3/plr4wH+/QdtuK/0y+T+geO2h+/nn7+NBY6NV5289mplIN/oojz72b9vb2970+NB7pPq+5WOCSRgCI0Z+Rf0qTpzVL+Jdy/5UMZCmZypJLDsVWZwpXlWIFA+3J0GZg6PPA8FSeoAKpkEkclqzdhVbTwP2AoEgAG3gnUzs0aIuCpau/pY8NwIwpLVl9TCu/i61BAgURoDIyquKZpGTyUpe0AAcCuL9r8a6Xby4SqsK5pcikM0bEEGgqBWBrACjYbEWLN6Cxk6oxL/AJqxYqGYNiwC8cqw8i/nkX45GloNuof6kmZziU+jGgzZD3AJuwRRJBFeDBtetpGzWnqKxxLilFeygUEI5J4a2vweNWnTCQVDoxUkmAviXRcBatzY4ujyeaPNWFbttupZY43wkfN5FDkFVD3jx3Ly1ZceD7kaU33TfzRHUZCi2DUVBCgRC2W2AHJSzQxP2bR9TkgupGCvVA839qI+Cb+16qm6o5zAZAWVFZwxoUxVnUUaoEt3eMfcd2gU6bJ/DMzRD1UMSAXeWEYCIzMTaRs5kIABFBmA5bTsu+kZI2kWOVBISxgYmygahi1Cg2P6jyo4o9th0iJVlnCEBQYlCj2CxrRB/wAP6a8Aofcm6LecSzPGltmzGMG1YIrhvy6P5jgDuGJPb7XkDb7iSeKRYY5lbA16slG2DgdoLZURdEgG/OvIpZSqyFPVQi42TvqvpxiOOOS/qZiytYJA0z0KNGQmNvTkNCXtF5VajnwtG1A8A883qWPeJFD+ZuFiHqSBWbFeA7cdwoAe3igAP3CBOqfnKSsrEIwCiEoWJKgrZ7SFxJJuuV5rzaL1Ingwupa8csRlXnkMcTVmjXjVQvV45GptyVVHUoxUKXPvizIFKjkHGyASSQCNS7xmcAGaEq5OByUH7FOPqo3YPHGgt13ZCs0iFAPuGv8AarN/b3vVZuA64zEMZWekjJUdhyJj9heFsbJ5Qc8DUUDZR/m7l7Rhw6qhJVu1mQKrWaBA8XzzxR/AyzFnzOKqwjyUrbMpBbuJIAuhY9yaPGgbi6/YDNt5lQ+HxVgRlWXaxIWqayPBsWATpmCUGZiCCGjjII5BGUvI+RyP6jUuwkBQAKVx7aJsjHjzZv8Ae9UnUdo0fayLJEXtCRZjJZCFa+BFYYEjwCoqtBadUtwYVFl1ORJoKvizwbvxj788jTsbggFSCD4I5FfbVTuumRZDCJC6iymKjJCeRzxY8i/24BOupU27AOVxyyBpWQnnuWSgDVgWD5rQPwb5HZlVrK1fBrm/B8HkEceCNV0m9Ziknp1ChyyyBY2GW8RYCAGzzf2FcqxyJMj7dfqkL+p2nti5AZbFfSFVTyBXuVI00zSQqqkpHGoChwnaBVDIZgp8e48ci6AWa7lSuYNj7An/ACHN37aINwHugwr/ABKV/pY51VwbrBlxYNmwyQq0ZJJNyRq39WHg1dg3labncrGjO7BEUFmYmgFHkk+wA0Hzn8R9CG16rtZNnL/DzbyST1TIbhYKASpWwxkdiKUMLo+K1b9b6FJLDJBNti6yrjntpQGUgj6lmdR7Aii3iiPBOe/F34uTqM0e12kqLFHIkr70qzrHIjKU9OiAe4qrMSFGQBIsXrNsjjfGLdyRzepErRXEI1yR3zWEEsSQpVmyYkcEcXQZcfhLfiAzTdQ3+Uci0iOiMdstBiVRnQyC2eyWyCAVbdruz/sy28USnabnfxpMoMhhkVfVsWHcMvaxBP0gftq//GezrasIykPqNHFI+IJ9OZ1jeuRX1A38A+DyItwWdvS3W4T014KQI8Wf2kbNiqf7Cnn3JFqQoJvwh1FBhtuqbxI1AKiZIpWyBumewWU88HxwOR4Z6Pvtzs+pDZNO+/WdRIXdvzNuFXuMoC4CNj9NEG+PuX91M2xMHoySzBrT+GlkAcoKp48lsemoJJdlFHlrq678C71m3vVdw1d0m3QKjiVclioBJOMuWAx4C/bQfQtGkJFkVS5kFgFitAoAOSAQuXji+fmvbTkTEqCRiSBY80fj+Wg71ivx/wCsJdt6QDFiyqAwjcNWRpz4VgAL9iB88bXXz/8AGHUHl3XpRSqtYRC3wAaRqcqwU09BVAPP1UOaYLeHpnaojwPpGz6rSB/DUZGsk+bvx8cCtLMxkeFldStKZB3YKH+kFi5o5DwvwL+8nTukxQxwySsHccvl6bY5Bi57Rz3kMx55FitN9OnzVwvl4+3IGnAkmyxJ4YURyL+oHQMpso1WWOXuEhDEBXI8KBzzZsXqrh2MFqVUp+fSgq3aoJHYCAKZx9wA599XHT9+2aRllYNEXUhaPYyqcu888j2HN6QPUUKygyqEWR2PY7YhWvIsjDEWCf8APQaMoD5AOqXqkrPE5URql4AsLLdwXggqEUntuzwb+xh2fWgm37pQJGagJWxZA70oYEknFSCRZ8Hn30RTRiEPLHIsSgAPkxBjXtVmUHIZUDVHhhZ80HvS5ikr2jG0ThRf6pPNSv5s1yPB0dSZs/VRWQkYszjGjeKsODdB2JBI8D4IMPTNrOiO8caxZvmytbuy4rQUZAJiOKPJIJIUmtebRnJjfNZWdwqNIATVFiQABh2Kx7R5rivAWqdH2zEERxuVAHPd+xNk23kZHnk88nWc6RCI4/UCAuRGER1VvymKCP0uQEjGQvgkEGyeNXu/28cYr8zuBJqUoMRQJJyFcsBx86r9/LGYYYvXxfEJkrDilBZr82ApII5uva9Azt9xMJVZ4CockH6LJEZIOKysA3GN2bHmqF9yRosgK7XE4uT2KMgSLHbd8tfj5+TonkY7cu7ilHKlSDmpqlbIHLMUGHnivOuNvHuJRH6satgPNtHk1UW5GS+9KQPmx40Ce3iaOVWSMgAuFRrIDEEgREhQpoMtnL6vi9XG4mVu5Nu8jjwWXCjfFlqNX5IB8e+uuk7ZCM/SRWDMAV58ErdkCyee7yR++m596qGmu/PCsf8AcDoEw7wszSUyOwsqCMWIC8qSSQSAOPc+PJ0/uFtGGOVg9vzx4/n40h1NRuIZI0GV0CGUrYsWASOGoGjzRonXuzd5UWRZCiuAwUopIB9rBI/nzoK9OrGKJfzfUOIUq4AdHoeU7WqrOJ58c0bDexiBTKDc5j6uSrqSwslqGQu8uDQ9hXGk99gZVynDWHjb01GRsfSaDE+GHAsX5B8+9a9N4nCl8mA7GLotKCxyRq7CFIPFHkXoO33QllikhUerTB+ePTC8qzDyMyuLDLm/vq2i3RdMlXmyMSR5Virc8+4Ok5BIsjNFCgD42+IBIofV3gmufI/6x9N6oArCsm9RyqqbLK7ZhgDXbTfUeOL960E27jkkxuIjE32y4m6I8gX4J8VrG/2oLAsEMbPi0k23y2/rMPUi9RVkULlyO4EkD9P762kDbhVAZUkJ/VljRNWGGPgGwCLJAFi+dYv+4I9l1USzxxTJv3ULIyAtDukDMoTLIhXo1RsMvsK0DP4p2sEW5RZiscB20iRBfyxHbKsx7RQLK8WJbtBjI4JB1LsOsp1DbRRySRiYtkAxMTOFLYSRcZKx4f8ALY4E1kfd3rQlkb1YA0c8aOFNFldTizIwKfqKgBlIINHkWpxO4WJArbiVjtpc54FMxKJMATMuNZrIHvHKwrOV7WoGYi+C6X34jj3Qjk2abkyGWIhs1RzHG3YC8tKaa65jkdsWNiidTfiTeiDbvJ/HbgtwoVkgTJmNBQy7cMvPupsUa51kPw/+IEVI/SmeCWQoNwXX1VkYxEjsYszzl0xBUc5fqOI0x1c7pmUejtp9xu8oYGlCpJCqxSsWCKlIeWYnJiLUN4FTljOM1lFSiJjKLhF0Xo+8aEb47SGWGT03O3MpjaSMUwdv0OMjlUxZziMmbWs/CfQd5Hu9xuNzt4I1mWFhHBJf5iAgWCACQpNm6tQRfBF703ZOuxjgRFKiBI1OdcCMKDWJ1z1frZXaklmichqaNfUCgMQGJK0uQ5BYD+dVqqVlupndGX0ZBkpHlPcEf49T7HcmRAxXE8giwaYEg8jgiwedZ3/6peJyJI5XL0yqq8IhACknGxkeKY5WDQ8hWukwTu+Rf0oVsekhDjL49RlvtN8JSg8AkA6C/bx5r76xXUOjI7ySSPE5SYMobGyEXlKFZCy5wY1nz762joCKIsHyDpf+64v9Un/tGgp+pbeEwsIy0jMjBFUg2arm+AASLLUB76gG4I5jII4kAsMUYHnLm1UjtPAoH7EHQDp0QYP6aZDw2IscEcH24JH7aW3nQ0eJIh2KlVwG7QKI7ru145v2PtoFU3MYmZkKgtDkCT9JJLHIXYyFNQ84E+w1STbcMESUmNfTWN8lU8KlkyDyFbIiwR9VcHxONsFXGh2FogSqhDieWILFgfviTySOCDqfbof4h2dkfNIY7CMqiP8AOzABYiy3JI9sftQQNuZMllKMlMQQQyL3R4sxqymLeMx4Y1o6xu3WWKN5SqBld3zBFJ3YgYWzng1RFAn2scLtHCGOT05GliLJKx9MhsQHD0CCwLA3wTl44J1xPsy8foKAI1IJVuRXFhaU+oApokEckcjyAuNtuw8hT+KHkjEEBjxxiCnIojkWDR5Nah2nTWE8jBgEgVY0bFS/Kh35qgawF0bH9dJbbpqxXAJxRjRoyxAZUSyocgAriQSOfAbxRs27HbIfS/LzVSvqGkc+jH7lgA4wPN+AeCACAa3G7VRnjI7ULzcEOLsKV+lTZ4xUc155BW63u/ygwKIEeyiq/dmrphyBZthyByaFDUZ6nugVxi/iURVkADct6jAJk2P1Kc2qqoA8FRbQhYSq88HpRxnPtRSAVLBcitkgCmviiLoC9BYbTZGLEyl5XFkYKcVZiSxr3Y35P3oKDWrjPtuj4uvf9v31npPxEjtyXVBdCMhmJCliSVJoBecRZ8XXAPm1X11jWeSU5c4hSi5UbRpFUCQFTXHBpvkABcdJH5QNVkWevgOxYA/cXz9705qtm6Jtwv8Ao0j+GAClTzRU+AQTY++oV6OcmZNw4DqFY5F2yBPIslEu+QqD7VoO9mZT2NK4kAs2ikH2sECiCfA4I99I9N2LRlopWKIZCUVS4VgaxAbwgJ/8sEdxPsQNOQIgiEryshIGRzJ557RlZ8k9o5s1pHqKNJGWUlowQQZGsMUbgBAvIZwF882ePFhoGdY0vhVUV9gPAAA/pQ1S9V6iucbZchxSMuDfS2VZDIgi18e+vf4VHIw24jkSm7cFIb2seHFXTfvVEGuYWFPHuJir+CpkAyVlBsLX3K0LFqaPsAVXfSKPQCSsroEBoWi8hmxCqWUKRzR5AHF60W23aOSFIyHlSMWHxankDVNE1BizTL3cMySX6SAhcmAAqyzWeaPNnnVH+POoy7fboIpkfcbiSNIO1mNkjJ4+84gLZsD40F3+KN2sEbMGYNRdj6pUIgrJ6JrgkACqs+KvWGTr7dZ3MYWQxR7MJuhilO8xZhHSuaKKvcfkPX31otl/ZNteZN40m9mJtpJWIsAVjiDWI81/wA1pN90TbbpVR0VxEe3FipXtK0ChBAxJFaDA/iH+0qXYySwL6u6lMcbJ6giT0y3qhi5jQCh+XSkWeearWC3P4jmnkMm4hgZ2A5VXUFh5YjOsiMQa84rY41svxN+A5Hn3MuwT02jfFkQlAyjb7d0VAvAfMv5r6hzrGdB9XdbpYGWWfJJqjMmJEirQJzZcShJJH7ividHWy0tbHKOPdulh03S6vRamWW+cR9L2ia7xdW2f4T/CzOibxtnFJG1/lIAxIUOokZJGqQdzdoZfZqc0BZ/g+E/3puikbyrt4YIozODG0IbNjGga2xIo23dVWSOTe9Mbb+htg8wjbcRxMiUvkqoAFqfdgov3IHnVF0XqscXV99BJN6DzNto4s1wMiRx0PR7QGYsSuXwFqz401dSdTOc57uVhh4MYx9Gj3MM0bRkBQQMVKvzgATTg9sgBqrx5Ptla1fV5YI0iG5iYqzh8vRDPlYtmKu1MSRwR7do7e3S9T2CohkGRMYJAdmdW4+kh2oXxzxRo+2kNpCWlr03jfJwDiiKqg0WUDksUYKGJYWxr3vJdGsDbmeQCTFQ8coFX4WSNaqshkuYJYgMoFedaiOMKAAKAAAHwB40snSYhz6a37nyT55J8k8nk/Og9Ji/1a/00DejRpCbpRZifXmFm6DUB9hxxoH9GkoOmlWDetK1fpZgQfPJ4/wB1ad0GY3rBdzNQIY+mTj6gLdnB7CLYVXN0AvAHLVccUz7iITySDOOZGe4l54YBB6Qe8cj/AFI8EnT9ZgxHqKqsTipVhkGtgAavhhfn3HHwRnfxBsgYgBBM8vsFNWAwyNBaCjgnEAngA2RoBtxU6H0ww7wKVsVdk+tWFYL2kE/VixHjzJt1PqyStixC8IxJXEWcFsE8qQ3APcBfFaiXO0MsuaqMgrFZYzYoFnK5k8H/AAnuB7icdWk3To5I1eMAJyWDvahgfDKwZTTA/wA/njQQdY6aiQu8gijJpwwcRmNkU4rGce79R9vqbxog3Uu6QJ7gguCVXt+FGOfctA2o4c8tqGXHNSlkIW9aSKrC4EhAyqCwJws0QK8jR0xQ8gAdkepsHGNE5LiCQKYgAkrx4I7hzoLZQkfBEkJ+Etw3mjniSf5+Kqqq4pN6jflrOSrVmzkABb5RfpObDj7A3/hB9Tq6lR/EwVIpIcY2FFsAwZqBDAWApY8+ODUe36ssRsmNYGc0LGSWF8gEgKWsn4sWPNAxtd/Ak7LnHnKaRgRyBVJ9qJ4Hg2SOS2ud70krG7eobVSw+ryosH6z4IB8e2md+Y3eMMVMZWRuSMSKVRz+z8H/AJ64aGAg/nnE8P8AnWGseGJJr+VGuPHGgc/iUZzEe5goZgRYo+L9r+2o5uoRRHD9XnBFJPPjhQav7/c+x0jtdnE0rBWLWA4ZJnugAuLkNZHFiz8+K5W2QkiQxwGPuJKl45ibJNGQk9xYVZtaP8tA3s4gp9R4nMp7uFsIW5Kx/HmiaBY8n7e9R6goaNmRxixNFCeKNlV5JYGjY5AuvNGOXrDs4hZfQamLNkvIBIAjJrlvINcU32OpgPTDSPHKxAIJZ1awfIC5Yi6HCgXwNBPutj6pDCUqKBVlC2LrlWIPB+CCD8ah2KO8xZpFYRZRilIskRsWPcQCPpIr+njVZFtXC5SotKTlnjIVS6QCifoSs/AJDEXplOmSGUiKYRxqVzCpVkAntxIAIBXyCDQBBAohYnphLkmV6JJoFh58AEN7ftrCfiHo8+06gm828a7nBPTMTkAhHMhHpuQcSCG544xHze53EskALktMnmse8ce2K9wv7WL9/Gl36buLsSRWzhzcZPAWvTonkf7QKkc8GzoKj8Lfjs7iWSDdQDazKvqKrNkGh/xBqA4PB151D+1Hp0OSpKJZBwI4lZiWuqsCvP30j+K/7L2325gkk3H5aKUlUJjkvmko8At5Buvk6tNv0FYm9KOKLbk0AUQqsgUefBUN5ON5cHlgLIZHoXVH329x3cK7aZlDiFfUiE64eXmQn1cVrsYAjEfBGmuiSdP2zy7t0Xb7kikgVXWQIeAoWRQZJXYNk4FCqLUpJveufhOSQ7dln9GWN3MckSDIMY3BBEhZWVl4PjkD+WJ6h1Pf7fftDuY495PuNugijiXEF1lxiefghV+ssLxH2vgNp0TpkCLKJogZNw5LopyQASM0ax1iAVyBJUC27uTzrP8ASfw0m/m3Bkk3Tw7XdPHBt0mCCP0yrEubD2XJKnKwoFHxq46Z/ZnIIEWXqe+EgjVT6M3pxriAAI0C1QArnzVnk6uvw5+CY9oJfzp5mmf1HeV7YtiB5ULfAHm9A11PcT4H04yAoJYHFnYBT2xDkWT7t/7TfEfRenSBCTMRyUUAKajV2x5K88E8gAVXHGrF+lofOTD4LuRfsaLeR5B9jyNMxxhQABQAoD7DQeRIQKLFj8mh/u413o0aA0aNGgNGjRoOZIwwIIBB4IPII++s5vOnsjkkmiTTnu7fZWcvYA5ABAHJ5s2dLo0GQj6dI4cIMu5ueMcX7iUJbhgxYV3AD7k5drsqK97HFs8WI4kMkYOVcWFJ5987s3etFu3lBHpqpFGyxPn21XbvZSyctFHmCKYMbAsn6vcWAaIo8WP8ILrK6mJ1AZ5FYOWJ7GZkWgMTwr0mPHuSeDqGLYRbckiNnHFGpVkBbEMAxFOXbu5Ydzn5vTf90yZG40YZE20r2e6+QKUc01AVftZ46l6c54G329fzB49xQ4N+K+x+wBHd9NWSYNEskbAYJKxcESfWtI3Lx9pDWKN0P1VZS76cUpgZTzlIhWUAcfSLVrNk8rQx8NwNcbTpMgxZvTVkYlQFBsYkdzUDfJogfF5c6Zl273bKT/8AblYf0U0P89BXpv0cxiJHeFEIZwDeFY0AaYmxdjutDwfOrOFIUVpFa1rInIuKAuxyfb41B0tFieQFGQyPkpYg5UiA9wY91gmib8n51LNsw0lmAVf1B6sWD3AVlz7G/wDPQKRSTxs0skSFSvIRqZVBJohuGajzTAdnHsC/B1ZGUN3ICuXepXirPJ44H307qlfGNMDG0gjkpQLsDEMo48gBgtHyANAj1WaRmkHpr+dHGqoy5ki5cslo2QCCRyB4++nNtspzCF7VwxwVxZOGJXNgeASP8Njz9tWGxmEveYyrLagsOcTRNEjwSB/TTmgo4+jOzMzLHGxJ7lBJJ8XRJWj5o3wa++rXY7QRRqgrtAHHFn3Pk+TZ8nzqfRoDRquI3PzD/wD1/wB+dekbnmvR9q+rz+q/+GgsNQ7raLIuLrY8/sfYg+QR7EcjSwG5o2Yb9vqr3/6H+uuQN1fmAj/870HD9KkalacsgYNytSefAkVlFV2/TdE2Td6e2+zRPoRVvzQAJ/c+/wDPU2jQGjRo0Bo0aNAaNGjQGjRo0Bo0aNAaNGjQGjRo0Bo0aNAaNGjQcTQhgVYAg+QdQfwJH0yyKPiw3+bhjrzRoD+A9/Ukv5y/+NY/5ftWpNttcMjkzFjZJr4A8AAeB8a90aCbRo0aA0aNGgNGjRoDRo0aA0aNGgNGjRoDRo0aA0aNGg//2Q=="/>
          <p:cNvSpPr>
            <a:spLocks noChangeAspect="1" noChangeArrowheads="1"/>
          </p:cNvSpPr>
          <p:nvPr/>
        </p:nvSpPr>
        <p:spPr bwMode="auto">
          <a:xfrm>
            <a:off x="155575" y="-1790700"/>
            <a:ext cx="4829175" cy="3743325"/>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4828" name="Picture 12" descr="http://www.araucaria.pr.gov.br/sites/default/files/acms/04_arquivos/01_geral/mapa_cidades_pr_01.jpg"/>
          <p:cNvPicPr>
            <a:picLocks noChangeAspect="1" noChangeArrowheads="1"/>
          </p:cNvPicPr>
          <p:nvPr/>
        </p:nvPicPr>
        <p:blipFill>
          <a:blip r:embed="rId3" cstate="print"/>
          <a:srcRect/>
          <a:stretch>
            <a:fillRect/>
          </a:stretch>
        </p:blipFill>
        <p:spPr bwMode="auto">
          <a:xfrm>
            <a:off x="323528" y="836712"/>
            <a:ext cx="4829175" cy="37433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0.gstatic.com/images?q=tbn:ANd9GcTxQHN4BPwvpwwqNFbNF-3Ea_fBwS25sq7u02P-O0GUCJu9kpPl"/>
          <p:cNvPicPr>
            <a:picLocks noChangeAspect="1" noChangeArrowheads="1"/>
          </p:cNvPicPr>
          <p:nvPr/>
        </p:nvPicPr>
        <p:blipFill>
          <a:blip r:embed="rId2" cstate="print">
            <a:lum bright="70000" contrast="-70000"/>
          </a:blip>
          <a:srcRect/>
          <a:stretch>
            <a:fillRect/>
          </a:stretch>
        </p:blipFill>
        <p:spPr bwMode="auto">
          <a:xfrm>
            <a:off x="5580112" y="188640"/>
            <a:ext cx="2466975" cy="1847851"/>
          </a:xfrm>
          <a:prstGeom prst="rect">
            <a:avLst/>
          </a:prstGeom>
          <a:noFill/>
        </p:spPr>
      </p:pic>
      <p:sp>
        <p:nvSpPr>
          <p:cNvPr id="2" name="Espaço Reservado para Conteúdo 1"/>
          <p:cNvSpPr>
            <a:spLocks noGrp="1"/>
          </p:cNvSpPr>
          <p:nvPr>
            <p:ph idx="1"/>
          </p:nvPr>
        </p:nvSpPr>
        <p:spPr>
          <a:xfrm>
            <a:off x="251520" y="1340768"/>
            <a:ext cx="8568952" cy="4824536"/>
          </a:xfrm>
        </p:spPr>
        <p:txBody>
          <a:bodyPr>
            <a:normAutofit fontScale="85000" lnSpcReduction="20000"/>
          </a:bodyPr>
          <a:lstStyle/>
          <a:p>
            <a:pPr>
              <a:buNone/>
            </a:pPr>
            <a:r>
              <a:rPr lang="pt-BR" b="1" dirty="0" smtClean="0">
                <a:solidFill>
                  <a:schemeClr val="tx2">
                    <a:lumMod val="50000"/>
                  </a:schemeClr>
                </a:solidFill>
                <a:latin typeface="Constantia" pitchFamily="18" charset="0"/>
              </a:rPr>
              <a:t>Objetivo Geral</a:t>
            </a:r>
            <a:endParaRPr lang="pt-BR" dirty="0" smtClean="0">
              <a:solidFill>
                <a:schemeClr val="tx2">
                  <a:lumMod val="50000"/>
                </a:schemeClr>
              </a:solidFill>
              <a:latin typeface="Constantia" pitchFamily="18" charset="0"/>
            </a:endParaRPr>
          </a:p>
          <a:p>
            <a:r>
              <a:rPr lang="pt-BR" dirty="0" smtClean="0">
                <a:solidFill>
                  <a:schemeClr val="tx2">
                    <a:lumMod val="50000"/>
                  </a:schemeClr>
                </a:solidFill>
                <a:latin typeface="Constantia" pitchFamily="18" charset="0"/>
              </a:rPr>
              <a:t>Implementar o grupo de puericultura em menores de 12 meses e ampliar o atendimento odontológico as crianças de 0-72 meses.</a:t>
            </a:r>
          </a:p>
          <a:p>
            <a:pPr>
              <a:buNone/>
            </a:pPr>
            <a:r>
              <a:rPr lang="pt-BR" b="1" dirty="0" smtClean="0">
                <a:solidFill>
                  <a:schemeClr val="tx2">
                    <a:lumMod val="50000"/>
                  </a:schemeClr>
                </a:solidFill>
                <a:latin typeface="Constantia" pitchFamily="18" charset="0"/>
              </a:rPr>
              <a:t> </a:t>
            </a:r>
            <a:endParaRPr lang="pt-BR" dirty="0" smtClean="0">
              <a:solidFill>
                <a:schemeClr val="tx2">
                  <a:lumMod val="50000"/>
                </a:schemeClr>
              </a:solidFill>
              <a:latin typeface="Constantia" pitchFamily="18" charset="0"/>
            </a:endParaRPr>
          </a:p>
          <a:p>
            <a:pPr>
              <a:buNone/>
            </a:pPr>
            <a:r>
              <a:rPr lang="pt-BR" b="1" dirty="0" smtClean="0">
                <a:solidFill>
                  <a:schemeClr val="tx2">
                    <a:lumMod val="50000"/>
                  </a:schemeClr>
                </a:solidFill>
                <a:latin typeface="Constantia" pitchFamily="18" charset="0"/>
              </a:rPr>
              <a:t>Objetivos Específicos</a:t>
            </a:r>
            <a:endParaRPr lang="pt-BR" dirty="0" smtClean="0">
              <a:solidFill>
                <a:schemeClr val="tx2">
                  <a:lumMod val="50000"/>
                </a:schemeClr>
              </a:solidFill>
              <a:latin typeface="Constantia" pitchFamily="18" charset="0"/>
            </a:endParaRPr>
          </a:p>
          <a:p>
            <a:pPr>
              <a:buNone/>
            </a:pPr>
            <a:r>
              <a:rPr lang="pt-BR" dirty="0" smtClean="0">
                <a:solidFill>
                  <a:schemeClr val="tx2">
                    <a:lumMod val="50000"/>
                  </a:schemeClr>
                </a:solidFill>
                <a:latin typeface="Constantia" pitchFamily="18" charset="0"/>
              </a:rPr>
              <a:t>1. Ampliar a cobertura de atenção a saúde bucal em crianças de 0-72 meses.</a:t>
            </a:r>
          </a:p>
          <a:p>
            <a:pPr>
              <a:buNone/>
            </a:pPr>
            <a:r>
              <a:rPr lang="pt-BR" dirty="0" smtClean="0">
                <a:solidFill>
                  <a:schemeClr val="tx2">
                    <a:lumMod val="50000"/>
                  </a:schemeClr>
                </a:solidFill>
                <a:latin typeface="Constantia" pitchFamily="18" charset="0"/>
              </a:rPr>
              <a:t>2. Melhorar a adesão ao atendimento em saúde bucal em crianças de 0-12 meses.</a:t>
            </a:r>
          </a:p>
          <a:p>
            <a:pPr>
              <a:buNone/>
            </a:pPr>
            <a:r>
              <a:rPr lang="pt-BR" dirty="0" smtClean="0">
                <a:solidFill>
                  <a:schemeClr val="tx2">
                    <a:lumMod val="50000"/>
                  </a:schemeClr>
                </a:solidFill>
                <a:latin typeface="Constantia" pitchFamily="18" charset="0"/>
              </a:rPr>
              <a:t>3. Melhorar a qualidade do atendimento em saúde bucal em crianças de 0-72 meses.</a:t>
            </a:r>
          </a:p>
          <a:p>
            <a:pPr>
              <a:buNone/>
            </a:pPr>
            <a:r>
              <a:rPr lang="pt-BR" dirty="0" smtClean="0">
                <a:solidFill>
                  <a:schemeClr val="tx2">
                    <a:lumMod val="50000"/>
                  </a:schemeClr>
                </a:solidFill>
                <a:latin typeface="Constantia" pitchFamily="18" charset="0"/>
              </a:rPr>
              <a:t>4. Melhorar o registro das informações.</a:t>
            </a:r>
          </a:p>
          <a:p>
            <a:pPr>
              <a:buNone/>
            </a:pPr>
            <a:r>
              <a:rPr lang="pt-BR" dirty="0" smtClean="0">
                <a:solidFill>
                  <a:schemeClr val="tx2">
                    <a:lumMod val="50000"/>
                  </a:schemeClr>
                </a:solidFill>
                <a:latin typeface="Constantia" pitchFamily="18" charset="0"/>
              </a:rPr>
              <a:t>5. Mapear as crianças menores de um ano da área de abrangência com risco para problemas de saúde bucal.</a:t>
            </a:r>
          </a:p>
          <a:p>
            <a:pPr>
              <a:buNone/>
            </a:pPr>
            <a:r>
              <a:rPr lang="pt-BR" dirty="0" smtClean="0">
                <a:solidFill>
                  <a:schemeClr val="tx2">
                    <a:lumMod val="50000"/>
                  </a:schemeClr>
                </a:solidFill>
                <a:latin typeface="Constantia" pitchFamily="18" charset="0"/>
              </a:rPr>
              <a:t>6. Promover a saúde bucal das crianças de 0-72 meses.</a:t>
            </a:r>
            <a:endParaRPr lang="pt-BR" dirty="0">
              <a:solidFill>
                <a:schemeClr val="tx2">
                  <a:lumMod val="50000"/>
                </a:schemeClr>
              </a:solidFill>
              <a:latin typeface="Constantia" pitchFamily="18" charset="0"/>
            </a:endParaRPr>
          </a:p>
        </p:txBody>
      </p:sp>
      <p:sp>
        <p:nvSpPr>
          <p:cNvPr id="3" name="Título 2"/>
          <p:cNvSpPr>
            <a:spLocks noGrp="1"/>
          </p:cNvSpPr>
          <p:nvPr>
            <p:ph type="title"/>
          </p:nvPr>
        </p:nvSpPr>
        <p:spPr>
          <a:xfrm>
            <a:off x="457200" y="188640"/>
            <a:ext cx="8229600" cy="1143000"/>
          </a:xfrm>
        </p:spPr>
        <p:txBody>
          <a:bodyPr/>
          <a:lstStyle/>
          <a:p>
            <a:r>
              <a:rPr lang="pt-BR" b="0" dirty="0" smtClean="0">
                <a:ln w="18415" cmpd="sng">
                  <a:solidFill>
                    <a:srgbClr val="002060"/>
                  </a:solidFill>
                  <a:prstDash val="solid"/>
                </a:ln>
                <a:solidFill>
                  <a:srgbClr val="002060"/>
                </a:solidFill>
                <a:effectLst/>
                <a:latin typeface="Constantia" pitchFamily="18" charset="0"/>
              </a:rPr>
              <a:t>Objetivos</a:t>
            </a:r>
            <a:r>
              <a:rPr lang="pt-BR" b="0" dirty="0" smtClean="0">
                <a:ln w="18415" cmpd="sng">
                  <a:solidFill>
                    <a:srgbClr val="002060"/>
                  </a:solidFill>
                  <a:prstDash val="solid"/>
                </a:ln>
                <a:solidFill>
                  <a:srgbClr val="002060"/>
                </a:solidFill>
                <a:effectLst>
                  <a:outerShdw blurRad="63500" dir="3600000" algn="tl" rotWithShape="0">
                    <a:srgbClr val="000000">
                      <a:alpha val="70000"/>
                    </a:srgbClr>
                  </a:outerShdw>
                </a:effectLst>
                <a:latin typeface="Constantia" pitchFamily="18" charset="0"/>
              </a:rPr>
              <a:t> </a:t>
            </a:r>
            <a:endParaRPr lang="pt-BR" dirty="0">
              <a:ln w="18415" cmpd="sng">
                <a:solidFill>
                  <a:srgbClr val="002060"/>
                </a:solidFill>
                <a:prstDash val="solid"/>
              </a:ln>
              <a:solidFill>
                <a:srgbClr val="002060"/>
              </a:solidFill>
              <a:latin typeface="Constant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827584" y="1556792"/>
            <a:ext cx="7704856" cy="4869160"/>
          </a:xfrm>
        </p:spPr>
        <p:txBody>
          <a:bodyPr>
            <a:normAutofit/>
          </a:bodyPr>
          <a:lstStyle/>
          <a:p>
            <a:pPr algn="just">
              <a:buNone/>
            </a:pPr>
            <a:endParaRPr lang="pt-BR" sz="1400" dirty="0" smtClean="0">
              <a:ln w="18415" cmpd="sng">
                <a:solidFill>
                  <a:schemeClr val="accent6">
                    <a:lumMod val="75000"/>
                  </a:schemeClr>
                </a:solidFill>
                <a:prstDash val="solid"/>
              </a:ln>
              <a:solidFill>
                <a:schemeClr val="accent6">
                  <a:lumMod val="75000"/>
                </a:schemeClr>
              </a:solidFill>
              <a:effectLst>
                <a:outerShdw blurRad="63500" dir="3600000" algn="tl" rotWithShape="0">
                  <a:srgbClr val="000000">
                    <a:alpha val="70000"/>
                  </a:srgbClr>
                </a:outerShdw>
              </a:effectLst>
              <a:latin typeface="Constantia" pitchFamily="18" charset="0"/>
            </a:endParaRPr>
          </a:p>
          <a:p>
            <a:pPr algn="just">
              <a:buNone/>
            </a:pPr>
            <a:r>
              <a:rPr lang="pt-BR" sz="1400" dirty="0" smtClean="0">
                <a:ln w="18415" cmpd="sng">
                  <a:solidFill>
                    <a:schemeClr val="tx2">
                      <a:lumMod val="50000"/>
                    </a:schemeClr>
                  </a:solidFill>
                  <a:prstDash val="solid"/>
                </a:ln>
                <a:solidFill>
                  <a:schemeClr val="tx2"/>
                </a:solidFill>
                <a:effectLst>
                  <a:outerShdw blurRad="63500" dir="3600000" algn="tl" rotWithShape="0">
                    <a:srgbClr val="000000">
                      <a:alpha val="70000"/>
                    </a:srgbClr>
                  </a:outerShdw>
                </a:effectLst>
                <a:latin typeface="Constantia" pitchFamily="18" charset="0"/>
              </a:rPr>
              <a:t> </a:t>
            </a:r>
          </a:p>
          <a:p>
            <a:pPr algn="just">
              <a:buNone/>
            </a:pPr>
            <a:endParaRPr lang="pt-BR" sz="1400" dirty="0" smtClean="0">
              <a:ln w="18415" cmpd="sng">
                <a:solidFill>
                  <a:schemeClr val="accent6">
                    <a:lumMod val="75000"/>
                  </a:schemeClr>
                </a:solidFill>
                <a:prstDash val="solid"/>
              </a:ln>
              <a:solidFill>
                <a:schemeClr val="accent6">
                  <a:lumMod val="75000"/>
                </a:schemeClr>
              </a:solidFill>
              <a:effectLst>
                <a:outerShdw blurRad="63500" dir="3600000" algn="tl" rotWithShape="0">
                  <a:srgbClr val="000000">
                    <a:alpha val="70000"/>
                  </a:srgbClr>
                </a:outerShdw>
              </a:effectLst>
              <a:latin typeface="Constantia" pitchFamily="18" charset="0"/>
            </a:endParaRPr>
          </a:p>
          <a:p>
            <a:pPr algn="just">
              <a:buNone/>
            </a:pPr>
            <a:r>
              <a:rPr lang="pt-BR" sz="1400" dirty="0" smtClean="0">
                <a:ln w="18415" cmpd="sng">
                  <a:solidFill>
                    <a:schemeClr val="accent6">
                      <a:lumMod val="75000"/>
                    </a:schemeClr>
                  </a:solidFill>
                  <a:prstDash val="solid"/>
                </a:ln>
                <a:solidFill>
                  <a:schemeClr val="accent6">
                    <a:lumMod val="75000"/>
                  </a:schemeClr>
                </a:solidFill>
                <a:effectLst>
                  <a:outerShdw blurRad="63500" dir="3600000" algn="tl" rotWithShape="0">
                    <a:srgbClr val="000000">
                      <a:alpha val="70000"/>
                    </a:srgbClr>
                  </a:outerShdw>
                </a:effectLst>
                <a:latin typeface="Constantia" pitchFamily="18" charset="0"/>
              </a:rPr>
              <a:t> </a:t>
            </a:r>
          </a:p>
          <a:p>
            <a:pPr algn="just">
              <a:buNone/>
            </a:pPr>
            <a:endParaRPr lang="pt-BR" sz="1400" dirty="0">
              <a:ln w="18415" cmpd="sng">
                <a:solidFill>
                  <a:schemeClr val="accent6">
                    <a:lumMod val="75000"/>
                  </a:schemeClr>
                </a:solidFill>
                <a:prstDash val="solid"/>
              </a:ln>
              <a:solidFill>
                <a:schemeClr val="accent6">
                  <a:lumMod val="75000"/>
                </a:schemeClr>
              </a:solidFill>
              <a:latin typeface="Constantia" pitchFamily="18" charset="0"/>
            </a:endParaRPr>
          </a:p>
        </p:txBody>
      </p:sp>
      <p:sp>
        <p:nvSpPr>
          <p:cNvPr id="3" name="Título 2"/>
          <p:cNvSpPr>
            <a:spLocks noGrp="1"/>
          </p:cNvSpPr>
          <p:nvPr>
            <p:ph type="title"/>
          </p:nvPr>
        </p:nvSpPr>
        <p:spPr>
          <a:xfrm>
            <a:off x="323528" y="0"/>
            <a:ext cx="8229600" cy="1143000"/>
          </a:xfrm>
        </p:spPr>
        <p:txBody>
          <a:bodyPr/>
          <a:lstStyle/>
          <a:p>
            <a:r>
              <a:rPr lang="pt-BR" dirty="0" smtClean="0">
                <a:solidFill>
                  <a:srgbClr val="002060"/>
                </a:solidFill>
                <a:effectLst/>
                <a:latin typeface="Constantia" pitchFamily="18" charset="0"/>
              </a:rPr>
              <a:t>Metas</a:t>
            </a:r>
            <a:endParaRPr lang="pt-BR" dirty="0">
              <a:solidFill>
                <a:srgbClr val="002060"/>
              </a:solidFill>
              <a:effectLst/>
              <a:latin typeface="Constantia" pitchFamily="18" charset="0"/>
            </a:endParaRPr>
          </a:p>
        </p:txBody>
      </p:sp>
      <p:sp>
        <p:nvSpPr>
          <p:cNvPr id="4" name="Retângulo 3"/>
          <p:cNvSpPr/>
          <p:nvPr/>
        </p:nvSpPr>
        <p:spPr>
          <a:xfrm>
            <a:off x="251520" y="1166843"/>
            <a:ext cx="8640960" cy="4154984"/>
          </a:xfrm>
          <a:prstGeom prst="rect">
            <a:avLst/>
          </a:prstGeom>
        </p:spPr>
        <p:txBody>
          <a:bodyPr wrap="square">
            <a:spAutoFit/>
          </a:bodyPr>
          <a:lstStyle/>
          <a:p>
            <a:pPr algn="just">
              <a:buNone/>
            </a:pPr>
            <a:r>
              <a:rPr lang="pt-BR" sz="2400" dirty="0" smtClean="0">
                <a:ln w="18415" cmpd="sng">
                  <a:solidFill>
                    <a:schemeClr val="tx2">
                      <a:lumMod val="50000"/>
                    </a:schemeClr>
                  </a:solidFill>
                  <a:prstDash val="solid"/>
                </a:ln>
                <a:solidFill>
                  <a:schemeClr val="tx2"/>
                </a:solidFill>
                <a:latin typeface="Constantia" pitchFamily="18" charset="0"/>
              </a:rPr>
              <a:t>Relativas ao objetivo 1: Ampliar a cobertura de atenção a saúde bucal em crianças de 0-72 meses.</a:t>
            </a:r>
          </a:p>
          <a:p>
            <a:pPr algn="just">
              <a:buNone/>
            </a:pPr>
            <a:r>
              <a:rPr lang="pt-BR" sz="2400" dirty="0" smtClean="0">
                <a:ln w="18415" cmpd="sng">
                  <a:solidFill>
                    <a:schemeClr val="accent6">
                      <a:lumMod val="75000"/>
                    </a:schemeClr>
                  </a:solidFill>
                  <a:prstDash val="solid"/>
                </a:ln>
                <a:solidFill>
                  <a:schemeClr val="accent6">
                    <a:lumMod val="75000"/>
                  </a:schemeClr>
                </a:solidFill>
                <a:latin typeface="Constantia" pitchFamily="18" charset="0"/>
              </a:rPr>
              <a:t>1. </a:t>
            </a:r>
            <a:r>
              <a:rPr lang="pt-BR" sz="2400" b="1" dirty="0" smtClean="0">
                <a:ln w="12700">
                  <a:solidFill>
                    <a:schemeClr val="accent6">
                      <a:lumMod val="75000"/>
                    </a:schemeClr>
                  </a:solidFill>
                  <a:prstDash val="solid"/>
                </a:ln>
                <a:solidFill>
                  <a:schemeClr val="accent6">
                    <a:lumMod val="75000"/>
                  </a:schemeClr>
                </a:solidFill>
                <a:latin typeface="Constantia" pitchFamily="18" charset="0"/>
              </a:rPr>
              <a:t>Ampliar a cobertura de primeira consulta odontológica das crianças até 12 meses em 40%. </a:t>
            </a:r>
          </a:p>
          <a:p>
            <a:pPr algn="just">
              <a:buNone/>
            </a:pPr>
            <a:r>
              <a:rPr lang="pt-BR" sz="2400" b="1" dirty="0" smtClean="0">
                <a:ln w="12700">
                  <a:solidFill>
                    <a:schemeClr val="accent6">
                      <a:lumMod val="75000"/>
                    </a:schemeClr>
                  </a:solidFill>
                  <a:prstDash val="solid"/>
                </a:ln>
                <a:solidFill>
                  <a:schemeClr val="accent6">
                    <a:lumMod val="75000"/>
                  </a:schemeClr>
                </a:solidFill>
                <a:latin typeface="Constantia" pitchFamily="18" charset="0"/>
              </a:rPr>
              <a:t>2. Atender 100% das crianças de 12-72 meses que procuram espontaneamente a unidade.</a:t>
            </a:r>
            <a:endParaRPr lang="pt-BR" sz="2400" dirty="0" smtClean="0">
              <a:ln w="12700">
                <a:solidFill>
                  <a:schemeClr val="accent6">
                    <a:lumMod val="75000"/>
                  </a:schemeClr>
                </a:solidFill>
                <a:prstDash val="solid"/>
              </a:ln>
              <a:solidFill>
                <a:schemeClr val="accent6">
                  <a:lumMod val="75000"/>
                </a:schemeClr>
              </a:solidFill>
              <a:latin typeface="Constantia" pitchFamily="18" charset="0"/>
            </a:endParaRPr>
          </a:p>
          <a:p>
            <a:pPr algn="just">
              <a:buNone/>
            </a:pPr>
            <a:r>
              <a:rPr lang="pt-BR" sz="2400" dirty="0" smtClean="0">
                <a:ln w="18415" cmpd="sng">
                  <a:solidFill>
                    <a:schemeClr val="tx2">
                      <a:lumMod val="50000"/>
                    </a:schemeClr>
                  </a:solidFill>
                  <a:prstDash val="solid"/>
                </a:ln>
                <a:solidFill>
                  <a:schemeClr val="tx2"/>
                </a:solidFill>
                <a:latin typeface="Constantia" pitchFamily="18" charset="0"/>
              </a:rPr>
              <a:t> </a:t>
            </a:r>
          </a:p>
          <a:p>
            <a:pPr algn="just">
              <a:buNone/>
            </a:pPr>
            <a:r>
              <a:rPr lang="pt-BR" sz="2400" dirty="0" smtClean="0">
                <a:ln w="18415" cmpd="sng">
                  <a:solidFill>
                    <a:schemeClr val="tx2">
                      <a:lumMod val="50000"/>
                    </a:schemeClr>
                  </a:solidFill>
                  <a:prstDash val="solid"/>
                </a:ln>
                <a:solidFill>
                  <a:schemeClr val="tx2"/>
                </a:solidFill>
                <a:latin typeface="Constantia" pitchFamily="18" charset="0"/>
              </a:rPr>
              <a:t>Relativa ao objetivo 2: Melhorar a adesão ao atendimento em saúde bucal em crianças de 0-12 meses.</a:t>
            </a:r>
          </a:p>
          <a:p>
            <a:pPr algn="just">
              <a:buNone/>
            </a:pPr>
            <a:r>
              <a:rPr lang="pt-BR" sz="2400" dirty="0" smtClean="0">
                <a:ln w="18415" cmpd="sng">
                  <a:solidFill>
                    <a:schemeClr val="accent6">
                      <a:lumMod val="75000"/>
                    </a:schemeClr>
                  </a:solidFill>
                  <a:prstDash val="solid"/>
                </a:ln>
                <a:solidFill>
                  <a:schemeClr val="accent6">
                    <a:lumMod val="75000"/>
                  </a:schemeClr>
                </a:solidFill>
                <a:latin typeface="Constantia" pitchFamily="18" charset="0"/>
              </a:rPr>
              <a:t>3. Fazer busca ativa em 30% dos menores de um ano de maior risco identificado e/ou faltosos às consultas.</a:t>
            </a:r>
            <a:endParaRPr lang="pt-B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85000" lnSpcReduction="10000"/>
          </a:bodyPr>
          <a:lstStyle/>
          <a:p>
            <a:pPr algn="just">
              <a:buNone/>
            </a:pPr>
            <a:r>
              <a:rPr lang="pt-BR" sz="2800" dirty="0" smtClean="0">
                <a:ln w="18415" cmpd="sng">
                  <a:solidFill>
                    <a:schemeClr val="tx2">
                      <a:lumMod val="50000"/>
                    </a:schemeClr>
                  </a:solidFill>
                  <a:prstDash val="solid"/>
                </a:ln>
                <a:solidFill>
                  <a:schemeClr val="tx2"/>
                </a:solidFill>
                <a:latin typeface="Constantia" pitchFamily="18" charset="0"/>
              </a:rPr>
              <a:t>Relativas ao objetivo 3: Melhorar a qualidade do atendimento em saúde bucal em crianças de 0-72 meses.</a:t>
            </a:r>
          </a:p>
          <a:p>
            <a:pPr algn="just">
              <a:buNone/>
            </a:pPr>
            <a:r>
              <a:rPr lang="pt-BR" sz="2800" dirty="0" smtClean="0">
                <a:ln w="18415" cmpd="sng">
                  <a:solidFill>
                    <a:schemeClr val="accent6">
                      <a:lumMod val="75000"/>
                    </a:schemeClr>
                  </a:solidFill>
                  <a:prstDash val="solid"/>
                </a:ln>
                <a:solidFill>
                  <a:schemeClr val="accent6">
                    <a:lumMod val="75000"/>
                  </a:schemeClr>
                </a:solidFill>
                <a:latin typeface="Constantia" pitchFamily="18" charset="0"/>
              </a:rPr>
              <a:t>4. Capacitar 30% dos profissionais da equipe para o atendimento integral da criança de 0-72 meses.</a:t>
            </a:r>
          </a:p>
          <a:p>
            <a:pPr algn="just">
              <a:buNone/>
            </a:pPr>
            <a:r>
              <a:rPr lang="pt-BR" sz="2800" dirty="0" smtClean="0">
                <a:ln w="18415" cmpd="sng">
                  <a:solidFill>
                    <a:schemeClr val="accent6">
                      <a:lumMod val="75000"/>
                    </a:schemeClr>
                  </a:solidFill>
                  <a:prstDash val="solid"/>
                </a:ln>
                <a:solidFill>
                  <a:schemeClr val="accent6">
                    <a:lumMod val="75000"/>
                  </a:schemeClr>
                </a:solidFill>
                <a:latin typeface="Constantia" pitchFamily="18" charset="0"/>
              </a:rPr>
              <a:t>5. Realizar exame bucal adequado em 100% das crianças 0-72 meses cadastradas. </a:t>
            </a:r>
          </a:p>
          <a:p>
            <a:pPr algn="just">
              <a:buNone/>
            </a:pPr>
            <a:r>
              <a:rPr lang="pt-BR" sz="2800" dirty="0" smtClean="0">
                <a:ln w="18415" cmpd="sng">
                  <a:solidFill>
                    <a:schemeClr val="tx2">
                      <a:lumMod val="50000"/>
                    </a:schemeClr>
                  </a:solidFill>
                  <a:prstDash val="solid"/>
                </a:ln>
                <a:solidFill>
                  <a:schemeClr val="tx2"/>
                </a:solidFill>
                <a:latin typeface="Constantia" pitchFamily="18" charset="0"/>
              </a:rPr>
              <a:t> </a:t>
            </a:r>
          </a:p>
          <a:p>
            <a:pPr algn="just">
              <a:buNone/>
            </a:pPr>
            <a:r>
              <a:rPr lang="pt-BR" sz="2800" dirty="0" smtClean="0">
                <a:ln w="18415" cmpd="sng">
                  <a:solidFill>
                    <a:schemeClr val="tx2">
                      <a:lumMod val="50000"/>
                    </a:schemeClr>
                  </a:solidFill>
                  <a:prstDash val="solid"/>
                </a:ln>
                <a:solidFill>
                  <a:schemeClr val="tx2"/>
                </a:solidFill>
                <a:latin typeface="Constantia" pitchFamily="18" charset="0"/>
              </a:rPr>
              <a:t>Relativas ao objetivo 4: Melhorar o registro das informações.</a:t>
            </a:r>
          </a:p>
          <a:p>
            <a:pPr algn="just">
              <a:buNone/>
            </a:pPr>
            <a:r>
              <a:rPr lang="pt-BR" sz="2800" dirty="0" smtClean="0">
                <a:ln w="18415" cmpd="sng">
                  <a:solidFill>
                    <a:schemeClr val="accent6">
                      <a:lumMod val="75000"/>
                    </a:schemeClr>
                  </a:solidFill>
                  <a:prstDash val="solid"/>
                </a:ln>
                <a:solidFill>
                  <a:schemeClr val="accent6">
                    <a:lumMod val="75000"/>
                  </a:schemeClr>
                </a:solidFill>
                <a:latin typeface="Constantia" pitchFamily="18" charset="0"/>
              </a:rPr>
              <a:t>6. Manter o registro atualizado em prontuário de 100% das crianças 0-72 meses cadastradas. </a:t>
            </a:r>
          </a:p>
          <a:p>
            <a:pPr algn="just">
              <a:buNone/>
            </a:pPr>
            <a:r>
              <a:rPr lang="pt-BR" sz="2800" dirty="0" smtClean="0">
                <a:ln w="18415" cmpd="sng">
                  <a:solidFill>
                    <a:schemeClr val="accent6">
                      <a:lumMod val="75000"/>
                    </a:schemeClr>
                  </a:solidFill>
                  <a:prstDash val="solid"/>
                </a:ln>
                <a:solidFill>
                  <a:schemeClr val="accent6">
                    <a:lumMod val="75000"/>
                  </a:schemeClr>
                </a:solidFill>
                <a:latin typeface="Constantia" pitchFamily="18" charset="0"/>
              </a:rPr>
              <a:t>7. Preencher a Caderneta de Saúde da Criança dos menores de um ano atendidos pelo grupo.</a:t>
            </a:r>
            <a:endParaRPr lang="pt-BR" dirty="0"/>
          </a:p>
        </p:txBody>
      </p:sp>
      <p:sp>
        <p:nvSpPr>
          <p:cNvPr id="3" name="Título 2"/>
          <p:cNvSpPr>
            <a:spLocks noGrp="1"/>
          </p:cNvSpPr>
          <p:nvPr>
            <p:ph type="title"/>
          </p:nvPr>
        </p:nvSpPr>
        <p:spPr/>
        <p:txBody>
          <a:bodyPr/>
          <a:lstStyle/>
          <a:p>
            <a:r>
              <a:rPr lang="pt-BR" dirty="0" smtClean="0">
                <a:solidFill>
                  <a:srgbClr val="002060"/>
                </a:solidFill>
                <a:effectLst/>
                <a:latin typeface="Constantia" pitchFamily="18" charset="0"/>
              </a:rPr>
              <a:t>Metas</a:t>
            </a:r>
            <a:endParaRPr lang="pt-BR" dirty="0">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0" y="1268760"/>
            <a:ext cx="8892480" cy="5328592"/>
          </a:xfrm>
        </p:spPr>
        <p:txBody>
          <a:bodyPr>
            <a:normAutofit fontScale="77500" lnSpcReduction="20000"/>
          </a:bodyPr>
          <a:lstStyle/>
          <a:p>
            <a:pPr algn="just">
              <a:buNone/>
            </a:pPr>
            <a:r>
              <a:rPr lang="pt-BR" sz="2800" dirty="0" smtClean="0">
                <a:ln w="18415" cmpd="sng">
                  <a:solidFill>
                    <a:schemeClr val="tx2">
                      <a:lumMod val="50000"/>
                    </a:schemeClr>
                  </a:solidFill>
                  <a:prstDash val="solid"/>
                </a:ln>
                <a:solidFill>
                  <a:schemeClr val="tx2"/>
                </a:solidFill>
                <a:latin typeface="Constantia" pitchFamily="18" charset="0"/>
              </a:rPr>
              <a:t>Relativa ao </a:t>
            </a:r>
            <a:r>
              <a:rPr lang="pt-BR" sz="2800" dirty="0" smtClean="0">
                <a:ln w="18415" cmpd="sng">
                  <a:solidFill>
                    <a:schemeClr val="tx2">
                      <a:lumMod val="50000"/>
                    </a:schemeClr>
                  </a:solidFill>
                  <a:prstDash val="solid"/>
                </a:ln>
                <a:solidFill>
                  <a:schemeClr val="tx2"/>
                </a:solidFill>
                <a:latin typeface="Constantia" pitchFamily="18" charset="0"/>
              </a:rPr>
              <a:t>objetivo 5: Mapear as crianças menores de um ano da área de abrangência com risco para problemas de saúde bucal.</a:t>
            </a:r>
          </a:p>
          <a:p>
            <a:pPr algn="just">
              <a:buNone/>
            </a:pPr>
            <a:r>
              <a:rPr lang="pt-BR" sz="2800" dirty="0" smtClean="0">
                <a:ln w="18415" cmpd="sng">
                  <a:solidFill>
                    <a:schemeClr val="accent6">
                      <a:lumMod val="75000"/>
                    </a:schemeClr>
                  </a:solidFill>
                  <a:prstDash val="solid"/>
                </a:ln>
                <a:solidFill>
                  <a:schemeClr val="accent6">
                    <a:lumMod val="75000"/>
                  </a:schemeClr>
                </a:solidFill>
                <a:latin typeface="Constantia" pitchFamily="18" charset="0"/>
              </a:rPr>
              <a:t>8. Identificar e acompanhar 40% das crianças menores de um ano com acúmulo de fatores de risco em saúde bucal.</a:t>
            </a:r>
          </a:p>
          <a:p>
            <a:pPr algn="just">
              <a:buNone/>
            </a:pPr>
            <a:r>
              <a:rPr lang="pt-BR" sz="2800" dirty="0" smtClean="0">
                <a:ln w="18415" cmpd="sng">
                  <a:solidFill>
                    <a:schemeClr val="tx2">
                      <a:lumMod val="50000"/>
                    </a:schemeClr>
                  </a:solidFill>
                  <a:prstDash val="solid"/>
                </a:ln>
                <a:solidFill>
                  <a:schemeClr val="tx2"/>
                </a:solidFill>
                <a:latin typeface="Constantia" pitchFamily="18" charset="0"/>
              </a:rPr>
              <a:t> </a:t>
            </a:r>
          </a:p>
          <a:p>
            <a:pPr algn="just">
              <a:buNone/>
            </a:pPr>
            <a:r>
              <a:rPr lang="pt-BR" sz="2800" dirty="0" smtClean="0">
                <a:ln w="18415" cmpd="sng">
                  <a:solidFill>
                    <a:schemeClr val="tx2">
                      <a:lumMod val="50000"/>
                    </a:schemeClr>
                  </a:solidFill>
                  <a:prstDash val="solid"/>
                </a:ln>
                <a:solidFill>
                  <a:schemeClr val="tx2"/>
                </a:solidFill>
                <a:latin typeface="Constantia" pitchFamily="18" charset="0"/>
              </a:rPr>
              <a:t>Relativas ao objetivo 6: Promover a saúde bucal das crianças de 0-72 meses.</a:t>
            </a:r>
          </a:p>
          <a:p>
            <a:pPr algn="just">
              <a:buNone/>
            </a:pPr>
            <a:r>
              <a:rPr lang="pt-BR" sz="2800" dirty="0" smtClean="0">
                <a:ln w="18415" cmpd="sng">
                  <a:solidFill>
                    <a:schemeClr val="accent6">
                      <a:lumMod val="75000"/>
                    </a:schemeClr>
                  </a:solidFill>
                  <a:prstDash val="solid"/>
                </a:ln>
                <a:solidFill>
                  <a:schemeClr val="accent6">
                    <a:lumMod val="75000"/>
                  </a:schemeClr>
                </a:solidFill>
                <a:latin typeface="Constantia" pitchFamily="18" charset="0"/>
              </a:rPr>
              <a:t>9. Dar orientações a 100% dos responsáveis sobre a higiene bucal das crianças de 0 a 72 meses. </a:t>
            </a:r>
          </a:p>
          <a:p>
            <a:pPr algn="just">
              <a:buNone/>
            </a:pPr>
            <a:r>
              <a:rPr lang="pt-BR" sz="2800" dirty="0" smtClean="0">
                <a:ln w="18415" cmpd="sng">
                  <a:solidFill>
                    <a:schemeClr val="accent6">
                      <a:lumMod val="75000"/>
                    </a:schemeClr>
                  </a:solidFill>
                  <a:prstDash val="solid"/>
                </a:ln>
                <a:solidFill>
                  <a:schemeClr val="accent6">
                    <a:lumMod val="75000"/>
                  </a:schemeClr>
                </a:solidFill>
                <a:latin typeface="Constantia" pitchFamily="18" charset="0"/>
              </a:rPr>
              <a:t>10. Dar orientações para 100% dos responsáveis sobre prevenção dos principais problemas de saúde bucal das crianças de 0 a 72 meses.</a:t>
            </a:r>
          </a:p>
          <a:p>
            <a:pPr algn="just">
              <a:buNone/>
            </a:pPr>
            <a:r>
              <a:rPr lang="pt-BR" sz="2800" dirty="0" smtClean="0">
                <a:ln w="18415" cmpd="sng">
                  <a:solidFill>
                    <a:schemeClr val="accent6">
                      <a:lumMod val="75000"/>
                    </a:schemeClr>
                  </a:solidFill>
                  <a:prstDash val="solid"/>
                </a:ln>
                <a:solidFill>
                  <a:schemeClr val="accent6">
                    <a:lumMod val="75000"/>
                  </a:schemeClr>
                </a:solidFill>
                <a:latin typeface="Constantia" pitchFamily="18" charset="0"/>
              </a:rPr>
              <a:t>11. Dar orientação nutricional e sobre aleitamento materno a 100% dos responsáveis das crianças de 0 a 12 meses. </a:t>
            </a:r>
          </a:p>
          <a:p>
            <a:pPr algn="just">
              <a:buNone/>
            </a:pPr>
            <a:r>
              <a:rPr lang="pt-BR" sz="2800" dirty="0" smtClean="0">
                <a:ln w="18415" cmpd="sng">
                  <a:solidFill>
                    <a:schemeClr val="accent6">
                      <a:lumMod val="75000"/>
                    </a:schemeClr>
                  </a:solidFill>
                  <a:prstDash val="solid"/>
                </a:ln>
                <a:solidFill>
                  <a:schemeClr val="accent6">
                    <a:lumMod val="75000"/>
                  </a:schemeClr>
                </a:solidFill>
                <a:latin typeface="Constantia" pitchFamily="18" charset="0"/>
              </a:rPr>
              <a:t>12. Ofertar ações educativas e preventivas coletivas em saúde bucal para os responsáveis dos menores de um ano com regularidade (mensal)</a:t>
            </a:r>
            <a:endParaRPr lang="pt-BR" dirty="0"/>
          </a:p>
        </p:txBody>
      </p:sp>
      <p:sp>
        <p:nvSpPr>
          <p:cNvPr id="3" name="Título 2"/>
          <p:cNvSpPr>
            <a:spLocks noGrp="1"/>
          </p:cNvSpPr>
          <p:nvPr>
            <p:ph type="title"/>
          </p:nvPr>
        </p:nvSpPr>
        <p:spPr/>
        <p:txBody>
          <a:bodyPr/>
          <a:lstStyle/>
          <a:p>
            <a:r>
              <a:rPr lang="pt-BR" dirty="0" smtClean="0">
                <a:solidFill>
                  <a:srgbClr val="002060"/>
                </a:solidFill>
                <a:latin typeface="Constantia" pitchFamily="18" charset="0"/>
              </a:rPr>
              <a:t>Metas</a:t>
            </a:r>
            <a:endParaRPr lang="pt-B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824</TotalTime>
  <Words>1795</Words>
  <Application>Microsoft Office PowerPoint</Application>
  <PresentationFormat>Apresentação na tela (4:3)</PresentationFormat>
  <Paragraphs>139</Paragraphs>
  <Slides>27</Slides>
  <Notes>0</Notes>
  <HiddenSlides>0</HiddenSlides>
  <MMClips>0</MMClips>
  <ScaleCrop>false</ScaleCrop>
  <HeadingPairs>
    <vt:vector size="4" baseType="variant">
      <vt:variant>
        <vt:lpstr>Tema</vt:lpstr>
      </vt:variant>
      <vt:variant>
        <vt:i4>1</vt:i4>
      </vt:variant>
      <vt:variant>
        <vt:lpstr>Títulos de slides</vt:lpstr>
      </vt:variant>
      <vt:variant>
        <vt:i4>27</vt:i4>
      </vt:variant>
    </vt:vector>
  </HeadingPairs>
  <TitlesOfParts>
    <vt:vector size="28" baseType="lpstr">
      <vt:lpstr>Concurso</vt:lpstr>
      <vt:lpstr>Universidade Aberta do SUS Universidade Federal de Pelotas Especialização em Saúde da Família Modalidade à Distância Turma 2 </vt:lpstr>
      <vt:lpstr>Estrutura da apresentação</vt:lpstr>
      <vt:lpstr>Introdução</vt:lpstr>
      <vt:lpstr>Introdução</vt:lpstr>
      <vt:lpstr>Slide 5</vt:lpstr>
      <vt:lpstr>Objetivos </vt:lpstr>
      <vt:lpstr>Metas</vt:lpstr>
      <vt:lpstr>Metas</vt:lpstr>
      <vt:lpstr>Metas</vt:lpstr>
      <vt:lpstr>Metodologia</vt:lpstr>
      <vt:lpstr>Metodologia: As ações realizadas</vt:lpstr>
      <vt:lpstr>Resultados</vt:lpstr>
      <vt:lpstr>Resultados</vt:lpstr>
      <vt:lpstr>Resultados</vt:lpstr>
      <vt:lpstr>Resultados</vt:lpstr>
      <vt:lpstr>Resultados</vt:lpstr>
      <vt:lpstr>Resultados</vt:lpstr>
      <vt:lpstr>Resultados</vt:lpstr>
      <vt:lpstr>Resultados</vt:lpstr>
      <vt:lpstr>Resultados</vt:lpstr>
      <vt:lpstr>Resultados</vt:lpstr>
      <vt:lpstr>Discussão</vt:lpstr>
      <vt:lpstr>Discussão</vt:lpstr>
      <vt:lpstr>Discussão</vt:lpstr>
      <vt:lpstr> Reflexão crítica sobre o processo de aprendizagem </vt:lpstr>
      <vt:lpstr>Fotos da Intervenção</vt:lpstr>
      <vt:lpstr>Referências Bibliográficas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Chris</cp:lastModifiedBy>
  <cp:revision>63</cp:revision>
  <dcterms:created xsi:type="dcterms:W3CDTF">2013-08-24T13:22:41Z</dcterms:created>
  <dcterms:modified xsi:type="dcterms:W3CDTF">2013-08-27T23:46:46Z</dcterms:modified>
</cp:coreProperties>
</file>