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70" r:id="rId15"/>
    <p:sldId id="271" r:id="rId16"/>
    <p:sldId id="272" r:id="rId17"/>
    <p:sldId id="273" r:id="rId18"/>
    <p:sldId id="275" r:id="rId19"/>
    <p:sldId id="274" r:id="rId20"/>
    <p:sldId id="276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86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4846202956439"/>
          <c:y val="5.5836307658774474E-2"/>
          <c:w val="0.86379535198432833"/>
          <c:h val="0.8331987394309274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Plan3!$A$1:$A$4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Plan3!$B$1:$B$4</c:f>
              <c:numCache>
                <c:formatCode>0%</c:formatCode>
                <c:ptCount val="4"/>
                <c:pt idx="0">
                  <c:v>0.03</c:v>
                </c:pt>
                <c:pt idx="1">
                  <c:v>7.0000000000000007E-2</c:v>
                </c:pt>
                <c:pt idx="2">
                  <c:v>0.08</c:v>
                </c:pt>
                <c:pt idx="3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42688"/>
        <c:axId val="22644224"/>
      </c:barChart>
      <c:catAx>
        <c:axId val="22642688"/>
        <c:scaling>
          <c:orientation val="minMax"/>
        </c:scaling>
        <c:delete val="0"/>
        <c:axPos val="b"/>
        <c:majorTickMark val="out"/>
        <c:minorTickMark val="none"/>
        <c:tickLblPos val="nextTo"/>
        <c:crossAx val="22644224"/>
        <c:crosses val="autoZero"/>
        <c:auto val="1"/>
        <c:lblAlgn val="ctr"/>
        <c:lblOffset val="100"/>
        <c:noMultiLvlLbl val="0"/>
      </c:catAx>
      <c:valAx>
        <c:axId val="2264422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2642688"/>
        <c:crosses val="autoZero"/>
        <c:crossBetween val="between"/>
        <c:majorUnit val="0.2"/>
        <c:minorUnit val="4.000000000000001E-3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Plan5!$A$1:$A$4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Plan5!$B$1:$B$4</c:f>
              <c:numCache>
                <c:formatCode>0%</c:formatCode>
                <c:ptCount val="4"/>
                <c:pt idx="0">
                  <c:v>0.6</c:v>
                </c:pt>
                <c:pt idx="1">
                  <c:v>0.56999999999999995</c:v>
                </c:pt>
                <c:pt idx="2">
                  <c:v>0.6</c:v>
                </c:pt>
                <c:pt idx="3">
                  <c:v>0.59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102400"/>
        <c:axId val="26132864"/>
      </c:barChart>
      <c:catAx>
        <c:axId val="26102400"/>
        <c:scaling>
          <c:orientation val="minMax"/>
        </c:scaling>
        <c:delete val="0"/>
        <c:axPos val="b"/>
        <c:majorTickMark val="out"/>
        <c:minorTickMark val="none"/>
        <c:tickLblPos val="nextTo"/>
        <c:crossAx val="26132864"/>
        <c:crosses val="autoZero"/>
        <c:auto val="1"/>
        <c:lblAlgn val="ctr"/>
        <c:lblOffset val="100"/>
        <c:noMultiLvlLbl val="0"/>
      </c:catAx>
      <c:valAx>
        <c:axId val="2613286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6102400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20464801567164"/>
          <c:y val="2.8154646759120508E-2"/>
          <c:w val="0.86379535198432833"/>
          <c:h val="0.8331987394309274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Plan1!$A$1:$A$4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Plan1!$B$1:$B$4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142976"/>
        <c:axId val="26300416"/>
      </c:barChart>
      <c:catAx>
        <c:axId val="26142976"/>
        <c:scaling>
          <c:orientation val="minMax"/>
        </c:scaling>
        <c:delete val="0"/>
        <c:axPos val="b"/>
        <c:majorTickMark val="out"/>
        <c:minorTickMark val="none"/>
        <c:tickLblPos val="nextTo"/>
        <c:crossAx val="26300416"/>
        <c:crosses val="autoZero"/>
        <c:auto val="1"/>
        <c:lblAlgn val="ctr"/>
        <c:lblOffset val="100"/>
        <c:noMultiLvlLbl val="0"/>
      </c:catAx>
      <c:valAx>
        <c:axId val="26300416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6142976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Plan1!$A$1:$A$4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Plan1!$B$1:$B$4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215552"/>
        <c:axId val="26217088"/>
      </c:barChart>
      <c:catAx>
        <c:axId val="26215552"/>
        <c:scaling>
          <c:orientation val="minMax"/>
        </c:scaling>
        <c:delete val="0"/>
        <c:axPos val="b"/>
        <c:majorTickMark val="out"/>
        <c:minorTickMark val="none"/>
        <c:tickLblPos val="nextTo"/>
        <c:crossAx val="26217088"/>
        <c:crosses val="autoZero"/>
        <c:auto val="1"/>
        <c:lblAlgn val="ctr"/>
        <c:lblOffset val="100"/>
        <c:noMultiLvlLbl val="0"/>
      </c:catAx>
      <c:valAx>
        <c:axId val="26217088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6215552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Plan1!$A$1:$A$4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Plan1!$B$1:$B$4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234240"/>
        <c:axId val="26248320"/>
      </c:barChart>
      <c:catAx>
        <c:axId val="26234240"/>
        <c:scaling>
          <c:orientation val="minMax"/>
        </c:scaling>
        <c:delete val="0"/>
        <c:axPos val="b"/>
        <c:majorTickMark val="out"/>
        <c:minorTickMark val="none"/>
        <c:tickLblPos val="nextTo"/>
        <c:crossAx val="26248320"/>
        <c:crosses val="autoZero"/>
        <c:auto val="1"/>
        <c:lblAlgn val="ctr"/>
        <c:lblOffset val="100"/>
        <c:noMultiLvlLbl val="0"/>
      </c:catAx>
      <c:valAx>
        <c:axId val="26248320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6234240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Plan2!$A$1:$A$4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Plan2!$B$1:$B$4</c:f>
              <c:numCache>
                <c:formatCode>0%</c:formatCode>
                <c:ptCount val="4"/>
                <c:pt idx="0">
                  <c:v>0.6</c:v>
                </c:pt>
                <c:pt idx="1">
                  <c:v>0.57999999999999996</c:v>
                </c:pt>
                <c:pt idx="2">
                  <c:v>0.6</c:v>
                </c:pt>
                <c:pt idx="3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66624"/>
        <c:axId val="22676608"/>
      </c:barChart>
      <c:catAx>
        <c:axId val="22666624"/>
        <c:scaling>
          <c:orientation val="minMax"/>
        </c:scaling>
        <c:delete val="0"/>
        <c:axPos val="b"/>
        <c:majorTickMark val="out"/>
        <c:minorTickMark val="none"/>
        <c:tickLblPos val="nextTo"/>
        <c:crossAx val="22676608"/>
        <c:crosses val="autoZero"/>
        <c:auto val="1"/>
        <c:lblAlgn val="ctr"/>
        <c:lblOffset val="100"/>
        <c:noMultiLvlLbl val="0"/>
      </c:catAx>
      <c:valAx>
        <c:axId val="22676608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2666624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Plan1!$A$1:$A$4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Plan1!$B$1:$B$4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02720"/>
        <c:axId val="22708608"/>
      </c:barChart>
      <c:catAx>
        <c:axId val="22702720"/>
        <c:scaling>
          <c:orientation val="minMax"/>
        </c:scaling>
        <c:delete val="0"/>
        <c:axPos val="b"/>
        <c:majorTickMark val="out"/>
        <c:minorTickMark val="none"/>
        <c:tickLblPos val="nextTo"/>
        <c:crossAx val="22708608"/>
        <c:crosses val="autoZero"/>
        <c:auto val="1"/>
        <c:lblAlgn val="ctr"/>
        <c:lblOffset val="100"/>
        <c:noMultiLvlLbl val="0"/>
      </c:catAx>
      <c:valAx>
        <c:axId val="22708608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2702720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Plan2!$A$1:$A$4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Plan2!$B$1:$B$4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38048"/>
        <c:axId val="22739584"/>
      </c:barChart>
      <c:catAx>
        <c:axId val="22738048"/>
        <c:scaling>
          <c:orientation val="minMax"/>
        </c:scaling>
        <c:delete val="0"/>
        <c:axPos val="b"/>
        <c:majorTickMark val="out"/>
        <c:minorTickMark val="none"/>
        <c:tickLblPos val="nextTo"/>
        <c:crossAx val="22739584"/>
        <c:crosses val="autoZero"/>
        <c:auto val="1"/>
        <c:lblAlgn val="ctr"/>
        <c:lblOffset val="100"/>
        <c:noMultiLvlLbl val="0"/>
      </c:catAx>
      <c:valAx>
        <c:axId val="2273958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2738048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Plan3!$A$1:$A$4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Plan3!$B$1:$B$4</c:f>
              <c:numCache>
                <c:formatCode>0%</c:formatCode>
                <c:ptCount val="4"/>
                <c:pt idx="0">
                  <c:v>0.8</c:v>
                </c:pt>
                <c:pt idx="1">
                  <c:v>0.72</c:v>
                </c:pt>
                <c:pt idx="2">
                  <c:v>0.74</c:v>
                </c:pt>
                <c:pt idx="3">
                  <c:v>0.73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95008"/>
        <c:axId val="22796544"/>
      </c:barChart>
      <c:catAx>
        <c:axId val="22795008"/>
        <c:scaling>
          <c:orientation val="minMax"/>
        </c:scaling>
        <c:delete val="0"/>
        <c:axPos val="b"/>
        <c:majorTickMark val="out"/>
        <c:minorTickMark val="none"/>
        <c:tickLblPos val="nextTo"/>
        <c:crossAx val="22796544"/>
        <c:crosses val="autoZero"/>
        <c:auto val="1"/>
        <c:lblAlgn val="ctr"/>
        <c:lblOffset val="100"/>
        <c:noMultiLvlLbl val="0"/>
      </c:catAx>
      <c:valAx>
        <c:axId val="2279654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2795008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Plan4!$A$1:$A$4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Plan4!$B$1:$B$4</c:f>
              <c:numCache>
                <c:formatCode>0%</c:formatCode>
                <c:ptCount val="4"/>
                <c:pt idx="0">
                  <c:v>0.8</c:v>
                </c:pt>
                <c:pt idx="1">
                  <c:v>0.72</c:v>
                </c:pt>
                <c:pt idx="2">
                  <c:v>0.74</c:v>
                </c:pt>
                <c:pt idx="3">
                  <c:v>0.64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58784"/>
        <c:axId val="23160320"/>
      </c:barChart>
      <c:catAx>
        <c:axId val="23158784"/>
        <c:scaling>
          <c:orientation val="minMax"/>
        </c:scaling>
        <c:delete val="0"/>
        <c:axPos val="b"/>
        <c:majorTickMark val="out"/>
        <c:minorTickMark val="none"/>
        <c:tickLblPos val="nextTo"/>
        <c:crossAx val="23160320"/>
        <c:crosses val="autoZero"/>
        <c:auto val="1"/>
        <c:lblAlgn val="ctr"/>
        <c:lblOffset val="100"/>
        <c:noMultiLvlLbl val="0"/>
      </c:catAx>
      <c:valAx>
        <c:axId val="23160320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3158784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16861197963559"/>
          <c:y val="2.8154646759120508E-2"/>
          <c:w val="0.86379535198432833"/>
          <c:h val="0.8331987394309274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Plan1!$A$1:$A$4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Plan1!$B$1:$B$4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78624"/>
        <c:axId val="26018944"/>
      </c:barChart>
      <c:catAx>
        <c:axId val="23178624"/>
        <c:scaling>
          <c:orientation val="minMax"/>
        </c:scaling>
        <c:delete val="0"/>
        <c:axPos val="b"/>
        <c:majorTickMark val="out"/>
        <c:minorTickMark val="none"/>
        <c:tickLblPos val="nextTo"/>
        <c:crossAx val="26018944"/>
        <c:crosses val="autoZero"/>
        <c:auto val="1"/>
        <c:lblAlgn val="ctr"/>
        <c:lblOffset val="100"/>
        <c:noMultiLvlLbl val="0"/>
      </c:catAx>
      <c:valAx>
        <c:axId val="2601894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3178624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Plan1!$A$1:$A$4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Plan1!$B$1:$B$4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048384"/>
        <c:axId val="26049920"/>
      </c:barChart>
      <c:catAx>
        <c:axId val="26048384"/>
        <c:scaling>
          <c:orientation val="minMax"/>
        </c:scaling>
        <c:delete val="0"/>
        <c:axPos val="b"/>
        <c:majorTickMark val="out"/>
        <c:minorTickMark val="none"/>
        <c:tickLblPos val="nextTo"/>
        <c:crossAx val="26049920"/>
        <c:crosses val="autoZero"/>
        <c:auto val="1"/>
        <c:lblAlgn val="ctr"/>
        <c:lblOffset val="100"/>
        <c:noMultiLvlLbl val="0"/>
      </c:catAx>
      <c:valAx>
        <c:axId val="26049920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6048384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Plan1!$A$1:$A$4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Plan1!$B$1:$B$4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087808"/>
        <c:axId val="26089344"/>
      </c:barChart>
      <c:catAx>
        <c:axId val="26087808"/>
        <c:scaling>
          <c:orientation val="minMax"/>
        </c:scaling>
        <c:delete val="0"/>
        <c:axPos val="b"/>
        <c:majorTickMark val="out"/>
        <c:minorTickMark val="none"/>
        <c:tickLblPos val="nextTo"/>
        <c:crossAx val="26089344"/>
        <c:crosses val="autoZero"/>
        <c:auto val="1"/>
        <c:lblAlgn val="ctr"/>
        <c:lblOffset val="100"/>
        <c:noMultiLvlLbl val="0"/>
      </c:catAx>
      <c:valAx>
        <c:axId val="2608934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6087808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0B05-C217-4C6C-9ECC-A7A7D9658353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FD9C-1E77-47C2-8926-DD736C43E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59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0B05-C217-4C6C-9ECC-A7A7D9658353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FD9C-1E77-47C2-8926-DD736C43E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535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0B05-C217-4C6C-9ECC-A7A7D9658353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FD9C-1E77-47C2-8926-DD736C43E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09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0B05-C217-4C6C-9ECC-A7A7D9658353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FD9C-1E77-47C2-8926-DD736C43E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691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0B05-C217-4C6C-9ECC-A7A7D9658353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FD9C-1E77-47C2-8926-DD736C43E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754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0B05-C217-4C6C-9ECC-A7A7D9658353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FD9C-1E77-47C2-8926-DD736C43E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29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0B05-C217-4C6C-9ECC-A7A7D9658353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FD9C-1E77-47C2-8926-DD736C43E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230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0B05-C217-4C6C-9ECC-A7A7D9658353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FD9C-1E77-47C2-8926-DD736C43E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99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0B05-C217-4C6C-9ECC-A7A7D9658353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FD9C-1E77-47C2-8926-DD736C43E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219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0B05-C217-4C6C-9ECC-A7A7D9658353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FD9C-1E77-47C2-8926-DD736C43E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207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0B05-C217-4C6C-9ECC-A7A7D9658353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FD9C-1E77-47C2-8926-DD736C43E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717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00B05-C217-4C6C-9ECC-A7A7D9658353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DFD9C-1E77-47C2-8926-DD736C43E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09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ristopher\Desktop\Nova pasta\Sem títu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27"/>
            <a:ext cx="9134475" cy="685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3792" y="5157192"/>
            <a:ext cx="7772400" cy="147002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Comic Sans MS" panose="030F0702030302020204" pitchFamily="66" charset="0"/>
              </a:rPr>
              <a:t>Christopher </a:t>
            </a:r>
            <a:r>
              <a:rPr lang="pt-BR" sz="2400" dirty="0" err="1" smtClean="0">
                <a:latin typeface="Comic Sans MS" panose="030F0702030302020204" pitchFamily="66" charset="0"/>
              </a:rPr>
              <a:t>Berwig</a:t>
            </a:r>
            <a:r>
              <a:rPr lang="pt-BR" sz="2400" dirty="0" smtClean="0">
                <a:latin typeface="Comic Sans MS" panose="030F0702030302020204" pitchFamily="66" charset="0"/>
              </a:rPr>
              <a:t/>
            </a:r>
            <a:br>
              <a:rPr lang="pt-BR" sz="2400" dirty="0" smtClean="0">
                <a:latin typeface="Comic Sans MS" panose="030F0702030302020204" pitchFamily="66" charset="0"/>
              </a:rPr>
            </a:br>
            <a:r>
              <a:rPr lang="pt-BR" sz="2400" dirty="0" smtClean="0">
                <a:latin typeface="Comic Sans MS" panose="030F0702030302020204" pitchFamily="66" charset="0"/>
              </a:rPr>
              <a:t>Turma 4</a:t>
            </a:r>
            <a:endParaRPr lang="pt-BR" sz="2400" dirty="0">
              <a:latin typeface="Comic Sans MS" panose="030F0702030302020204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2780928"/>
            <a:ext cx="6400800" cy="1752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Melhoria da atenção da Puericultura      e saúde da criança na estratégia de saúde da família do município de Ernestina/RS </a:t>
            </a:r>
            <a:endParaRPr lang="pt-B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331640" y="476672"/>
            <a:ext cx="6336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Comic Sans MS" panose="030F0702030302020204" pitchFamily="66" charset="0"/>
              </a:rPr>
              <a:t>Especialização em Saúde </a:t>
            </a:r>
            <a:r>
              <a:rPr lang="pt-BR" sz="2800" smtClean="0">
                <a:latin typeface="Comic Sans MS" panose="030F0702030302020204" pitchFamily="66" charset="0"/>
              </a:rPr>
              <a:t>da Família</a:t>
            </a:r>
            <a:endParaRPr lang="pt-BR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pt-BR" sz="2800" dirty="0">
                <a:latin typeface="Comic Sans MS" panose="030F0702030302020204" pitchFamily="66" charset="0"/>
              </a:rPr>
              <a:t> </a:t>
            </a:r>
            <a:r>
              <a:rPr lang="pt-BR" dirty="0" smtClean="0">
                <a:latin typeface="Comic Sans MS" panose="030F0702030302020204" pitchFamily="66" charset="0"/>
              </a:rPr>
              <a:t>Universidade Federal de Pelotas</a:t>
            </a:r>
            <a:endParaRPr lang="pt-B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59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Christopher\Desktop\Nova pasta\Sem títu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007" y="0"/>
            <a:ext cx="4733220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25479" y="26064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Comic Sans MS" panose="030F0702030302020204" pitchFamily="66" charset="0"/>
              </a:rPr>
              <a:t>Objetivos, metas e resultados:</a:t>
            </a:r>
            <a:endParaRPr lang="pt-BR" sz="3200" dirty="0">
              <a:latin typeface="Comic Sans MS" panose="030F0702030302020204" pitchFamily="66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2000" dirty="0">
                <a:latin typeface="Comic Sans MS" panose="030F0702030302020204" pitchFamily="66" charset="0"/>
              </a:rPr>
              <a:t>Realizar teste do pezinho em 100% das crianças até 7 dias de vida.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4141824942"/>
              </p:ext>
            </p:extLst>
          </p:nvPr>
        </p:nvGraphicFramePr>
        <p:xfrm>
          <a:off x="467544" y="2636912"/>
          <a:ext cx="4581525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683568" y="53012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dirty="0"/>
              <a:t>Figura 6. Proporção de crianças com teste do pezinho realizado até 7 dias de vida.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5275748" y="3541565"/>
            <a:ext cx="360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Comic Sans MS" panose="030F0702030302020204" pitchFamily="66" charset="0"/>
              </a:rPr>
              <a:t>A </a:t>
            </a:r>
            <a:r>
              <a:rPr lang="pt-BR" dirty="0">
                <a:latin typeface="Comic Sans MS" panose="030F0702030302020204" pitchFamily="66" charset="0"/>
              </a:rPr>
              <a:t>proporção de crianças que </a:t>
            </a:r>
            <a:r>
              <a:rPr lang="pt-BR" dirty="0" smtClean="0">
                <a:latin typeface="Comic Sans MS" panose="030F0702030302020204" pitchFamily="66" charset="0"/>
              </a:rPr>
              <a:t>realizaram o teste do pezinho nos primeiros 7 </a:t>
            </a:r>
            <a:r>
              <a:rPr lang="pt-BR" dirty="0">
                <a:latin typeface="Comic Sans MS" panose="030F0702030302020204" pitchFamily="66" charset="0"/>
              </a:rPr>
              <a:t>dias de vida foi de 80%, 71,4%, 73,3% e 63,3%, no primeiro, segundo, terceiro e quarto mês, respectivamente. </a:t>
            </a:r>
          </a:p>
        </p:txBody>
      </p:sp>
      <p:sp>
        <p:nvSpPr>
          <p:cNvPr id="7" name="Retângulo 6"/>
          <p:cNvSpPr/>
          <p:nvPr/>
        </p:nvSpPr>
        <p:spPr>
          <a:xfrm>
            <a:off x="5275748" y="3527789"/>
            <a:ext cx="3707904" cy="17596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79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Christopher\Desktop\Nova pasta\Sem títu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007" y="0"/>
            <a:ext cx="4733220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Comic Sans MS" panose="030F0702030302020204" pitchFamily="66" charset="0"/>
              </a:rPr>
              <a:t>Objetivos, metas e resultados:</a:t>
            </a:r>
            <a:endParaRPr lang="pt-BR" sz="3200" dirty="0">
              <a:latin typeface="Comic Sans MS" panose="030F0702030302020204" pitchFamily="66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lvl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2000" dirty="0">
                <a:latin typeface="Comic Sans MS" panose="030F0702030302020204" pitchFamily="66" charset="0"/>
              </a:rPr>
              <a:t>Manter registro na ficha espelho de saúde da criança/ vacinação de 100% das crianças que consultam no serviço</a:t>
            </a:r>
            <a:r>
              <a:rPr lang="pt-BR" sz="2000" dirty="0" smtClean="0">
                <a:latin typeface="Comic Sans MS" panose="030F0702030302020204" pitchFamily="66" charset="0"/>
              </a:rPr>
              <a:t>.</a:t>
            </a:r>
          </a:p>
          <a:p>
            <a:pPr lvl="0"/>
            <a:endParaRPr lang="pt-BR" dirty="0"/>
          </a:p>
          <a:p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368439362"/>
              </p:ext>
            </p:extLst>
          </p:nvPr>
        </p:nvGraphicFramePr>
        <p:xfrm>
          <a:off x="2411760" y="3068960"/>
          <a:ext cx="4581525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2555776" y="567473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dirty="0"/>
              <a:t>Figura 8. Proporção de crianças com registro atualizado</a:t>
            </a:r>
          </a:p>
        </p:txBody>
      </p:sp>
    </p:spTree>
    <p:extLst>
      <p:ext uri="{BB962C8B-B14F-4D97-AF65-F5344CB8AC3E}">
        <p14:creationId xmlns:p14="http://schemas.microsoft.com/office/powerpoint/2010/main" val="286454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Christopher\Desktop\Nova pasta\Sem títu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007" y="0"/>
            <a:ext cx="4733220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Comic Sans MS" panose="030F0702030302020204" pitchFamily="66" charset="0"/>
              </a:rPr>
              <a:t>Objetivos, metas e resultados:</a:t>
            </a:r>
            <a:endParaRPr lang="pt-BR" sz="3200" dirty="0">
              <a:latin typeface="Comic Sans MS" panose="030F0702030302020204" pitchFamily="66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2000" dirty="0">
                <a:latin typeface="Comic Sans MS" panose="030F0702030302020204" pitchFamily="66" charset="0"/>
              </a:rPr>
              <a:t>Realizar avaliação de risco em 100% das crianças cadastradas no programa.</a:t>
            </a:r>
          </a:p>
          <a:p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306896308"/>
              </p:ext>
            </p:extLst>
          </p:nvPr>
        </p:nvGraphicFramePr>
        <p:xfrm>
          <a:off x="2242467" y="2854717"/>
          <a:ext cx="4581525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2250540" y="562437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dirty="0"/>
              <a:t>Figura 9. Proporção de crianças com avaliação de risco</a:t>
            </a:r>
          </a:p>
        </p:txBody>
      </p:sp>
    </p:spTree>
    <p:extLst>
      <p:ext uri="{BB962C8B-B14F-4D97-AF65-F5344CB8AC3E}">
        <p14:creationId xmlns:p14="http://schemas.microsoft.com/office/powerpoint/2010/main" val="181319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Christopher\Desktop\Nova pasta\Sem títu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007" y="0"/>
            <a:ext cx="4733220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Comic Sans MS" panose="030F0702030302020204" pitchFamily="66" charset="0"/>
              </a:rPr>
              <a:t>Objetivos, metas e resultados:</a:t>
            </a:r>
            <a:endParaRPr lang="pt-BR" sz="3200" dirty="0">
              <a:latin typeface="Comic Sans MS" panose="030F0702030302020204" pitchFamily="66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2000" dirty="0">
                <a:latin typeface="Comic Sans MS" panose="030F0702030302020204" pitchFamily="66" charset="0"/>
              </a:rPr>
              <a:t>Dar orientações para prevenir acidentes na infância em 100% das consultas de saúde da criança</a:t>
            </a:r>
            <a:r>
              <a:rPr lang="pt-BR" sz="2000" dirty="0" smtClean="0">
                <a:latin typeface="Comic Sans MS" panose="030F0702030302020204" pitchFamily="66" charset="0"/>
              </a:rPr>
              <a:t>.</a:t>
            </a:r>
          </a:p>
          <a:p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570493507"/>
              </p:ext>
            </p:extLst>
          </p:nvPr>
        </p:nvGraphicFramePr>
        <p:xfrm>
          <a:off x="2228892" y="2620491"/>
          <a:ext cx="4581525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2219617" y="533175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dirty="0"/>
              <a:t>Figura 10. Proporção de crianças cujas mães receberam orientações sobre prevenção de acidentes na infância </a:t>
            </a:r>
          </a:p>
        </p:txBody>
      </p:sp>
    </p:spTree>
    <p:extLst>
      <p:ext uri="{BB962C8B-B14F-4D97-AF65-F5344CB8AC3E}">
        <p14:creationId xmlns:p14="http://schemas.microsoft.com/office/powerpoint/2010/main" val="376521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Christopher\Desktop\Nova pasta\Sem títu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007" y="0"/>
            <a:ext cx="4733220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180528" y="27566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3200" dirty="0" smtClean="0">
                <a:latin typeface="Comic Sans MS" panose="030F0702030302020204" pitchFamily="66" charset="0"/>
              </a:rPr>
              <a:t>Objetivos, metas e resultados:</a:t>
            </a:r>
            <a:endParaRPr lang="pt-BR" sz="3200" dirty="0">
              <a:latin typeface="Comic Sans MS" panose="030F0702030302020204" pitchFamily="66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2000" dirty="0">
                <a:latin typeface="Comic Sans MS" panose="030F0702030302020204" pitchFamily="66" charset="0"/>
              </a:rPr>
              <a:t>Colocar 100% das crianças para mamar durante a primeira consulta</a:t>
            </a:r>
            <a:r>
              <a:rPr lang="pt-BR" dirty="0"/>
              <a:t>.</a:t>
            </a:r>
          </a:p>
          <a:p>
            <a:endParaRPr lang="pt-BR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099710547"/>
              </p:ext>
            </p:extLst>
          </p:nvPr>
        </p:nvGraphicFramePr>
        <p:xfrm>
          <a:off x="251520" y="2620491"/>
          <a:ext cx="4581525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5026108" y="2803865"/>
            <a:ext cx="40324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No primeiro mês de intervenção 60% das crianças haviam sido colocadas para mamar durante a primeira consulta de puericultura. No segundo mês esse número foi de 57%, 60% no terceiro mês e 59% no quarto mês de intervenção.</a:t>
            </a:r>
          </a:p>
        </p:txBody>
      </p:sp>
      <p:sp>
        <p:nvSpPr>
          <p:cNvPr id="8" name="Retângulo 7"/>
          <p:cNvSpPr/>
          <p:nvPr/>
        </p:nvSpPr>
        <p:spPr>
          <a:xfrm>
            <a:off x="179512" y="537321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dirty="0"/>
              <a:t>Figura 11. Número de crianças colocadas para mamar durante a </a:t>
            </a:r>
            <a:r>
              <a:rPr lang="pt-BR" sz="1600" dirty="0"/>
              <a:t>primeira</a:t>
            </a:r>
            <a:r>
              <a:rPr lang="pt-BR" dirty="0"/>
              <a:t> consulta.</a:t>
            </a:r>
          </a:p>
        </p:txBody>
      </p:sp>
      <p:sp>
        <p:nvSpPr>
          <p:cNvPr id="2" name="Retângulo 1"/>
          <p:cNvSpPr/>
          <p:nvPr/>
        </p:nvSpPr>
        <p:spPr>
          <a:xfrm>
            <a:off x="5026108" y="2708920"/>
            <a:ext cx="4010388" cy="1944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20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Christopher\Desktop\Nova pasta\Sem títu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007" y="0"/>
            <a:ext cx="4733220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Comic Sans MS" panose="030F0702030302020204" pitchFamily="66" charset="0"/>
              </a:rPr>
              <a:t>Objetivos, metas e resultados:</a:t>
            </a:r>
            <a:endParaRPr lang="pt-BR" sz="3200" dirty="0">
              <a:latin typeface="Comic Sans MS" panose="030F0702030302020204" pitchFamily="66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199" y="1600200"/>
            <a:ext cx="8682037" cy="4525963"/>
          </a:xfrm>
        </p:spPr>
        <p:txBody>
          <a:bodyPr/>
          <a:lstStyle/>
          <a:p>
            <a:pPr lvl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1800" dirty="0">
                <a:latin typeface="Comic Sans MS" panose="030F0702030302020204" pitchFamily="66" charset="0"/>
              </a:rPr>
              <a:t>Fornecer orientações nutricionais para 100% das crianças e seus responsáveis frequentadores da(s) creche(s) foco(s) da intervenção da área de abrangência da unidade de saúde.</a:t>
            </a:r>
          </a:p>
          <a:p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852343555"/>
              </p:ext>
            </p:extLst>
          </p:nvPr>
        </p:nvGraphicFramePr>
        <p:xfrm>
          <a:off x="2134244" y="3029366"/>
          <a:ext cx="4581525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2442392" y="573325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1600" dirty="0"/>
              <a:t>Figura 12. Proporção de crianças cujas mães receberam orientações nutricionais de acordo com a faixa etária</a:t>
            </a:r>
          </a:p>
        </p:txBody>
      </p:sp>
    </p:spTree>
    <p:extLst>
      <p:ext uri="{BB962C8B-B14F-4D97-AF65-F5344CB8AC3E}">
        <p14:creationId xmlns:p14="http://schemas.microsoft.com/office/powerpoint/2010/main" val="19873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Christopher\Desktop\Nova pasta\Sem títu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007" y="0"/>
            <a:ext cx="4733220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180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200" dirty="0" smtClean="0">
                <a:latin typeface="Comic Sans MS" panose="030F0702030302020204" pitchFamily="66" charset="0"/>
              </a:rPr>
              <a:t>Objetivos, metas e resultados</a:t>
            </a:r>
            <a:r>
              <a:rPr lang="pt-BR" dirty="0" smtClean="0"/>
              <a:t>: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10207" y="1550783"/>
            <a:ext cx="8229600" cy="4525963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1800" dirty="0">
                <a:latin typeface="Comic Sans MS" panose="030F0702030302020204" pitchFamily="66" charset="0"/>
              </a:rPr>
              <a:t>Orientar sobre higiene bucal, etiologia e prevenção da cárie para 100% responsáveis das crianças de 0 a 72 meses cadastradas no programa de puericultura da unidade de saúde.</a:t>
            </a:r>
          </a:p>
          <a:p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500650687"/>
              </p:ext>
            </p:extLst>
          </p:nvPr>
        </p:nvGraphicFramePr>
        <p:xfrm>
          <a:off x="2267744" y="2908523"/>
          <a:ext cx="4581525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2339752" y="566124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1600" dirty="0"/>
              <a:t>Figura 13. Proporção de crianças cujas mães receberam orientação individual sobre higiene bucal, etiologia e prevenção de cárie.</a:t>
            </a:r>
          </a:p>
        </p:txBody>
      </p:sp>
    </p:spTree>
    <p:extLst>
      <p:ext uri="{BB962C8B-B14F-4D97-AF65-F5344CB8AC3E}">
        <p14:creationId xmlns:p14="http://schemas.microsoft.com/office/powerpoint/2010/main" val="194470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Christopher\Desktop\Nova pasta\Sem títu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007" y="0"/>
            <a:ext cx="4733220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186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Comic Sans MS" panose="030F0702030302020204" pitchFamily="66" charset="0"/>
              </a:rPr>
              <a:t>Objetivos, metas e resultados:</a:t>
            </a:r>
            <a:endParaRPr lang="pt-BR" sz="3200" dirty="0">
              <a:latin typeface="Comic Sans MS" panose="030F0702030302020204" pitchFamily="66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35359" y="1484784"/>
            <a:ext cx="8579296" cy="4525963"/>
          </a:xfrm>
        </p:spPr>
        <p:txBody>
          <a:bodyPr/>
          <a:lstStyle/>
          <a:p>
            <a:pPr lvl="0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1800" dirty="0" smtClean="0">
                <a:latin typeface="Comic Sans MS" panose="030F0702030302020204" pitchFamily="66" charset="0"/>
              </a:rPr>
              <a:t>Orientar sobre hábitos de sucção nutritiva e não nutritiva e prevenção de </a:t>
            </a:r>
            <a:r>
              <a:rPr lang="pt-BR" sz="1800" dirty="0" err="1" smtClean="0">
                <a:latin typeface="Comic Sans MS" panose="030F0702030302020204" pitchFamily="66" charset="0"/>
              </a:rPr>
              <a:t>oclusopatias</a:t>
            </a:r>
            <a:r>
              <a:rPr lang="pt-BR" sz="1800" dirty="0" smtClean="0">
                <a:latin typeface="Comic Sans MS" panose="030F0702030302020204" pitchFamily="66" charset="0"/>
              </a:rPr>
              <a:t> para 100% dos responsáveis de crianças de 0 a 72 meses de idade cadastradas no programa de puericultura da unidade de saúde.</a:t>
            </a:r>
          </a:p>
          <a:p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696172964"/>
              </p:ext>
            </p:extLst>
          </p:nvPr>
        </p:nvGraphicFramePr>
        <p:xfrm>
          <a:off x="1979712" y="2980531"/>
          <a:ext cx="4581525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1958987" y="5602433"/>
            <a:ext cx="4932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 smtClean="0"/>
              <a:t>Figura 14. Proporção de crianças cujas mães receberam orientações sobre hábitos de sucção nutritiva e não nutritiva e </a:t>
            </a:r>
            <a:r>
              <a:rPr lang="pt-BR" sz="1600" dirty="0" err="1" smtClean="0"/>
              <a:t>oclusopatias</a:t>
            </a:r>
            <a:r>
              <a:rPr lang="pt-BR" sz="1600" dirty="0" smtClean="0"/>
              <a:t>. 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3028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Comic Sans MS" panose="030F0702030302020204" pitchFamily="66" charset="0"/>
              </a:rPr>
              <a:t>Discussão:</a:t>
            </a:r>
            <a:endParaRPr lang="pt-BR" sz="3200" dirty="0">
              <a:latin typeface="Comic Sans MS" panose="030F0702030302020204" pitchFamily="66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FF0000"/>
              </a:buClr>
            </a:pPr>
            <a:r>
              <a:rPr lang="pt-BR" sz="2200" dirty="0">
                <a:latin typeface="Comic Sans MS" panose="030F0702030302020204" pitchFamily="66" charset="0"/>
              </a:rPr>
              <a:t>O</a:t>
            </a:r>
            <a:r>
              <a:rPr lang="pt-BR" sz="2200" dirty="0" smtClean="0">
                <a:latin typeface="Comic Sans MS" panose="030F0702030302020204" pitchFamily="66" charset="0"/>
              </a:rPr>
              <a:t> </a:t>
            </a:r>
            <a:r>
              <a:rPr lang="pt-BR" sz="2200" dirty="0">
                <a:latin typeface="Comic Sans MS" panose="030F0702030302020204" pitchFamily="66" charset="0"/>
              </a:rPr>
              <a:t>projeto de intervenção foi muito importante em nosso município. Pois, mesmo que, este trabalho vinha sendo realizado. O mesmo não estava adequadamente organizado, faltava um protocolo clínico padrão, medidas de orientação mais didáticas para os pais ou responsáveis e também o registro e controle dos resultados obtidos para avaliação e planejamento de estratégias futuras.</a:t>
            </a:r>
          </a:p>
          <a:p>
            <a:pPr marL="0" indent="0">
              <a:buClr>
                <a:srgbClr val="FF0000"/>
              </a:buClr>
              <a:buNone/>
            </a:pP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725144"/>
            <a:ext cx="1826866" cy="182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97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dirty="0" smtClean="0">
                <a:latin typeface="Comic Sans MS" panose="030F0702030302020204" pitchFamily="66" charset="0"/>
              </a:rPr>
              <a:t>Reflexão sobre o processo pessoal de aprendizagem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630288" y="2332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 smtClean="0">
                <a:latin typeface="Comic Sans MS" panose="030F0702030302020204" pitchFamily="66" charset="0"/>
              </a:rPr>
              <a:t>Conhecimento mais profundo do processo de promoção de saúde coletiva em nosso município.</a:t>
            </a:r>
          </a:p>
          <a:p>
            <a:pPr marL="0" indent="0">
              <a:buNone/>
            </a:pPr>
            <a:endParaRPr lang="pt-B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pt-BR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pt-BR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Comic Sans MS" panose="030F0702030302020204" pitchFamily="66" charset="0"/>
              </a:rPr>
              <a:t>Estudar assuntos desconhecidos como: puericultura, saúde da criança, medidas preventivas e curativas. </a:t>
            </a:r>
          </a:p>
          <a:p>
            <a:pPr marL="0" indent="0">
              <a:buNone/>
            </a:pPr>
            <a:endParaRPr lang="pt-B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pt-B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Comic Sans MS" panose="030F0702030302020204" pitchFamily="66" charset="0"/>
              </a:rPr>
              <a:t>Intervenção teve pontos positivos e negativos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619944" y="3789040"/>
            <a:ext cx="7992888" cy="1224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19944" y="2141240"/>
            <a:ext cx="7992888" cy="1224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616061" y="5229200"/>
            <a:ext cx="7992888" cy="1224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21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ristopher\Desktop\Nova pasta\Sem títu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007" y="0"/>
            <a:ext cx="4733220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Comic Sans MS" panose="030F0702030302020204" pitchFamily="66" charset="0"/>
              </a:rPr>
              <a:t>Introdução:</a:t>
            </a:r>
            <a:endParaRPr lang="pt-BR" sz="3200" dirty="0">
              <a:latin typeface="Comic Sans MS" panose="030F0702030302020204" pitchFamily="66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FF0000"/>
              </a:buClr>
            </a:pPr>
            <a:r>
              <a:rPr lang="pt-BR" sz="2000" b="1" dirty="0" smtClean="0">
                <a:latin typeface="Comic Sans MS" panose="030F0702030302020204" pitchFamily="66" charset="0"/>
              </a:rPr>
              <a:t>Ernestina – RS</a:t>
            </a:r>
            <a:r>
              <a:rPr lang="pt-BR" sz="2000" dirty="0" smtClean="0">
                <a:latin typeface="Comic Sans MS" panose="030F0702030302020204" pitchFamily="66" charset="0"/>
              </a:rPr>
              <a:t>, população de 3088 hab. 314 quilômetros de Porto Alegre. Economia baseada principalmente no setor agropecuário.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</a:pPr>
            <a:r>
              <a:rPr lang="pt-BR" sz="2000" dirty="0" smtClean="0">
                <a:latin typeface="Comic Sans MS" panose="030F0702030302020204" pitchFamily="66" charset="0"/>
              </a:rPr>
              <a:t>Possui </a:t>
            </a:r>
            <a:r>
              <a:rPr lang="pt-BR" sz="2000" b="1" dirty="0" smtClean="0">
                <a:latin typeface="Comic Sans MS" panose="030F0702030302020204" pitchFamily="66" charset="0"/>
              </a:rPr>
              <a:t>uma unidade ESF</a:t>
            </a:r>
            <a:r>
              <a:rPr lang="pt-BR" sz="2000" dirty="0" smtClean="0">
                <a:latin typeface="Comic Sans MS" panose="030F0702030302020204" pitchFamily="66" charset="0"/>
              </a:rPr>
              <a:t>, localizada na sede do município.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</a:pPr>
            <a:r>
              <a:rPr lang="pt-BR" sz="2000" b="1" dirty="0" smtClean="0">
                <a:latin typeface="Comic Sans MS" panose="030F0702030302020204" pitchFamily="66" charset="0"/>
              </a:rPr>
              <a:t>Importância do projeto de intervenção: </a:t>
            </a:r>
            <a:r>
              <a:rPr lang="pt-BR" sz="2000" dirty="0" smtClean="0">
                <a:latin typeface="Comic Sans MS" panose="030F0702030302020204" pitchFamily="66" charset="0"/>
              </a:rPr>
              <a:t>padronizar o atendimento a crianças de 0-72 meses; melhorar o registro das ações realizadas; melhorar a prevenção e promoção de saúde.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</a:pPr>
            <a:r>
              <a:rPr lang="pt-BR" sz="2000" b="1" dirty="0" smtClean="0">
                <a:latin typeface="Comic Sans MS" panose="030F0702030302020204" pitchFamily="66" charset="0"/>
              </a:rPr>
              <a:t>Situação prévia a intervenção: </a:t>
            </a:r>
            <a:r>
              <a:rPr lang="pt-BR" sz="2000" dirty="0" smtClean="0">
                <a:latin typeface="Comic Sans MS" panose="030F0702030302020204" pitchFamily="66" charset="0"/>
              </a:rPr>
              <a:t>ausência de registro dessas ações; falta de protocolo de atendimento padronizado; medidas coletivas de prevenção e promoção de saúde insatisfatórias. </a:t>
            </a:r>
            <a:endParaRPr lang="pt-BR" sz="2000" b="1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15812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" y="0"/>
            <a:ext cx="9139064" cy="6858000"/>
          </a:xfrm>
          <a:prstGeom prst="rect">
            <a:avLst/>
          </a:prstGeom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-1260648" y="292494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8000" dirty="0" smtClean="0"/>
          </a:p>
          <a:p>
            <a:pPr marL="0" indent="0" algn="ctr">
              <a:buNone/>
            </a:pPr>
            <a:r>
              <a:rPr lang="pt-BR" sz="3600" dirty="0" smtClean="0">
                <a:latin typeface="Comic Sans MS" panose="030F0702030302020204" pitchFamily="66" charset="0"/>
              </a:rPr>
              <a:t>Obrigado...</a:t>
            </a:r>
            <a:endParaRPr lang="pt-BR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91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Christopher\Desktop\Nova pasta\Sem títu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007" y="0"/>
            <a:ext cx="4733220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Comic Sans MS" panose="030F0702030302020204" pitchFamily="66" charset="0"/>
              </a:rPr>
              <a:t>Objetivos:</a:t>
            </a:r>
            <a:endParaRPr lang="pt-BR" sz="3200" dirty="0">
              <a:latin typeface="Comic Sans MS" panose="030F0702030302020204" pitchFamily="66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419" y="4653136"/>
            <a:ext cx="2476500" cy="1847850"/>
          </a:xfrm>
          <a:prstGeom prst="rect">
            <a:avLst/>
          </a:prstGeom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10207" y="117035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 </a:t>
            </a:r>
          </a:p>
          <a:p>
            <a:pPr lvl="0">
              <a:lnSpc>
                <a:spcPct val="150000"/>
              </a:lnSpc>
              <a:buClr>
                <a:srgbClr val="FF0000"/>
              </a:buClr>
            </a:pPr>
            <a:r>
              <a:rPr lang="pt-BR" sz="2200" dirty="0">
                <a:latin typeface="Comic Sans MS" panose="030F0702030302020204" pitchFamily="66" charset="0"/>
              </a:rPr>
              <a:t>Ampliar a cobertura de atenção à saúde da criança.</a:t>
            </a:r>
          </a:p>
          <a:p>
            <a:pPr lvl="0">
              <a:lnSpc>
                <a:spcPct val="150000"/>
              </a:lnSpc>
              <a:buClr>
                <a:srgbClr val="FF0000"/>
              </a:buClr>
            </a:pPr>
            <a:r>
              <a:rPr lang="pt-BR" sz="2200" dirty="0">
                <a:latin typeface="Comic Sans MS" panose="030F0702030302020204" pitchFamily="66" charset="0"/>
              </a:rPr>
              <a:t>Melhorar a adesão ao programa de saúde da criança.</a:t>
            </a:r>
          </a:p>
          <a:p>
            <a:pPr lvl="0">
              <a:lnSpc>
                <a:spcPct val="150000"/>
              </a:lnSpc>
              <a:buClr>
                <a:srgbClr val="FF0000"/>
              </a:buClr>
            </a:pPr>
            <a:r>
              <a:rPr lang="pt-BR" sz="2200" dirty="0">
                <a:latin typeface="Comic Sans MS" panose="030F0702030302020204" pitchFamily="66" charset="0"/>
              </a:rPr>
              <a:t>Melhorar a qualidade do atendimento à criança.</a:t>
            </a:r>
          </a:p>
          <a:p>
            <a:pPr lvl="0">
              <a:lnSpc>
                <a:spcPct val="150000"/>
              </a:lnSpc>
              <a:buClr>
                <a:srgbClr val="FF0000"/>
              </a:buClr>
            </a:pPr>
            <a:r>
              <a:rPr lang="pt-BR" sz="2200" dirty="0">
                <a:latin typeface="Comic Sans MS" panose="030F0702030302020204" pitchFamily="66" charset="0"/>
              </a:rPr>
              <a:t>Melhorar registros das informações.</a:t>
            </a:r>
          </a:p>
          <a:p>
            <a:pPr lvl="0">
              <a:lnSpc>
                <a:spcPct val="150000"/>
              </a:lnSpc>
              <a:buClr>
                <a:srgbClr val="FF0000"/>
              </a:buClr>
            </a:pPr>
            <a:r>
              <a:rPr lang="pt-BR" sz="2200" dirty="0">
                <a:latin typeface="Comic Sans MS" panose="030F0702030302020204" pitchFamily="66" charset="0"/>
              </a:rPr>
              <a:t>Mapear crianças de risco pertencentes a área de abrangência.</a:t>
            </a:r>
          </a:p>
          <a:p>
            <a:pPr lvl="0">
              <a:lnSpc>
                <a:spcPct val="150000"/>
              </a:lnSpc>
              <a:buClr>
                <a:srgbClr val="FF0000"/>
              </a:buClr>
            </a:pPr>
            <a:r>
              <a:rPr lang="pt-BR" sz="2200" dirty="0">
                <a:latin typeface="Comic Sans MS" panose="030F0702030302020204" pitchFamily="66" charset="0"/>
              </a:rPr>
              <a:t>Promover saúde.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77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Christopher\Desktop\Nova pasta\Sem títu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007" y="0"/>
            <a:ext cx="4733220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Comic Sans MS" panose="030F0702030302020204" pitchFamily="66" charset="0"/>
              </a:rPr>
              <a:t>Metodologia:</a:t>
            </a:r>
            <a:endParaRPr lang="pt-BR" sz="3200" dirty="0">
              <a:latin typeface="Comic Sans MS" panose="030F0702030302020204" pitchFamily="66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Clr>
                <a:srgbClr val="FF0000"/>
              </a:buClr>
            </a:pPr>
            <a:r>
              <a:rPr lang="pt-BR" sz="2000" dirty="0" smtClean="0">
                <a:latin typeface="Comic Sans MS" panose="030F0702030302020204" pitchFamily="66" charset="0"/>
              </a:rPr>
              <a:t>Protocolo clínico baseado no </a:t>
            </a:r>
            <a:r>
              <a:rPr lang="pt-BR" sz="2000" b="1" dirty="0" smtClean="0">
                <a:latin typeface="Comic Sans MS" panose="030F0702030302020204" pitchFamily="66" charset="0"/>
              </a:rPr>
              <a:t>Protocolo de 2002 do Ministério da Saúde</a:t>
            </a:r>
            <a:r>
              <a:rPr lang="pt-BR" sz="2000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</a:pPr>
            <a:endParaRPr lang="pt-BR" sz="2000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buClr>
                <a:srgbClr val="FF0000"/>
              </a:buClr>
            </a:pPr>
            <a:r>
              <a:rPr lang="pt-BR" sz="2000" dirty="0" smtClean="0">
                <a:latin typeface="Comic Sans MS" panose="030F0702030302020204" pitchFamily="66" charset="0"/>
              </a:rPr>
              <a:t>Registro em ficha clínica, transferência para a </a:t>
            </a:r>
            <a:r>
              <a:rPr lang="pt-BR" sz="2000" b="1" dirty="0" smtClean="0">
                <a:latin typeface="Comic Sans MS" panose="030F0702030302020204" pitchFamily="66" charset="0"/>
              </a:rPr>
              <a:t>ficha “espelho” </a:t>
            </a:r>
            <a:r>
              <a:rPr lang="pt-BR" sz="2000" dirty="0" smtClean="0">
                <a:latin typeface="Comic Sans MS" panose="030F0702030302020204" pitchFamily="66" charset="0"/>
              </a:rPr>
              <a:t>e coleta de dados em </a:t>
            </a:r>
            <a:r>
              <a:rPr lang="pt-BR" sz="2000" b="1" dirty="0" smtClean="0">
                <a:latin typeface="Comic Sans MS" panose="030F0702030302020204" pitchFamily="66" charset="0"/>
              </a:rPr>
              <a:t>planilha </a:t>
            </a:r>
            <a:r>
              <a:rPr lang="pt-BR" sz="2000" b="1" i="1" dirty="0" err="1" smtClean="0">
                <a:latin typeface="Comic Sans MS" panose="030F0702030302020204" pitchFamily="66" charset="0"/>
              </a:rPr>
              <a:t>excel</a:t>
            </a:r>
            <a:r>
              <a:rPr lang="pt-BR" sz="2000" b="1" dirty="0" smtClean="0">
                <a:latin typeface="Comic Sans MS" panose="030F0702030302020204" pitchFamily="66" charset="0"/>
              </a:rPr>
              <a:t> </a:t>
            </a:r>
            <a:r>
              <a:rPr lang="pt-BR" sz="2000" dirty="0" smtClean="0">
                <a:latin typeface="Comic Sans MS" panose="030F0702030302020204" pitchFamily="66" charset="0"/>
              </a:rPr>
              <a:t>realizados semanalmente, pelo </a:t>
            </a:r>
            <a:r>
              <a:rPr lang="pt-BR" sz="2000" b="1" dirty="0" smtClean="0">
                <a:latin typeface="Comic Sans MS" panose="030F0702030302020204" pitchFamily="66" charset="0"/>
              </a:rPr>
              <a:t>cirurgião dentista</a:t>
            </a:r>
            <a:r>
              <a:rPr lang="pt-BR" sz="2000" dirty="0" smtClean="0">
                <a:latin typeface="Comic Sans MS" panose="030F0702030302020204" pitchFamily="66" charset="0"/>
              </a:rPr>
              <a:t> e </a:t>
            </a:r>
            <a:r>
              <a:rPr lang="pt-BR" sz="2000" b="1" dirty="0" smtClean="0">
                <a:latin typeface="Comic Sans MS" panose="030F0702030302020204" pitchFamily="66" charset="0"/>
              </a:rPr>
              <a:t>enfermeira</a:t>
            </a:r>
            <a:r>
              <a:rPr lang="pt-BR" sz="2000" dirty="0" smtClean="0">
                <a:latin typeface="Comic Sans MS" panose="030F0702030302020204" pitchFamily="66" charset="0"/>
              </a:rPr>
              <a:t>. 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</a:pPr>
            <a:endParaRPr lang="pt-BR" sz="2000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buClr>
                <a:srgbClr val="FF0000"/>
              </a:buClr>
            </a:pPr>
            <a:r>
              <a:rPr lang="pt-BR" sz="2000" b="1" dirty="0" smtClean="0">
                <a:latin typeface="Comic Sans MS" panose="030F0702030302020204" pitchFamily="66" charset="0"/>
              </a:rPr>
              <a:t>Reuniões com a equipe</a:t>
            </a:r>
            <a:r>
              <a:rPr lang="pt-BR" sz="2000" dirty="0" smtClean="0">
                <a:latin typeface="Comic Sans MS" panose="030F0702030302020204" pitchFamily="66" charset="0"/>
              </a:rPr>
              <a:t> de saúde para capacitar, informar e definir metas, objetivos e papel de cada membro no projeto.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</a:pPr>
            <a:endParaRPr lang="pt-BR" sz="2000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buClr>
                <a:srgbClr val="FF0000"/>
              </a:buClr>
            </a:pPr>
            <a:r>
              <a:rPr lang="pt-BR" sz="2000" b="1" dirty="0" smtClean="0">
                <a:latin typeface="Comic Sans MS" panose="030F0702030302020204" pitchFamily="66" charset="0"/>
              </a:rPr>
              <a:t>Divulgação do projeto</a:t>
            </a:r>
            <a:r>
              <a:rPr lang="pt-BR" sz="2000" dirty="0" smtClean="0">
                <a:latin typeface="Comic Sans MS" panose="030F0702030302020204" pitchFamily="66" charset="0"/>
              </a:rPr>
              <a:t> através durantes as consultas, mídia local e distribuição de </a:t>
            </a:r>
            <a:r>
              <a:rPr lang="pt-BR" sz="2000" b="1" dirty="0" smtClean="0">
                <a:latin typeface="Comic Sans MS" panose="030F0702030302020204" pitchFamily="66" charset="0"/>
              </a:rPr>
              <a:t>panfletos </a:t>
            </a:r>
            <a:r>
              <a:rPr lang="pt-BR" sz="2000" dirty="0" smtClean="0">
                <a:latin typeface="Comic Sans MS" panose="030F0702030302020204" pitchFamily="66" charset="0"/>
              </a:rPr>
              <a:t>pelas ACS. 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</a:pPr>
            <a:endParaRPr lang="pt-B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89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Christopher\Desktop\Nova pasta\Sem títu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007" y="0"/>
            <a:ext cx="4733220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252536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Comic Sans MS" panose="030F0702030302020204" pitchFamily="66" charset="0"/>
              </a:rPr>
              <a:t>Objetivos, metas e resultados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2000" dirty="0">
                <a:latin typeface="Comic Sans MS" panose="030F0702030302020204" pitchFamily="66" charset="0"/>
              </a:rPr>
              <a:t>Ampliar a cobertura da atenção à saúde de crianças entre zero e 72 meses da unidade saúde para 75%.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497337487"/>
              </p:ext>
            </p:extLst>
          </p:nvPr>
        </p:nvGraphicFramePr>
        <p:xfrm>
          <a:off x="179512" y="2641768"/>
          <a:ext cx="4725541" cy="2896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539552" y="5589240"/>
            <a:ext cx="37444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/>
              <a:t>Figura </a:t>
            </a:r>
            <a:r>
              <a:rPr lang="pt-BR" sz="1600" dirty="0"/>
              <a:t>1. Evolução mensal do indicador proporção de crianças de 0 -72 meses cadastradas no programa de puerpério.</a:t>
            </a:r>
          </a:p>
        </p:txBody>
      </p:sp>
      <p:sp>
        <p:nvSpPr>
          <p:cNvPr id="3" name="Retângulo 2"/>
          <p:cNvSpPr/>
          <p:nvPr/>
        </p:nvSpPr>
        <p:spPr>
          <a:xfrm>
            <a:off x="5262319" y="3212976"/>
            <a:ext cx="36724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Comic Sans MS" panose="030F0702030302020204" pitchFamily="66" charset="0"/>
              </a:rPr>
              <a:t>De </a:t>
            </a:r>
            <a:r>
              <a:rPr lang="pt-BR" dirty="0">
                <a:latin typeface="Comic Sans MS" panose="030F0702030302020204" pitchFamily="66" charset="0"/>
              </a:rPr>
              <a:t>216 crianças residentes no município tivemos 5 cadastradas no primeiro mês (2,3%), 14 no segundo mês (6,5%), 15 no terceiro (6,9%) e 22 no quarto mês (10,2%). </a:t>
            </a:r>
          </a:p>
        </p:txBody>
      </p:sp>
      <p:sp>
        <p:nvSpPr>
          <p:cNvPr id="7" name="Retângulo 6"/>
          <p:cNvSpPr/>
          <p:nvPr/>
        </p:nvSpPr>
        <p:spPr>
          <a:xfrm>
            <a:off x="5292081" y="3068960"/>
            <a:ext cx="3672408" cy="189834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25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Christopher\Desktop\Nova pasta\Sem títu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007" y="0"/>
            <a:ext cx="4733220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Comic Sans MS" panose="030F0702030302020204" pitchFamily="66" charset="0"/>
              </a:rPr>
              <a:t>Objetivos, metas e resultados:</a:t>
            </a:r>
            <a:endParaRPr lang="pt-BR" sz="3200" dirty="0">
              <a:latin typeface="Comic Sans MS" panose="030F0702030302020204" pitchFamily="66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2000" dirty="0">
                <a:latin typeface="Comic Sans MS" panose="030F0702030302020204" pitchFamily="66" charset="0"/>
              </a:rPr>
              <a:t>Realizar a primeira consulta na primeira semana de vida para 40% das crianças cadastradas</a:t>
            </a:r>
            <a:r>
              <a:rPr lang="pt-BR" sz="2000" dirty="0" smtClean="0">
                <a:latin typeface="Comic Sans MS" panose="030F0702030302020204" pitchFamily="66" charset="0"/>
              </a:rPr>
              <a:t>.</a:t>
            </a:r>
          </a:p>
          <a:p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792585146"/>
              </p:ext>
            </p:extLst>
          </p:nvPr>
        </p:nvGraphicFramePr>
        <p:xfrm>
          <a:off x="251520" y="2916733"/>
          <a:ext cx="4581525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467544" y="580139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Figura 2. Proporção de crianças com primeira consulta na primeira semana de vida.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5327576" y="3140968"/>
            <a:ext cx="34928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Comic Sans MS" panose="030F0702030302020204" pitchFamily="66" charset="0"/>
              </a:rPr>
              <a:t>60</a:t>
            </a:r>
            <a:r>
              <a:rPr lang="pt-BR" dirty="0">
                <a:latin typeface="Comic Sans MS" panose="030F0702030302020204" pitchFamily="66" charset="0"/>
              </a:rPr>
              <a:t>% das crianças acompanhadas no primeiro mês realizaram primeira consulta na primeira semana de vida, e 57,1%, 60% e 54,4% no segundo, terceiro e quarto mês, respectivamente, realizaram a puericultura na primeira semana de vida.</a:t>
            </a:r>
          </a:p>
        </p:txBody>
      </p:sp>
      <p:sp>
        <p:nvSpPr>
          <p:cNvPr id="7" name="Retângulo 6"/>
          <p:cNvSpPr/>
          <p:nvPr/>
        </p:nvSpPr>
        <p:spPr>
          <a:xfrm>
            <a:off x="5220072" y="2924944"/>
            <a:ext cx="3744416" cy="28764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57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Christopher\Desktop\Nova pasta\Sem títu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007" y="0"/>
            <a:ext cx="4733220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Comic Sans MS" panose="030F0702030302020204" pitchFamily="66" charset="0"/>
              </a:rPr>
              <a:t>Objetivos, metas e resultados:</a:t>
            </a:r>
            <a:endParaRPr lang="pt-BR" sz="3200" dirty="0">
              <a:latin typeface="Comic Sans MS" panose="030F0702030302020204" pitchFamily="66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2000" dirty="0">
                <a:latin typeface="Comic Sans MS" panose="030F0702030302020204" pitchFamily="66" charset="0"/>
              </a:rPr>
              <a:t>Monitorar o crescimento em 100% das crianças.</a:t>
            </a:r>
          </a:p>
          <a:p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4039309574"/>
              </p:ext>
            </p:extLst>
          </p:nvPr>
        </p:nvGraphicFramePr>
        <p:xfrm>
          <a:off x="2134244" y="2829778"/>
          <a:ext cx="4581525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2411760" y="55881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dirty="0"/>
              <a:t>Figura 3. Proporção de crianças com monitoramento de crescimento</a:t>
            </a:r>
          </a:p>
        </p:txBody>
      </p:sp>
    </p:spTree>
    <p:extLst>
      <p:ext uri="{BB962C8B-B14F-4D97-AF65-F5344CB8AC3E}">
        <p14:creationId xmlns:p14="http://schemas.microsoft.com/office/powerpoint/2010/main" val="177753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Christopher\Desktop\Nova pasta\Sem títu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007" y="0"/>
            <a:ext cx="4733220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Comic Sans MS" panose="030F0702030302020204" pitchFamily="66" charset="0"/>
              </a:rPr>
              <a:t>Objetivos, metas e resultados:</a:t>
            </a:r>
            <a:endParaRPr lang="pt-BR" sz="3200" dirty="0">
              <a:latin typeface="Comic Sans MS" panose="030F0702030302020204" pitchFamily="66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2000" dirty="0">
                <a:latin typeface="Comic Sans MS" panose="030F0702030302020204" pitchFamily="66" charset="0"/>
              </a:rPr>
              <a:t>Vacinar 100% das crianças de acordo com a idade.</a:t>
            </a:r>
          </a:p>
          <a:p>
            <a:endParaRPr lang="pt-BR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432731208"/>
              </p:ext>
            </p:extLst>
          </p:nvPr>
        </p:nvGraphicFramePr>
        <p:xfrm>
          <a:off x="467544" y="2564904"/>
          <a:ext cx="4581525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539552" y="5229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dirty="0"/>
              <a:t>Figura 4. Proporção de crianças com vacinação em dia para a idade</a:t>
            </a:r>
          </a:p>
        </p:txBody>
      </p:sp>
      <p:sp>
        <p:nvSpPr>
          <p:cNvPr id="8" name="Retângulo 7"/>
          <p:cNvSpPr/>
          <p:nvPr/>
        </p:nvSpPr>
        <p:spPr>
          <a:xfrm>
            <a:off x="5796136" y="3567207"/>
            <a:ext cx="3060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Comic Sans MS" panose="030F0702030302020204" pitchFamily="66" charset="0"/>
              </a:rPr>
              <a:t>No primeiro mês </a:t>
            </a:r>
            <a:r>
              <a:rPr lang="pt-BR" dirty="0" smtClean="0">
                <a:latin typeface="Comic Sans MS" panose="030F0702030302020204" pitchFamily="66" charset="0"/>
              </a:rPr>
              <a:t>obtivemos 100</a:t>
            </a:r>
            <a:r>
              <a:rPr lang="pt-BR" dirty="0">
                <a:latin typeface="Comic Sans MS" panose="030F0702030302020204" pitchFamily="66" charset="0"/>
              </a:rPr>
              <a:t>% das crianças acompanhadas com vacinação em dia, já nos meses subsequentes tivemos 100% no segundo, 100% no terceiro e 81,8% no quarto mês. </a:t>
            </a:r>
          </a:p>
        </p:txBody>
      </p:sp>
      <p:sp>
        <p:nvSpPr>
          <p:cNvPr id="2" name="Retângulo 1"/>
          <p:cNvSpPr/>
          <p:nvPr/>
        </p:nvSpPr>
        <p:spPr>
          <a:xfrm>
            <a:off x="5796136" y="3567207"/>
            <a:ext cx="3060848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466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Christopher\Desktop\Nova pasta\Sem títu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007" y="0"/>
            <a:ext cx="4733220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Comic Sans MS" panose="030F0702030302020204" pitchFamily="66" charset="0"/>
              </a:rPr>
              <a:t>Objetivos, metas e resultados:</a:t>
            </a:r>
            <a:endParaRPr lang="pt-BR" sz="3200" dirty="0">
              <a:latin typeface="Comic Sans MS" panose="030F0702030302020204" pitchFamily="66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z="2000" dirty="0">
                <a:latin typeface="Comic Sans MS" panose="030F0702030302020204" pitchFamily="66" charset="0"/>
              </a:rPr>
              <a:t>Realizar triagem auditiva em 100% das crianças.</a:t>
            </a:r>
          </a:p>
          <a:p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4053475667"/>
              </p:ext>
            </p:extLst>
          </p:nvPr>
        </p:nvGraphicFramePr>
        <p:xfrm>
          <a:off x="467544" y="2636912"/>
          <a:ext cx="4581525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467544" y="53012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dirty="0"/>
              <a:t>Figura 5. Proporção de crianças com triagem auditiva</a:t>
            </a:r>
          </a:p>
        </p:txBody>
      </p:sp>
      <p:sp>
        <p:nvSpPr>
          <p:cNvPr id="7" name="Retângulo 6"/>
          <p:cNvSpPr/>
          <p:nvPr/>
        </p:nvSpPr>
        <p:spPr>
          <a:xfrm>
            <a:off x="5543600" y="2765909"/>
            <a:ext cx="3276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latin typeface="Comic Sans MS" panose="030F0702030302020204" pitchFamily="66" charset="0"/>
              </a:rPr>
              <a:t>No </a:t>
            </a:r>
            <a:r>
              <a:rPr lang="pt-BR" dirty="0">
                <a:latin typeface="Comic Sans MS" panose="030F0702030302020204" pitchFamily="66" charset="0"/>
              </a:rPr>
              <a:t>primeiro mês 80% das crianças acompanhadas haviam realizado triagem </a:t>
            </a:r>
            <a:r>
              <a:rPr lang="pt-BR" dirty="0" smtClean="0">
                <a:latin typeface="Comic Sans MS" panose="030F0702030302020204" pitchFamily="66" charset="0"/>
              </a:rPr>
              <a:t>auditiva. </a:t>
            </a:r>
            <a:r>
              <a:rPr lang="pt-BR" dirty="0">
                <a:latin typeface="Comic Sans MS" panose="030F0702030302020204" pitchFamily="66" charset="0"/>
              </a:rPr>
              <a:t>No segundo mês, 71,4% dos cadastrados realizaram esse procedimento, seguidos de 73,3% e 72,2% no terceiro e quarto mês.</a:t>
            </a:r>
          </a:p>
        </p:txBody>
      </p:sp>
      <p:sp>
        <p:nvSpPr>
          <p:cNvPr id="2" name="Retângulo 1"/>
          <p:cNvSpPr/>
          <p:nvPr/>
        </p:nvSpPr>
        <p:spPr>
          <a:xfrm>
            <a:off x="5543600" y="2694191"/>
            <a:ext cx="3276872" cy="2585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04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1066</Words>
  <Application>Microsoft Office PowerPoint</Application>
  <PresentationFormat>Apresentação na tela (4:3)</PresentationFormat>
  <Paragraphs>83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Christopher Berwig Turma 4</vt:lpstr>
      <vt:lpstr>Introdução:</vt:lpstr>
      <vt:lpstr>Objetivos:</vt:lpstr>
      <vt:lpstr>Metodologia:</vt:lpstr>
      <vt:lpstr>Objetivos, metas e resultados:</vt:lpstr>
      <vt:lpstr>Objetivos, metas e resultados:</vt:lpstr>
      <vt:lpstr>Objetivos, metas e resultados:</vt:lpstr>
      <vt:lpstr>Objetivos, metas e resultados:</vt:lpstr>
      <vt:lpstr>Objetivos, metas e resultados:</vt:lpstr>
      <vt:lpstr>Objetivos, metas e resultados:</vt:lpstr>
      <vt:lpstr>Objetivos, metas e resultados:</vt:lpstr>
      <vt:lpstr>Objetivos, metas e resultados:</vt:lpstr>
      <vt:lpstr>Objetivos, metas e resultados:</vt:lpstr>
      <vt:lpstr>Objetivos, metas e resultados:</vt:lpstr>
      <vt:lpstr>Objetivos, metas e resultados:</vt:lpstr>
      <vt:lpstr>Objetivos, metas e resultados: </vt:lpstr>
      <vt:lpstr>Objetivos, metas e resultados:</vt:lpstr>
      <vt:lpstr>Discussão:</vt:lpstr>
      <vt:lpstr>Reflexão sobre o processo pessoal de aprendizagem: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Christopher</dc:creator>
  <cp:lastModifiedBy>Christopher</cp:lastModifiedBy>
  <cp:revision>61</cp:revision>
  <dcterms:created xsi:type="dcterms:W3CDTF">2014-03-27T20:49:15Z</dcterms:created>
  <dcterms:modified xsi:type="dcterms:W3CDTF">2014-03-31T13:53:44Z</dcterms:modified>
</cp:coreProperties>
</file>