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69" d="100"/>
          <a:sy n="69" d="100"/>
        </p:scale>
        <p:origin x="-14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0.2492462311557789</c:v>
                </c:pt>
                <c:pt idx="1">
                  <c:v>0.48643216080402008</c:v>
                </c:pt>
                <c:pt idx="2">
                  <c:v>0.74472361809045229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622592"/>
        <c:axId val="73954432"/>
      </c:barChart>
      <c:catAx>
        <c:axId val="7062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954432"/>
        <c:crosses val="autoZero"/>
        <c:auto val="1"/>
        <c:lblAlgn val="ctr"/>
        <c:lblOffset val="100"/>
        <c:noMultiLvlLbl val="0"/>
      </c:catAx>
      <c:valAx>
        <c:axId val="739544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622592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E791-0C2C-4490-87F6-478AE5650863}" type="datetimeFigureOut">
              <a:rPr lang="pt-BR" smtClean="0"/>
              <a:t>25/10/2015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4EE4-8B6B-4F82-8225-E1B19109FEB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E791-0C2C-4490-87F6-478AE5650863}" type="datetimeFigureOut">
              <a:rPr lang="pt-BR" smtClean="0"/>
              <a:t>25/10/2015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4EE4-8B6B-4F82-8225-E1B19109FEB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E791-0C2C-4490-87F6-478AE5650863}" type="datetimeFigureOut">
              <a:rPr lang="pt-BR" smtClean="0"/>
              <a:t>25/10/2015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4EE4-8B6B-4F82-8225-E1B19109FEB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E791-0C2C-4490-87F6-478AE5650863}" type="datetimeFigureOut">
              <a:rPr lang="pt-BR" smtClean="0"/>
              <a:t>25/10/2015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4EE4-8B6B-4F82-8225-E1B19109FEB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E791-0C2C-4490-87F6-478AE5650863}" type="datetimeFigureOut">
              <a:rPr lang="pt-BR" smtClean="0"/>
              <a:t>25/10/2015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4EE4-8B6B-4F82-8225-E1B19109FEB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E791-0C2C-4490-87F6-478AE5650863}" type="datetimeFigureOut">
              <a:rPr lang="pt-BR" smtClean="0"/>
              <a:t>25/10/2015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4EE4-8B6B-4F82-8225-E1B19109FEB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E791-0C2C-4490-87F6-478AE5650863}" type="datetimeFigureOut">
              <a:rPr lang="pt-BR" smtClean="0"/>
              <a:t>25/10/2015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4EE4-8B6B-4F82-8225-E1B19109FEB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E791-0C2C-4490-87F6-478AE5650863}" type="datetimeFigureOut">
              <a:rPr lang="pt-BR" smtClean="0"/>
              <a:t>25/10/2015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4EE4-8B6B-4F82-8225-E1B19109FEB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E791-0C2C-4490-87F6-478AE5650863}" type="datetimeFigureOut">
              <a:rPr lang="pt-BR" smtClean="0"/>
              <a:t>25/10/2015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4EE4-8B6B-4F82-8225-E1B19109FEB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E791-0C2C-4490-87F6-478AE5650863}" type="datetimeFigureOut">
              <a:rPr lang="pt-BR" smtClean="0"/>
              <a:t>25/10/2015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4EE4-8B6B-4F82-8225-E1B19109FEB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E791-0C2C-4490-87F6-478AE5650863}" type="datetimeFigureOut">
              <a:rPr lang="pt-BR" smtClean="0"/>
              <a:t>25/10/2015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4EE4-8B6B-4F82-8225-E1B19109FEB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A9E791-0C2C-4490-87F6-478AE5650863}" type="datetimeFigureOut">
              <a:rPr lang="pt-BR" smtClean="0"/>
              <a:t>25/10/2015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B84EE4-8B6B-4F82-8225-E1B19109FEB8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473794" y="4725145"/>
            <a:ext cx="7418685" cy="864096"/>
          </a:xfrm>
        </p:spPr>
        <p:txBody>
          <a:bodyPr>
            <a:noAutofit/>
          </a:bodyPr>
          <a:lstStyle/>
          <a:p>
            <a:pPr algn="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Clara Ysaac Taquechel </a:t>
            </a:r>
          </a:p>
          <a:p>
            <a:pPr algn="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Orientador: Adauto Martins Soares Filho</a:t>
            </a: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23529" y="2132857"/>
            <a:ext cx="8568952" cy="2448272"/>
          </a:xfrm>
        </p:spPr>
        <p:txBody>
          <a:bodyPr/>
          <a:lstStyle/>
          <a:p>
            <a:pPr marL="182880" indent="0" algn="ctr">
              <a:buNone/>
            </a:pPr>
            <a:r>
              <a:rPr lang="pt-BR" sz="2800" dirty="0" smtClean="0">
                <a:effectLst/>
                <a:latin typeface="Arial" pitchFamily="34" charset="0"/>
                <a:cs typeface="Arial" pitchFamily="34" charset="0"/>
              </a:rPr>
              <a:t>Melhoria da atenção à </a:t>
            </a:r>
            <a:r>
              <a:rPr lang="pt-BR" sz="2800" dirty="0"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lang="pt-BR" sz="2800" dirty="0" smtClean="0">
                <a:effectLst/>
                <a:latin typeface="Arial" pitchFamily="34" charset="0"/>
                <a:cs typeface="Arial" pitchFamily="34" charset="0"/>
              </a:rPr>
              <a:t>aúde da pessoa com hipertensão e/ou diabetes na unidade Ambulatório Neri de Moura Fé, Simplício Mendes/PI</a:t>
            </a:r>
            <a:endParaRPr lang="pt-BR" sz="28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/>
          <a:srcRect l="6361" t="17719" r="31654" b="63577"/>
          <a:stretch>
            <a:fillRect/>
          </a:stretch>
        </p:blipFill>
        <p:spPr bwMode="auto">
          <a:xfrm>
            <a:off x="0" y="260350"/>
            <a:ext cx="9144000" cy="155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211960" y="6064761"/>
            <a:ext cx="1312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6179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56983" cy="5832648"/>
          </a:xfrm>
        </p:spPr>
        <p:txBody>
          <a:bodyPr/>
          <a:lstStyle/>
          <a:p>
            <a:pPr algn="l"/>
            <a:r>
              <a:rPr lang="pt-BR" sz="3200" u="sng" dirty="0">
                <a:effectLst/>
                <a:latin typeface="Arial" pitchFamily="34" charset="0"/>
                <a:cs typeface="Arial" pitchFamily="34" charset="0"/>
              </a:rPr>
              <a:t>Ações</a:t>
            </a:r>
            <a:r>
              <a:rPr lang="pt-BR" sz="3200" dirty="0"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pt-BR" sz="32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pt-BR" sz="2800" u="sng" dirty="0">
                <a:effectLst/>
                <a:latin typeface="Arial" pitchFamily="34" charset="0"/>
                <a:cs typeface="Arial" pitchFamily="34" charset="0"/>
              </a:rPr>
              <a:t>Focando as ações nos quatro eixos </a:t>
            </a:r>
            <a:br>
              <a:rPr lang="pt-BR" sz="2800" u="sng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800" u="sng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800" u="sng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effectLst/>
                <a:latin typeface="Arial" pitchFamily="34" charset="0"/>
                <a:cs typeface="Arial" pitchFamily="34" charset="0"/>
              </a:rPr>
              <a:t>Monitoramento e avaliação.</a:t>
            </a:r>
            <a:br>
              <a:rPr lang="pt-BR" sz="2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800" u="sng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800" u="sng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effectLst/>
                <a:latin typeface="Arial" pitchFamily="34" charset="0"/>
                <a:cs typeface="Arial" pitchFamily="34" charset="0"/>
              </a:rPr>
              <a:t>Organização e gestão do serviço.</a:t>
            </a:r>
            <a:br>
              <a:rPr lang="pt-BR" sz="2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effectLst/>
                <a:latin typeface="Arial" pitchFamily="34" charset="0"/>
                <a:cs typeface="Arial" pitchFamily="34" charset="0"/>
              </a:rPr>
              <a:t>Engajamento publico.</a:t>
            </a:r>
            <a:br>
              <a:rPr lang="pt-BR" sz="2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pt-BR" sz="2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effectLst/>
                <a:latin typeface="Arial" pitchFamily="34" charset="0"/>
                <a:cs typeface="Arial" pitchFamily="34" charset="0"/>
              </a:rPr>
              <a:t>Qualificação da prática clínica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331640" y="188640"/>
            <a:ext cx="6400800" cy="720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5516" y="1052736"/>
            <a:ext cx="8712968" cy="5112568"/>
          </a:xfrm>
        </p:spPr>
        <p:txBody>
          <a:bodyPr>
            <a:normAutofit/>
          </a:bodyPr>
          <a:lstStyle/>
          <a:p>
            <a:pPr algn="ctr"/>
            <a:r>
              <a:rPr lang="pt-BR" sz="3600" b="1" u="sng" dirty="0" smtClean="0">
                <a:latin typeface="Arial" pitchFamily="34" charset="0"/>
                <a:cs typeface="Arial" pitchFamily="34" charset="0"/>
              </a:rPr>
              <a:t>Logística</a:t>
            </a:r>
          </a:p>
          <a:p>
            <a:pPr algn="ctr"/>
            <a:endParaRPr lang="pt-BR" sz="1800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Apresentar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 disponibilizar o material adequado diante os gestores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Protocolos de HAS e DM pelo MS, 2013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Ficha-espelho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fornecida pelo curso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Planilha coleta de dados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Prontuário clínico e ficha de Hiperdia disponíveis na UBS.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15816" y="33265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Metodologia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856984" cy="5184575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Intervenção - Período de Abril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Maio de 2015.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es-ES_tradnl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Ao final dos 3 meses</a:t>
            </a:r>
            <a:endParaRPr lang="es-ES_tradnl" sz="2400" b="1" u="sng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Cobertura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741 HAS (74,5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%) de 995 estimados PCD.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407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DM  (100%).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As evoluções dos indicadores foram bastante positivas.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Antes da intervenção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cobertura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era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baixa para os usuários hipertensos.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Todos os indicadores foram coletados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adequadamente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59632" y="433905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Objetivos, Metas e Resultados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84976" cy="5688631"/>
          </a:xfrm>
        </p:spPr>
        <p:txBody>
          <a:bodyPr>
            <a:normAutofit lnSpcReduction="10000"/>
          </a:bodyPr>
          <a:lstStyle/>
          <a:p>
            <a:r>
              <a:rPr lang="pt-BR" sz="1900" b="1" u="sng" dirty="0" smtClean="0">
                <a:latin typeface="Arial" pitchFamily="34" charset="0"/>
                <a:cs typeface="Arial" pitchFamily="34" charset="0"/>
              </a:rPr>
              <a:t>Meta:</a:t>
            </a:r>
            <a:r>
              <a:rPr lang="pt-BR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Cadastrar </a:t>
            </a:r>
            <a:r>
              <a:rPr lang="pt-BR" sz="1900" b="1" dirty="0">
                <a:latin typeface="Arial" pitchFamily="34" charset="0"/>
                <a:cs typeface="Arial" pitchFamily="34" charset="0"/>
              </a:rPr>
              <a:t>100% dos hipertensos que da área de abrangência no Programa de Atenção </a:t>
            </a: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a hipertensão na UBS.</a:t>
            </a:r>
          </a:p>
          <a:p>
            <a:endParaRPr lang="pt-BR" sz="1900" b="1" dirty="0" smtClean="0">
              <a:latin typeface="Arial" pitchFamily="34" charset="0"/>
              <a:cs typeface="Arial" pitchFamily="34" charset="0"/>
            </a:endParaRPr>
          </a:p>
          <a:p>
            <a:endParaRPr lang="pt-BR" sz="19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Resultados: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1: 248 (24,9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2: 484 (48,6%)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3: 741 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(74,5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%).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endParaRPr lang="pt-BR" sz="1600" dirty="0">
              <a:latin typeface="Constantia" pitchFamily="18" charset="0"/>
            </a:endParaRPr>
          </a:p>
          <a:p>
            <a:endParaRPr lang="pt-BR" sz="1600" dirty="0">
              <a:latin typeface="Constantia" pitchFamily="18" charset="0"/>
            </a:endParaRPr>
          </a:p>
          <a:p>
            <a:endParaRPr lang="pt-BR" sz="1600" dirty="0" smtClean="0">
              <a:latin typeface="Constantia" pitchFamily="18" charset="0"/>
            </a:endParaRPr>
          </a:p>
          <a:p>
            <a:endParaRPr lang="pt-BR" sz="1600" dirty="0">
              <a:latin typeface="Constantia" pitchFamily="18" charset="0"/>
            </a:endParaRPr>
          </a:p>
          <a:p>
            <a:pPr algn="ctr"/>
            <a:r>
              <a:rPr lang="pt-BR" sz="1900" b="1" dirty="0" smtClean="0">
                <a:latin typeface="Arial" pitchFamily="34" charset="0"/>
                <a:cs typeface="Arial" pitchFamily="34" charset="0"/>
              </a:rPr>
              <a:t>Indicador </a:t>
            </a:r>
            <a:r>
              <a:rPr lang="pt-BR" sz="1900" b="1" dirty="0">
                <a:latin typeface="Arial" pitchFamily="34" charset="0"/>
                <a:cs typeface="Arial" pitchFamily="34" charset="0"/>
              </a:rPr>
              <a:t>1: Cobertura do programa de atenção ao hipertenso na UBS Ambulatório Neri de Moura Fé, Simplício Mendes/PI. </a:t>
            </a:r>
          </a:p>
          <a:p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Fonte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: Planilha de coleta de dados HAS e DM da UNASUS/UFPEL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  <a:p>
            <a:endParaRPr lang="pt-BR" sz="1900" b="1" dirty="0">
              <a:latin typeface="Arial" pitchFamily="34" charset="0"/>
              <a:cs typeface="Arial" pitchFamily="34" charset="0"/>
            </a:endParaRPr>
          </a:p>
          <a:p>
            <a:endParaRPr lang="pt-BR" sz="1600" dirty="0">
              <a:latin typeface="Constantia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4974" y="32615"/>
            <a:ext cx="8928992" cy="948113"/>
          </a:xfrm>
        </p:spPr>
        <p:txBody>
          <a:bodyPr/>
          <a:lstStyle/>
          <a:p>
            <a:r>
              <a:rPr lang="pt-BR" sz="2400" u="sng" dirty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Objetivo 1</a:t>
            </a:r>
            <a:r>
              <a:rPr lang="pt-BR" sz="2400" dirty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: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Ampliar a cobertura da população diabética e/ou hipertensa na área</a:t>
            </a:r>
            <a:r>
              <a:rPr lang="pt-BR" sz="2800" dirty="0">
                <a:solidFill>
                  <a:schemeClr val="accent4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023963"/>
              </p:ext>
            </p:extLst>
          </p:nvPr>
        </p:nvGraphicFramePr>
        <p:xfrm>
          <a:off x="3923928" y="1844824"/>
          <a:ext cx="46805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2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84975" cy="5472608"/>
          </a:xfrm>
        </p:spPr>
        <p:txBody>
          <a:bodyPr/>
          <a:lstStyle/>
          <a:p>
            <a:pPr algn="l"/>
            <a:r>
              <a:rPr lang="pt-BR" sz="1900" dirty="0" smtClean="0">
                <a:effectLst/>
                <a:latin typeface="Arial" pitchFamily="34" charset="0"/>
                <a:cs typeface="Arial" pitchFamily="34" charset="0"/>
              </a:rPr>
              <a:t>100</a:t>
            </a:r>
            <a:r>
              <a:rPr lang="pt-BR" sz="1900" dirty="0">
                <a:effectLst/>
                <a:latin typeface="Arial" pitchFamily="34" charset="0"/>
                <a:cs typeface="Arial" pitchFamily="34" charset="0"/>
              </a:rPr>
              <a:t>% dos diabéticos da área de abrangência no Programa de </a:t>
            </a:r>
            <a:r>
              <a:rPr lang="pt-BR" sz="1900" dirty="0" err="1">
                <a:effectLst/>
                <a:latin typeface="Arial" pitchFamily="34" charset="0"/>
                <a:cs typeface="Arial" pitchFamily="34" charset="0"/>
              </a:rPr>
              <a:t>AMeta</a:t>
            </a:r>
            <a:r>
              <a:rPr lang="pt-BR" sz="1900" dirty="0">
                <a:effectLst/>
                <a:latin typeface="Arial" pitchFamily="34" charset="0"/>
                <a:cs typeface="Arial" pitchFamily="34" charset="0"/>
              </a:rPr>
              <a:t>: Cadastrar tenção </a:t>
            </a:r>
            <a:r>
              <a:rPr lang="pt-BR" sz="1900" dirty="0" smtClean="0">
                <a:effectLst/>
                <a:latin typeface="Arial" pitchFamily="34" charset="0"/>
                <a:cs typeface="Arial" pitchFamily="34" charset="0"/>
              </a:rPr>
              <a:t>a Diabetes.</a:t>
            </a:r>
            <a:br>
              <a:rPr lang="pt-BR" sz="19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effectLst/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effectLst/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effectLst/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mês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1: 97 (23,8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%) 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mês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2: 250 (61,4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%)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mês 3: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407 (100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%)</a:t>
            </a:r>
            <a:r>
              <a:rPr lang="pt-BR" sz="1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900" dirty="0" smtClean="0">
                <a:effectLst/>
                <a:latin typeface="Arial" pitchFamily="34" charset="0"/>
                <a:cs typeface="Arial" pitchFamily="34" charset="0"/>
              </a:rPr>
              <a:t>Indicador 2: Cobertura </a:t>
            </a:r>
            <a:r>
              <a:rPr lang="pt-BR" sz="1900" dirty="0">
                <a:effectLst/>
                <a:latin typeface="Arial" pitchFamily="34" charset="0"/>
                <a:cs typeface="Arial" pitchFamily="34" charset="0"/>
              </a:rPr>
              <a:t>do programa de atenção ao diabético na UBS Ambulatório  Neri de Moura Fé, Simplício Mendes/PI</a:t>
            </a:r>
            <a:r>
              <a:rPr lang="pt-BR" sz="1900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effectLst/>
                <a:latin typeface="Arial" pitchFamily="34" charset="0"/>
                <a:cs typeface="Arial" pitchFamily="34" charset="0"/>
              </a:rPr>
              <a:t>Fonte: Planilha de coleta de dados HAS e DM da UNASUS/UF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1080120"/>
          </a:xfrm>
        </p:spPr>
        <p:txBody>
          <a:bodyPr>
            <a:normAutofit/>
          </a:bodyPr>
          <a:lstStyle/>
          <a:p>
            <a:r>
              <a:rPr lang="pt-BR" sz="2400" b="1" u="sng" dirty="0">
                <a:latin typeface="Arial" pitchFamily="34" charset="0"/>
                <a:ea typeface="Verdana" pitchFamily="34" charset="0"/>
                <a:cs typeface="Arial" pitchFamily="34" charset="0"/>
              </a:rPr>
              <a:t>Objetivo 1</a:t>
            </a:r>
            <a:r>
              <a:rPr lang="pt-BR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: </a:t>
            </a:r>
            <a:r>
              <a:rPr lang="pt-BR" sz="2400" b="1" dirty="0">
                <a:latin typeface="Arial" pitchFamily="34" charset="0"/>
                <a:ea typeface="Verdana" pitchFamily="34" charset="0"/>
                <a:cs typeface="Arial" pitchFamily="34" charset="0"/>
              </a:rPr>
              <a:t>Ampliar a cobertura da população diabética e/ou hipertensa na área</a:t>
            </a:r>
            <a:endParaRPr lang="pt-BR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73" y="1844824"/>
            <a:ext cx="538102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928992" cy="5400600"/>
          </a:xfrm>
          <a:ln>
            <a:noFill/>
          </a:ln>
          <a:effectLst/>
        </p:spPr>
        <p:txBody>
          <a:bodyPr/>
          <a:lstStyle/>
          <a:p>
            <a:pPr lvl="0" algn="l" eaLnBrk="0" fontAlgn="base" hangingPunct="0">
              <a:spcAft>
                <a:spcPct val="0"/>
              </a:spcAft>
            </a:pPr>
            <a:r>
              <a:rPr lang="pt-BR" sz="20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Meta:</a:t>
            </a:r>
            <a:r>
              <a:rPr lang="pt-BR" sz="20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Realizar exame clínico apropriado em 100% dos hipertensos.</a:t>
            </a:r>
            <a:br>
              <a:rPr lang="pt-BR" sz="20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t-BR" sz="1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t-BR" sz="1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t-BR" sz="1800" dirty="0">
                <a:solidFill>
                  <a:srgbClr val="000000"/>
                </a:solidFill>
                <a:latin typeface="Constantia" pitchFamily="18" charset="0"/>
                <a:ea typeface="Calibri"/>
                <a:cs typeface="Times New Roman"/>
              </a:rPr>
              <a:t/>
            </a:r>
            <a:br>
              <a:rPr lang="pt-BR" sz="1800" dirty="0">
                <a:solidFill>
                  <a:srgbClr val="000000"/>
                </a:solidFill>
                <a:latin typeface="Constantia" pitchFamily="18" charset="0"/>
                <a:ea typeface="Calibri"/>
                <a:cs typeface="Times New Roman"/>
              </a:rPr>
            </a:b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Resultados:</a:t>
            </a:r>
            <a:b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mês 1: 247 (99,6%)</a:t>
            </a:r>
            <a:b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mês 2: 483 (99,8%)</a:t>
            </a:r>
            <a:b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mês 3: 740 (99,9%)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t-BR" sz="1800" dirty="0">
                <a:solidFill>
                  <a:srgbClr val="000000"/>
                </a:solidFill>
                <a:latin typeface="Constantia" pitchFamily="18" charset="0"/>
                <a:ea typeface="Calibri"/>
                <a:cs typeface="Times New Roman"/>
              </a:rPr>
              <a:t/>
            </a:r>
            <a:br>
              <a:rPr lang="pt-BR" sz="1800" dirty="0">
                <a:solidFill>
                  <a:srgbClr val="000000"/>
                </a:solidFill>
                <a:latin typeface="Constantia" pitchFamily="18" charset="0"/>
                <a:ea typeface="Calibri"/>
                <a:cs typeface="Times New Roman"/>
              </a:rPr>
            </a:br>
            <a:r>
              <a:rPr lang="pt-BR" sz="1800" dirty="0" smtClean="0">
                <a:solidFill>
                  <a:srgbClr val="000000"/>
                </a:solidFill>
                <a:latin typeface="Constantia" pitchFamily="18" charset="0"/>
                <a:ea typeface="Calibri"/>
                <a:cs typeface="Times New Roman"/>
              </a:rPr>
              <a:t/>
            </a:r>
            <a:br>
              <a:rPr lang="pt-BR" sz="1800" dirty="0" smtClean="0">
                <a:solidFill>
                  <a:srgbClr val="000000"/>
                </a:solidFill>
                <a:latin typeface="Constantia" pitchFamily="18" charset="0"/>
                <a:ea typeface="Calibri"/>
                <a:cs typeface="Times New Roman"/>
              </a:rPr>
            </a:br>
            <a:r>
              <a:rPr lang="pt-BR" sz="1800" dirty="0" smtClean="0">
                <a:solidFill>
                  <a:srgbClr val="000000"/>
                </a:solidFill>
                <a:latin typeface="Constantia" pitchFamily="18" charset="0"/>
                <a:ea typeface="Calibri"/>
                <a:cs typeface="Times New Roman"/>
              </a:rPr>
              <a:t/>
            </a:r>
            <a:br>
              <a:rPr lang="pt-BR" sz="1800" dirty="0" smtClean="0">
                <a:solidFill>
                  <a:srgbClr val="000000"/>
                </a:solidFill>
                <a:latin typeface="Constantia" pitchFamily="18" charset="0"/>
                <a:ea typeface="Calibri"/>
                <a:cs typeface="Times New Roman"/>
              </a:rPr>
            </a:br>
            <a:r>
              <a:rPr lang="pt-BR" sz="18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Indicador </a:t>
            </a:r>
            <a:r>
              <a:rPr lang="pt-BR" sz="1800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3: Proporção de hipertensos com o exame clinico em dia na UBS Ambulatório Neri de Moura Fé, Simplício Mendes/PI. </a:t>
            </a:r>
            <a:br>
              <a:rPr lang="pt-BR" sz="1800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pt-BR" sz="18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t-BR" sz="18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pt-BR" sz="1800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t-BR" sz="1800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pt-BR" sz="18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Fonte</a:t>
            </a:r>
            <a:r>
              <a:rPr lang="pt-BR" sz="1800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: Planilha de coleta de dados HAS e DM da UNASUS/UFPEL</a:t>
            </a:r>
            <a:r>
              <a:rPr lang="es-ES_tradnl" sz="18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18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t-BR" sz="1800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endParaRPr lang="pt-BR" sz="1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7504" y="318802"/>
            <a:ext cx="8826539" cy="733934"/>
          </a:xfrm>
        </p:spPr>
        <p:txBody>
          <a:bodyPr>
            <a:noAutofit/>
          </a:bodyPr>
          <a:lstStyle/>
          <a:p>
            <a:r>
              <a:rPr lang="pt-BR" sz="2400" b="1" u="sng" dirty="0"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Melhorar a qualidade da atenção a hipertensos e/ou diabéticos.</a:t>
            </a:r>
            <a:r>
              <a:rPr lang="es-ES_tradnl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2000" b="1" dirty="0">
                <a:latin typeface="Arial" pitchFamily="34" charset="0"/>
                <a:cs typeface="Arial" pitchFamily="34" charset="0"/>
              </a:rPr>
            </a:b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95" y="1844824"/>
            <a:ext cx="54082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8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3" y="1052736"/>
            <a:ext cx="8784976" cy="5688632"/>
          </a:xfrm>
        </p:spPr>
        <p:txBody>
          <a:bodyPr/>
          <a:lstStyle/>
          <a:p>
            <a:pPr algn="l"/>
            <a:r>
              <a:rPr lang="pt-BR" sz="2000" dirty="0">
                <a:effectLst/>
                <a:latin typeface="Arial" pitchFamily="34" charset="0"/>
                <a:cs typeface="Arial" pitchFamily="34" charset="0"/>
              </a:rPr>
              <a:t>Meta: Realizar exame clínico apropriado em 100% dos diabéticos</a:t>
            </a:r>
            <a:br>
              <a:rPr lang="pt-BR" sz="20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br>
              <a:rPr lang="pt-B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mês 1: 96 (99,0%)</a:t>
            </a:r>
            <a:br>
              <a:rPr lang="pt-B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mês 2: 249 (99,6%)</a:t>
            </a:r>
            <a:br>
              <a:rPr lang="pt-B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mês 3? 406 (99,8%)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20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Indicador  </a:t>
            </a:r>
            <a:r>
              <a:rPr lang="pt-BR" sz="2000" dirty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4: Proporção de Diabéticos com o exame clinico em dia de acordo com o protocolo, na UBS Ambulatório Neri de Moura Fé, Simplício Mendes/PI. </a:t>
            </a:r>
            <a:r>
              <a:rPr lang="pt-BR" sz="20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pt-BR" sz="20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pt-BR" sz="2000" dirty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pt-BR" sz="2000" dirty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pt-BR" sz="20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pt-BR" sz="20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pt-BR" sz="20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Fonte</a:t>
            </a:r>
            <a:r>
              <a:rPr lang="pt-BR" sz="2000" dirty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: Planilha de coleta de dados HAS e DM da </a:t>
            </a:r>
            <a:r>
              <a:rPr lang="pt-BR" sz="1800" dirty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UNASUS/UFPEL</a:t>
            </a:r>
            <a:r>
              <a:rPr lang="pt-BR" sz="1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18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116632"/>
            <a:ext cx="8424936" cy="720080"/>
          </a:xfrm>
        </p:spPr>
        <p:txBody>
          <a:bodyPr>
            <a:noAutofit/>
          </a:bodyPr>
          <a:lstStyle/>
          <a:p>
            <a:r>
              <a:rPr lang="pt-BR" sz="2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Melhorar a qualidade da atenção dos usuários HAS e/ou DM.</a:t>
            </a:r>
            <a:r>
              <a:rPr lang="es-ES_tradnl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5256584" cy="285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4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856984" cy="5472608"/>
          </a:xfrm>
        </p:spPr>
        <p:txBody>
          <a:bodyPr/>
          <a:lstStyle/>
          <a:p>
            <a:pPr algn="l"/>
            <a:r>
              <a:rPr lang="pt-BR" sz="1800" dirty="0">
                <a:effectLst/>
                <a:latin typeface="Arial" pitchFamily="34" charset="0"/>
                <a:cs typeface="Arial" pitchFamily="34" charset="0"/>
              </a:rPr>
              <a:t>Meta: Garantir a 100% dos hipertensos a realização de </a:t>
            </a:r>
            <a: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  <a:t>exames complementares </a:t>
            </a:r>
            <a:r>
              <a:rPr lang="pt-BR" sz="1800" dirty="0">
                <a:effectLst/>
                <a:latin typeface="Arial" pitchFamily="34" charset="0"/>
                <a:cs typeface="Arial" pitchFamily="34" charset="0"/>
              </a:rPr>
              <a:t>em dia de acordo com o protocolo.</a:t>
            </a:r>
            <a:r>
              <a:rPr lang="es-ES" sz="1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Resultados: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mês 1: 241 (97,2%)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mês 2: 477 (98,6%)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mês 3: 734 (99,1%)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  <a:t>Indicador </a:t>
            </a:r>
            <a:r>
              <a:rPr lang="pt-BR" sz="1800" dirty="0">
                <a:effectLst/>
                <a:latin typeface="Arial" pitchFamily="34" charset="0"/>
                <a:cs typeface="Arial" pitchFamily="34" charset="0"/>
              </a:rPr>
              <a:t>5- Proporção de hipertensos com os exames complementares em dia de acordo com o protocolo, na UBS Ambulatório Neri de Moura Fé, Simplício Mendes/PI. </a:t>
            </a:r>
            <a:br>
              <a:rPr lang="pt-BR" sz="1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  <a:t>Fonte</a:t>
            </a:r>
            <a:r>
              <a:rPr lang="pt-BR" sz="1800" dirty="0">
                <a:effectLst/>
                <a:latin typeface="Arial" pitchFamily="34" charset="0"/>
                <a:cs typeface="Arial" pitchFamily="34" charset="0"/>
              </a:rPr>
              <a:t>: Planilha de coleta de dados HAS e DM da UNASUS/UFPEL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latin typeface="Arial" pitchFamily="34" charset="0"/>
                <a:cs typeface="Arial" pitchFamily="34" charset="0"/>
              </a:rPr>
            </a:b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864096"/>
          </a:xfrm>
        </p:spPr>
        <p:txBody>
          <a:bodyPr>
            <a:normAutofit/>
          </a:bodyPr>
          <a:lstStyle/>
          <a:p>
            <a:r>
              <a:rPr lang="pt-BR" sz="2400" b="1" u="sng" dirty="0"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Melhorar a qualidade da atenção a hipertensos e/ou diabéticos.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532859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7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56983" cy="5472608"/>
          </a:xfrm>
        </p:spPr>
        <p:txBody>
          <a:bodyPr/>
          <a:lstStyle/>
          <a:p>
            <a:pPr algn="l"/>
            <a:r>
              <a:rPr lang="pt-BR" sz="1800" dirty="0">
                <a:effectLst/>
                <a:latin typeface="Arial" pitchFamily="34" charset="0"/>
                <a:cs typeface="Arial" pitchFamily="34" charset="0"/>
              </a:rPr>
              <a:t>Meta: Garantir a 100% dos diabéticos a realização de exames complementares em dia de acordo com o protocolo.</a:t>
            </a:r>
            <a:r>
              <a:rPr lang="es-ES" sz="1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effectLst/>
              </a:rPr>
              <a:t> </a:t>
            </a:r>
            <a:r>
              <a:rPr lang="pt-BR" sz="1600" dirty="0">
                <a:effectLst/>
              </a:rPr>
              <a:t/>
            </a:r>
            <a:br>
              <a:rPr lang="pt-BR" sz="1600" dirty="0">
                <a:effectLst/>
              </a:rPr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 1: 95 (97,9%)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 2: 248 (99,2%)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 3: 405 (99,5%)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  <a:t>Indicador </a:t>
            </a:r>
            <a:r>
              <a:rPr lang="pt-BR" sz="1800" dirty="0">
                <a:effectLst/>
                <a:latin typeface="Arial" pitchFamily="34" charset="0"/>
                <a:cs typeface="Arial" pitchFamily="34" charset="0"/>
              </a:rPr>
              <a:t>6; Proporção de diabéticos com os exames complementares em dia, de acordo com o protocolo, na UBS Ambulatório Neri de Moura Fé, Simplício Mendes/PI.</a:t>
            </a:r>
            <a:br>
              <a:rPr lang="pt-BR" sz="18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>
                <a:effectLst/>
                <a:latin typeface="Arial" pitchFamily="34" charset="0"/>
                <a:cs typeface="Arial" pitchFamily="34" charset="0"/>
              </a:rPr>
              <a:t>Fonte: Planilha de coleta de dados HAS e DM da UNASUS/UFPEL</a:t>
            </a:r>
            <a:r>
              <a:rPr lang="es-ES" sz="1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effectLst/>
                <a:latin typeface="Arial" pitchFamily="34" charset="0"/>
                <a:cs typeface="Arial" pitchFamily="34" charset="0"/>
              </a:rPr>
            </a:br>
            <a:endParaRPr lang="es-ES" sz="1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936104"/>
          </a:xfrm>
        </p:spPr>
        <p:txBody>
          <a:bodyPr>
            <a:normAutofit/>
          </a:bodyPr>
          <a:lstStyle/>
          <a:p>
            <a:r>
              <a:rPr lang="pt-BR" sz="2400" b="1" u="sng" dirty="0"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Melhorar a qualidade da atenção a hipertensos e/ou diabéticos.</a:t>
            </a:r>
            <a:endParaRPr lang="pt-BR" sz="24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52565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5400599"/>
          </a:xfrm>
        </p:spPr>
        <p:txBody>
          <a:bodyPr>
            <a:normAutofit fontScale="62500" lnSpcReduction="20000"/>
          </a:bodyPr>
          <a:lstStyle/>
          <a:p>
            <a:r>
              <a:rPr lang="pt-BR" sz="2900" b="1" dirty="0">
                <a:latin typeface="Arial" pitchFamily="34" charset="0"/>
                <a:cs typeface="Arial" pitchFamily="34" charset="0"/>
              </a:rPr>
              <a:t>Meta: Priorizar a prescrição de medicamentos da farmácia popular para 100% dos hipertensos cadastrados na unidade de saúde</a:t>
            </a:r>
          </a:p>
          <a:p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endParaRPr lang="pt-BR" sz="1800" b="1" dirty="0">
              <a:latin typeface="Arial" pitchFamily="34" charset="0"/>
              <a:cs typeface="Arial" pitchFamily="34" charset="0"/>
            </a:endParaRPr>
          </a:p>
          <a:p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endParaRPr lang="pt-BR" sz="1800" b="1" dirty="0">
              <a:latin typeface="Arial" pitchFamily="34" charset="0"/>
              <a:cs typeface="Arial" pitchFamily="34" charset="0"/>
            </a:endParaRPr>
          </a:p>
          <a:p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4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400" b="1" dirty="0">
                <a:latin typeface="Arial" pitchFamily="34" charset="0"/>
                <a:cs typeface="Arial" pitchFamily="34" charset="0"/>
              </a:rPr>
              <a:t>: </a:t>
            </a:r>
            <a:endParaRPr lang="pt-BR" sz="3400" b="1" dirty="0">
              <a:latin typeface="Arial" pitchFamily="34" charset="0"/>
              <a:cs typeface="Arial" pitchFamily="34" charset="0"/>
            </a:endParaRPr>
          </a:p>
          <a:p>
            <a:r>
              <a:rPr lang="pt-BR" sz="3400" b="1" dirty="0" smtClean="0">
                <a:latin typeface="Arial" pitchFamily="34" charset="0"/>
                <a:cs typeface="Arial" pitchFamily="34" charset="0"/>
              </a:rPr>
              <a:t> mês 1:  </a:t>
            </a:r>
            <a:r>
              <a:rPr lang="pt-BR" sz="3400" b="1" dirty="0">
                <a:latin typeface="Arial" pitchFamily="34" charset="0"/>
                <a:cs typeface="Arial" pitchFamily="34" charset="0"/>
              </a:rPr>
              <a:t>167 (76,3</a:t>
            </a: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r>
              <a:rPr lang="pt-BR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400" b="1" dirty="0">
                <a:latin typeface="Arial" pitchFamily="34" charset="0"/>
                <a:cs typeface="Arial" pitchFamily="34" charset="0"/>
              </a:rPr>
              <a:t>mês </a:t>
            </a: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2: </a:t>
            </a: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383 </a:t>
            </a:r>
            <a:r>
              <a:rPr lang="pt-BR" sz="3400" b="1" dirty="0">
                <a:latin typeface="Arial" pitchFamily="34" charset="0"/>
                <a:cs typeface="Arial" pitchFamily="34" charset="0"/>
              </a:rPr>
              <a:t>(79,1</a:t>
            </a: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r>
              <a:rPr lang="pt-BR" sz="3400" b="1" dirty="0" smtClean="0">
                <a:latin typeface="Arial" pitchFamily="34" charset="0"/>
                <a:cs typeface="Arial" pitchFamily="34" charset="0"/>
              </a:rPr>
              <a:t> mês 3: (83,7</a:t>
            </a:r>
            <a:r>
              <a:rPr lang="pt-BR" sz="3400" b="1" dirty="0">
                <a:latin typeface="Arial" pitchFamily="34" charset="0"/>
                <a:cs typeface="Arial" pitchFamily="34" charset="0"/>
              </a:rPr>
              <a:t>%)</a:t>
            </a:r>
          </a:p>
          <a:p>
            <a:endParaRPr lang="pt-BR" sz="1600" dirty="0" smtClean="0">
              <a:latin typeface="Constantia" pitchFamily="18" charset="0"/>
            </a:endParaRPr>
          </a:p>
          <a:p>
            <a:endParaRPr lang="pt-BR" sz="1600" dirty="0">
              <a:latin typeface="Constantia" pitchFamily="18" charset="0"/>
            </a:endParaRPr>
          </a:p>
          <a:p>
            <a:endParaRPr lang="pt-BR" sz="1600" dirty="0" smtClean="0">
              <a:latin typeface="Constantia" pitchFamily="18" charset="0"/>
            </a:endParaRPr>
          </a:p>
          <a:p>
            <a:endParaRPr lang="pt-BR" sz="1600" dirty="0">
              <a:latin typeface="Constantia" pitchFamily="18" charset="0"/>
            </a:endParaRPr>
          </a:p>
          <a:p>
            <a:endParaRPr lang="pt-BR" sz="1600" dirty="0" smtClean="0">
              <a:latin typeface="Constantia" pitchFamily="18" charset="0"/>
            </a:endParaRPr>
          </a:p>
          <a:p>
            <a:endParaRPr lang="pt-BR" sz="1600" dirty="0">
              <a:latin typeface="Constantia" pitchFamily="18" charset="0"/>
            </a:endParaRPr>
          </a:p>
          <a:p>
            <a:endParaRPr lang="pt-BR" sz="1600" dirty="0" smtClean="0">
              <a:latin typeface="Constantia" pitchFamily="18" charset="0"/>
            </a:endParaRPr>
          </a:p>
          <a:p>
            <a:r>
              <a:rPr lang="pt-BR" sz="2900" b="1" dirty="0" smtClean="0"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900" b="1" dirty="0">
                <a:latin typeface="Arial" pitchFamily="34" charset="0"/>
                <a:cs typeface="Arial" pitchFamily="34" charset="0"/>
              </a:rPr>
              <a:t>7; Proporção de hipertensos com prescrição de medicamentos da Farmácia Popular/Hiperdia priorizada, na UBS Ambulatório Neri de Moura Fé, Simplício Mendes/PI.</a:t>
            </a:r>
          </a:p>
          <a:p>
            <a:r>
              <a:rPr lang="pt-BR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Fonte</a:t>
            </a:r>
            <a:r>
              <a:rPr lang="pt-BR" sz="2900" b="1" dirty="0">
                <a:latin typeface="Arial" pitchFamily="34" charset="0"/>
                <a:cs typeface="Arial" pitchFamily="34" charset="0"/>
              </a:rPr>
              <a:t>: Planilha de coleta de dados HAS e DM da UNASUS/UFPEL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5256584" cy="328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79512" y="188640"/>
            <a:ext cx="8784976" cy="936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Melhorar a qualidade da atenção a hipertensos e/ou diabéticos.</a:t>
            </a:r>
            <a:endParaRPr lang="pt-BR" sz="24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12968" cy="532859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Introdução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Objetivo geral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Metodologia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Objetivos: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     Metas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    Resultados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Discussão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endParaRPr lang="pt-BR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10801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3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Estrutura da Apresentação</a:t>
            </a:r>
            <a:endParaRPr lang="pt-BR" sz="36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856983" cy="5877272"/>
          </a:xfrm>
        </p:spPr>
        <p:txBody>
          <a:bodyPr>
            <a:normAutofit/>
          </a:bodyPr>
          <a:lstStyle/>
          <a:p>
            <a:r>
              <a:rPr lang="pt-BR" sz="1800" b="1" dirty="0">
                <a:latin typeface="Arial" pitchFamily="34" charset="0"/>
                <a:cs typeface="Arial" pitchFamily="34" charset="0"/>
              </a:rPr>
              <a:t>Meta: Priorizar a prescrição de medicamentos da farmácia popular para 100% dos diabéticos cadastrados na unidade de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saúde.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endParaRPr lang="pt-BR" sz="1600" dirty="0">
              <a:latin typeface="Constantia" pitchFamily="18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ês 1: 63 (64,9%)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ês 2: 204 (81,6%)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3: 344 (84,5%)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Constantia" pitchFamily="18" charset="0"/>
            </a:endParaRP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Indicador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7; Proporção de hipertensos com prescrição de medicamentos da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Farmácia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Popular/Hiperdia priorizada, na UBS Ambulatório Neri de Moura Fé, Simplício Mendes/PI.</a:t>
            </a:r>
          </a:p>
          <a:p>
            <a:r>
              <a:rPr lang="pt-BR" sz="1800" b="1" dirty="0">
                <a:latin typeface="Arial" pitchFamily="34" charset="0"/>
                <a:cs typeface="Arial" pitchFamily="34" charset="0"/>
              </a:rPr>
              <a:t> 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endParaRPr lang="pt-BR" sz="1800" b="1" dirty="0">
              <a:latin typeface="Arial" pitchFamily="34" charset="0"/>
              <a:cs typeface="Arial" pitchFamily="34" charset="0"/>
            </a:endParaRP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Fonte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: Planilha de coleta de dados HAS e DM da UNASUS/UFPEL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  <a:p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endParaRPr lang="pt-BR" sz="1600" dirty="0">
              <a:latin typeface="Constantia" pitchFamily="18" charset="0"/>
            </a:endParaRPr>
          </a:p>
          <a:p>
            <a:endParaRPr lang="pt-BR" sz="1600" dirty="0" smtClean="0">
              <a:latin typeface="Constantia" pitchFamily="18" charset="0"/>
            </a:endParaRPr>
          </a:p>
          <a:p>
            <a:endParaRPr lang="pt-BR" sz="1600" dirty="0">
              <a:latin typeface="Constantia" pitchFamily="18" charset="0"/>
            </a:endParaRPr>
          </a:p>
          <a:p>
            <a:endParaRPr lang="pt-BR" sz="1600" dirty="0" smtClean="0">
              <a:latin typeface="Constantia" pitchFamily="18" charset="0"/>
            </a:endParaRPr>
          </a:p>
          <a:p>
            <a:endParaRPr lang="pt-BR" sz="1600" dirty="0">
              <a:latin typeface="Constantia" pitchFamily="18" charset="0"/>
            </a:endParaRPr>
          </a:p>
          <a:p>
            <a:endParaRPr lang="pt-BR" sz="1600" dirty="0" smtClean="0">
              <a:latin typeface="Constantia" pitchFamily="18" charset="0"/>
            </a:endParaRPr>
          </a:p>
          <a:p>
            <a:endParaRPr lang="pt-BR" sz="1600" dirty="0">
              <a:latin typeface="Constantia" pitchFamily="18" charset="0"/>
            </a:endParaRPr>
          </a:p>
          <a:p>
            <a:endParaRPr lang="pt-BR" sz="1600" dirty="0" smtClean="0">
              <a:latin typeface="Constant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1"/>
            <a:ext cx="513064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79512" y="2526"/>
            <a:ext cx="8784976" cy="936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u="sng" smtClean="0"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400" b="1" smtClean="0">
                <a:latin typeface="Arial" pitchFamily="34" charset="0"/>
                <a:cs typeface="Arial" pitchFamily="34" charset="0"/>
              </a:rPr>
              <a:t> Melhorar a qualidade da atenção a hipertensos e/ou diabéticos.</a:t>
            </a:r>
            <a:endParaRPr lang="pt-BR" sz="24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84975" cy="5544615"/>
          </a:xfrm>
        </p:spPr>
        <p:txBody>
          <a:bodyPr>
            <a:normAutofit lnSpcReduction="10000"/>
          </a:bodyPr>
          <a:lstStyle/>
          <a:p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Metas: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2.7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. Realizar avaliação da necessidade de atendimento odontológico em 100% dos hipertensos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2.8. Realizar avaliação da necessidade de atendimento odontológico em 100% dos diabéticos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Todos os usuários com hipertensão e/ou diabetes acompanhados receberam avaliação da necessidade de atendimento odontológico.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primeiro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foram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248 hipertensos e 97 diabéticos, no segundo mês 484 e 250, concluindo o terceiro mês com 741 hipertensos e 407 diabéticos avaliados para a necessidade de atendimento odontológico.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79512" y="188640"/>
            <a:ext cx="8784976" cy="936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2: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Melhorar a qualidade da atenção a hipertensos e/ou diabéticos.</a:t>
            </a:r>
            <a:endParaRPr lang="pt-BR" sz="24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2276873"/>
            <a:ext cx="8784975" cy="3384376"/>
          </a:xfrm>
        </p:spPr>
        <p:txBody>
          <a:bodyPr>
            <a:normAutofit/>
          </a:bodyPr>
          <a:lstStyle/>
          <a:p>
            <a:r>
              <a:rPr lang="pt-BR" sz="2400" b="1" u="sng" dirty="0">
                <a:latin typeface="Arial" pitchFamily="34" charset="0"/>
                <a:cs typeface="Arial" pitchFamily="34" charset="0"/>
              </a:rPr>
              <a:t>Meta: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Buscar 100% dos hipertensos e diabéticos faltosos às consultas na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UBS.</a:t>
            </a: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 dos faltosos receberam busca ativa.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primeiro mês realizamos a busca ativa de 30 hipertensos e 11 diabéticos, no segundo mês foram 54 e 18 usuários e no terceiro mês 70 hipertensos e 19 diabéticos. 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77311" y="656692"/>
            <a:ext cx="8784976" cy="936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Melhorar a adesão  de hipertensos e/ou diabéticos ao programa.</a:t>
            </a:r>
            <a:endParaRPr lang="pt-BR" sz="24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07503" y="764704"/>
            <a:ext cx="9036497" cy="6093296"/>
          </a:xfrm>
        </p:spPr>
        <p:txBody>
          <a:bodyPr>
            <a:normAutofit fontScale="85000" lnSpcReduction="20000"/>
          </a:bodyPr>
          <a:lstStyle/>
          <a:p>
            <a:endParaRPr lang="pt-BR" sz="1900" u="sng" dirty="0" smtClean="0">
              <a:latin typeface="Constantia" pitchFamily="18" charset="0"/>
            </a:endParaRPr>
          </a:p>
          <a:p>
            <a:r>
              <a:rPr lang="pt-BR" sz="2100" b="1" u="sng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100" b="1" u="sng" dirty="0">
                <a:latin typeface="Arial" pitchFamily="34" charset="0"/>
                <a:cs typeface="Arial" pitchFamily="34" charset="0"/>
              </a:rPr>
              <a:t>: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 Manter ficha de acompanhamento de 100% dos hipertensos cadastrados na unidade de saúde</a:t>
            </a: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900" b="1" dirty="0" smtClean="0">
              <a:latin typeface="Arial" pitchFamily="34" charset="0"/>
              <a:cs typeface="Arial" pitchFamily="34" charset="0"/>
            </a:endParaRPr>
          </a:p>
          <a:p>
            <a:endParaRPr lang="pt-BR" sz="1900" dirty="0">
              <a:latin typeface="Constantia" pitchFamily="18" charset="0"/>
            </a:endParaRPr>
          </a:p>
          <a:p>
            <a:endParaRPr lang="pt-BR" dirty="0" smtClean="0"/>
          </a:p>
          <a:p>
            <a:r>
              <a:rPr lang="pt-B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</a:p>
          <a:p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ês 1: 243 (98,0%)</a:t>
            </a:r>
          </a:p>
          <a:p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ês 2: 479 (99,0%)</a:t>
            </a:r>
          </a:p>
          <a:p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ês 3: 736 (99,3%)</a:t>
            </a:r>
            <a:endParaRPr lang="pt-BR" sz="3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sz="2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100" b="1" dirty="0" smtClean="0"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8: Proporção de hipertensos com registro adequado na ficha de acompanhamento, na UBS Ambulatório Neri de Moura Fé, Simplício Mendes/PI.</a:t>
            </a:r>
          </a:p>
          <a:p>
            <a:r>
              <a:rPr lang="pt-BR" sz="2100" b="1" dirty="0">
                <a:latin typeface="Arial" pitchFamily="34" charset="0"/>
                <a:cs typeface="Arial" pitchFamily="34" charset="0"/>
              </a:rPr>
              <a:t> </a:t>
            </a:r>
            <a:endParaRPr lang="pt-BR" sz="2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100" b="1" dirty="0" smtClean="0">
                <a:latin typeface="Arial" pitchFamily="34" charset="0"/>
                <a:cs typeface="Arial" pitchFamily="34" charset="0"/>
              </a:rPr>
              <a:t>Fonte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: Planilha de coleta de dados HAS e DM da UNASUS/UFPEL</a:t>
            </a:r>
            <a:endParaRPr lang="es-ES" sz="2100" b="1" dirty="0">
              <a:latin typeface="Arial" pitchFamily="34" charset="0"/>
              <a:cs typeface="Arial" pitchFamily="34" charset="0"/>
            </a:endParaRPr>
          </a:p>
          <a:p>
            <a:endParaRPr lang="pt-BR" sz="1900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0" y="188641"/>
            <a:ext cx="9036495" cy="720079"/>
          </a:xfrm>
        </p:spPr>
        <p:txBody>
          <a:bodyPr/>
          <a:lstStyle/>
          <a:p>
            <a:r>
              <a:rPr lang="pt-BR" sz="2400" u="sng" kern="0" dirty="0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Objetivo 4:</a:t>
            </a:r>
            <a:r>
              <a:rPr lang="pt-BR" sz="2400" kern="0" dirty="0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Melhorar o registro das informações</a:t>
            </a:r>
            <a:endParaRPr lang="pt-BR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5760640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2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764704"/>
            <a:ext cx="8856983" cy="583264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pt-BR" sz="24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pt-BR" sz="24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Meta: Manter ficha de acompanhamento de 100% dos diabéticos cadastrados na unidade de saúde</a:t>
            </a:r>
            <a:br>
              <a:rPr lang="pt-BR" sz="24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pt-BR" sz="24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Resultados: Para os 407 usuários </a:t>
            </a:r>
            <a:r>
              <a:rPr lang="pt-BR" sz="24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diabéticos </a:t>
            </a:r>
            <a:r>
              <a:rPr lang="pt-BR" sz="24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conseguimos  100%  de registros </a:t>
            </a:r>
            <a:r>
              <a:rPr lang="pt-BR" sz="24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adequados nos </a:t>
            </a:r>
            <a:r>
              <a:rPr lang="pt-BR" sz="24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três meses da intervenção</a:t>
            </a:r>
            <a:r>
              <a:rPr lang="pt-BR" sz="2400" dirty="0" smtClean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. No primeiro mês foram 97 usuários diabéticos, no segundo mês 250 e no terceiro mês completamos as 407 pessoas com diabetes cadastradas na UBS.</a:t>
            </a:r>
            <a:r>
              <a:rPr lang="pt-BR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600" b="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endParaRPr lang="pt-BR" sz="1800" b="0" dirty="0"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48072"/>
          </a:xfrm>
        </p:spPr>
        <p:txBody>
          <a:bodyPr>
            <a:normAutofit/>
          </a:bodyPr>
          <a:lstStyle/>
          <a:p>
            <a:r>
              <a:rPr lang="pt-BR" sz="2400" b="1" u="sng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 4:</a:t>
            </a:r>
            <a:r>
              <a:rPr lang="pt-B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Melhorar o registro das informações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1772815"/>
            <a:ext cx="8784975" cy="4608513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Meta: Realizar estratificação do risco cardiovascular em 100% dos usuários com HAS e/ou DM</a:t>
            </a:r>
            <a:r>
              <a:rPr lang="pt-BR" sz="2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 primeiro mês se realizou estratificação do risco cardiovascular a 248 hipertensos e 97 diabéticos, no segundo mês a 484 e 250 e 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final da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intervenção, terceiro mês, realizaram-se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estratificação de risco cardiovascular para 741 usuários com hipertensão e 407  com diabetes atingindo a meta do 100%. 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856983" cy="1008112"/>
          </a:xfrm>
        </p:spPr>
        <p:txBody>
          <a:bodyPr/>
          <a:lstStyle/>
          <a:p>
            <a:r>
              <a:rPr lang="pt-BR" sz="2400" u="sng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 5:</a:t>
            </a:r>
            <a:r>
              <a:rPr lang="pt-BR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Mapear hipertensos e diabéticos de risco para doença cardiovascular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5" y="1268760"/>
            <a:ext cx="8856984" cy="4752528"/>
          </a:xfrm>
          <a:effectLst/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pt-BR" sz="2400" u="sng" dirty="0" smtClean="0">
                <a:effectLst/>
                <a:latin typeface="Arial" pitchFamily="34" charset="0"/>
                <a:cs typeface="Arial" pitchFamily="34" charset="0"/>
              </a:rPr>
              <a:t>Meta</a:t>
            </a:r>
            <a:r>
              <a:rPr lang="pt-BR" sz="2400" u="sng" dirty="0"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 Garantir orientação nutricional sobre alimentação saudável, prática regular de atividade física, os riscos do tabagismo e sobre higiene bucal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no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100% dos usuários com HAS e/ou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DM.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Durante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os três meses de intervenção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foi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promovida saúde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para os usuários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com HAS e/ou DM.  Assim no primeiro mês foram orientados 248 hipertensos e 97 diabéticos, no segundo mês 484 usuários com hipertensão e 250 com diabetes e no terceiro mês 741 hipertensos e 407 diabéticos. A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tingiu-se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100%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meta</a:t>
            </a:r>
            <a:endParaRPr lang="pt-BR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80920" cy="1296144"/>
          </a:xfrm>
        </p:spPr>
        <p:txBody>
          <a:bodyPr>
            <a:normAutofit/>
          </a:bodyPr>
          <a:lstStyle/>
          <a:p>
            <a:pPr lvl="2"/>
            <a:r>
              <a:rPr lang="pt-BR" sz="2400" b="1" u="sng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 6:</a:t>
            </a:r>
            <a:r>
              <a:rPr lang="pt-B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Promover à saúde de hipertensos e diabéticos</a:t>
            </a:r>
            <a:r>
              <a:rPr lang="pt-BR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pt-BR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59" cy="5184575"/>
          </a:xfrm>
        </p:spPr>
        <p:txBody>
          <a:bodyPr>
            <a:normAutofit fontScale="92500" lnSpcReduction="10000"/>
          </a:bodyPr>
          <a:lstStyle/>
          <a:p>
            <a:endParaRPr lang="pt-BR" sz="2800" dirty="0" smtClean="0"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Para alcançar as metas propostas foi criado o grupo de  hipertensos e diabéticos, com os quais aconteceram atividades de educação sobre variados temas relacionados a saúde e controle das doenças, incluindo orientação nutricional, prática regular de exercícios físicos, riscos do tabagismo e sobre higiene bucal. Nessas atividades contamos com a participação de todos os membros das equipes.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07505" y="332657"/>
            <a:ext cx="8856984" cy="1080120"/>
          </a:xfrm>
        </p:spPr>
        <p:txBody>
          <a:bodyPr/>
          <a:lstStyle/>
          <a:p>
            <a:r>
              <a:rPr lang="pt-BR" sz="2800" u="sng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Objetivo 6: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Promover à saúde de hipertensos e diabéticos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59" cy="5256584"/>
          </a:xfrm>
        </p:spPr>
        <p:txBody>
          <a:bodyPr/>
          <a:lstStyle/>
          <a:p>
            <a:pPr lvl="0" algn="l" eaLnBrk="0" fontAlgn="base" hangingPunct="0">
              <a:spcAft>
                <a:spcPct val="0"/>
              </a:spcAft>
            </a:pPr>
            <a:r>
              <a:rPr lang="pt-BR" sz="24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Incorporação da intervenção à rotina do serviço.</a:t>
            </a:r>
            <a:br>
              <a:rPr lang="pt-BR" sz="24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Consulta Programa semanal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Grupo de hipertensos e diabéticos mensalmente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Continuar a busca ativa de casos novos e usuários  faltosos.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Trabalho educativo ( palestras )</a:t>
            </a:r>
            <a:r>
              <a:rPr lang="es-ES_tradnl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t-BR" sz="2400" dirty="0"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813376" cy="1152128"/>
          </a:xfrm>
        </p:spPr>
        <p:txBody>
          <a:bodyPr>
            <a:normAutofit/>
          </a:bodyPr>
          <a:lstStyle/>
          <a:p>
            <a:pPr lvl="8"/>
            <a:r>
              <a:rPr lang="pt-BR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712968" cy="5328591"/>
          </a:xfrm>
        </p:spPr>
        <p:txBody>
          <a:bodyPr>
            <a:normAutofit/>
          </a:bodyPr>
          <a:lstStyle/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</a:pPr>
            <a:r>
              <a:rPr lang="pt-BR" sz="2400" b="1" u="sng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Mudança para viabilizar sua continuidade após o término do curso.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</a:pPr>
            <a:endParaRPr lang="es-ES_tradnl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Ampliação de cobertura dos usuários com hipertensão e diabetes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</a:pPr>
            <a:endParaRPr lang="es-ES_tradnl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Ficha espelho usada no estudo começará ser utilizada por outras ESF da UBS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</a:pPr>
            <a:endParaRPr lang="es-ES_tradnl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Continuar os cadastros</a:t>
            </a:r>
            <a:endParaRPr lang="es-ES_tradnl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936104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1255594"/>
            <a:ext cx="8640960" cy="5197742"/>
          </a:xfrm>
        </p:spPr>
        <p:txBody>
          <a:bodyPr>
            <a:noAutofit/>
          </a:bodyPr>
          <a:lstStyle/>
          <a:p>
            <a:pPr algn="ctr"/>
            <a:r>
              <a:rPr lang="pt-BR" sz="2400" b="1" u="sng" dirty="0">
                <a:latin typeface="Arial" pitchFamily="34" charset="0"/>
                <a:cs typeface="Arial" pitchFamily="34" charset="0"/>
              </a:rPr>
              <a:t>Importância da ação programática 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                           Mortalidade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DM  HAS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Hospitalizações no SUS </a:t>
            </a:r>
          </a:p>
          <a:p>
            <a:pPr algn="ctr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Objetivos das ações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Saúde: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Controle da pressão arterial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Controle da glicemia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Controle dos fatores de risco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  Contribuirá: - Melhoria da qualidade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vida.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Redução da morbimortalidade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99792" y="332656"/>
            <a:ext cx="3672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024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96944" cy="5040559"/>
          </a:xfrm>
        </p:spPr>
        <p:txBody>
          <a:bodyPr>
            <a:normAutofit/>
          </a:bodyPr>
          <a:lstStyle/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</a:pPr>
            <a:r>
              <a:rPr lang="pt-BR" sz="2800" b="1" u="sng" kern="0" dirty="0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Importância da intervenção para as equipes</a:t>
            </a: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</a:pPr>
            <a:endParaRPr lang="pt-BR" sz="2800" b="1" i="1" kern="0" dirty="0">
              <a:solidFill>
                <a:srgbClr val="006666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800" b="1" kern="0" dirty="0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Capacitação</a:t>
            </a: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endParaRPr lang="pt-BR" sz="2800" b="1" kern="0" dirty="0">
              <a:solidFill>
                <a:srgbClr val="0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just" fontAlgn="base">
              <a:spcAft>
                <a:spcPct val="0"/>
              </a:spcAft>
              <a:buClr>
                <a:srgbClr val="006666"/>
              </a:buClr>
              <a:buSzPct val="70000"/>
              <a:buFont typeface="Courier New" pitchFamily="49" charset="0"/>
              <a:buChar char="o"/>
            </a:pPr>
            <a:r>
              <a:rPr lang="pt-BR" sz="2800" b="1" kern="0" dirty="0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Trabalho em equipe e multidisciplinar</a:t>
            </a:r>
          </a:p>
          <a:p>
            <a:endParaRPr lang="es-ES" sz="2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008112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640960" cy="4752528"/>
          </a:xfrm>
        </p:spPr>
        <p:txBody>
          <a:bodyPr/>
          <a:lstStyle/>
          <a:p>
            <a:pPr marL="0" lvl="0" indent="0" algn="l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sz="24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Importância da intervenção para o serviço</a:t>
            </a:r>
            <a:br>
              <a:rPr lang="pt-BR" sz="24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i="1" kern="0" dirty="0">
                <a:solidFill>
                  <a:srgbClr val="00666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i="1" kern="0" dirty="0">
                <a:solidFill>
                  <a:srgbClr val="00666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Continuidade ao Programa semanal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Implantação dos protocolos 2013 na UBS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Melhoria do sistema de registro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Melhoria no acolhimento aos usuários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Melhoria do atendimento aos usuários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t-BR" sz="2400" dirty="0"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1080120"/>
          </a:xfrm>
        </p:spPr>
        <p:txBody>
          <a:bodyPr>
            <a:normAutofit/>
          </a:bodyPr>
          <a:lstStyle/>
          <a:p>
            <a:pPr algn="ctr"/>
            <a:r>
              <a:rPr lang="pt-BR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480355" cy="4678456"/>
          </a:xfrm>
        </p:spPr>
        <p:txBody>
          <a:bodyPr/>
          <a:lstStyle/>
          <a:p>
            <a:pPr marL="0" lvl="0" indent="0" algn="l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pt-BR" sz="24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Importância da intervenção (comunidade)</a:t>
            </a:r>
            <a:br>
              <a:rPr lang="pt-BR" sz="24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Melhora dos conhecimentos sobre as doenças.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Melhor controle da DM e HAS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Notaram as diferenças em suas vidas com a mudanças de alguns hábitos.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Satisfação pela priorização no atendimento e pela garantia dos serviços.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t-BR" sz="2400" dirty="0"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936104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856984" cy="5472608"/>
          </a:xfrm>
        </p:spPr>
        <p:txBody>
          <a:bodyPr/>
          <a:lstStyle/>
          <a:p>
            <a:pPr marL="0" lvl="0" indent="0" algn="l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pt-BR" sz="24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Importância da intervenção (comunidade)</a:t>
            </a:r>
            <a:br>
              <a:rPr lang="pt-BR" sz="24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Melhora dos conhecimentos sobre as doenças.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Melhor controle da DM e HAS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Notaram as diferenças em suas vidas com a mudanças de alguns hábitos.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Satisfação pela priorização no atendimento e pela garantia dos serviços</a:t>
            </a:r>
            <a:r>
              <a:rPr lang="pt-BR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1008112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pt-BR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84976" cy="4752527"/>
          </a:xfrm>
        </p:spPr>
        <p:txBody>
          <a:bodyPr/>
          <a:lstStyle/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</a:pPr>
            <a:r>
              <a:rPr lang="pt-BR" sz="2400" b="1" u="sng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Mudança para viabilizar sua continuidade após o término do curso.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</a:pPr>
            <a:endParaRPr lang="es-ES_tradnl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</a:pPr>
            <a:r>
              <a:rPr lang="pt-B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Ampliação de cobertura dos usuários com hipertensão e diabetes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</a:pPr>
            <a:endParaRPr lang="es-ES_tradnl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</a:pPr>
            <a:r>
              <a:rPr lang="pt-B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Ficha espelho usada no estudo começará ser utilizada por outra ESF da UBS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</a:pPr>
            <a:endParaRPr lang="es-ES_tradnl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006666"/>
              </a:buClr>
              <a:buSzPct val="70000"/>
            </a:pPr>
            <a:r>
              <a:rPr lang="pt-B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Continuar os cadastros</a:t>
            </a:r>
            <a:endParaRPr lang="es-ES_tradnl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1080120"/>
          </a:xfrm>
          <a:effectLst/>
        </p:spPr>
        <p:txBody>
          <a:bodyPr/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784976" cy="4896544"/>
          </a:xfrm>
        </p:spPr>
        <p:txBody>
          <a:bodyPr/>
          <a:lstStyle/>
          <a:p>
            <a:pPr marL="0" indent="0" algn="l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es-ES_tradnl" sz="24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Prática Profissional</a:t>
            </a:r>
            <a:br>
              <a:rPr lang="es-ES_tradnl" sz="24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 adquirir novos conhecimentos. 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 especialização permitiu identificar problemas, planejar e executar ações para corrigi-los ou a menos tentar diminuí-los,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Construir o conhecimento a partir da minha realidade e dos desafios das equipes de trabalho</a:t>
            </a:r>
            <a:r>
              <a:rPr lang="es-ES_tradnl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t-BR" sz="2400" dirty="0"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100811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lvl="3"/>
            <a:r>
              <a:rPr lang="pt-B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Reflexão crítica sobre o processo pessoal de aprendizagem.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712968" cy="4968552"/>
          </a:xfrm>
        </p:spPr>
        <p:txBody>
          <a:bodyPr/>
          <a:lstStyle/>
          <a:p>
            <a:pPr marL="0" lvl="0" indent="0" algn="l" eaLnBrk="0" fontAlgn="base" hangingPunct="0">
              <a:spcAft>
                <a:spcPct val="0"/>
              </a:spcAft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sz="24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Aprendizados mais relevantes</a:t>
            </a:r>
            <a:r>
              <a:rPr lang="es-ES_tradnl" sz="24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u="sng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Qualificação da prática clínica</a:t>
            </a:r>
            <a:r>
              <a:rPr lang="es-ES_tradnl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_tradnl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Encontro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c</a:t>
            </a: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om </a:t>
            </a:r>
            <a:r>
              <a:rPr lang="en-US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comunidade</a:t>
            </a:r>
            <a:br>
              <a:rPr lang="pt-BR" sz="2400" kern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S_tradnl" sz="2400" kern="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1224136"/>
          </a:xfrm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pt-BR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0" y="2924944"/>
            <a:ext cx="9143999" cy="393305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84984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36900"/>
            <a:ext cx="5580112" cy="3621100"/>
          </a:xfrm>
          <a:prstGeom prst="rect">
            <a:avLst/>
          </a:prstGeom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4984"/>
            <a:ext cx="356388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58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182880" indent="0" algn="ctr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80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MUITO </a:t>
            </a:r>
            <a:br>
              <a:rPr lang="pt-BR" sz="80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</a:br>
            <a:r>
              <a:rPr lang="pt-BR" sz="80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OBRIGADA</a:t>
            </a:r>
            <a:br>
              <a:rPr lang="pt-BR" sz="80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</a:br>
            <a:endParaRPr lang="pt-BR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56983" cy="5688632"/>
          </a:xfrm>
          <a:ln>
            <a:noFill/>
          </a:ln>
        </p:spPr>
        <p:txBody>
          <a:bodyPr/>
          <a:lstStyle/>
          <a:p>
            <a:pPr algn="l"/>
            <a:r>
              <a:rPr lang="pt-BR" sz="2400" u="sng" dirty="0">
                <a:effectLst/>
                <a:latin typeface="Arial" pitchFamily="34" charset="0"/>
                <a:cs typeface="Arial" pitchFamily="34" charset="0"/>
              </a:rPr>
              <a:t>Caracterização do Município</a:t>
            </a:r>
            <a:r>
              <a:rPr lang="es-ES_tradnl" sz="24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Município: Simplício Mendes</a:t>
            </a:r>
            <a:r>
              <a:rPr lang="pt-BR" sz="24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br>
              <a:rPr lang="pt-BR" sz="24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_tradnl" sz="24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Localização: 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Nordeste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de Piauí,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379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km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de Teresina.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s-ES_tradnl" sz="24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População:  12.347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Habitantes</a:t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s-ES_tradnl" sz="24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Rede de atenção: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UBS, 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hospital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unicipal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, 1 CEO, 1 SAMU, 1 CAPS,  1 NASF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Equipes: 3 ESF envolvidas na</a:t>
            </a:r>
            <a:r>
              <a:rPr lang="pt-B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intervenção. </a:t>
            </a:r>
            <a:r>
              <a:rPr lang="pt-B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ESF 1 tem 1.744 pessoas residentes em sua área adstrita, a ESF 3 tem 2.865 pessoas, e a</a:t>
            </a:r>
            <a:r>
              <a:rPr lang="pt-B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 </a:t>
            </a:r>
            <a:r>
              <a:rPr lang="pt-B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onde eu trabalho tem um total de </a:t>
            </a:r>
            <a:r>
              <a:rPr lang="pt-B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1.738 pessoas, resultando num total de 6.347 habitantes. </a:t>
            </a:r>
            <a:r>
              <a:rPr lang="pt-B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effectLst/>
              </a:rPr>
              <a:t/>
            </a:r>
            <a:br>
              <a:rPr lang="pt-BR" sz="2000" dirty="0">
                <a:effectLst/>
              </a:rPr>
            </a:br>
            <a:endParaRPr lang="es-ES_tradnl" sz="2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59632" y="260648"/>
            <a:ext cx="7292280" cy="6480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908720"/>
            <a:ext cx="8784975" cy="5760640"/>
          </a:xfrm>
          <a:ln>
            <a:noFill/>
          </a:ln>
          <a:effectLst/>
        </p:spPr>
        <p:txBody>
          <a:bodyPr/>
          <a:lstStyle/>
          <a:p>
            <a:pPr algn="l"/>
            <a:r>
              <a:rPr lang="pt-BR" sz="2400" u="sng" dirty="0">
                <a:effectLst/>
                <a:latin typeface="Arial" pitchFamily="34" charset="0"/>
                <a:cs typeface="Arial" pitchFamily="34" charset="0"/>
              </a:rPr>
              <a:t>Caracterização da U.B.S</a:t>
            </a:r>
            <a:r>
              <a:rPr lang="es-ES_tradnl" sz="2400" u="sng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u="sng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Localização: zona urbana</a:t>
            </a:r>
            <a:r>
              <a:rPr lang="es-ES_tradnl" sz="24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Composta por 6 equipes de Estratégia de Saúde da Família</a:t>
            </a:r>
            <a:r>
              <a:rPr lang="es-ES_tradnl" sz="24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u="sng" dirty="0">
                <a:effectLst/>
                <a:latin typeface="Arial" pitchFamily="34" charset="0"/>
                <a:cs typeface="Arial" pitchFamily="34" charset="0"/>
              </a:rPr>
              <a:t>Composição das equipes da UBS </a:t>
            </a:r>
            <a:br>
              <a:rPr lang="pt-BR" sz="2400" u="sng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      1 Médico,1 Enfermeira,</a:t>
            </a:r>
            <a:br>
              <a:rPr lang="pt-BR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      1 Odontologista, </a:t>
            </a:r>
            <a:br>
              <a:rPr lang="pt-BR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      1 Auxiliar em saúde bucal,</a:t>
            </a:r>
            <a:br>
              <a:rPr lang="pt-BR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      1 Técnica de enfermagem e 5 ACS.</a:t>
            </a:r>
            <a:br>
              <a:rPr lang="pt-BR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es-ES_tradnl" sz="24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População atendida pelas 6 equipes: 12.347 usuários</a:t>
            </a:r>
            <a:br>
              <a:rPr lang="pt-BR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População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atendida pelas 3 equipes envolvidas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no projeto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: 6.347 usuários</a:t>
            </a:r>
            <a:r>
              <a:rPr lang="pt-BR" sz="4800" dirty="0"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sz="quarter" idx="13"/>
          </p:nvPr>
        </p:nvSpPr>
        <p:spPr>
          <a:xfrm>
            <a:off x="1043608" y="260648"/>
            <a:ext cx="7292280" cy="6480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484784"/>
            <a:ext cx="9036496" cy="5184576"/>
          </a:xfrm>
        </p:spPr>
        <p:txBody>
          <a:bodyPr/>
          <a:lstStyle/>
          <a:p>
            <a:pPr algn="l"/>
            <a:r>
              <a:rPr lang="pt-BR" sz="2400" u="sng" dirty="0">
                <a:effectLst/>
                <a:latin typeface="Arial" pitchFamily="34" charset="0"/>
                <a:cs typeface="Arial" pitchFamily="34" charset="0"/>
              </a:rPr>
              <a:t>Principais deficiências na UBS </a:t>
            </a:r>
            <a:r>
              <a:rPr lang="es-ES_tradnl" sz="2400" u="sng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u="sng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  </a:t>
            </a:r>
            <a:br>
              <a:rPr lang="pt-BR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  -Estrutura da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UBS em geral é boa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es-ES_tradnl" sz="24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-Insuficientes 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equipamentos e instrumentos</a:t>
            </a:r>
            <a:br>
              <a:rPr lang="pt-BR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es-ES_tradnl" sz="24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  -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Medicamentos insuficientes</a:t>
            </a:r>
            <a:endParaRPr lang="es-ES_tradnl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9361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832648"/>
          </a:xfrm>
        </p:spPr>
        <p:txBody>
          <a:bodyPr>
            <a:noAutofit/>
          </a:bodyPr>
          <a:lstStyle/>
          <a:p>
            <a:r>
              <a:rPr lang="pt-BR" sz="2400" b="1" u="sng" dirty="0">
                <a:latin typeface="Arial" pitchFamily="34" charset="0"/>
                <a:cs typeface="Arial" pitchFamily="34" charset="0"/>
              </a:rPr>
              <a:t>Situação da ação programática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antes da intervenção</a:t>
            </a:r>
            <a:endParaRPr lang="es-ES_tradnl" sz="2400" b="1" u="sng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Estimativa (CAP): HAS: 1273                  DM:      36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Acompanhados e cadastrados pelas 03 equipes: 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                    HAS 995                  78%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                     DM:  389                  100%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ariabilidade 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coberturas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entre 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equipes. Minha ESF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6 apresenta as coberturas mais baixas,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50%(n=174) de hipertensos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 38%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(n=38) de diabéticos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Embora a população acompanhada receba atenção com qualidade a cobertura carece de ampliação.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Protocolo de atendimento, geralmente é utilizado pelo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médico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143000" y="14978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827585" y="2204865"/>
            <a:ext cx="7632848" cy="2664295"/>
          </a:xfrm>
        </p:spPr>
        <p:txBody>
          <a:bodyPr>
            <a:normAutofit/>
          </a:bodyPr>
          <a:lstStyle/>
          <a:p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Melhorar a atenção à saúde das pessoas com hipertensão e/ou diabetes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_tradn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55776" y="105273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pt-BR" sz="3600" dirty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Objetivo G</a:t>
            </a: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eral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1484785"/>
            <a:ext cx="8712967" cy="4392488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1- Ampliar a cobertura a hipertensos e/ou diabéticos.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2- Melhorar a qualidade da atenção a hipertensos e/ou diabéticos.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3- Melhorar a adesão de hipertenso e/ou diabéticos ao programa.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4- Melhorar o registro das informações.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5 - Mapear  hipertensos e diabéticos de risco para doença cardiovascular.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6- Promover a saúde de hipertensos e diabéticos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39752" y="406405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pt-BR" sz="3600" dirty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Objetivo </a:t>
            </a: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Específicos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1160</TotalTime>
  <Words>1407</Words>
  <Application>Microsoft Office PowerPoint</Application>
  <PresentationFormat>Presentación en pantalla (4:3)</PresentationFormat>
  <Paragraphs>200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Transmisión de listas</vt:lpstr>
      <vt:lpstr>Melhoria da atenção à saúde da pessoa com hipertensão e/ou diabetes na unidade Ambulatório Neri de Moura Fé, Simplício Mendes/PI</vt:lpstr>
      <vt:lpstr>Introdução Objetivo geral Metodologia Objetivos:      Metas      Resultados Discussão Reflexão crítica sobre o processo pessoal de aprendizagem </vt:lpstr>
      <vt:lpstr>Presentación de PowerPoint</vt:lpstr>
      <vt:lpstr>Caracterização do Município Município: Simplício Mendes.  Localização:  Nordeste de Piauí, 379 km de Teresina.  População:  12.347 Habitantes  Rede de atenção: 1 UBS,  1 hospital municipal, 1 CEO, 1 SAMU, 1 CAPS,  1 NASF   Equipes: 3 ESF envolvidas na intervenção. A ESF 1 tem 1.744 pessoas residentes em sua área adstrita, a ESF 3 tem 2.865 pessoas, e a ESF 6 onde eu trabalho tem um total de 1.738 pessoas, resultando num total de 6.347 habitantes.   </vt:lpstr>
      <vt:lpstr>Caracterização da U.B.S Localização: zona urbana Composta por 6 equipes de Estratégia de Saúde da Família Composição das equipes da UBS        1 Médico,1 Enfermeira,       1 Odontologista,        1 Auxiliar em saúde bucal,       1 Técnica de enfermagem e 5 ACS.  População atendida pelas 6 equipes: 12.347 usuários  População atendida pelas 3 equipes envolvidas no projeto: 6.347 usuários.</vt:lpstr>
      <vt:lpstr>Principais deficiências na UBS       -Estrutura da UBS em geral é boa    -Insuficientes  equipamentos e instrumentos    -Medicamentos insuficientes</vt:lpstr>
      <vt:lpstr>Presentación de PowerPoint</vt:lpstr>
      <vt:lpstr>Presentación de PowerPoint</vt:lpstr>
      <vt:lpstr>Presentación de PowerPoint</vt:lpstr>
      <vt:lpstr>Ações        Focando as ações nos quatro eixos   Monitoramento e avaliação.  Organização e gestão do serviço.  Engajamento publico.   Qualificação da prática clínica </vt:lpstr>
      <vt:lpstr>Presentación de PowerPoint</vt:lpstr>
      <vt:lpstr>Presentación de PowerPoint</vt:lpstr>
      <vt:lpstr>Objetivo 1: Ampliar a cobertura da população diabética e/ou hipertensa na área.</vt:lpstr>
      <vt:lpstr>100% dos diabéticos da área de abrangência no Programa de AMeta: Cadastrar tenção a Diabetes.    Resultados:  mês 1: 97 (23,8%)  mês 2: 250 (61,4%) mês 3: 407 (100%)     Indicador 2: Cobertura do programa de atenção ao diabético na UBS Ambulatório  Neri de Moura Fé, Simplício Mendes/PI.    Fonte: Planilha de coleta de dados HAS e DM da UNASUS/UF</vt:lpstr>
      <vt:lpstr>Meta: Realizar exame clínico apropriado em 100% dos hipertensos.    Resultados: mês 1: 247 (99,6%) mês 2: 483 (99,8%) mês 3: 740 (99,9%)     Indicador 3: Proporção de hipertensos com o exame clinico em dia na UBS Ambulatório Neri de Moura Fé, Simplício Mendes/PI.    Fonte: Planilha de coleta de dados HAS e DM da UNASUS/UFPEL  </vt:lpstr>
      <vt:lpstr>Meta: Realizar exame clínico apropriado em 100% dos diabéticos    Resultados: mês 1: 96 (99,0%) mês 2: 249 (99,6%) mês 3? 406 (99,8%)    Indicador  4: Proporção de Diabéticos com o exame clinico em dia de acordo com o protocolo, na UBS Ambulatório Neri de Moura Fé, Simplício Mendes/PI.    Fonte: Planilha de coleta de dados HAS e DM da UNASUS/UFPEL </vt:lpstr>
      <vt:lpstr>Meta: Garantir a 100% dos hipertensos a realização de exames complementares em dia de acordo com o protocolo.    Resultados: mês 1: 241 (97,2%) mês 2: 477 (98,6%) mês 3: 734 (99,1%)    Indicador 5- Proporção de hipertensos com os exames complementares em dia de acordo com o protocolo, na UBS Ambulatório Neri de Moura Fé, Simplício Mendes/PI.    Fonte: Planilha de coleta de dados HAS e DM da UNASUS/UFPEL </vt:lpstr>
      <vt:lpstr>Meta: Garantir a 100% dos diabéticos a realização de exames complementares em dia de acordo com o protocolo.      Resultados:  mês 1: 95 (97,9%) mês 2: 248 (99,2%) mês 3: 405 (99,5%)     Indicador 6; Proporção de diabéticos com os exames complementares em dia, de acordo com o protocolo, na UBS Ambulatório Neri de Moura Fé, Simplício Mendes/PI.   Fonte: Planilha de coleta de dados HAS e DM da UNASUS/UFPEL </vt:lpstr>
      <vt:lpstr>Presentación de PowerPoint</vt:lpstr>
      <vt:lpstr>Presentación de PowerPoint</vt:lpstr>
      <vt:lpstr>Presentación de PowerPoint</vt:lpstr>
      <vt:lpstr>Presentación de PowerPoint</vt:lpstr>
      <vt:lpstr>Objetivo 4: Melhorar o registro das informações</vt:lpstr>
      <vt:lpstr> Meta: Manter ficha de acompanhamento de 100% dos diabéticos cadastrados na unidade de saúde  Resultados: Para os 407 usuários diabéticos conseguimos  100%  de registros adequados nos três meses da intervenção. No primeiro mês foram 97 usuários diabéticos, no segundo mês 250 e no terceiro mês completamos as 407 pessoas com diabetes cadastradas na UBS.                 </vt:lpstr>
      <vt:lpstr>Objetivo 5: Mapear hipertensos e diabéticos de risco para doença cardiovascular</vt:lpstr>
      <vt:lpstr>Meta: Garantir orientação nutricional sobre alimentação saudável, prática regular de atividade física, os riscos do tabagismo e sobre higiene bucal no 100% dos usuários com HAS e/ou DM. Resultados: Durante os três meses de intervenção foi promovida saúde para os usuários com HAS e/ou DM.  Assim no primeiro mês foram orientados 248 hipertensos e 97 diabéticos, no segundo mês 484 usuários com hipertensão e 250 com diabetes e no terceiro mês 741 hipertensos e 407 diabéticos. Atingiu-se 100% da meta</vt:lpstr>
      <vt:lpstr>Objetivo 6: Promover à saúde de hipertensos e diabéticos.</vt:lpstr>
      <vt:lpstr>Incorporação da intervenção à rotina do serviço.   Consulta Programa semanal  Grupo de hipertensos e diabéticos mensalmente  Continuar a busca ativa de casos novos e usuários  faltosos.  Trabalho educativo ( palestras ) </vt:lpstr>
      <vt:lpstr>Discussão</vt:lpstr>
      <vt:lpstr>Discussão</vt:lpstr>
      <vt:lpstr>Importância da intervenção para o serviço  Continuidade ao Programa semanal  Implantação dos protocolos 2013 na UBS  Melhoria do sistema de registro  Melhoria no acolhimento aos usuários  Melhoria do atendimento aos usuários </vt:lpstr>
      <vt:lpstr>Importância da intervenção (comunidade)  Melhora dos conhecimentos sobre as doenças. Melhor controle da DM e HAS Notaram as diferenças em suas vidas com a mudanças de alguns hábitos. Satisfação pela priorização no atendimento e pela garantia dos serviços. </vt:lpstr>
      <vt:lpstr>Importância da intervenção (comunidade)  Melhora dos conhecimentos sobre as doenças. Melhor controle da DM e HAS Notaram as diferenças em suas vidas com a mudanças de alguns hábitos. Satisfação pela priorização no atendimento e pela garantia dos serviços.</vt:lpstr>
      <vt:lpstr>Discussão</vt:lpstr>
      <vt:lpstr>Prática Profissional Ampliar e adquirir novos conhecimentos.  A especialização permitiu identificar problemas, planejar e executar ações para corrigi-los ou a menos tentar diminuí-los, Construir o conhecimento a partir da minha realidade e dos desafios das equipes de trabalho  </vt:lpstr>
      <vt:lpstr> Aprendizados mais relevantes  Qualificação da prática clínica  Encontro com a comunidade </vt:lpstr>
      <vt:lpstr>Presentación de PowerPoint</vt:lpstr>
      <vt:lpstr>  MUITO  OBRIGADA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Clara Ysaac Taquechel  Orientador: Adauto Martins Soares Filho</dc:title>
  <dc:creator>Clara Ysaac Taquechel</dc:creator>
  <cp:lastModifiedBy>Clara Ysaac Taquechel</cp:lastModifiedBy>
  <cp:revision>101</cp:revision>
  <dcterms:created xsi:type="dcterms:W3CDTF">2015-07-16T01:15:53Z</dcterms:created>
  <dcterms:modified xsi:type="dcterms:W3CDTF">2015-10-25T15:46:04Z</dcterms:modified>
</cp:coreProperties>
</file>