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7" r:id="rId4"/>
    <p:sldId id="258" r:id="rId5"/>
    <p:sldId id="260" r:id="rId6"/>
    <p:sldId id="287" r:id="rId7"/>
    <p:sldId id="288" r:id="rId8"/>
    <p:sldId id="289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0"/>
  </p:normalViewPr>
  <p:slideViewPr>
    <p:cSldViewPr>
      <p:cViewPr>
        <p:scale>
          <a:sx n="60" d="100"/>
          <a:sy n="60" d="100"/>
        </p:scale>
        <p:origin x="-15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F5B134-3A22-45F9-AF9A-E7A38ED9D31E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1C54CD-FCDC-4020-BB80-9C756A00EA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5B134-3A22-45F9-AF9A-E7A38ED9D31E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C54CD-FCDC-4020-BB80-9C756A00EA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5B134-3A22-45F9-AF9A-E7A38ED9D31E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C54CD-FCDC-4020-BB80-9C756A00EA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5B134-3A22-45F9-AF9A-E7A38ED9D31E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C54CD-FCDC-4020-BB80-9C756A00EA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F5B134-3A22-45F9-AF9A-E7A38ED9D31E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1C54CD-FCDC-4020-BB80-9C756A00EA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5B134-3A22-45F9-AF9A-E7A38ED9D31E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1C54CD-FCDC-4020-BB80-9C756A00EA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5B134-3A22-45F9-AF9A-E7A38ED9D31E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1C54CD-FCDC-4020-BB80-9C756A00EA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5B134-3A22-45F9-AF9A-E7A38ED9D31E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C54CD-FCDC-4020-BB80-9C756A00EA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5B134-3A22-45F9-AF9A-E7A38ED9D31E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C54CD-FCDC-4020-BB80-9C756A00EA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F5B134-3A22-45F9-AF9A-E7A38ED9D31E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1C54CD-FCDC-4020-BB80-9C756A00EA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F5B134-3A22-45F9-AF9A-E7A38ED9D31E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1C54CD-FCDC-4020-BB80-9C756A00EA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8F5B134-3A22-45F9-AF9A-E7A38ED9D31E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51C54CD-FCDC-4020-BB80-9C756A00EA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7664" y="620688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/>
              <a:t>Melhoria da Atenção à Saúde da Criança de 0 a 72 meses, na UBS de Novo Horizonte, da zona rural do município de São Miguel do Gostoso/RN, 2015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1838" y="5921896"/>
            <a:ext cx="5912162" cy="936104"/>
          </a:xfrm>
        </p:spPr>
        <p:txBody>
          <a:bodyPr>
            <a:normAutofit/>
          </a:bodyPr>
          <a:lstStyle/>
          <a:p>
            <a:r>
              <a:rPr lang="pt-BR" sz="2000" dirty="0" smtClean="0"/>
              <a:t>Autora: Clara dos Santos Leal Costa</a:t>
            </a:r>
          </a:p>
          <a:p>
            <a:r>
              <a:rPr lang="pt-BR" sz="2000" dirty="0" smtClean="0"/>
              <a:t>Orientadora: </a:t>
            </a:r>
            <a:r>
              <a:rPr lang="pt-BR" sz="2000" dirty="0" err="1" smtClean="0"/>
              <a:t>Danyella</a:t>
            </a:r>
            <a:r>
              <a:rPr lang="pt-BR" sz="2000" dirty="0" smtClean="0"/>
              <a:t> da Silva Barreto</a:t>
            </a:r>
            <a:endParaRPr lang="pt-BR" sz="20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798111" y="2852936"/>
            <a:ext cx="51231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Universidade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 Federal de Pelotas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baseline="0" dirty="0" smtClean="0">
                <a:latin typeface="+mj-lt"/>
                <a:ea typeface="SimSun" pitchFamily="2" charset="-122"/>
                <a:cs typeface="Arial" pitchFamily="34" charset="0"/>
              </a:rPr>
              <a:t>Universidade Aberta do SUS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Departamento de Medicina Social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baseline="0" dirty="0" smtClean="0">
                <a:latin typeface="+mj-lt"/>
                <a:ea typeface="SimSun" pitchFamily="2" charset="-122"/>
                <a:cs typeface="Arial" pitchFamily="34" charset="0"/>
              </a:rPr>
              <a:t>Programa</a:t>
            </a:r>
            <a:r>
              <a:rPr lang="pt-BR" sz="1400" b="1" dirty="0" smtClean="0">
                <a:latin typeface="+mj-lt"/>
                <a:ea typeface="SimSun" pitchFamily="2" charset="-122"/>
                <a:cs typeface="Arial" pitchFamily="34" charset="0"/>
              </a:rPr>
              <a:t> de Pós Graduação em Saúde da Família - EAD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45224"/>
            <a:ext cx="1217079" cy="1196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FFFF00"/>
                </a:solidFill>
              </a:rPr>
              <a:t>Objetivo 2</a:t>
            </a:r>
            <a:r>
              <a:rPr lang="pt-BR" sz="2400" dirty="0" smtClean="0"/>
              <a:t>: Melhorar a </a:t>
            </a:r>
            <a:r>
              <a:rPr lang="pt-BR" sz="2400" dirty="0" smtClean="0">
                <a:solidFill>
                  <a:srgbClr val="FFFF00"/>
                </a:solidFill>
              </a:rPr>
              <a:t>qualidade</a:t>
            </a:r>
            <a:r>
              <a:rPr lang="pt-BR" sz="2400" dirty="0" smtClean="0"/>
              <a:t> do atendimento.</a:t>
            </a:r>
          </a:p>
          <a:p>
            <a:pPr lvl="1"/>
            <a:r>
              <a:rPr lang="pt-BR" sz="2000" dirty="0" smtClean="0">
                <a:solidFill>
                  <a:srgbClr val="FFFF00"/>
                </a:solidFill>
              </a:rPr>
              <a:t>Meta 2</a:t>
            </a:r>
            <a:r>
              <a:rPr lang="pt-BR" sz="2000" dirty="0" smtClean="0"/>
              <a:t>: </a:t>
            </a:r>
            <a:r>
              <a:rPr lang="pt-BR" sz="2000" dirty="0" smtClean="0">
                <a:solidFill>
                  <a:srgbClr val="FFFF00"/>
                </a:solidFill>
              </a:rPr>
              <a:t>100%</a:t>
            </a:r>
            <a:r>
              <a:rPr lang="pt-BR" sz="2000" dirty="0" smtClean="0"/>
              <a:t> dos recém-nascidos com </a:t>
            </a:r>
            <a:r>
              <a:rPr lang="pt-BR" sz="2000" dirty="0" smtClean="0">
                <a:solidFill>
                  <a:srgbClr val="FFFF00"/>
                </a:solidFill>
              </a:rPr>
              <a:t>primeiro atendimento nos primeiros sete dias de vida</a:t>
            </a:r>
            <a:r>
              <a:rPr lang="pt-BR" sz="2000" dirty="0" smtClean="0"/>
              <a:t>.</a:t>
            </a:r>
          </a:p>
          <a:p>
            <a:pPr lvl="1">
              <a:buNone/>
            </a:pPr>
            <a:endParaRPr lang="pt-BR" sz="2000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5879033" cy="326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547664" y="609329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8 </a:t>
            </a:r>
            <a:r>
              <a:rPr lang="pt-BR" sz="1200" dirty="0" smtClean="0"/>
              <a:t>– Gráfico indicativo da proporção de crianças com primeira consulta realizada nos sete primeiros dias de vida.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FFFF00"/>
                </a:solidFill>
              </a:rPr>
              <a:t>Objetivo 2</a:t>
            </a:r>
            <a:r>
              <a:rPr lang="pt-BR" sz="2400" dirty="0" smtClean="0"/>
              <a:t>: Melhorar a </a:t>
            </a:r>
            <a:r>
              <a:rPr lang="pt-BR" sz="2400" dirty="0" smtClean="0">
                <a:solidFill>
                  <a:srgbClr val="FFFF00"/>
                </a:solidFill>
              </a:rPr>
              <a:t>qualidade</a:t>
            </a:r>
            <a:r>
              <a:rPr lang="pt-BR" sz="2400" dirty="0" smtClean="0"/>
              <a:t> do atendimento.</a:t>
            </a:r>
          </a:p>
          <a:p>
            <a:pPr lvl="1"/>
            <a:r>
              <a:rPr lang="pt-BR" sz="2000" dirty="0" smtClean="0">
                <a:solidFill>
                  <a:srgbClr val="FFFF00"/>
                </a:solidFill>
              </a:rPr>
              <a:t>Meta 3</a:t>
            </a:r>
            <a:r>
              <a:rPr lang="pt-BR" sz="2000" dirty="0" smtClean="0"/>
              <a:t>: </a:t>
            </a:r>
            <a:r>
              <a:rPr lang="pt-BR" sz="2000" dirty="0" smtClean="0">
                <a:solidFill>
                  <a:srgbClr val="FFFF00"/>
                </a:solidFill>
              </a:rPr>
              <a:t>100%</a:t>
            </a:r>
            <a:r>
              <a:rPr lang="pt-BR" sz="2000" dirty="0" smtClean="0"/>
              <a:t> das crianças acompanhadas com </a:t>
            </a:r>
            <a:r>
              <a:rPr lang="pt-BR" sz="2000" dirty="0" smtClean="0">
                <a:solidFill>
                  <a:srgbClr val="FFFF00"/>
                </a:solidFill>
              </a:rPr>
              <a:t>crescimento monitorado</a:t>
            </a:r>
            <a:r>
              <a:rPr lang="pt-BR" sz="2000" dirty="0" smtClean="0"/>
              <a:t>.</a:t>
            </a:r>
            <a:endParaRPr lang="pt-BR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6002120" cy="30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403648" y="594928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9 </a:t>
            </a:r>
            <a:r>
              <a:rPr lang="pt-BR" sz="1200" dirty="0" smtClean="0"/>
              <a:t>– Gráfico indicativo da proporção de crianças com monitoramento do crescimento.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4</a:t>
            </a:r>
            <a:r>
              <a:rPr lang="pt-BR" sz="1600" dirty="0" smtClean="0"/>
              <a:t>: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com </a:t>
            </a:r>
            <a:r>
              <a:rPr lang="pt-BR" sz="1600" dirty="0" smtClean="0">
                <a:solidFill>
                  <a:srgbClr val="FFFF00"/>
                </a:solidFill>
              </a:rPr>
              <a:t>baixo peso</a:t>
            </a:r>
            <a:r>
              <a:rPr lang="pt-BR" sz="1600" dirty="0" smtClean="0"/>
              <a:t> acompanhadas com </a:t>
            </a:r>
            <a:r>
              <a:rPr lang="pt-BR" sz="1600" dirty="0" smtClean="0">
                <a:solidFill>
                  <a:srgbClr val="FFFF00"/>
                </a:solidFill>
              </a:rPr>
              <a:t>crescimento monitorado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5</a:t>
            </a:r>
            <a:r>
              <a:rPr lang="pt-BR" sz="1600" dirty="0" smtClean="0"/>
              <a:t>: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com </a:t>
            </a:r>
            <a:r>
              <a:rPr lang="pt-BR" sz="1600" dirty="0" smtClean="0">
                <a:solidFill>
                  <a:srgbClr val="FFFF00"/>
                </a:solidFill>
              </a:rPr>
              <a:t>excesso de peso</a:t>
            </a:r>
            <a:r>
              <a:rPr lang="pt-BR" sz="1600" dirty="0" smtClean="0"/>
              <a:t> acompanhadas com </a:t>
            </a:r>
            <a:r>
              <a:rPr lang="pt-BR" sz="1600" dirty="0" smtClean="0">
                <a:solidFill>
                  <a:srgbClr val="FFFF00"/>
                </a:solidFill>
              </a:rPr>
              <a:t>crescimento monitorado</a:t>
            </a:r>
            <a:r>
              <a:rPr lang="pt-BR" sz="1600" dirty="0" smtClean="0"/>
              <a:t>.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148478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Objetivo 2</a:t>
            </a:r>
            <a:r>
              <a:rPr lang="pt-BR" sz="2400" dirty="0" smtClean="0"/>
              <a:t>: Melhorar a </a:t>
            </a:r>
            <a:r>
              <a:rPr lang="pt-BR" sz="2400" dirty="0" smtClean="0">
                <a:solidFill>
                  <a:srgbClr val="FFFF00"/>
                </a:solidFill>
              </a:rPr>
              <a:t>qualidade</a:t>
            </a:r>
            <a:r>
              <a:rPr lang="pt-BR" sz="2400" dirty="0" smtClean="0"/>
              <a:t> do atendimento.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411733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4032448" cy="22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467544" y="558924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10– </a:t>
            </a:r>
            <a:r>
              <a:rPr lang="pt-BR" sz="1200" dirty="0" smtClean="0"/>
              <a:t>Gráfico indicativo da proporção de crianças com baixo peso com crescimento monitorado.</a:t>
            </a:r>
            <a:endParaRPr lang="pt-BR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788024" y="558924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11– </a:t>
            </a:r>
            <a:r>
              <a:rPr lang="pt-BR" sz="1200" dirty="0" smtClean="0"/>
              <a:t>Gráfico indicativo da proporção de crianças com excesso de peso com crescimento monitorado.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48478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Objetivo 2</a:t>
            </a:r>
            <a:r>
              <a:rPr lang="pt-BR" sz="2400" dirty="0" smtClean="0"/>
              <a:t>: Melhorar a </a:t>
            </a:r>
            <a:r>
              <a:rPr lang="pt-BR" sz="2400" dirty="0" smtClean="0">
                <a:solidFill>
                  <a:srgbClr val="FFFF00"/>
                </a:solidFill>
              </a:rPr>
              <a:t>qualidade</a:t>
            </a:r>
            <a:r>
              <a:rPr lang="pt-BR" sz="2400" dirty="0" smtClean="0"/>
              <a:t> do atendimento.</a:t>
            </a:r>
          </a:p>
        </p:txBody>
      </p:sp>
      <p:sp>
        <p:nvSpPr>
          <p:cNvPr id="6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6</a:t>
            </a:r>
            <a:r>
              <a:rPr lang="pt-BR" sz="1600" dirty="0" smtClean="0"/>
              <a:t>: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com acompanhadas com </a:t>
            </a:r>
            <a:r>
              <a:rPr lang="pt-BR" sz="1600" dirty="0" smtClean="0">
                <a:solidFill>
                  <a:srgbClr val="FFFF00"/>
                </a:solidFill>
              </a:rPr>
              <a:t>desenvolvimento monitorado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7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7</a:t>
            </a:r>
            <a:r>
              <a:rPr lang="pt-BR" sz="1600" dirty="0" smtClean="0"/>
              <a:t>: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 acompanhadas com </a:t>
            </a:r>
            <a:r>
              <a:rPr lang="pt-BR" sz="1600" dirty="0" smtClean="0">
                <a:solidFill>
                  <a:srgbClr val="FFFF00"/>
                </a:solidFill>
              </a:rPr>
              <a:t>vacinação </a:t>
            </a:r>
            <a:r>
              <a:rPr lang="pt-BR" sz="1600" dirty="0" smtClean="0"/>
              <a:t>em dia.</a:t>
            </a:r>
          </a:p>
          <a:p>
            <a:endParaRPr lang="pt-B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381191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0656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467544" y="522920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12 </a:t>
            </a:r>
            <a:r>
              <a:rPr lang="pt-BR" sz="1200" dirty="0" smtClean="0"/>
              <a:t>– Gráfico indicativo da proporção de crianças com desenvolvimento monitorado.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16016" y="522920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13 </a:t>
            </a:r>
            <a:r>
              <a:rPr lang="pt-BR" sz="1200" dirty="0" smtClean="0"/>
              <a:t>– Gráfico indicativo da proporção de crianças com vacinação em dia.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48478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Objetivo 2</a:t>
            </a:r>
            <a:r>
              <a:rPr lang="pt-BR" sz="2400" dirty="0" smtClean="0"/>
              <a:t>: Melhorar a </a:t>
            </a:r>
            <a:r>
              <a:rPr lang="pt-BR" sz="2400" dirty="0" smtClean="0">
                <a:solidFill>
                  <a:srgbClr val="FFFF00"/>
                </a:solidFill>
              </a:rPr>
              <a:t>qualidade</a:t>
            </a:r>
            <a:r>
              <a:rPr lang="pt-BR" sz="2400" dirty="0" smtClean="0"/>
              <a:t> do atendimento.</a:t>
            </a:r>
          </a:p>
        </p:txBody>
      </p:sp>
      <p:sp>
        <p:nvSpPr>
          <p:cNvPr id="6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8</a:t>
            </a:r>
            <a:r>
              <a:rPr lang="pt-BR" sz="1600" dirty="0" smtClean="0"/>
              <a:t>: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de 6-24 meses com suplementação de </a:t>
            </a:r>
            <a:r>
              <a:rPr lang="pt-BR" sz="1600" dirty="0" smtClean="0">
                <a:solidFill>
                  <a:srgbClr val="FFFF00"/>
                </a:solidFill>
              </a:rPr>
              <a:t>ferro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7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9</a:t>
            </a:r>
            <a:r>
              <a:rPr lang="pt-BR" sz="1600" dirty="0" smtClean="0"/>
              <a:t>: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 de 6-59 meses recebendo suplementação de  </a:t>
            </a:r>
            <a:r>
              <a:rPr lang="pt-BR" sz="1600" dirty="0" smtClean="0">
                <a:solidFill>
                  <a:srgbClr val="FFFF00"/>
                </a:solidFill>
              </a:rPr>
              <a:t>vitamina A.</a:t>
            </a:r>
            <a:endParaRPr lang="pt-BR" sz="1600" dirty="0" smtClean="0"/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7544" y="522920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14 </a:t>
            </a:r>
            <a:r>
              <a:rPr lang="pt-BR" sz="1200" dirty="0" smtClean="0"/>
              <a:t>– Gráfico indicativo da proporção de crianças recebendo suplementação de ferro.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16016" y="522920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15 </a:t>
            </a:r>
            <a:r>
              <a:rPr lang="pt-BR" sz="1200" dirty="0" smtClean="0"/>
              <a:t>– Gráfico indicativo da proporção de crianças recebendo suplementação de vitamina A.</a:t>
            </a:r>
            <a:endParaRPr lang="pt-BR" sz="1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382633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382633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48478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Objetivo 2</a:t>
            </a:r>
            <a:r>
              <a:rPr lang="pt-BR" sz="2400" dirty="0" smtClean="0"/>
              <a:t>: Melhorar a </a:t>
            </a:r>
            <a:r>
              <a:rPr lang="pt-BR" sz="2400" dirty="0" smtClean="0">
                <a:solidFill>
                  <a:srgbClr val="FFFF00"/>
                </a:solidFill>
              </a:rPr>
              <a:t>qualidade</a:t>
            </a:r>
            <a:r>
              <a:rPr lang="pt-BR" sz="2400" dirty="0" smtClean="0"/>
              <a:t> do atendimento.</a:t>
            </a:r>
          </a:p>
        </p:txBody>
      </p:sp>
      <p:sp>
        <p:nvSpPr>
          <p:cNvPr id="6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10</a:t>
            </a:r>
            <a:r>
              <a:rPr lang="pt-BR" sz="1600" dirty="0" smtClean="0"/>
              <a:t>: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com </a:t>
            </a:r>
            <a:r>
              <a:rPr lang="pt-BR" sz="1600" dirty="0" smtClean="0">
                <a:solidFill>
                  <a:srgbClr val="FFFF00"/>
                </a:solidFill>
              </a:rPr>
              <a:t>triagem auditiva</a:t>
            </a:r>
            <a:r>
              <a:rPr lang="pt-BR" sz="1600" dirty="0" smtClean="0"/>
              <a:t> em tempo hábil.</a:t>
            </a:r>
            <a:endParaRPr lang="pt-BR" sz="1600" dirty="0"/>
          </a:p>
        </p:txBody>
      </p:sp>
      <p:sp>
        <p:nvSpPr>
          <p:cNvPr id="7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11</a:t>
            </a:r>
            <a:r>
              <a:rPr lang="pt-BR" sz="1600" dirty="0" smtClean="0"/>
              <a:t>: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 com </a:t>
            </a:r>
            <a:r>
              <a:rPr lang="pt-BR" sz="1600" dirty="0" smtClean="0">
                <a:solidFill>
                  <a:srgbClr val="FFFF00"/>
                </a:solidFill>
              </a:rPr>
              <a:t>teste do pezinho </a:t>
            </a:r>
            <a:r>
              <a:rPr lang="pt-BR" sz="1600" dirty="0" smtClean="0"/>
              <a:t>realizado na primeira semana de vida.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7544" y="522920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16 </a:t>
            </a:r>
            <a:r>
              <a:rPr lang="pt-BR" sz="1200" dirty="0" smtClean="0"/>
              <a:t>– Gráfico indicativo da proporção de crianças com triagem auditiva em tempo hábil.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16016" y="522920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17 </a:t>
            </a:r>
            <a:r>
              <a:rPr lang="pt-BR" sz="1200" dirty="0" smtClean="0"/>
              <a:t>– Gráfico indicativo da proporção de crianças com teste do pezinho realizado na primeira semana de vida.</a:t>
            </a:r>
            <a:endParaRPr lang="pt-BR" sz="12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3992606" cy="232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816424" cy="23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48478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Objetivo 2</a:t>
            </a:r>
            <a:r>
              <a:rPr lang="pt-BR" sz="2400" dirty="0" smtClean="0"/>
              <a:t>: Melhorar a </a:t>
            </a:r>
            <a:r>
              <a:rPr lang="pt-BR" sz="2400" dirty="0" smtClean="0">
                <a:solidFill>
                  <a:srgbClr val="FFFF00"/>
                </a:solidFill>
              </a:rPr>
              <a:t>qualidade</a:t>
            </a:r>
            <a:r>
              <a:rPr lang="pt-BR" sz="2400" dirty="0" smtClean="0"/>
              <a:t> do atendimento.</a:t>
            </a:r>
          </a:p>
        </p:txBody>
      </p:sp>
      <p:sp>
        <p:nvSpPr>
          <p:cNvPr id="6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12</a:t>
            </a:r>
            <a:r>
              <a:rPr lang="pt-BR" sz="1600" dirty="0" smtClean="0"/>
              <a:t>: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de 6-72 meses com avaliação da  </a:t>
            </a:r>
            <a:r>
              <a:rPr lang="pt-BR" sz="1600" dirty="0" smtClean="0">
                <a:solidFill>
                  <a:srgbClr val="FFFF00"/>
                </a:solidFill>
              </a:rPr>
              <a:t>necessidade de atendimento odontológico.</a:t>
            </a:r>
            <a:endParaRPr lang="pt-BR" sz="1600" dirty="0"/>
          </a:p>
        </p:txBody>
      </p:sp>
      <p:sp>
        <p:nvSpPr>
          <p:cNvPr id="7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13</a:t>
            </a:r>
            <a:r>
              <a:rPr lang="pt-BR" sz="1600" dirty="0" smtClean="0"/>
              <a:t>: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 de 6-72 meses com </a:t>
            </a:r>
            <a:r>
              <a:rPr lang="pt-BR" sz="1600" dirty="0" smtClean="0">
                <a:solidFill>
                  <a:srgbClr val="FFFF00"/>
                </a:solidFill>
              </a:rPr>
              <a:t>primeira consulta odontológica programática </a:t>
            </a:r>
            <a:r>
              <a:rPr lang="pt-BR" sz="1600" dirty="0" smtClean="0"/>
              <a:t>realizada.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1560" y="56612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18 </a:t>
            </a:r>
            <a:r>
              <a:rPr lang="pt-BR" sz="1200" dirty="0" smtClean="0"/>
              <a:t>– Gráfico indicativo da proporção de crianças com avaliação da necessidade de atendimento odontológico.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572000" y="56612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19 </a:t>
            </a:r>
            <a:r>
              <a:rPr lang="pt-BR" sz="1200" dirty="0" smtClean="0"/>
              <a:t>– Gráfico indicativo da proporção de crianças com primeira consulta odontológica programática.</a:t>
            </a:r>
            <a:endParaRPr lang="pt-BR" sz="1200" dirty="0"/>
          </a:p>
        </p:txBody>
      </p:sp>
      <p:pic>
        <p:nvPicPr>
          <p:cNvPr id="33794" name="Gráfico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376822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Gráfico 1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96952"/>
            <a:ext cx="40917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FFFF00"/>
                </a:solidFill>
              </a:rPr>
              <a:t>Objetivo 3</a:t>
            </a:r>
            <a:r>
              <a:rPr lang="pt-BR" sz="2400" dirty="0" smtClean="0"/>
              <a:t>: Melhorar a </a:t>
            </a:r>
            <a:r>
              <a:rPr lang="pt-BR" sz="2400" dirty="0" smtClean="0">
                <a:solidFill>
                  <a:srgbClr val="FFFF00"/>
                </a:solidFill>
              </a:rPr>
              <a:t>adesão</a:t>
            </a:r>
            <a:r>
              <a:rPr lang="pt-BR" sz="2400" dirty="0" smtClean="0"/>
              <a:t> ao programa de saúde da criança.</a:t>
            </a:r>
          </a:p>
          <a:p>
            <a:pPr lvl="1"/>
            <a:r>
              <a:rPr lang="pt-BR" sz="2000" dirty="0" smtClean="0">
                <a:solidFill>
                  <a:srgbClr val="FFFF00"/>
                </a:solidFill>
              </a:rPr>
              <a:t>Meta 14</a:t>
            </a:r>
            <a:r>
              <a:rPr lang="pt-BR" sz="2000" dirty="0" smtClean="0"/>
              <a:t>: busca ativa a </a:t>
            </a:r>
            <a:r>
              <a:rPr lang="pt-BR" sz="2000" dirty="0" smtClean="0">
                <a:solidFill>
                  <a:srgbClr val="FFFF00"/>
                </a:solidFill>
              </a:rPr>
              <a:t>100%</a:t>
            </a:r>
            <a:r>
              <a:rPr lang="pt-BR" sz="2000" dirty="0" smtClean="0"/>
              <a:t> das crianças faltosas às consultas de puericultura.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31640" y="609329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20</a:t>
            </a:r>
            <a:r>
              <a:rPr lang="pt-BR" sz="1200" dirty="0" smtClean="0"/>
              <a:t> </a:t>
            </a:r>
            <a:r>
              <a:rPr lang="pt-BR" sz="1200" dirty="0" smtClean="0"/>
              <a:t>– Gráfico indicativo da proporção de buscas ativas</a:t>
            </a:r>
          </a:p>
          <a:p>
            <a:pPr algn="r"/>
            <a:r>
              <a:rPr lang="pt-BR" sz="1200" dirty="0" smtClean="0"/>
              <a:t>às crianças faltosas às consultas de puericultura.</a:t>
            </a:r>
            <a:endParaRPr lang="pt-BR" sz="12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431985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FFFF00"/>
                </a:solidFill>
              </a:rPr>
              <a:t>Objetivo 4</a:t>
            </a:r>
            <a:r>
              <a:rPr lang="pt-BR" sz="2400" dirty="0" smtClean="0"/>
              <a:t>: Melhorar o </a:t>
            </a:r>
            <a:r>
              <a:rPr lang="pt-BR" sz="2400" dirty="0" smtClean="0">
                <a:solidFill>
                  <a:srgbClr val="FFFF00"/>
                </a:solidFill>
              </a:rPr>
              <a:t>registro</a:t>
            </a:r>
            <a:r>
              <a:rPr lang="pt-BR" sz="2400" dirty="0" smtClean="0"/>
              <a:t> das informações.</a:t>
            </a:r>
          </a:p>
          <a:p>
            <a:pPr lvl="1"/>
            <a:r>
              <a:rPr lang="pt-BR" sz="2000" dirty="0" smtClean="0">
                <a:solidFill>
                  <a:srgbClr val="FFFF00"/>
                </a:solidFill>
              </a:rPr>
              <a:t>Meta 15</a:t>
            </a:r>
            <a:r>
              <a:rPr lang="pt-BR" sz="2000" dirty="0" smtClean="0"/>
              <a:t>: Manter </a:t>
            </a:r>
            <a:r>
              <a:rPr lang="pt-BR" sz="2000" dirty="0" smtClean="0">
                <a:solidFill>
                  <a:srgbClr val="FFFF00"/>
                </a:solidFill>
              </a:rPr>
              <a:t>registro na ficha espelho</a:t>
            </a:r>
            <a:r>
              <a:rPr lang="pt-BR" sz="2000" dirty="0" smtClean="0"/>
              <a:t> de saúde da criança/vacinação em </a:t>
            </a:r>
            <a:r>
              <a:rPr lang="pt-BR" sz="2000" dirty="0" smtClean="0">
                <a:solidFill>
                  <a:srgbClr val="FFFF00"/>
                </a:solidFill>
              </a:rPr>
              <a:t>100%</a:t>
            </a:r>
            <a:r>
              <a:rPr lang="pt-BR" sz="2000" dirty="0" smtClean="0"/>
              <a:t> das crianças que são  consultadas no serviço.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31640" y="609329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21</a:t>
            </a:r>
            <a:r>
              <a:rPr lang="pt-BR" sz="1200" dirty="0" smtClean="0"/>
              <a:t> </a:t>
            </a:r>
            <a:r>
              <a:rPr lang="pt-BR" sz="1200" dirty="0" smtClean="0"/>
              <a:t>– Gráfico indicativo da proporção de crianças</a:t>
            </a:r>
          </a:p>
          <a:p>
            <a:pPr algn="r"/>
            <a:r>
              <a:rPr lang="pt-BR" sz="1200" dirty="0" smtClean="0"/>
              <a:t>com registro atualizado.</a:t>
            </a:r>
            <a:endParaRPr lang="pt-BR" sz="12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476199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FFFF00"/>
                </a:solidFill>
              </a:rPr>
              <a:t>Objetivo 5</a:t>
            </a:r>
            <a:r>
              <a:rPr lang="pt-BR" sz="2400" dirty="0" smtClean="0"/>
              <a:t>: Mapear as </a:t>
            </a:r>
            <a:r>
              <a:rPr lang="pt-BR" sz="2400" dirty="0" smtClean="0">
                <a:solidFill>
                  <a:srgbClr val="FFFF00"/>
                </a:solidFill>
              </a:rPr>
              <a:t>crianças de risco</a:t>
            </a:r>
            <a:r>
              <a:rPr lang="pt-BR" sz="2400" dirty="0" smtClean="0"/>
              <a:t> pertencentes à área de abrangência.</a:t>
            </a:r>
          </a:p>
          <a:p>
            <a:pPr lvl="1"/>
            <a:r>
              <a:rPr lang="pt-BR" sz="2000" dirty="0" smtClean="0">
                <a:solidFill>
                  <a:srgbClr val="FFFF00"/>
                </a:solidFill>
              </a:rPr>
              <a:t>Meta 16</a:t>
            </a:r>
            <a:r>
              <a:rPr lang="pt-BR" sz="2000" dirty="0" smtClean="0"/>
              <a:t>: Realizar </a:t>
            </a:r>
            <a:r>
              <a:rPr lang="pt-BR" sz="2000" dirty="0" smtClean="0">
                <a:solidFill>
                  <a:srgbClr val="FFFF00"/>
                </a:solidFill>
              </a:rPr>
              <a:t>avaliação de risco</a:t>
            </a:r>
            <a:r>
              <a:rPr lang="pt-BR" sz="2000" dirty="0" smtClean="0"/>
              <a:t> em  </a:t>
            </a:r>
            <a:r>
              <a:rPr lang="pt-BR" sz="2000" dirty="0" smtClean="0">
                <a:solidFill>
                  <a:srgbClr val="FFFF00"/>
                </a:solidFill>
              </a:rPr>
              <a:t>100%</a:t>
            </a:r>
            <a:r>
              <a:rPr lang="pt-BR" sz="2000" dirty="0" smtClean="0"/>
              <a:t> das crianças cadastradas no programa.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31640" y="609329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22 </a:t>
            </a:r>
            <a:r>
              <a:rPr lang="pt-BR" sz="1200" dirty="0" smtClean="0"/>
              <a:t>– Gráfico indicativo da proporção de crianças</a:t>
            </a:r>
          </a:p>
          <a:p>
            <a:pPr algn="r"/>
            <a:r>
              <a:rPr lang="pt-BR" sz="1200" dirty="0" smtClean="0"/>
              <a:t>com avaliação de risco.</a:t>
            </a:r>
            <a:endParaRPr lang="pt-BR" sz="12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68960"/>
            <a:ext cx="4691484" cy="298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Introdução</a:t>
            </a:r>
            <a:endParaRPr lang="pt-BR" sz="4000" dirty="0"/>
          </a:p>
        </p:txBody>
      </p:sp>
      <p:pic>
        <p:nvPicPr>
          <p:cNvPr id="6" name="Espaço Reservado para Conteúdo 5" descr="mapa sm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96145"/>
            <a:ext cx="4038600" cy="2626147"/>
          </a:xfrm>
        </p:spPr>
      </p:pic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São Miguel do Gostoso:</a:t>
            </a:r>
          </a:p>
          <a:p>
            <a:r>
              <a:rPr lang="pt-BR" sz="2000" dirty="0" smtClean="0"/>
              <a:t>120 km de Natal.</a:t>
            </a:r>
          </a:p>
          <a:p>
            <a:r>
              <a:rPr lang="pt-BR" sz="2000" dirty="0" smtClean="0"/>
              <a:t>População estimada (2014):  9333 habitantes (IBGE).</a:t>
            </a:r>
          </a:p>
          <a:p>
            <a:r>
              <a:rPr lang="pt-BR" sz="2000" dirty="0" smtClean="0"/>
              <a:t>ESF: 4 equipes.</a:t>
            </a:r>
          </a:p>
          <a:p>
            <a:r>
              <a:rPr lang="pt-BR" sz="2000" dirty="0" smtClean="0"/>
              <a:t>Zona rural: agricultura.</a:t>
            </a:r>
          </a:p>
          <a:p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530120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1 – Mapa do Rio Grande do Norte (Fonte: www.oportalsaomigueldogostoso.com.br)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6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17</a:t>
            </a:r>
            <a:r>
              <a:rPr lang="pt-BR" sz="1600" dirty="0" smtClean="0"/>
              <a:t>: 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crianças/responsáveis recebendo orientações para </a:t>
            </a:r>
            <a:r>
              <a:rPr lang="pt-BR" sz="1600" dirty="0" smtClean="0">
                <a:solidFill>
                  <a:srgbClr val="FFFF00"/>
                </a:solidFill>
              </a:rPr>
              <a:t>prevenir acidentes</a:t>
            </a:r>
            <a:r>
              <a:rPr lang="pt-BR" sz="1600" dirty="0" smtClean="0"/>
              <a:t> na infância.</a:t>
            </a:r>
          </a:p>
          <a:p>
            <a:endParaRPr lang="pt-BR" sz="1600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sz="2000" dirty="0" smtClean="0">
              <a:solidFill>
                <a:srgbClr val="FFFF00"/>
              </a:solidFill>
            </a:endParaRPr>
          </a:p>
          <a:p>
            <a:endParaRPr lang="pt-BR" sz="1600" dirty="0" smtClean="0">
              <a:solidFill>
                <a:srgbClr val="FFFF00"/>
              </a:solidFill>
            </a:endParaRPr>
          </a:p>
          <a:p>
            <a:r>
              <a:rPr lang="pt-BR" sz="1600" dirty="0" smtClean="0">
                <a:solidFill>
                  <a:srgbClr val="FFFF00"/>
                </a:solidFill>
              </a:rPr>
              <a:t>Meta 18</a:t>
            </a:r>
            <a:r>
              <a:rPr lang="pt-BR" sz="1600" dirty="0" smtClean="0"/>
              <a:t>: 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</a:t>
            </a:r>
            <a:r>
              <a:rPr lang="pt-BR" sz="1600" dirty="0" smtClean="0"/>
              <a:t>primeiras consultas </a:t>
            </a:r>
            <a:r>
              <a:rPr lang="pt-BR" sz="1600" dirty="0" smtClean="0"/>
              <a:t>de puericultura com </a:t>
            </a:r>
            <a:r>
              <a:rPr lang="pt-BR" sz="1600" dirty="0" smtClean="0">
                <a:solidFill>
                  <a:srgbClr val="FFFF00"/>
                </a:solidFill>
              </a:rPr>
              <a:t>observação da </a:t>
            </a:r>
            <a:r>
              <a:rPr lang="pt-BR" sz="1600" dirty="0" smtClean="0">
                <a:solidFill>
                  <a:srgbClr val="FFFF00"/>
                </a:solidFill>
              </a:rPr>
              <a:t>mamada.</a:t>
            </a:r>
            <a:endParaRPr lang="pt-BR" sz="1600" dirty="0" smtClean="0"/>
          </a:p>
          <a:p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48478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Objetivo 6</a:t>
            </a:r>
            <a:r>
              <a:rPr lang="pt-BR" sz="2400" dirty="0" smtClean="0"/>
              <a:t>: </a:t>
            </a:r>
            <a:r>
              <a:rPr lang="pt-BR" sz="2400" dirty="0" smtClean="0">
                <a:solidFill>
                  <a:srgbClr val="FFFF00"/>
                </a:solidFill>
              </a:rPr>
              <a:t>Promover</a:t>
            </a:r>
            <a:r>
              <a:rPr lang="pt-BR" sz="2400" dirty="0" smtClean="0"/>
              <a:t> a saúde das crianças.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573325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23 </a:t>
            </a:r>
            <a:r>
              <a:rPr lang="pt-BR" sz="1200" dirty="0" smtClean="0"/>
              <a:t>– Gráfico indicativo da proporção de crianças com orientações sobre prevenção de acidentes.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572000" y="56612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24 </a:t>
            </a:r>
            <a:r>
              <a:rPr lang="pt-BR" sz="1200" dirty="0" smtClean="0"/>
              <a:t>– Gráfico indicativo da proporção de consultas com observação da mamada.</a:t>
            </a:r>
            <a:endParaRPr lang="pt-BR" sz="12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385166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320480" cy="254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6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19</a:t>
            </a:r>
            <a:r>
              <a:rPr lang="pt-BR" sz="1600" dirty="0" smtClean="0"/>
              <a:t>: 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crianças/responsáveis recebendo </a:t>
            </a:r>
            <a:r>
              <a:rPr lang="pt-BR" sz="1600" dirty="0" smtClean="0">
                <a:solidFill>
                  <a:srgbClr val="FFFF00"/>
                </a:solidFill>
              </a:rPr>
              <a:t>orientações nutricionais</a:t>
            </a:r>
            <a:r>
              <a:rPr lang="pt-BR" sz="1600" dirty="0" smtClean="0"/>
              <a:t> de acordo com a faixa etária.</a:t>
            </a:r>
          </a:p>
          <a:p>
            <a:endParaRPr lang="pt-BR" sz="1600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sz="2000" dirty="0" smtClean="0">
              <a:solidFill>
                <a:srgbClr val="FFFF00"/>
              </a:solidFill>
            </a:endParaRPr>
          </a:p>
          <a:p>
            <a:endParaRPr lang="pt-BR" sz="1600" dirty="0" smtClean="0">
              <a:solidFill>
                <a:srgbClr val="FFFF00"/>
              </a:solidFill>
            </a:endParaRPr>
          </a:p>
          <a:p>
            <a:r>
              <a:rPr lang="pt-BR" sz="1600" dirty="0" smtClean="0">
                <a:solidFill>
                  <a:srgbClr val="FFFF00"/>
                </a:solidFill>
              </a:rPr>
              <a:t>Meta 20</a:t>
            </a:r>
            <a:r>
              <a:rPr lang="pt-BR" sz="1600" dirty="0" smtClean="0"/>
              <a:t>: 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recebendo orientações sobre </a:t>
            </a:r>
            <a:r>
              <a:rPr lang="pt-BR" sz="1600" dirty="0" smtClean="0">
                <a:solidFill>
                  <a:srgbClr val="FFFF00"/>
                </a:solidFill>
              </a:rPr>
              <a:t>higiene bucal</a:t>
            </a:r>
            <a:r>
              <a:rPr lang="pt-BR" sz="1600" dirty="0" smtClean="0"/>
              <a:t> de acordo com a faixa etária.</a:t>
            </a:r>
          </a:p>
          <a:p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48478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Objetivo 6</a:t>
            </a:r>
            <a:r>
              <a:rPr lang="pt-BR" sz="2400" dirty="0" smtClean="0"/>
              <a:t>: </a:t>
            </a:r>
            <a:r>
              <a:rPr lang="pt-BR" sz="2400" dirty="0" smtClean="0">
                <a:solidFill>
                  <a:srgbClr val="FFFF00"/>
                </a:solidFill>
              </a:rPr>
              <a:t>Promover</a:t>
            </a:r>
            <a:r>
              <a:rPr lang="pt-BR" sz="2400" dirty="0" smtClean="0"/>
              <a:t> a saúde das crianças.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57332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25 </a:t>
            </a:r>
            <a:r>
              <a:rPr lang="pt-BR" sz="1200" dirty="0" smtClean="0"/>
              <a:t>– Gráfico indicativo da proporção de crianças com orientações nutricionais.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572000" y="56612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26 </a:t>
            </a:r>
            <a:r>
              <a:rPr lang="pt-BR" sz="1200" dirty="0" smtClean="0"/>
              <a:t>– Gráfico indicativo da proporção de crianças com orientações sobre higiene bucal.</a:t>
            </a:r>
            <a:endParaRPr lang="pt-BR" sz="1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91823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066709" cy="25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FFFF00"/>
                </a:solidFill>
              </a:rPr>
              <a:t>Objetivo 7</a:t>
            </a:r>
            <a:r>
              <a:rPr lang="pt-BR" sz="2400" dirty="0" smtClean="0"/>
              <a:t>: Ampliar a </a:t>
            </a:r>
            <a:r>
              <a:rPr lang="pt-BR" sz="2400" dirty="0" smtClean="0">
                <a:solidFill>
                  <a:srgbClr val="FFFF00"/>
                </a:solidFill>
              </a:rPr>
              <a:t>cobertura</a:t>
            </a:r>
            <a:r>
              <a:rPr lang="pt-BR" sz="2400" dirty="0" smtClean="0"/>
              <a:t> de atenção à saúde bucal da criança.</a:t>
            </a:r>
          </a:p>
          <a:p>
            <a:pPr lvl="1"/>
            <a:r>
              <a:rPr lang="pt-BR" sz="1800" dirty="0" smtClean="0">
                <a:solidFill>
                  <a:srgbClr val="FFFF00"/>
                </a:solidFill>
              </a:rPr>
              <a:t>Meta 21</a:t>
            </a:r>
            <a:r>
              <a:rPr lang="pt-BR" sz="1800" dirty="0" smtClean="0"/>
              <a:t>: </a:t>
            </a:r>
            <a:r>
              <a:rPr lang="pt-BR" sz="1800" dirty="0" smtClean="0">
                <a:solidFill>
                  <a:srgbClr val="FFFF00"/>
                </a:solidFill>
              </a:rPr>
              <a:t>40%</a:t>
            </a:r>
            <a:r>
              <a:rPr lang="pt-BR" sz="1800" dirty="0" smtClean="0"/>
              <a:t> das crianças de 6-72 meses com </a:t>
            </a:r>
            <a:r>
              <a:rPr lang="pt-BR" sz="1800" dirty="0" smtClean="0">
                <a:solidFill>
                  <a:srgbClr val="FFFF00"/>
                </a:solidFill>
              </a:rPr>
              <a:t>consulta odontológica programática</a:t>
            </a:r>
            <a:r>
              <a:rPr lang="pt-BR" sz="1800" dirty="0" smtClean="0"/>
              <a:t> realizada.</a:t>
            </a:r>
            <a:endParaRPr lang="pt-BR" sz="1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95736" y="594928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27 </a:t>
            </a:r>
            <a:r>
              <a:rPr lang="pt-BR" sz="1200" dirty="0" smtClean="0"/>
              <a:t>– Gráfico indicativo da proporção de crianças de</a:t>
            </a:r>
          </a:p>
          <a:p>
            <a:pPr algn="r"/>
            <a:r>
              <a:rPr lang="pt-BR" sz="1200" dirty="0" smtClean="0"/>
              <a:t>6-72 meses cadastradas na UBS com primeira consulta odontológica programática.</a:t>
            </a:r>
            <a:endParaRPr lang="pt-BR" sz="1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61486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6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038600" cy="4526280"/>
          </a:xfrm>
        </p:spPr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22</a:t>
            </a:r>
            <a:r>
              <a:rPr lang="pt-BR" sz="1600" dirty="0" smtClean="0"/>
              <a:t>:  Realizar </a:t>
            </a:r>
            <a:r>
              <a:rPr lang="pt-BR" sz="1600" dirty="0" smtClean="0">
                <a:solidFill>
                  <a:srgbClr val="FFFF00"/>
                </a:solidFill>
              </a:rPr>
              <a:t>avaliação da necessidade de atendimento odontológico</a:t>
            </a:r>
            <a:r>
              <a:rPr lang="pt-BR" sz="1600" dirty="0" smtClean="0"/>
              <a:t> em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de 6 a 72 meses.</a:t>
            </a:r>
            <a:endParaRPr lang="pt-BR" sz="1600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038600" cy="4526280"/>
          </a:xfrm>
        </p:spPr>
        <p:txBody>
          <a:bodyPr/>
          <a:lstStyle/>
          <a:p>
            <a:endParaRPr lang="pt-BR" sz="2000" dirty="0" smtClean="0">
              <a:solidFill>
                <a:srgbClr val="FFFF00"/>
              </a:solidFill>
            </a:endParaRPr>
          </a:p>
          <a:p>
            <a:endParaRPr lang="pt-BR" sz="1600" dirty="0" smtClean="0">
              <a:solidFill>
                <a:srgbClr val="FFFF00"/>
              </a:solidFill>
            </a:endParaRPr>
          </a:p>
          <a:p>
            <a:r>
              <a:rPr lang="pt-BR" sz="1600" dirty="0" smtClean="0">
                <a:solidFill>
                  <a:srgbClr val="FFFF00"/>
                </a:solidFill>
              </a:rPr>
              <a:t>Meta 23</a:t>
            </a:r>
            <a:r>
              <a:rPr lang="pt-BR" sz="1600" dirty="0" smtClean="0"/>
              <a:t>:  Realizar a </a:t>
            </a:r>
            <a:r>
              <a:rPr lang="pt-BR" sz="1600" dirty="0" smtClean="0">
                <a:solidFill>
                  <a:srgbClr val="FFFF00"/>
                </a:solidFill>
              </a:rPr>
              <a:t>primeira consulta odontológica programática </a:t>
            </a:r>
            <a:r>
              <a:rPr lang="pt-BR" sz="1600" dirty="0" smtClean="0"/>
              <a:t>para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que necessitam de atendimento odontológico.</a:t>
            </a:r>
          </a:p>
          <a:p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48478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Objetivo 8</a:t>
            </a:r>
            <a:r>
              <a:rPr lang="pt-BR" sz="2400" dirty="0" smtClean="0"/>
              <a:t>: Melhorar a </a:t>
            </a:r>
            <a:r>
              <a:rPr lang="pt-BR" sz="2400" dirty="0" smtClean="0">
                <a:solidFill>
                  <a:srgbClr val="FFFF00"/>
                </a:solidFill>
              </a:rPr>
              <a:t>qualidade </a:t>
            </a:r>
            <a:r>
              <a:rPr lang="pt-BR" sz="2400" dirty="0" smtClean="0"/>
              <a:t>da atenção à saúde bucal da criança.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95536" y="60212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28 </a:t>
            </a:r>
            <a:r>
              <a:rPr lang="pt-BR" sz="1200" dirty="0" smtClean="0"/>
              <a:t>– Gráfico indicativo da proporção de crianças com avaliação de necessidade de atendimento odontológico.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16016" y="59492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29 </a:t>
            </a:r>
            <a:r>
              <a:rPr lang="pt-BR" sz="1200" dirty="0" smtClean="0"/>
              <a:t>– Gráfico indicativo da proporção de crianças com necessidade de atendimento odontológico e primeira COP.</a:t>
            </a:r>
            <a:endParaRPr lang="pt-BR" sz="12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405849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4058494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FFFF00"/>
                </a:solidFill>
              </a:rPr>
              <a:t>Objetivo 8</a:t>
            </a:r>
            <a:r>
              <a:rPr lang="pt-BR" sz="2400" dirty="0" smtClean="0"/>
              <a:t>: Melhorar a </a:t>
            </a:r>
            <a:r>
              <a:rPr lang="pt-BR" sz="2400" dirty="0" smtClean="0">
                <a:solidFill>
                  <a:srgbClr val="FFFF00"/>
                </a:solidFill>
              </a:rPr>
              <a:t>qualidade </a:t>
            </a:r>
            <a:r>
              <a:rPr lang="pt-BR" sz="2400" dirty="0" smtClean="0"/>
              <a:t>da atenção à saúde bucal da criança. </a:t>
            </a:r>
          </a:p>
          <a:p>
            <a:pPr lvl="1"/>
            <a:r>
              <a:rPr lang="pt-BR" sz="2000" dirty="0" smtClean="0">
                <a:solidFill>
                  <a:srgbClr val="FFFF00"/>
                </a:solidFill>
              </a:rPr>
              <a:t>Meta 24</a:t>
            </a:r>
            <a:r>
              <a:rPr lang="pt-BR" sz="2000" dirty="0" smtClean="0"/>
              <a:t>: </a:t>
            </a:r>
            <a:r>
              <a:rPr lang="pt-BR" sz="2000" dirty="0" smtClean="0">
                <a:solidFill>
                  <a:srgbClr val="FFFF00"/>
                </a:solidFill>
              </a:rPr>
              <a:t>Concluir o tratamento dentário </a:t>
            </a:r>
            <a:r>
              <a:rPr lang="pt-BR" sz="2000" dirty="0" smtClean="0"/>
              <a:t>em </a:t>
            </a:r>
            <a:r>
              <a:rPr lang="pt-BR" sz="2000" dirty="0" smtClean="0">
                <a:solidFill>
                  <a:srgbClr val="FFFF00"/>
                </a:solidFill>
              </a:rPr>
              <a:t>100%</a:t>
            </a:r>
            <a:r>
              <a:rPr lang="pt-BR" sz="2000" dirty="0" smtClean="0"/>
              <a:t> das crianças com primeira consulta odontológica programática.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95736" y="594928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30 </a:t>
            </a:r>
            <a:r>
              <a:rPr lang="pt-BR" sz="1200" dirty="0" smtClean="0"/>
              <a:t>– Gráfico indicativo da proporção de crianças com tratamento dentário concluído.</a:t>
            </a:r>
            <a:endParaRPr lang="pt-BR" sz="12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45974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6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038600" cy="4526280"/>
          </a:xfrm>
        </p:spPr>
        <p:txBody>
          <a:bodyPr/>
          <a:lstStyle/>
          <a:p>
            <a:endParaRPr lang="pt-BR" dirty="0" smtClean="0"/>
          </a:p>
          <a:p>
            <a:r>
              <a:rPr lang="pt-BR" sz="1600" dirty="0" smtClean="0">
                <a:solidFill>
                  <a:srgbClr val="FFFF00"/>
                </a:solidFill>
              </a:rPr>
              <a:t>Meta 25</a:t>
            </a:r>
            <a:r>
              <a:rPr lang="pt-BR" sz="1600" dirty="0" smtClean="0"/>
              <a:t>:  Realizar </a:t>
            </a:r>
            <a:r>
              <a:rPr lang="pt-BR" sz="1600" dirty="0" smtClean="0">
                <a:solidFill>
                  <a:srgbClr val="FFFF00"/>
                </a:solidFill>
              </a:rPr>
              <a:t>busca ativa</a:t>
            </a:r>
            <a:r>
              <a:rPr lang="pt-BR" sz="1600" dirty="0" smtClean="0"/>
              <a:t> para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faltosas à </a:t>
            </a:r>
            <a:r>
              <a:rPr lang="pt-BR" sz="1600" dirty="0" smtClean="0">
                <a:solidFill>
                  <a:srgbClr val="FFFF00"/>
                </a:solidFill>
              </a:rPr>
              <a:t>primeira consulta odontológica programática.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038600" cy="4526280"/>
          </a:xfrm>
        </p:spPr>
        <p:txBody>
          <a:bodyPr/>
          <a:lstStyle/>
          <a:p>
            <a:endParaRPr lang="pt-BR" sz="2000" dirty="0" smtClean="0">
              <a:solidFill>
                <a:srgbClr val="FFFF00"/>
              </a:solidFill>
            </a:endParaRPr>
          </a:p>
          <a:p>
            <a:endParaRPr lang="pt-BR" sz="1600" dirty="0" smtClean="0">
              <a:solidFill>
                <a:srgbClr val="FFFF00"/>
              </a:solidFill>
            </a:endParaRPr>
          </a:p>
          <a:p>
            <a:r>
              <a:rPr lang="pt-BR" sz="1600" dirty="0" smtClean="0">
                <a:solidFill>
                  <a:srgbClr val="FFFF00"/>
                </a:solidFill>
              </a:rPr>
              <a:t>Meta 26</a:t>
            </a:r>
            <a:r>
              <a:rPr lang="pt-BR" sz="1600" dirty="0" smtClean="0"/>
              <a:t>:  Realizar </a:t>
            </a:r>
            <a:r>
              <a:rPr lang="pt-BR" sz="1600" dirty="0" smtClean="0">
                <a:solidFill>
                  <a:srgbClr val="FFFF00"/>
                </a:solidFill>
              </a:rPr>
              <a:t>busca ativa</a:t>
            </a:r>
            <a:r>
              <a:rPr lang="pt-BR" sz="1600" dirty="0" smtClean="0"/>
              <a:t> para </a:t>
            </a:r>
            <a:r>
              <a:rPr lang="pt-BR" sz="1600" dirty="0" smtClean="0">
                <a:solidFill>
                  <a:srgbClr val="FFFF00"/>
                </a:solidFill>
              </a:rPr>
              <a:t>100%</a:t>
            </a:r>
            <a:r>
              <a:rPr lang="pt-BR" sz="1600" dirty="0" smtClean="0"/>
              <a:t> das crianças com COP faltosas às  </a:t>
            </a:r>
            <a:r>
              <a:rPr lang="pt-BR" sz="1600" dirty="0" smtClean="0">
                <a:solidFill>
                  <a:srgbClr val="FFFF00"/>
                </a:solidFill>
              </a:rPr>
              <a:t>consultas </a:t>
            </a:r>
            <a:r>
              <a:rPr lang="pt-BR" sz="1600" dirty="0" smtClean="0">
                <a:solidFill>
                  <a:srgbClr val="FFFF00"/>
                </a:solidFill>
              </a:rPr>
              <a:t>subsequentes</a:t>
            </a:r>
            <a:r>
              <a:rPr lang="pt-BR" sz="1600" dirty="0" smtClean="0">
                <a:solidFill>
                  <a:srgbClr val="FFFF00"/>
                </a:solidFill>
              </a:rPr>
              <a:t>.</a:t>
            </a:r>
          </a:p>
          <a:p>
            <a:endParaRPr lang="pt-BR" sz="1600" dirty="0" smtClean="0">
              <a:solidFill>
                <a:srgbClr val="FFFF00"/>
              </a:solidFill>
            </a:endParaRPr>
          </a:p>
          <a:p>
            <a:endParaRPr lang="pt-BR" sz="1600" dirty="0" smtClean="0">
              <a:solidFill>
                <a:srgbClr val="FFFF00"/>
              </a:solidFill>
            </a:endParaRPr>
          </a:p>
          <a:p>
            <a:r>
              <a:rPr lang="pt-BR" sz="2000" dirty="0" smtClean="0"/>
              <a:t>Situação do consultório odontológico.</a:t>
            </a:r>
          </a:p>
          <a:p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48478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Objetivo 9</a:t>
            </a:r>
            <a:r>
              <a:rPr lang="pt-BR" sz="2400" dirty="0" smtClean="0"/>
              <a:t>: Melhorar a </a:t>
            </a:r>
            <a:r>
              <a:rPr lang="pt-BR" sz="2400" dirty="0" smtClean="0">
                <a:solidFill>
                  <a:srgbClr val="FFFF00"/>
                </a:solidFill>
              </a:rPr>
              <a:t>adesão </a:t>
            </a:r>
            <a:r>
              <a:rPr lang="pt-BR" sz="2400" dirty="0" smtClean="0"/>
              <a:t>ao atendimento em saúde bucal,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95536" y="609329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31 </a:t>
            </a:r>
            <a:r>
              <a:rPr lang="pt-BR" sz="1200" dirty="0" smtClean="0"/>
              <a:t>– Gráfico indicativo da proporção de busca ativa às crianças faltosas à primeira COP.</a:t>
            </a:r>
            <a:endParaRPr lang="pt-BR" sz="12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405849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FFFF00"/>
                </a:solidFill>
              </a:rPr>
              <a:t>Objetivo 10</a:t>
            </a:r>
            <a:r>
              <a:rPr lang="pt-BR" sz="2400" dirty="0" smtClean="0"/>
              <a:t>: Melhorar o </a:t>
            </a:r>
            <a:r>
              <a:rPr lang="pt-BR" sz="2400" dirty="0" smtClean="0">
                <a:solidFill>
                  <a:srgbClr val="FFFF00"/>
                </a:solidFill>
              </a:rPr>
              <a:t>registro </a:t>
            </a:r>
            <a:r>
              <a:rPr lang="pt-BR" sz="2400" dirty="0" smtClean="0"/>
              <a:t>das informações.</a:t>
            </a:r>
          </a:p>
          <a:p>
            <a:pPr lvl="1"/>
            <a:r>
              <a:rPr lang="pt-BR" sz="2000" dirty="0" smtClean="0">
                <a:solidFill>
                  <a:srgbClr val="FFFF00"/>
                </a:solidFill>
              </a:rPr>
              <a:t>Meta 24</a:t>
            </a:r>
            <a:r>
              <a:rPr lang="pt-BR" sz="2000" dirty="0" smtClean="0"/>
              <a:t>: Manter </a:t>
            </a:r>
            <a:r>
              <a:rPr lang="pt-BR" sz="2000" dirty="0" smtClean="0">
                <a:solidFill>
                  <a:srgbClr val="FFFF00"/>
                </a:solidFill>
              </a:rPr>
              <a:t>registro atualizado</a:t>
            </a:r>
            <a:r>
              <a:rPr lang="pt-BR" sz="2000" dirty="0" smtClean="0"/>
              <a:t> em planilha e/ou prontuário de </a:t>
            </a:r>
            <a:r>
              <a:rPr lang="pt-BR" sz="2000" dirty="0" smtClean="0">
                <a:solidFill>
                  <a:srgbClr val="FFFF00"/>
                </a:solidFill>
              </a:rPr>
              <a:t>100%</a:t>
            </a:r>
            <a:r>
              <a:rPr lang="pt-BR" sz="2000" dirty="0" smtClean="0"/>
              <a:t> das crianças com primeira consulta odontológica programática. </a:t>
            </a:r>
          </a:p>
          <a:p>
            <a:pPr lvl="1"/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95736" y="594928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32 </a:t>
            </a:r>
            <a:r>
              <a:rPr lang="pt-BR" sz="1200" dirty="0" smtClean="0"/>
              <a:t>– Gráfico indicativo da proporção de crianças com COP e registro atualizado.</a:t>
            </a:r>
            <a:endParaRPr lang="pt-BR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68960"/>
            <a:ext cx="4824536" cy="291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FFFF00"/>
                </a:solidFill>
              </a:rPr>
              <a:t>Objetivo 11</a:t>
            </a:r>
            <a:r>
              <a:rPr lang="pt-BR" sz="2400" dirty="0" smtClean="0"/>
              <a:t>: </a:t>
            </a:r>
            <a:r>
              <a:rPr lang="pt-BR" sz="2400" dirty="0" smtClean="0">
                <a:solidFill>
                  <a:srgbClr val="FFFF00"/>
                </a:solidFill>
              </a:rPr>
              <a:t>Promover</a:t>
            </a:r>
            <a:r>
              <a:rPr lang="pt-BR" sz="2400" dirty="0" smtClean="0"/>
              <a:t> a saúde bucal das crianças.</a:t>
            </a:r>
          </a:p>
          <a:p>
            <a:r>
              <a:rPr lang="pt-BR" sz="2400" dirty="0" smtClean="0"/>
              <a:t> </a:t>
            </a:r>
            <a:r>
              <a:rPr lang="pt-BR" sz="1800" dirty="0" smtClean="0">
                <a:solidFill>
                  <a:srgbClr val="FFFF00"/>
                </a:solidFill>
              </a:rPr>
              <a:t>Meta 28/29/30: 100% </a:t>
            </a:r>
            <a:r>
              <a:rPr lang="pt-BR" sz="1800" dirty="0" smtClean="0"/>
              <a:t>das crianças/responsáveis recebendo orientações sobre </a:t>
            </a:r>
            <a:r>
              <a:rPr lang="pt-BR" sz="1800" dirty="0" smtClean="0">
                <a:solidFill>
                  <a:srgbClr val="FFFF00"/>
                </a:solidFill>
              </a:rPr>
              <a:t>higiene bucal (meta 28), dieta (meta 30) e hábitos de sucção nutritiva e não nutritiva e prevenção de </a:t>
            </a:r>
            <a:r>
              <a:rPr lang="pt-BR" sz="1800" dirty="0" err="1" smtClean="0">
                <a:solidFill>
                  <a:srgbClr val="FFFF00"/>
                </a:solidFill>
              </a:rPr>
              <a:t>oclusopatias</a:t>
            </a:r>
            <a:r>
              <a:rPr lang="pt-BR" sz="1800" dirty="0" smtClean="0">
                <a:solidFill>
                  <a:srgbClr val="FFFF00"/>
                </a:solidFill>
              </a:rPr>
              <a:t> (meta 31).</a:t>
            </a:r>
            <a:endParaRPr lang="pt-BR" sz="1800" dirty="0" smtClean="0"/>
          </a:p>
          <a:p>
            <a:pPr lvl="1"/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95736" y="594928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33 </a:t>
            </a:r>
            <a:r>
              <a:rPr lang="pt-BR" sz="1200" dirty="0" smtClean="0"/>
              <a:t>– Gráfico indicativo da proporção de crianças que receberam as orientações de promoção à saúde bucal.</a:t>
            </a:r>
            <a:endParaRPr lang="pt-BR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731217" cy="28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Intervenção – </a:t>
            </a:r>
            <a:r>
              <a:rPr lang="pt-BR" dirty="0" smtClean="0"/>
              <a:t>significado </a:t>
            </a:r>
            <a:r>
              <a:rPr lang="pt-BR" dirty="0" smtClean="0"/>
              <a:t>para a equipe</a:t>
            </a:r>
            <a:r>
              <a:rPr lang="pt-BR" dirty="0" smtClean="0"/>
              <a:t>. </a:t>
            </a:r>
            <a:r>
              <a:rPr lang="pt-BR" dirty="0" smtClean="0"/>
              <a:t>Protocolização.</a:t>
            </a:r>
            <a:endParaRPr lang="pt-BR" dirty="0" smtClean="0"/>
          </a:p>
          <a:p>
            <a:r>
              <a:rPr lang="pt-BR" dirty="0" smtClean="0"/>
              <a:t>Discussões e mudanças no </a:t>
            </a:r>
            <a:r>
              <a:rPr lang="pt-BR" dirty="0" smtClean="0"/>
              <a:t>município </a:t>
            </a:r>
            <a:r>
              <a:rPr lang="pt-BR" dirty="0" smtClean="0"/>
              <a:t>– </a:t>
            </a:r>
            <a:r>
              <a:rPr lang="pt-BR" dirty="0" smtClean="0"/>
              <a:t>capacitação ampliada, sulfato ferroso, teste </a:t>
            </a:r>
            <a:r>
              <a:rPr lang="pt-BR" dirty="0" smtClean="0"/>
              <a:t>do pezinho, odontologia.</a:t>
            </a:r>
            <a:endParaRPr lang="pt-BR" dirty="0" smtClean="0"/>
          </a:p>
          <a:p>
            <a:r>
              <a:rPr lang="pt-BR" dirty="0" smtClean="0"/>
              <a:t>Comunidade – engajamento público.</a:t>
            </a:r>
            <a:endParaRPr lang="pt-BR" dirty="0" smtClean="0"/>
          </a:p>
          <a:p>
            <a:r>
              <a:rPr lang="pt-BR" dirty="0" smtClean="0"/>
              <a:t>O que fica? – Incorporação à rotina: fatores facilitadores X dificuldades.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Reflexão crítica sobre meu processo pessoal de aprendizagem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Organização do </a:t>
            </a:r>
            <a:r>
              <a:rPr lang="pt-BR" dirty="0" smtClean="0"/>
              <a:t>curso – “</a:t>
            </a:r>
            <a:r>
              <a:rPr lang="pt-BR" dirty="0" err="1" smtClean="0"/>
              <a:t>Diagnóticos</a:t>
            </a:r>
            <a:r>
              <a:rPr lang="pt-BR" dirty="0" smtClean="0"/>
              <a:t>” de saúde/populações. Indicadores de saúde internos. </a:t>
            </a:r>
            <a:r>
              <a:rPr lang="pt-BR" dirty="0" smtClean="0"/>
              <a:t>Monitoramento. Qualificação da prática clínica</a:t>
            </a:r>
            <a:r>
              <a:rPr lang="pt-BR" dirty="0" smtClean="0"/>
              <a:t>.</a:t>
            </a:r>
          </a:p>
          <a:p>
            <a:r>
              <a:rPr lang="pt-BR" dirty="0" smtClean="0"/>
              <a:t>A</a:t>
            </a:r>
            <a:r>
              <a:rPr lang="pt-BR" dirty="0" smtClean="0"/>
              <a:t>ssistencialismo </a:t>
            </a:r>
            <a:r>
              <a:rPr lang="pt-BR" dirty="0" smtClean="0"/>
              <a:t>X ações integrais</a:t>
            </a:r>
            <a:r>
              <a:rPr lang="pt-BR" dirty="0" smtClean="0"/>
              <a:t>.</a:t>
            </a:r>
            <a:endParaRPr lang="pt-BR" dirty="0" smtClean="0"/>
          </a:p>
          <a:p>
            <a:r>
              <a:rPr lang="pt-BR" dirty="0" smtClean="0"/>
              <a:t>Desenvolvimento da capacidade de </a:t>
            </a:r>
            <a:r>
              <a:rPr lang="pt-BR" dirty="0" smtClean="0"/>
              <a:t>liderança.</a:t>
            </a:r>
            <a:endParaRPr lang="pt-BR" dirty="0" smtClean="0"/>
          </a:p>
          <a:p>
            <a:r>
              <a:rPr lang="pt-BR" dirty="0" smtClean="0"/>
              <a:t>Importância do trabalho </a:t>
            </a:r>
            <a:r>
              <a:rPr lang="pt-BR" dirty="0" smtClean="0"/>
              <a:t>em </a:t>
            </a:r>
            <a:r>
              <a:rPr lang="pt-BR" dirty="0" smtClean="0"/>
              <a:t>equipe.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Introdução</a:t>
            </a:r>
            <a:endParaRPr lang="pt-BR" sz="4000" dirty="0"/>
          </a:p>
        </p:txBody>
      </p:sp>
      <p:pic>
        <p:nvPicPr>
          <p:cNvPr id="6" name="Espaço Reservado para Conteúdo 5" descr="63a7bad9025a98925b07008a9a3127d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336371" cy="2502278"/>
          </a:xfrm>
        </p:spPr>
      </p:pic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Equipe Serra Verde (zona rural). Composição.</a:t>
            </a:r>
          </a:p>
          <a:p>
            <a:r>
              <a:rPr lang="pt-BR" sz="2000" dirty="0" smtClean="0"/>
              <a:t>Território: 12 distritos (576 famílias).</a:t>
            </a:r>
          </a:p>
          <a:p>
            <a:r>
              <a:rPr lang="pt-BR" sz="2000" dirty="0" smtClean="0"/>
              <a:t>Atendimento itinerante – significado.</a:t>
            </a:r>
          </a:p>
          <a:p>
            <a:r>
              <a:rPr lang="pt-BR" sz="2000" dirty="0" smtClean="0"/>
              <a:t>UBS de Novo Horizonte – “sede” e área de estudo (distritos: Cruzamento + Novo Horizonte). Caracterização da UBS e do sistema de assistência.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616530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2 – Kombi da ESF; Figura 3 – Ambulatório de atendimento na UBS. (Fonte: acervo pessoal).</a:t>
            </a:r>
            <a:endParaRPr lang="pt-BR" sz="1200" dirty="0"/>
          </a:p>
        </p:txBody>
      </p:sp>
      <p:pic>
        <p:nvPicPr>
          <p:cNvPr id="9" name="Imagem 8" descr="figura seman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77072"/>
            <a:ext cx="3736415" cy="2101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300" dirty="0" smtClean="0"/>
              <a:t>BRASIL. Ministério da Saúde. Secretaria de Atenção à Saúde. Departamento de Atenção Básica. Saúde da criança: crescimento e desenvolvimento / Ministério da Saúde. Secretaria de Atenção à Saúde. Departamento de Atenção Básica. – Brasília: Ministério da Saúde, 2012.</a:t>
            </a:r>
          </a:p>
          <a:p>
            <a:pPr>
              <a:buNone/>
            </a:pPr>
            <a:r>
              <a:rPr lang="pt-BR" sz="1300" dirty="0" smtClean="0"/>
              <a:t> </a:t>
            </a:r>
          </a:p>
          <a:p>
            <a:r>
              <a:rPr lang="pt-BR" sz="1300" dirty="0" smtClean="0"/>
              <a:t>BRASIL. Ministério da Saúde. Dez passos para uma alimentação saudável: guia alimentar para crianças menores de 2 anos: álbum seriado/Ministério da Saúde. – Brasília: Ministério da Saúde, 2003.</a:t>
            </a:r>
          </a:p>
          <a:p>
            <a:pPr>
              <a:buNone/>
            </a:pPr>
            <a:r>
              <a:rPr lang="pt-BR" sz="1300" dirty="0" smtClean="0"/>
              <a:t> </a:t>
            </a:r>
          </a:p>
          <a:p>
            <a:r>
              <a:rPr lang="pt-BR" sz="1300" dirty="0" smtClean="0"/>
              <a:t>SILVA, Ligia Mara Parreira; VENANCIO, Sônia </a:t>
            </a:r>
            <a:r>
              <a:rPr lang="pt-BR" sz="1300" dirty="0" err="1" smtClean="0"/>
              <a:t>Isoyama</a:t>
            </a:r>
            <a:r>
              <a:rPr lang="pt-BR" sz="1300" dirty="0" smtClean="0"/>
              <a:t>; MARCHIONI, Dirce Maria Lobo. Práticas de alimentação complementar no primeiro ano de vida e fatores associados.</a:t>
            </a:r>
            <a:r>
              <a:rPr lang="pt-BR" sz="1300" b="1" dirty="0" smtClean="0"/>
              <a:t>Rev. Nutr.</a:t>
            </a:r>
            <a:r>
              <a:rPr lang="pt-BR" sz="1300" dirty="0" smtClean="0"/>
              <a:t>, Campinas, v. 23, n. 6, Dec. 2010.</a:t>
            </a:r>
          </a:p>
          <a:p>
            <a:pPr>
              <a:buNone/>
            </a:pPr>
            <a:r>
              <a:rPr lang="pt-BR" sz="1300" dirty="0" smtClean="0"/>
              <a:t> </a:t>
            </a:r>
          </a:p>
          <a:p>
            <a:r>
              <a:rPr lang="pt-BR" sz="1300" dirty="0" smtClean="0"/>
              <a:t>BRASIL. Ministério da Saúde. Secretaria de Vigilância em Saúde. Departamento de Vigilância Epidemiológica. Programa Nacional de Imunizações (PNI) : 40 anos / Ministério da Saúde, Secretaria de Vigilância em Saúde, Departamento de Vigilância Epidemiológica. – Brasília : Ministério da Saúde, 2013.</a:t>
            </a:r>
          </a:p>
          <a:p>
            <a:pPr>
              <a:buNone/>
            </a:pPr>
            <a:r>
              <a:rPr lang="pt-BR" sz="1300" dirty="0" smtClean="0"/>
              <a:t> </a:t>
            </a:r>
          </a:p>
          <a:p>
            <a:r>
              <a:rPr lang="pt-BR" sz="1300" dirty="0" smtClean="0"/>
              <a:t>BRASIL. Ministério da Saúde. Secretaria de Atenção à Saúde. Departamento de Atenção Básica. Manual operacional do Programa Nacional de Suplementação de Ferro / Ministério da Saúde, Secretaria de Atenção à Saúde, Departamento de Atenção Básica. - Brasília : Ministério da Saúde, 2005.</a:t>
            </a:r>
          </a:p>
          <a:p>
            <a:pPr>
              <a:buNone/>
            </a:pPr>
            <a:r>
              <a:rPr lang="pt-BR" sz="1300" dirty="0" smtClean="0"/>
              <a:t> </a:t>
            </a:r>
          </a:p>
          <a:p>
            <a:r>
              <a:rPr lang="pt-BR" sz="1300" dirty="0" smtClean="0"/>
              <a:t>BRASIL. Ministério da Saúde. Secretaria de Atenção à Saúde. Departamento de Atenção Básica. Atenção ao pré-natal de baixo risco / Ministério da Saúde. Secretaria de Atenção à Saúde. Departamento de Atenção Básica. – Brasília: Editora do Ministério da Saúde, 2012.</a:t>
            </a:r>
            <a:endParaRPr lang="pt-BR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  <p:pic>
        <p:nvPicPr>
          <p:cNvPr id="4" name="Espaço Reservado para Conteúdo 3" descr="DSCN2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577" y="1646238"/>
            <a:ext cx="603684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Introdução</a:t>
            </a:r>
            <a:endParaRPr lang="pt-BR" sz="4000" dirty="0"/>
          </a:p>
        </p:txBody>
      </p:sp>
      <p:pic>
        <p:nvPicPr>
          <p:cNvPr id="5" name="Espaço Reservado para Conteúdo 4" descr="figura semana 3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4038600" cy="2271713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Puericultura/CD:</a:t>
            </a:r>
          </a:p>
          <a:p>
            <a:r>
              <a:rPr lang="pt-BR" sz="2000" dirty="0" smtClean="0"/>
              <a:t>Cobertura pré intervenção: 53,6% (clínica); 10-20,0% (</a:t>
            </a:r>
            <a:r>
              <a:rPr lang="pt-BR" sz="2000" dirty="0" err="1" smtClean="0"/>
              <a:t>odonto</a:t>
            </a:r>
            <a:r>
              <a:rPr lang="pt-BR" sz="2000" dirty="0" smtClean="0"/>
              <a:t>).</a:t>
            </a:r>
          </a:p>
          <a:p>
            <a:r>
              <a:rPr lang="pt-BR" sz="2000" dirty="0" smtClean="0"/>
              <a:t>Papel da enfermeira X médica.</a:t>
            </a:r>
          </a:p>
          <a:p>
            <a:r>
              <a:rPr lang="pt-BR" sz="2000" dirty="0" smtClean="0"/>
              <a:t>Odontologia – situação.</a:t>
            </a:r>
          </a:p>
          <a:p>
            <a:r>
              <a:rPr lang="pt-BR" sz="2000" dirty="0" smtClean="0"/>
              <a:t>Ausência de protocolos/rotinas.</a:t>
            </a:r>
          </a:p>
          <a:p>
            <a:r>
              <a:rPr lang="pt-BR" sz="2000" dirty="0" smtClean="0"/>
              <a:t>Registros – situação.</a:t>
            </a:r>
          </a:p>
          <a:p>
            <a:r>
              <a:rPr lang="pt-BR" sz="2000" dirty="0" smtClean="0"/>
              <a:t>Monitoramento dos dados – situação.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450912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4 – Crianças na sala de espera da UBS (Fonte: acervo pessoal).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Objetivo</a:t>
            </a:r>
            <a:endParaRPr lang="pt-BR" sz="4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800" dirty="0" smtClean="0"/>
              <a:t>Qualificar o programa de saúde da criança na UBS de Novo Horizonte na zona rural de São Miguel do Gostoso/Rio Grande do Norte.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Metodologia</a:t>
            </a:r>
            <a:endParaRPr lang="pt-BR" sz="4000" dirty="0"/>
          </a:p>
        </p:txBody>
      </p:sp>
      <p:sp>
        <p:nvSpPr>
          <p:cNvPr id="29" name="Retângulo 28"/>
          <p:cNvSpPr/>
          <p:nvPr/>
        </p:nvSpPr>
        <p:spPr>
          <a:xfrm>
            <a:off x="3275856" y="1556792"/>
            <a:ext cx="2232248" cy="43204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3347864" y="162880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Análise situacional</a:t>
            </a:r>
            <a:endParaRPr lang="pt-BR" sz="1600" dirty="0"/>
          </a:p>
        </p:txBody>
      </p:sp>
      <p:cxnSp>
        <p:nvCxnSpPr>
          <p:cNvPr id="33" name="Conector de seta reta 32"/>
          <p:cNvCxnSpPr/>
          <p:nvPr/>
        </p:nvCxnSpPr>
        <p:spPr>
          <a:xfrm>
            <a:off x="4283968" y="19888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3275856" y="2420888"/>
            <a:ext cx="2232248" cy="43204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3419872" y="249289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Protocolo</a:t>
            </a:r>
            <a:endParaRPr lang="pt-BR" sz="1600" dirty="0"/>
          </a:p>
        </p:txBody>
      </p:sp>
      <p:cxnSp>
        <p:nvCxnSpPr>
          <p:cNvPr id="38" name="Conector reto 37"/>
          <p:cNvCxnSpPr/>
          <p:nvPr/>
        </p:nvCxnSpPr>
        <p:spPr>
          <a:xfrm flipH="1">
            <a:off x="971600" y="2636912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971600" y="26369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/>
          <p:cNvSpPr/>
          <p:nvPr/>
        </p:nvSpPr>
        <p:spPr>
          <a:xfrm>
            <a:off x="323528" y="3140968"/>
            <a:ext cx="1368152" cy="936104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251520" y="3140968"/>
            <a:ext cx="13681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Ficha espelho (com curvas de crescimento e marcos do desenvolvimento)</a:t>
            </a:r>
            <a:endParaRPr lang="pt-BR" sz="1100" dirty="0"/>
          </a:p>
        </p:txBody>
      </p:sp>
      <p:sp>
        <p:nvSpPr>
          <p:cNvPr id="49" name="Retângulo 48"/>
          <p:cNvSpPr/>
          <p:nvPr/>
        </p:nvSpPr>
        <p:spPr>
          <a:xfrm>
            <a:off x="3275856" y="3284984"/>
            <a:ext cx="2232248" cy="43204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3347864" y="335699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00"/>
                </a:solidFill>
              </a:rPr>
              <a:t>Capacitação</a:t>
            </a:r>
            <a:endParaRPr lang="pt-BR" sz="1600" b="1" dirty="0">
              <a:solidFill>
                <a:srgbClr val="FFFF00"/>
              </a:solidFill>
            </a:endParaRPr>
          </a:p>
        </p:txBody>
      </p:sp>
      <p:cxnSp>
        <p:nvCxnSpPr>
          <p:cNvPr id="52" name="Conector de seta reta 51"/>
          <p:cNvCxnSpPr/>
          <p:nvPr/>
        </p:nvCxnSpPr>
        <p:spPr>
          <a:xfrm>
            <a:off x="1691680" y="3429000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>
            <a:stCxn id="35" idx="2"/>
            <a:endCxn id="49" idx="0"/>
          </p:cNvCxnSpPr>
          <p:nvPr/>
        </p:nvCxnSpPr>
        <p:spPr>
          <a:xfrm>
            <a:off x="4391980" y="28529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62"/>
          <p:cNvSpPr/>
          <p:nvPr/>
        </p:nvSpPr>
        <p:spPr>
          <a:xfrm>
            <a:off x="323528" y="4509120"/>
            <a:ext cx="1368152" cy="1008112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rgbClr val="FFFF00"/>
                </a:solidFill>
              </a:rPr>
              <a:t>Cadastramento</a:t>
            </a:r>
            <a:r>
              <a:rPr lang="pt-BR" sz="1200" dirty="0" smtClean="0"/>
              <a:t> </a:t>
            </a:r>
            <a:r>
              <a:rPr lang="pt-BR" sz="1200" b="1" dirty="0" smtClean="0">
                <a:solidFill>
                  <a:srgbClr val="FFFF00"/>
                </a:solidFill>
              </a:rPr>
              <a:t>(dados de prontuário, cad. de vacinação </a:t>
            </a:r>
            <a:r>
              <a:rPr lang="pt-BR" sz="1200" b="1" dirty="0" err="1" smtClean="0">
                <a:solidFill>
                  <a:srgbClr val="FFFF00"/>
                </a:solidFill>
              </a:rPr>
              <a:t>etc</a:t>
            </a:r>
            <a:r>
              <a:rPr lang="pt-BR" sz="1200" b="1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3059832" y="4077072"/>
            <a:ext cx="2664296" cy="2088232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CaixaDeTexto 65"/>
          <p:cNvSpPr txBox="1"/>
          <p:nvPr/>
        </p:nvSpPr>
        <p:spPr>
          <a:xfrm>
            <a:off x="3059832" y="4149080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Atenção integral:</a:t>
            </a:r>
          </a:p>
          <a:p>
            <a:pPr algn="ctr"/>
            <a:r>
              <a:rPr lang="pt-BR" sz="1400" b="1" dirty="0" smtClean="0">
                <a:solidFill>
                  <a:srgbClr val="FFFF00"/>
                </a:solidFill>
              </a:rPr>
              <a:t>Acolhimento, CD + </a:t>
            </a:r>
            <a:r>
              <a:rPr lang="pt-BR" sz="1400" b="1" dirty="0" err="1" smtClean="0">
                <a:solidFill>
                  <a:srgbClr val="FFFF00"/>
                </a:solidFill>
              </a:rPr>
              <a:t>odonto</a:t>
            </a:r>
            <a:r>
              <a:rPr lang="pt-BR" sz="1400" b="1" dirty="0" smtClean="0">
                <a:solidFill>
                  <a:srgbClr val="FFFF00"/>
                </a:solidFill>
              </a:rPr>
              <a:t>, promoção, vacinação, ferro, vitamina A, escovação supervisionada, teste do pezinho, triagem auditiva, busca ativa (faltosas), VD (risco), atividades educativas.</a:t>
            </a:r>
          </a:p>
        </p:txBody>
      </p:sp>
      <p:cxnSp>
        <p:nvCxnSpPr>
          <p:cNvPr id="67" name="Conector de seta reta 66"/>
          <p:cNvCxnSpPr>
            <a:stCxn id="49" idx="2"/>
            <a:endCxn id="64" idx="0"/>
          </p:cNvCxnSpPr>
          <p:nvPr/>
        </p:nvCxnSpPr>
        <p:spPr>
          <a:xfrm>
            <a:off x="4391980" y="37170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>
            <a:stCxn id="63" idx="3"/>
          </p:cNvCxnSpPr>
          <p:nvPr/>
        </p:nvCxnSpPr>
        <p:spPr>
          <a:xfrm>
            <a:off x="1691680" y="501317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/>
          <p:cNvSpPr/>
          <p:nvPr/>
        </p:nvSpPr>
        <p:spPr>
          <a:xfrm>
            <a:off x="6084168" y="2420888"/>
            <a:ext cx="2232248" cy="108012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7" name="Conector reto 76"/>
          <p:cNvCxnSpPr>
            <a:stCxn id="29" idx="3"/>
          </p:cNvCxnSpPr>
          <p:nvPr/>
        </p:nvCxnSpPr>
        <p:spPr>
          <a:xfrm>
            <a:off x="5508104" y="1772816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de seta reta 87"/>
          <p:cNvCxnSpPr/>
          <p:nvPr/>
        </p:nvCxnSpPr>
        <p:spPr>
          <a:xfrm>
            <a:off x="7092280" y="177281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/>
          <p:cNvSpPr txBox="1"/>
          <p:nvPr/>
        </p:nvSpPr>
        <p:spPr>
          <a:xfrm>
            <a:off x="6084168" y="249289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00"/>
                </a:solidFill>
              </a:rPr>
              <a:t>Comunidade</a:t>
            </a:r>
          </a:p>
          <a:p>
            <a:pPr algn="ctr"/>
            <a:r>
              <a:rPr lang="pt-BR" sz="1600" b="1" dirty="0" smtClean="0">
                <a:solidFill>
                  <a:srgbClr val="FFFF00"/>
                </a:solidFill>
              </a:rPr>
              <a:t>(contato pré, </a:t>
            </a:r>
            <a:r>
              <a:rPr lang="pt-BR" sz="1600" b="1" dirty="0" err="1" smtClean="0">
                <a:solidFill>
                  <a:srgbClr val="FFFF00"/>
                </a:solidFill>
              </a:rPr>
              <a:t>peri</a:t>
            </a:r>
            <a:r>
              <a:rPr lang="pt-BR" sz="1600" b="1" dirty="0" smtClean="0">
                <a:solidFill>
                  <a:srgbClr val="FFFF00"/>
                </a:solidFill>
              </a:rPr>
              <a:t> e pós)</a:t>
            </a:r>
            <a:endParaRPr lang="pt-BR" sz="1600" b="1" dirty="0">
              <a:solidFill>
                <a:srgbClr val="FFFF00"/>
              </a:solidFill>
            </a:endParaRPr>
          </a:p>
        </p:txBody>
      </p:sp>
      <p:cxnSp>
        <p:nvCxnSpPr>
          <p:cNvPr id="103" name="Conector de seta reta 102"/>
          <p:cNvCxnSpPr/>
          <p:nvPr/>
        </p:nvCxnSpPr>
        <p:spPr>
          <a:xfrm flipH="1">
            <a:off x="5796136" y="422108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de seta reta 110"/>
          <p:cNvCxnSpPr/>
          <p:nvPr/>
        </p:nvCxnSpPr>
        <p:spPr>
          <a:xfrm flipV="1">
            <a:off x="6372200" y="357301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de seta reta 112"/>
          <p:cNvCxnSpPr/>
          <p:nvPr/>
        </p:nvCxnSpPr>
        <p:spPr>
          <a:xfrm>
            <a:off x="5724128" y="450912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tângulo 115"/>
          <p:cNvSpPr/>
          <p:nvPr/>
        </p:nvSpPr>
        <p:spPr>
          <a:xfrm>
            <a:off x="6804248" y="4077072"/>
            <a:ext cx="1728192" cy="86409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CaixaDeTexto 117"/>
          <p:cNvSpPr txBox="1"/>
          <p:nvPr/>
        </p:nvSpPr>
        <p:spPr>
          <a:xfrm>
            <a:off x="6804248" y="40770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00"/>
                </a:solidFill>
              </a:rPr>
              <a:t>Monitoramento </a:t>
            </a:r>
            <a:r>
              <a:rPr lang="pt-BR" sz="1600" dirty="0" smtClean="0"/>
              <a:t>dos dados em planilhas</a:t>
            </a:r>
            <a:endParaRPr lang="pt-BR" sz="1600" dirty="0"/>
          </a:p>
        </p:txBody>
      </p:sp>
      <p:sp>
        <p:nvSpPr>
          <p:cNvPr id="119" name="Retângulo 118"/>
          <p:cNvSpPr/>
          <p:nvPr/>
        </p:nvSpPr>
        <p:spPr>
          <a:xfrm>
            <a:off x="6732240" y="5589240"/>
            <a:ext cx="1872208" cy="86409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CaixaDeTexto 119"/>
          <p:cNvSpPr txBox="1"/>
          <p:nvPr/>
        </p:nvSpPr>
        <p:spPr>
          <a:xfrm>
            <a:off x="6804248" y="573325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Resultados, discussão.</a:t>
            </a:r>
            <a:endParaRPr lang="pt-BR" dirty="0"/>
          </a:p>
        </p:txBody>
      </p:sp>
      <p:cxnSp>
        <p:nvCxnSpPr>
          <p:cNvPr id="122" name="Conector de seta reta 121"/>
          <p:cNvCxnSpPr>
            <a:stCxn id="116" idx="2"/>
            <a:endCxn id="119" idx="0"/>
          </p:cNvCxnSpPr>
          <p:nvPr/>
        </p:nvCxnSpPr>
        <p:spPr>
          <a:xfrm>
            <a:off x="7668344" y="494116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de seta reta 135"/>
          <p:cNvCxnSpPr/>
          <p:nvPr/>
        </p:nvCxnSpPr>
        <p:spPr>
          <a:xfrm>
            <a:off x="971600" y="407707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Metodologia</a:t>
            </a:r>
            <a:endParaRPr lang="pt-BR" sz="4000" dirty="0"/>
          </a:p>
        </p:txBody>
      </p:sp>
      <p:pic>
        <p:nvPicPr>
          <p:cNvPr id="5" name="Espaço Reservado para Conteúdo 4" descr="APENDICE ficha espelho pue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344815" cy="4726687"/>
          </a:xfrm>
        </p:spPr>
      </p:pic>
      <p:sp>
        <p:nvSpPr>
          <p:cNvPr id="7" name="CaixaDeTexto 6"/>
          <p:cNvSpPr txBox="1"/>
          <p:nvPr/>
        </p:nvSpPr>
        <p:spPr>
          <a:xfrm>
            <a:off x="539552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Figura 5 – Ficha Espelho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Metodologia</a:t>
            </a:r>
            <a:endParaRPr lang="pt-BR" sz="4000" dirty="0"/>
          </a:p>
        </p:txBody>
      </p:sp>
      <p:pic>
        <p:nvPicPr>
          <p:cNvPr id="4" name="Espaço Reservado para Conteúdo 3" descr="APENDICE ficha espelho puero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8890" y="1646238"/>
            <a:ext cx="6906219" cy="4525962"/>
          </a:xfrm>
        </p:spPr>
      </p:pic>
      <p:sp>
        <p:nvSpPr>
          <p:cNvPr id="5" name="CaixaDeTexto 4"/>
          <p:cNvSpPr txBox="1"/>
          <p:nvPr/>
        </p:nvSpPr>
        <p:spPr>
          <a:xfrm>
            <a:off x="1115616" y="623731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Figura 6 – Ficha Espelho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FFFF00"/>
                </a:solidFill>
              </a:rPr>
              <a:t>Objetivo 1</a:t>
            </a:r>
            <a:r>
              <a:rPr lang="pt-BR" sz="2400" dirty="0" smtClean="0"/>
              <a:t>: Ampliar a </a:t>
            </a:r>
            <a:r>
              <a:rPr lang="pt-BR" sz="2400" dirty="0" smtClean="0">
                <a:solidFill>
                  <a:srgbClr val="FFFF00"/>
                </a:solidFill>
              </a:rPr>
              <a:t>cobertura</a:t>
            </a:r>
            <a:r>
              <a:rPr lang="pt-BR" sz="2400" dirty="0" smtClean="0"/>
              <a:t> do programa de saúde da criança.</a:t>
            </a:r>
          </a:p>
          <a:p>
            <a:pPr lvl="1"/>
            <a:r>
              <a:rPr lang="pt-BR" sz="1800" dirty="0" smtClean="0">
                <a:solidFill>
                  <a:srgbClr val="FFFF00"/>
                </a:solidFill>
              </a:rPr>
              <a:t>Meta 1</a:t>
            </a:r>
            <a:r>
              <a:rPr lang="pt-BR" sz="1800" dirty="0" smtClean="0"/>
              <a:t>: Ampliação da cobertura do programa de puericultura para </a:t>
            </a:r>
            <a:r>
              <a:rPr lang="pt-BR" sz="1800" dirty="0" smtClean="0">
                <a:solidFill>
                  <a:srgbClr val="FFFF00"/>
                </a:solidFill>
              </a:rPr>
              <a:t>80%</a:t>
            </a:r>
            <a:r>
              <a:rPr lang="pt-BR" sz="1800" dirty="0" smtClean="0"/>
              <a:t> das crianças residentes nos distritos de Cruzamento e Novo Horizonte. </a:t>
            </a:r>
            <a:endParaRPr lang="pt-BR" sz="1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60606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55576" y="6237312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Figura </a:t>
            </a:r>
            <a:r>
              <a:rPr lang="pt-BR" sz="1200" dirty="0" smtClean="0"/>
              <a:t>7</a:t>
            </a:r>
            <a:r>
              <a:rPr lang="pt-BR" sz="1200" dirty="0" smtClean="0"/>
              <a:t> </a:t>
            </a:r>
            <a:r>
              <a:rPr lang="pt-BR" sz="1200" dirty="0" smtClean="0"/>
              <a:t>– Gráfico indicativo da proporção de crianças cadastradas na UBS.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4832</TotalTime>
  <Words>1751</Words>
  <Application>Microsoft Office PowerPoint</Application>
  <PresentationFormat>Apresentação na tela (4:3)</PresentationFormat>
  <Paragraphs>204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Fundição</vt:lpstr>
      <vt:lpstr>Melhoria da Atenção à Saúde da Criança de 0 a 72 meses, na UBS de Novo Horizonte, da zona rural do município de São Miguel do Gostoso/RN, 2015</vt:lpstr>
      <vt:lpstr>Introdução</vt:lpstr>
      <vt:lpstr>Introdução</vt:lpstr>
      <vt:lpstr>Introdução</vt:lpstr>
      <vt:lpstr>Objetivo</vt:lpstr>
      <vt:lpstr>Metodologia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Reflexão crítica sobre meu processo pessoal de aprendizagem</vt:lpstr>
      <vt:lpstr>Bibliografia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da Criança de 0 a 72 meses, na UBS de Novo Horizonte, da zona rural do município de São Miguel do Gostoso/RN</dc:title>
  <dc:creator>Martim Moulton</dc:creator>
  <cp:lastModifiedBy>Martim Moulton</cp:lastModifiedBy>
  <cp:revision>143</cp:revision>
  <dcterms:created xsi:type="dcterms:W3CDTF">2015-01-22T20:42:42Z</dcterms:created>
  <dcterms:modified xsi:type="dcterms:W3CDTF">2015-01-26T22:43:27Z</dcterms:modified>
</cp:coreProperties>
</file>