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8" r:id="rId11"/>
    <p:sldId id="264" r:id="rId12"/>
    <p:sldId id="266" r:id="rId13"/>
    <p:sldId id="281" r:id="rId14"/>
    <p:sldId id="282" r:id="rId15"/>
    <p:sldId id="267" r:id="rId16"/>
    <p:sldId id="268" r:id="rId17"/>
    <p:sldId id="269" r:id="rId18"/>
    <p:sldId id="270" r:id="rId19"/>
    <p:sldId id="283" r:id="rId20"/>
    <p:sldId id="271" r:id="rId21"/>
    <p:sldId id="272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74" r:id="rId32"/>
    <p:sldId id="275" r:id="rId33"/>
    <p:sldId id="276" r:id="rId34"/>
    <p:sldId id="277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3xandra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B5FE173-9E32-40B1-AEB1-CA080675E39F}" type="datetimeFigureOut">
              <a:rPr lang="pt-BR" smtClean="0"/>
              <a:pPr/>
              <a:t>05/10/2012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2046F9E-5A36-4908-9F69-6A2748C188EA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lanilha_clarissa_24_08_12.xlsx!Indicadores!%5bPlanilha_clarissa_24_08_12.xlsx%5dIndicadores%20Gr&#225;fico%20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lanilha_clarissa_24_08_12.xlsx!Indicadores!%5bPlanilha_clarissa_24_08_12.xlsx%5dIndicadores%20Gr&#225;fico%20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lanilha_clarissa_24_08_12.xlsx!Indicadores!%5bPlanilha_clarissa_24_08_12.xlsx%5dIndicadores%20Gr&#225;fico%20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lanilha_clarissa_24_08_12.xlsx!Indicadores!%5bPlanilha_clarissa_24_08_12.xlsx%5dIndicadores%20Gr&#225;fico%20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lanilha_clarissa_24_08_12.xlsx!Indicadores!%5bPlanilha_clarissa_24_08_12.xlsx%5dIndicadores%20Gr&#225;fico%20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lanilha_clarissa_24_08_12.xlsx!Indicadores!%5bPlanilha_clarissa_24_08_12.xlsx%5dIndicadores%20Gr&#225;fico%20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lanilha_clarissa_24_08_12.xlsx!Indicadores!%5bPlanilha_clarissa_24_08_12.xlsx%5dIndicadores%20Gr&#225;fico%20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lanilha_clarissa_24_08_12.xlsx!Indicadores!%5bPlanilha_clarissa_24_08_12.xlsx%5dIndicadores%20Gr&#225;fico%209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lanilha_clarissa_24_08_12.xlsx!Indicadores!%5bPlanilha_clarissa_24_08_12.xlsx%5dIndicadores%20Gr&#225;fico%2010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lanilha_clarissa_24_08_12.xlsx!Indicadores!%5bPlanilha_clarissa_24_08_12.xlsx%5dIndicadores%20Gr&#225;fico%2010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lanilha_clarissa_24_08_12.xlsx!Indicadores!%5bPlanilha_clarissa_24_08_12.xlsx%5dIndicadores%20Gr&#225;fico%201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825239"/>
          </a:xfrm>
        </p:spPr>
        <p:txBody>
          <a:bodyPr>
            <a:noAutofit/>
          </a:bodyPr>
          <a:lstStyle/>
          <a:p>
            <a:r>
              <a:rPr lang="pt-BR" sz="3600" dirty="0" smtClean="0">
                <a:latin typeface="Garamond" pitchFamily="18" charset="0"/>
                <a:cs typeface="Arial" pitchFamily="34" charset="0"/>
              </a:rPr>
              <a:t>Atenção a saúde do Hipertenso</a:t>
            </a:r>
            <a:endParaRPr lang="pt-BR" sz="36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4561" y="4509120"/>
            <a:ext cx="4109927" cy="1296144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Aluna: Clarissa </a:t>
            </a:r>
            <a:r>
              <a:rPr lang="pt-BR" dirty="0" err="1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Tessaro</a:t>
            </a:r>
            <a:endParaRPr lang="pt-BR" dirty="0" smtClean="0">
              <a:solidFill>
                <a:schemeClr val="tx1"/>
              </a:solidFill>
              <a:latin typeface="Garamond" pitchFamily="18" charset="0"/>
              <a:cs typeface="Arial" pitchFamily="34" charset="0"/>
            </a:endParaRPr>
          </a:p>
          <a:p>
            <a:pPr algn="l"/>
            <a:r>
              <a:rPr lang="pt-BR" dirty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O</a:t>
            </a:r>
            <a:r>
              <a:rPr lang="pt-BR" dirty="0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rientadora: Alexandra  </a:t>
            </a:r>
            <a:r>
              <a:rPr lang="pt-BR" dirty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M</a:t>
            </a:r>
            <a:r>
              <a:rPr lang="pt-BR" dirty="0" smtClean="0"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artins</a:t>
            </a:r>
            <a:endParaRPr lang="pt-BR" dirty="0">
              <a:solidFill>
                <a:schemeClr val="tx1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691358" y="6133946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Outubro 2012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83568" y="188640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sz="2400" dirty="0" smtClean="0">
                <a:solidFill>
                  <a:schemeClr val="bg1"/>
                </a:solidFill>
                <a:latin typeface="Garamond" pitchFamily="18" charset="0"/>
              </a:rPr>
              <a:t>Universidade Federal de Pelotas</a:t>
            </a:r>
          </a:p>
          <a:p>
            <a:pPr algn="ctr"/>
            <a:r>
              <a:rPr lang="pt-BR" sz="2400" dirty="0">
                <a:solidFill>
                  <a:schemeClr val="bg1"/>
                </a:solidFill>
                <a:latin typeface="Garamond" pitchFamily="18" charset="0"/>
              </a:rPr>
              <a:t>Especialização em Saúde da Família</a:t>
            </a:r>
          </a:p>
          <a:p>
            <a:pPr algn="ctr"/>
            <a:r>
              <a:rPr lang="pt-BR" sz="2400" dirty="0">
                <a:solidFill>
                  <a:schemeClr val="bg1"/>
                </a:solidFill>
                <a:latin typeface="Garamond" pitchFamily="18" charset="0"/>
              </a:rPr>
              <a:t>Modalidade a Distância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69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Objetivos Específicos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Promover ações em saúde aos pacientes hipertensos entre 35 e 50 anos.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Garamond" pitchFamily="18" charset="0"/>
                <a:cs typeface="Times New Roman" pitchFamily="18" charset="0"/>
              </a:rPr>
              <a:t>Melhorar os registros de atendimento do paciente hipertenso entre 35 e 50 anos.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Objetivos 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1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19" y="836712"/>
            <a:ext cx="8573825" cy="57606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t-BR" sz="41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41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3000" dirty="0" smtClean="0">
                <a:latin typeface="Garamond" pitchFamily="18" charset="0"/>
                <a:cs typeface="Times New Roman" pitchFamily="18" charset="0"/>
              </a:rPr>
              <a:t> Recuperar 100% dos hipertensos entre 35 e 50 anos faltosos as consultas.</a:t>
            </a:r>
          </a:p>
          <a:p>
            <a:pPr algn="just">
              <a:lnSpc>
                <a:spcPct val="150000"/>
              </a:lnSpc>
            </a:pPr>
            <a:r>
              <a:rPr lang="pt-BR" sz="3000" dirty="0" smtClean="0">
                <a:latin typeface="Garamond" pitchFamily="18" charset="0"/>
                <a:cs typeface="Times New Roman" pitchFamily="18" charset="0"/>
              </a:rPr>
              <a:t>Qualificar 100% dos profissionais na UBS segundo protocolos do MS.</a:t>
            </a:r>
          </a:p>
          <a:p>
            <a:pPr algn="just">
              <a:lnSpc>
                <a:spcPct val="150000"/>
              </a:lnSpc>
            </a:pPr>
            <a:r>
              <a:rPr lang="pt-BR" sz="3000" dirty="0" smtClean="0">
                <a:latin typeface="Garamond" pitchFamily="18" charset="0"/>
                <a:cs typeface="Times New Roman" pitchFamily="18" charset="0"/>
              </a:rPr>
              <a:t> Realização de exame clínico apropriado em 100% dos hipertensos entre 35 e 50 anos da </a:t>
            </a:r>
            <a:r>
              <a:rPr lang="pt-BR" sz="3000" dirty="0" err="1" smtClean="0">
                <a:latin typeface="Garamond" pitchFamily="18" charset="0"/>
                <a:cs typeface="Times New Roman" pitchFamily="18" charset="0"/>
              </a:rPr>
              <a:t>area</a:t>
            </a:r>
            <a:r>
              <a:rPr lang="pt-BR" sz="3000" dirty="0" smtClean="0">
                <a:latin typeface="Garamond" pitchFamily="18" charset="0"/>
                <a:cs typeface="Times New Roman" pitchFamily="18" charset="0"/>
              </a:rPr>
              <a:t> de abrangência </a:t>
            </a:r>
            <a:r>
              <a:rPr lang="pt-BR" sz="3000" dirty="0" err="1" smtClean="0">
                <a:latin typeface="Garamond" pitchFamily="18" charset="0"/>
                <a:cs typeface="Times New Roman" pitchFamily="18" charset="0"/>
              </a:rPr>
              <a:t>cadastardos</a:t>
            </a:r>
            <a:r>
              <a:rPr lang="pt-BR" sz="3000" dirty="0" smtClean="0">
                <a:latin typeface="Garamond" pitchFamily="18" charset="0"/>
                <a:cs typeface="Times New Roman" pitchFamily="18" charset="0"/>
              </a:rPr>
              <a:t> no </a:t>
            </a:r>
            <a:r>
              <a:rPr lang="pt-BR" sz="3000" dirty="0" err="1" smtClean="0">
                <a:latin typeface="Garamond" pitchFamily="18" charset="0"/>
                <a:cs typeface="Times New Roman" pitchFamily="18" charset="0"/>
              </a:rPr>
              <a:t>hiperdia</a:t>
            </a:r>
            <a:r>
              <a:rPr lang="pt-BR" sz="3000" dirty="0" smtClean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t-BR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Metas 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58204" cy="4945736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pt-BR" dirty="0">
                <a:latin typeface="Garamond" pitchFamily="18" charset="0"/>
                <a:cs typeface="Times New Roman" pitchFamily="18" charset="0"/>
              </a:rPr>
              <a:t>Realização de exames laboratoriais periódicos em 100% dos hipertensos entre 35 e 50 anos.</a:t>
            </a:r>
          </a:p>
          <a:p>
            <a:pPr algn="just">
              <a:lnSpc>
                <a:spcPct val="16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 Garantia de tratamento medicamentoso para 100% dos hipertensos entre 35 e 50 anos.</a:t>
            </a:r>
          </a:p>
          <a:p>
            <a:pPr algn="just">
              <a:lnSpc>
                <a:spcPct val="16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 classificação de risco em 100% dos hipertensos entre 35 e 50 anos</a:t>
            </a:r>
            <a:r>
              <a:rPr lang="pt-BR" dirty="0" smtClean="0">
                <a:latin typeface="Garamond" pitchFamily="18" charset="0"/>
              </a:rPr>
              <a:t>.</a:t>
            </a:r>
          </a:p>
        </p:txBody>
      </p:sp>
      <p:sp>
        <p:nvSpPr>
          <p:cNvPr id="2" name="Retângulo 1"/>
          <p:cNvSpPr/>
          <p:nvPr/>
        </p:nvSpPr>
        <p:spPr>
          <a:xfrm>
            <a:off x="395536" y="40466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Metas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58204" cy="494573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pt-BR" dirty="0">
                <a:latin typeface="Garamond" pitchFamily="18" charset="0"/>
              </a:rPr>
              <a:t>Formação de grupo com 100% dos hipertensos com idade entre 35 e 50 anos.</a:t>
            </a:r>
            <a:endParaRPr lang="pt-BR" dirty="0">
              <a:latin typeface="Garamond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pt-BR" dirty="0" smtClean="0">
                <a:latin typeface="Garamond" pitchFamily="18" charset="0"/>
              </a:rPr>
              <a:t>Garantia </a:t>
            </a:r>
            <a:r>
              <a:rPr lang="pt-BR" dirty="0">
                <a:latin typeface="Garamond" pitchFamily="18" charset="0"/>
              </a:rPr>
              <a:t>de acesso a informações e orientações sobre prevenção, controle e tratamento da hipertensão para 100% dos hipertensos entre 35 e 50 </a:t>
            </a:r>
            <a:r>
              <a:rPr lang="pt-BR" dirty="0" smtClean="0">
                <a:latin typeface="Garamond" pitchFamily="18" charset="0"/>
              </a:rPr>
              <a:t>anos.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40466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Metas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888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58204" cy="494573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pt-BR" dirty="0" smtClean="0">
                <a:latin typeface="Garamond" pitchFamily="18" charset="0"/>
              </a:rPr>
              <a:t>Orientação </a:t>
            </a:r>
            <a:r>
              <a:rPr lang="pt-BR" dirty="0">
                <a:latin typeface="Garamond" pitchFamily="18" charset="0"/>
              </a:rPr>
              <a:t>e estímulo para a prática de atividade física a 100% dos hipertensos entre 35 e 50 </a:t>
            </a:r>
            <a:r>
              <a:rPr lang="pt-BR" dirty="0" smtClean="0">
                <a:latin typeface="Garamond" pitchFamily="18" charset="0"/>
              </a:rPr>
              <a:t>anos.</a:t>
            </a:r>
          </a:p>
          <a:p>
            <a:pPr>
              <a:lnSpc>
                <a:spcPct val="170000"/>
              </a:lnSpc>
            </a:pPr>
            <a:r>
              <a:rPr lang="pt-BR" dirty="0">
                <a:latin typeface="Garamond" pitchFamily="18" charset="0"/>
              </a:rPr>
              <a:t>Monitorar 100% dos registros referentes aos atendimento de pacientes hipertensos entre 35 e 50 anos cadastrados no HIPERDIA.</a:t>
            </a:r>
            <a:endParaRPr lang="pt-BR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40466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Metas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2176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Metodologia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Ações realizadas nos quatro eixos pedagógicos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Garamond" pitchFamily="18" charset="0"/>
                <a:cs typeface="Times New Roman" pitchFamily="18" charset="0"/>
              </a:rPr>
              <a:t>F</a:t>
            </a:r>
            <a:r>
              <a:rPr lang="pt-BR" dirty="0" smtClean="0">
                <a:latin typeface="Garamond" pitchFamily="18" charset="0"/>
                <a:cs typeface="Times New Roman" pitchFamily="18" charset="0"/>
              </a:rPr>
              <a:t>acilidade no acesso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Garamond" pitchFamily="18" charset="0"/>
                <a:cs typeface="Times New Roman" pitchFamily="18" charset="0"/>
              </a:rPr>
              <a:t>F</a:t>
            </a:r>
            <a:r>
              <a:rPr lang="pt-BR" dirty="0" smtClean="0">
                <a:latin typeface="Garamond" pitchFamily="18" charset="0"/>
                <a:cs typeface="Times New Roman" pitchFamily="18" charset="0"/>
              </a:rPr>
              <a:t>ormação de grupo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Solicitação de exames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Oferta de consultas</a:t>
            </a:r>
          </a:p>
          <a:p>
            <a:endParaRPr lang="pt-BR" sz="4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Garamond" pitchFamily="18" charset="0"/>
                <a:cs typeface="Times New Roman" pitchFamily="18" charset="0"/>
              </a:rPr>
              <a:t>Cadastros no programa </a:t>
            </a:r>
            <a:r>
              <a:rPr lang="pt-BR" dirty="0" err="1" smtClean="0">
                <a:latin typeface="Garamond" pitchFamily="18" charset="0"/>
                <a:cs typeface="Times New Roman" pitchFamily="18" charset="0"/>
              </a:rPr>
              <a:t>hiperdia</a:t>
            </a:r>
            <a:r>
              <a:rPr lang="pt-BR" dirty="0" smtClean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pt-BR" dirty="0" smtClean="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Garamond" pitchFamily="18" charset="0"/>
                <a:cs typeface="Times New Roman" pitchFamily="18" charset="0"/>
              </a:rPr>
              <a:t>Busca ativa aos faltosos.</a:t>
            </a:r>
          </a:p>
          <a:p>
            <a:pPr>
              <a:buFont typeface="Wingdings" pitchFamily="2" charset="2"/>
              <a:buChar char="Ø"/>
            </a:pPr>
            <a:endParaRPr lang="pt-BR" dirty="0" smtClean="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Garamond" pitchFamily="18" charset="0"/>
                <a:cs typeface="Times New Roman" pitchFamily="18" charset="0"/>
              </a:rPr>
              <a:t>Monitoramento aos faltosos e participantes do grupo (ficha espelho)</a:t>
            </a:r>
          </a:p>
          <a:p>
            <a:pPr>
              <a:buFont typeface="Wingdings" pitchFamily="2" charset="2"/>
              <a:buChar char="Ø"/>
            </a:pPr>
            <a:endParaRPr lang="pt-BR" dirty="0" smtClean="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Garamond" pitchFamily="18" charset="0"/>
                <a:cs typeface="Times New Roman" pitchFamily="18" charset="0"/>
              </a:rPr>
              <a:t> Espaço para realização dos encontros (associação de moradores)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Parceria com as lideranças de bairro, bem como, academia Simbiose e outros profissionais como farmacêutico, professor de educação física, enfermeira do HIPERDIA, nutricionista e farmacêutica das redes de farmácia São João.</a:t>
            </a:r>
            <a:endParaRPr lang="pt-BR" dirty="0"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48600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Envolvimento de toda a equipe.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Reestruturação da assistência.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Qualificação dos profissionais.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Convites aos pacientes para participação no grupo (ACS)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Agendamento de consultas.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Engajamento das lideranças do bairro.</a:t>
            </a:r>
            <a:endParaRPr lang="pt-BR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329642" cy="928694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Logística da intervenção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Resultados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30106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Ao final dos quatro meses 47 pacientes cadastrados.</a:t>
            </a:r>
          </a:p>
          <a:p>
            <a:pPr lvl="2">
              <a:buNone/>
            </a:pPr>
            <a:endParaRPr lang="pt-BR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2339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071702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Garamond" pitchFamily="18" charset="0"/>
                <a:cs typeface="Times New Roman" pitchFamily="18" charset="0"/>
              </a:rPr>
              <a:t>Atenção à saúde do hipertenso</a:t>
            </a:r>
            <a:endParaRPr lang="pt-BR" sz="60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3600" dirty="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Ênfase na educação em saúde”</a:t>
            </a:r>
            <a:endParaRPr lang="pt-BR" sz="3600" dirty="0">
              <a:solidFill>
                <a:schemeClr val="tx1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User\AppData\Local\Microsoft\Windows\Temporary Internet Files\Content.IE5\SJQQPNU5\MP90018516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214818"/>
            <a:ext cx="3714744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48680"/>
            <a:ext cx="8892480" cy="1080120"/>
          </a:xfrm>
        </p:spPr>
        <p:txBody>
          <a:bodyPr>
            <a:normAutofit fontScale="32500" lnSpcReduction="20000"/>
          </a:bodyPr>
          <a:lstStyle/>
          <a:p>
            <a:pPr lvl="2" algn="ctr">
              <a:buNone/>
            </a:pPr>
            <a:r>
              <a:rPr lang="pt-BR" sz="8600" dirty="0" smtClean="0">
                <a:latin typeface="Garamond" pitchFamily="18" charset="0"/>
              </a:rPr>
              <a:t>Proporção de pacientes hipertensos faltosos as consultas periódicas</a:t>
            </a:r>
            <a:endParaRPr lang="pt-BR" sz="8600" dirty="0" smtClean="0">
              <a:latin typeface="Garamond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pt-BR" sz="3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3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3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3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637686"/>
              </p:ext>
            </p:extLst>
          </p:nvPr>
        </p:nvGraphicFramePr>
        <p:xfrm>
          <a:off x="1115616" y="1772816"/>
          <a:ext cx="7000924" cy="3805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4590947" imgH="2038268" progId="Excel.Sheet.8">
                  <p:link updateAutomatic="1"/>
                </p:oleObj>
              </mc:Choice>
              <mc:Fallback>
                <p:oleObj name="Worksheet" r:id="rId3" imgW="4590947" imgH="2038268" progId="Excel.Sheet.8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772816"/>
                        <a:ext cx="7000924" cy="3805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195736" y="6021288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Garamond" pitchFamily="18" charset="0"/>
              </a:rPr>
              <a:t>Mês 1 (16,7%) Mês 2 (10%) Mês 3 (9,5%) Mês 4 (6,4%) 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401080" cy="6025856"/>
          </a:xfrm>
        </p:spPr>
        <p:txBody>
          <a:bodyPr>
            <a:normAutofit/>
          </a:bodyPr>
          <a:lstStyle/>
          <a:p>
            <a:pPr lvl="2" algn="ctr">
              <a:lnSpc>
                <a:spcPct val="150000"/>
              </a:lnSpc>
              <a:buNone/>
            </a:pPr>
            <a:r>
              <a:rPr lang="pt-BR" sz="2800" dirty="0" smtClean="0">
                <a:latin typeface="Garamond" pitchFamily="18" charset="0"/>
              </a:rPr>
              <a:t>Proporção de profissionais capacitados</a:t>
            </a:r>
          </a:p>
          <a:p>
            <a:pPr lvl="2" algn="ctr">
              <a:lnSpc>
                <a:spcPct val="150000"/>
              </a:lnSpc>
              <a:buNone/>
            </a:pPr>
            <a:r>
              <a:rPr lang="pt-BR" sz="2800" dirty="0" smtClean="0">
                <a:latin typeface="Garamond" pitchFamily="18" charset="0"/>
              </a:rPr>
              <a:t> </a:t>
            </a:r>
            <a:endParaRPr lang="pt-BR" sz="2800" dirty="0">
              <a:solidFill>
                <a:schemeClr val="tx1"/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743397"/>
              </p:ext>
            </p:extLst>
          </p:nvPr>
        </p:nvGraphicFramePr>
        <p:xfrm>
          <a:off x="1475656" y="1556792"/>
          <a:ext cx="6215106" cy="38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4590947" imgH="2095494" progId="Excel.Sheet.8">
                  <p:link updateAutomatic="1"/>
                </p:oleObj>
              </mc:Choice>
              <mc:Fallback>
                <p:oleObj name="Worksheet" r:id="rId3" imgW="4590947" imgH="2095494" progId="Excel.Sheet.8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556792"/>
                        <a:ext cx="6215106" cy="3857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714612" y="5857892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Garamond" pitchFamily="18" charset="0"/>
              </a:rPr>
              <a:t>100% de profissionais capacitados todos os meses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Garamond" pitchFamily="18" charset="0"/>
              </a:rPr>
              <a:t>Proporção de hipertensos entre 35 e 50 anos que receberam o exame clínico apropriado. </a:t>
            </a: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911860"/>
              </p:ext>
            </p:extLst>
          </p:nvPr>
        </p:nvGraphicFramePr>
        <p:xfrm>
          <a:off x="857224" y="1785926"/>
          <a:ext cx="7000924" cy="3929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Worksheet" r:id="rId3" imgW="4590947" imgH="2352741" progId="Excel.Sheet.8">
                  <p:link updateAutomatic="1"/>
                </p:oleObj>
              </mc:Choice>
              <mc:Fallback>
                <p:oleObj name="Worksheet" r:id="rId3" imgW="4590947" imgH="2352741" progId="Excel.Sheet.8">
                  <p:link updateAutomatic="1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1785926"/>
                        <a:ext cx="7000924" cy="3929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928662" y="6072206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Garamond" pitchFamily="18" charset="0"/>
              </a:rPr>
              <a:t>Mês 1 (52,8%) Mês 2 (62,5%) Mês 3 (69%) Mês 4 (87,2)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008112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Garamond" pitchFamily="18" charset="0"/>
              </a:rPr>
              <a:t>Proporção de hipertensos entre 35 e 50 anos que realizaram exames laboratoriais periódicos. </a:t>
            </a: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572482"/>
              </p:ext>
            </p:extLst>
          </p:nvPr>
        </p:nvGraphicFramePr>
        <p:xfrm>
          <a:off x="899592" y="1700808"/>
          <a:ext cx="6929486" cy="38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r:id="rId3" imgW="4590947" imgH="2228842" progId="Excel.Sheet.8">
                  <p:link updateAutomatic="1"/>
                </p:oleObj>
              </mc:Choice>
              <mc:Fallback>
                <p:oleObj name="Worksheet" r:id="rId3" imgW="4590947" imgH="2228842" progId="Excel.Sheet.8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700808"/>
                        <a:ext cx="6929486" cy="3857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428728" y="607220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Garamond" pitchFamily="18" charset="0"/>
              </a:rPr>
              <a:t>Mês 1 (52,8%) Mês 2 (62,5%) Mês 3 (69%) Mês 4 (87,2)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185873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Garamond" pitchFamily="18" charset="0"/>
              </a:rPr>
              <a:t>Proporção de hipertensos de 35 e 50 anos com tratamento medicamentoso de acordo com o protocolo. 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571501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Garamond" pitchFamily="18" charset="0"/>
              </a:rPr>
              <a:t>Mês 1 </a:t>
            </a:r>
            <a:r>
              <a:rPr lang="pt-BR" dirty="0" smtClean="0">
                <a:latin typeface="Garamond" pitchFamily="18" charset="0"/>
              </a:rPr>
              <a:t>(</a:t>
            </a:r>
            <a:r>
              <a:rPr lang="pt-BR" dirty="0" smtClean="0">
                <a:latin typeface="Garamond" pitchFamily="18" charset="0"/>
              </a:rPr>
              <a:t>73,7%</a:t>
            </a:r>
            <a:r>
              <a:rPr lang="pt-BR" dirty="0" smtClean="0">
                <a:latin typeface="Garamond" pitchFamily="18" charset="0"/>
              </a:rPr>
              <a:t>) </a:t>
            </a:r>
            <a:r>
              <a:rPr lang="pt-BR" dirty="0" smtClean="0">
                <a:latin typeface="Garamond" pitchFamily="18" charset="0"/>
              </a:rPr>
              <a:t>Mês 2 </a:t>
            </a:r>
            <a:r>
              <a:rPr lang="pt-BR" dirty="0" smtClean="0">
                <a:latin typeface="Garamond" pitchFamily="18" charset="0"/>
              </a:rPr>
              <a:t>(</a:t>
            </a:r>
            <a:r>
              <a:rPr lang="pt-BR" dirty="0" smtClean="0">
                <a:latin typeface="Garamond" pitchFamily="18" charset="0"/>
              </a:rPr>
              <a:t>84</a:t>
            </a:r>
            <a:r>
              <a:rPr lang="pt-BR" dirty="0" smtClean="0">
                <a:latin typeface="Garamond" pitchFamily="18" charset="0"/>
              </a:rPr>
              <a:t>,0</a:t>
            </a:r>
            <a:r>
              <a:rPr lang="pt-BR" dirty="0" smtClean="0">
                <a:latin typeface="Garamond" pitchFamily="18" charset="0"/>
              </a:rPr>
              <a:t>%) Mês 3 </a:t>
            </a:r>
            <a:r>
              <a:rPr lang="pt-BR" dirty="0" smtClean="0">
                <a:latin typeface="Garamond" pitchFamily="18" charset="0"/>
              </a:rPr>
              <a:t>(</a:t>
            </a:r>
            <a:r>
              <a:rPr lang="pt-BR" dirty="0" smtClean="0">
                <a:latin typeface="Garamond" pitchFamily="18" charset="0"/>
              </a:rPr>
              <a:t>79,3</a:t>
            </a:r>
            <a:r>
              <a:rPr lang="pt-BR" dirty="0" smtClean="0">
                <a:latin typeface="Garamond" pitchFamily="18" charset="0"/>
              </a:rPr>
              <a:t>,0</a:t>
            </a:r>
            <a:r>
              <a:rPr lang="pt-BR" dirty="0" smtClean="0">
                <a:latin typeface="Garamond" pitchFamily="18" charset="0"/>
              </a:rPr>
              <a:t>%) Mês 4 </a:t>
            </a:r>
            <a:r>
              <a:rPr lang="pt-BR" dirty="0" smtClean="0">
                <a:latin typeface="Garamond" pitchFamily="18" charset="0"/>
              </a:rPr>
              <a:t>(</a:t>
            </a:r>
            <a:r>
              <a:rPr lang="pt-BR" dirty="0" smtClean="0">
                <a:latin typeface="Garamond" pitchFamily="18" charset="0"/>
              </a:rPr>
              <a:t>85,4</a:t>
            </a:r>
            <a:r>
              <a:rPr lang="pt-BR" dirty="0" smtClean="0">
                <a:latin typeface="Garamond" pitchFamily="18" charset="0"/>
              </a:rPr>
              <a:t>%)</a:t>
            </a:r>
            <a:endParaRPr lang="pt-BR" dirty="0">
              <a:latin typeface="Garamond" pitchFamily="18" charset="0"/>
            </a:endParaRP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214414" y="1857364"/>
          <a:ext cx="7072362" cy="364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Worksheet" r:id="rId3" imgW="4590947" imgH="2343023" progId="Excel.Sheet.8">
                  <p:link updateAutomatic="1"/>
                </p:oleObj>
              </mc:Choice>
              <mc:Fallback>
                <p:oleObj name="Worksheet" r:id="rId3" imgW="4590947" imgH="2343023" progId="Excel.Sheet.8">
                  <p:link updateAutomatic="1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1857364"/>
                        <a:ext cx="7072362" cy="364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Garamond" pitchFamily="18" charset="0"/>
              </a:rPr>
              <a:t>Proporção de hipertensos entre 35 e 50 anos com classificação de risco </a:t>
            </a: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616059"/>
              </p:ext>
            </p:extLst>
          </p:nvPr>
        </p:nvGraphicFramePr>
        <p:xfrm>
          <a:off x="755576" y="1556792"/>
          <a:ext cx="7000924" cy="3786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Worksheet" r:id="rId3" imgW="4590947" imgH="2086047" progId="Excel.Sheet.8">
                  <p:link updateAutomatic="1"/>
                </p:oleObj>
              </mc:Choice>
              <mc:Fallback>
                <p:oleObj name="Worksheet" r:id="rId3" imgW="4590947" imgH="2086047" progId="Excel.Sheet.8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556792"/>
                        <a:ext cx="7000924" cy="3786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57224" y="585789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Garamond" pitchFamily="18" charset="0"/>
              </a:rPr>
              <a:t>Mês 1 (52,8%) Mês 2 (62,5%) Mês 3 (69%) Mês 4 (87,2)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936104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Garamond" pitchFamily="18" charset="0"/>
              </a:rPr>
              <a:t>Proporção de hipertensos faltosos aos encontros dos grupos. </a:t>
            </a: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096657"/>
              </p:ext>
            </p:extLst>
          </p:nvPr>
        </p:nvGraphicFramePr>
        <p:xfrm>
          <a:off x="1026890" y="1556792"/>
          <a:ext cx="6929486" cy="4071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Worksheet" r:id="rId3" imgW="4590947" imgH="1771574" progId="Excel.Sheet.8">
                  <p:link updateAutomatic="1"/>
                </p:oleObj>
              </mc:Choice>
              <mc:Fallback>
                <p:oleObj name="Worksheet" r:id="rId3" imgW="4590947" imgH="1771574" progId="Excel.Sheet.8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890" y="1556792"/>
                        <a:ext cx="6929486" cy="4071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87624" y="5877272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Garamond" pitchFamily="18" charset="0"/>
              </a:rPr>
              <a:t>      Mês </a:t>
            </a:r>
            <a:r>
              <a:rPr lang="pt-BR" dirty="0">
                <a:latin typeface="Garamond" pitchFamily="18" charset="0"/>
              </a:rPr>
              <a:t>1 (89,5%) Mês 2 (25%) Mês 3 (25%) Mês 4 (14,3%)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Garamond" pitchFamily="18" charset="0"/>
              </a:rPr>
              <a:t>Proporção de hipertensos entre 35 e 50 anos que tem acesso a informações 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6143644"/>
            <a:ext cx="6715172" cy="430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1800" dirty="0" smtClean="0">
                <a:latin typeface="Garamond" pitchFamily="18" charset="0"/>
              </a:rPr>
              <a:t>Mês 1 (52,8%) Mês 2 (62,5%) Mês 3 (69%) Mês 4 (87,2)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071538" y="2000240"/>
          <a:ext cx="7072362" cy="400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Worksheet" r:id="rId3" imgW="4590947" imgH="1942982" progId="Excel.Sheet.8">
                  <p:link updateAutomatic="1"/>
                </p:oleObj>
              </mc:Choice>
              <mc:Fallback>
                <p:oleObj name="Worksheet" r:id="rId3" imgW="4590947" imgH="1942982" progId="Excel.Sheet.8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000240"/>
                        <a:ext cx="7072362" cy="400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1008112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latin typeface="Garamond" pitchFamily="18" charset="0"/>
              </a:rPr>
              <a:t>Proporção de hipertensos entre 35 e 50 anos que receberam orientação e estímulo para a prática de atividade física. </a:t>
            </a: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142976" y="1785927"/>
          <a:ext cx="7000924" cy="364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Worksheet" r:id="rId3" imgW="4590947" imgH="2162168" progId="Excel.Sheet.8">
                  <p:link updateAutomatic="1"/>
                </p:oleObj>
              </mc:Choice>
              <mc:Fallback>
                <p:oleObj name="Worksheet" r:id="rId3" imgW="4590947" imgH="2162168" progId="Excel.Sheet.8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1785927"/>
                        <a:ext cx="7000924" cy="364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428728" y="592933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Garamond" pitchFamily="18" charset="0"/>
              </a:rPr>
              <a:t>Mês 1 (52,8%) Mês 2 (62,5%) Mês 3 (69%) Mês 4 (87,2)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Garamond" pitchFamily="18" charset="0"/>
              </a:rPr>
              <a:t>Proporção de registros atualizados de hipertensos entre 35 e 50 anos. </a:t>
            </a: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071538" y="1714488"/>
          <a:ext cx="7000924" cy="38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Worksheet" r:id="rId3" imgW="4590947" imgH="2400249" progId="Excel.Sheet.8">
                  <p:link updateAutomatic="1"/>
                </p:oleObj>
              </mc:Choice>
              <mc:Fallback>
                <p:oleObj name="Worksheet" r:id="rId3" imgW="4590947" imgH="2400249" progId="Excel.Sheet.8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714488"/>
                        <a:ext cx="7000924" cy="3857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285852" y="6000768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Garamond" pitchFamily="18" charset="0"/>
              </a:rPr>
              <a:t>Mês 1 (55,6%) Mês 2 (62,5%) Mês 3 (69,0%) Mês 4 (87,2%)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Introdução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3875892"/>
          </a:xfrm>
        </p:spPr>
        <p:txBody>
          <a:bodyPr>
            <a:noAutofit/>
          </a:bodyPr>
          <a:lstStyle/>
          <a:p>
            <a:pPr indent="256032" algn="just">
              <a:lnSpc>
                <a:spcPct val="150000"/>
              </a:lnSpc>
              <a:buNone/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No Brasil, as doenças cardiovasculares são a principal causa de morte. A hipertensão arterial, um dos fatores de risco para DCV, sendo um dos maiores problemas de saúde pública no país. (CAVALCANTE, et al, 2007).</a:t>
            </a:r>
          </a:p>
          <a:p>
            <a:pPr indent="256032" algn="just">
              <a:buNone/>
            </a:pPr>
            <a:endParaRPr lang="pt-BR" sz="4100" dirty="0" smtClean="0">
              <a:latin typeface="Times New Roman" pitchFamily="18" charset="0"/>
              <a:cs typeface="Times New Roman" pitchFamily="18" charset="0"/>
            </a:endParaRPr>
          </a:p>
          <a:p>
            <a:pPr indent="256032" algn="just">
              <a:buNone/>
            </a:pPr>
            <a:endParaRPr lang="pt-BR" sz="4100" dirty="0" smtClean="0">
              <a:latin typeface="Times New Roman" pitchFamily="18" charset="0"/>
              <a:cs typeface="Times New Roman" pitchFamily="18" charset="0"/>
            </a:endParaRPr>
          </a:p>
          <a:p>
            <a:pPr indent="256032" algn="just">
              <a:buNone/>
            </a:pPr>
            <a:endParaRPr lang="pt-BR" sz="4100" dirty="0" smtClean="0">
              <a:latin typeface="Times New Roman" pitchFamily="18" charset="0"/>
              <a:cs typeface="Times New Roman" pitchFamily="18" charset="0"/>
            </a:endParaRPr>
          </a:p>
          <a:p>
            <a:pPr indent="256032" algn="just">
              <a:buNone/>
            </a:pPr>
            <a:endParaRPr lang="pt-BR" sz="4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Garamond" pitchFamily="18" charset="0"/>
              </a:rPr>
              <a:t>Proporção de hipertensos entre 35 e 50 anos que fazem parte do grupo </a:t>
            </a: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213451"/>
              </p:ext>
            </p:extLst>
          </p:nvPr>
        </p:nvGraphicFramePr>
        <p:xfrm>
          <a:off x="1187624" y="1772816"/>
          <a:ext cx="7000924" cy="4071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Worksheet" r:id="rId3" imgW="4590947" imgH="2962251" progId="Excel.Sheet.8">
                  <p:link updateAutomatic="1"/>
                </p:oleObj>
              </mc:Choice>
              <mc:Fallback>
                <p:oleObj name="Worksheet" r:id="rId3" imgW="4590947" imgH="2962251" progId="Excel.Sheet.8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772816"/>
                        <a:ext cx="7000924" cy="4071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285852" y="621508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Garamond" pitchFamily="18" charset="0"/>
              </a:rPr>
              <a:t>Mês 1 (52,8%) Mês 2 (30,0%) Mês 3 (28,6%) Mês 4 (29,8%)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Discussão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Ampliação da cobertura.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Melhoria dos registros.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Atenção humanizada.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Colaboração de toda a equipe.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Viabilização do atendimento.</a:t>
            </a:r>
            <a:endParaRPr lang="pt-BR" dirty="0"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50177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Diminuição da demanda espontânea.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Parceria com outras instituições.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Classificação de risco.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Satisfação dos pacientes.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Acolhimento do pacientes.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Continuação do encontros (mensais)</a:t>
            </a:r>
            <a:endParaRPr lang="pt-BR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Discussão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Reflexão crítica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Desenvolvimento da intervenção englobando o processo de trabalho.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Busca de novos conhecimentos.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Monitoramento a partir da planilha.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Processo saúde doença e prevenção em saúde.</a:t>
            </a:r>
          </a:p>
          <a:p>
            <a:endParaRPr lang="pt-BR" sz="4100" dirty="0" smtClean="0"/>
          </a:p>
          <a:p>
            <a:endParaRPr lang="pt-BR" sz="4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109728" indent="0" algn="ctr">
              <a:buNone/>
            </a:pPr>
            <a:r>
              <a:rPr lang="pt-BR" sz="8000" b="1" dirty="0" smtClean="0">
                <a:solidFill>
                  <a:srgbClr val="7030A0"/>
                </a:solidFill>
                <a:latin typeface="Garamond" pitchFamily="18" charset="0"/>
              </a:rPr>
              <a:t>Obrigada</a:t>
            </a:r>
            <a:endParaRPr lang="pt-BR" sz="8000" b="1" dirty="0">
              <a:solidFill>
                <a:srgbClr val="7030A0"/>
              </a:solidFill>
              <a:latin typeface="Garamond" pitchFamily="18" charset="0"/>
            </a:endParaRPr>
          </a:p>
          <a:p>
            <a:pPr marL="109728" indent="0" algn="ctr">
              <a:buNone/>
            </a:pPr>
            <a:r>
              <a:rPr lang="pt-BR" sz="8000" dirty="0" smtClean="0">
                <a:solidFill>
                  <a:srgbClr val="7030A0"/>
                </a:solidFill>
                <a:latin typeface="Garamond" pitchFamily="18" charset="0"/>
              </a:rPr>
              <a:t>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/>
          </a:bodyPr>
          <a:lstStyle/>
          <a:p>
            <a:pPr indent="256032" algn="just">
              <a:lnSpc>
                <a:spcPct val="150000"/>
              </a:lnSpc>
              <a:buNone/>
            </a:pPr>
            <a:endParaRPr lang="pt-BR" dirty="0" smtClean="0">
              <a:latin typeface="Garamond" pitchFamily="18" charset="0"/>
              <a:cs typeface="Times New Roman" pitchFamily="18" charset="0"/>
            </a:endParaRPr>
          </a:p>
          <a:p>
            <a:pPr indent="256032" algn="just">
              <a:lnSpc>
                <a:spcPct val="150000"/>
              </a:lnSpc>
              <a:buNone/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A atenção básica é considerada a porta de entrada no SUS. Tem como princípios básicos a garantia do acesso universal a população, além de integralidade e descentralização.</a:t>
            </a:r>
          </a:p>
          <a:p>
            <a:pPr indent="256032" algn="just">
              <a:lnSpc>
                <a:spcPct val="150000"/>
              </a:lnSpc>
              <a:buNone/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Inserir na comunidade um grupo de hipertensos foi a forma adequada </a:t>
            </a:r>
            <a:r>
              <a:rPr lang="pt-BR" dirty="0">
                <a:latin typeface="Garamond" pitchFamily="18" charset="0"/>
                <a:cs typeface="Times New Roman" pitchFamily="18" charset="0"/>
              </a:rPr>
              <a:t>para viabilizar a prevenção em saúde.</a:t>
            </a:r>
          </a:p>
          <a:p>
            <a:pPr indent="256032" algn="just">
              <a:lnSpc>
                <a:spcPct val="150000"/>
              </a:lnSpc>
              <a:buNone/>
            </a:pPr>
            <a:endParaRPr lang="pt-BR" dirty="0" smtClean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19256" cy="98588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Introdução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01090"/>
            <a:ext cx="8229600" cy="40761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Caracterização do Município de Passo Fundo/RS:</a:t>
            </a:r>
          </a:p>
          <a:p>
            <a:pPr>
              <a:buNone/>
            </a:pPr>
            <a:endParaRPr lang="pt-BR" dirty="0" smtClean="0">
              <a:latin typeface="Garamond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 Em média 180 mil habitantes.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 20 equipes de ESF, 5 centros de atenção integral a Saúde (CAIS), um ambulatório central de especialidades e cinco hospitais.</a:t>
            </a:r>
          </a:p>
          <a:p>
            <a:pPr>
              <a:buNone/>
            </a:pPr>
            <a:endParaRPr lang="pt-BR" sz="4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4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41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19256" cy="98588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Introdução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780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Caracterização da Estratégia  </a:t>
            </a:r>
            <a:r>
              <a:rPr lang="pt-BR" dirty="0">
                <a:latin typeface="Garamond" pitchFamily="18" charset="0"/>
                <a:cs typeface="Times New Roman" pitchFamily="18" charset="0"/>
              </a:rPr>
              <a:t>S</a:t>
            </a:r>
            <a:r>
              <a:rPr lang="pt-BR" dirty="0" smtClean="0">
                <a:latin typeface="Garamond" pitchFamily="18" charset="0"/>
                <a:cs typeface="Times New Roman" pitchFamily="18" charset="0"/>
              </a:rPr>
              <a:t>aúde da Família Hípica:</a:t>
            </a:r>
          </a:p>
          <a:p>
            <a:pPr>
              <a:buNone/>
            </a:pPr>
            <a:endParaRPr lang="pt-BR" dirty="0" smtClean="0">
              <a:latin typeface="Garamond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Vínculo com o SUS- SISREG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9 membros na equipe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Área de abrangência: em média 4 mil habitantes. (59% mulheres e 41% homens)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 Estrutura da unidade fora dos padrões preconizados.</a:t>
            </a:r>
            <a:endParaRPr lang="pt-BR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19256" cy="98588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Introdução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68760"/>
            <a:ext cx="8715436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latin typeface="Garamond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pt-BR" dirty="0" smtClean="0">
                <a:latin typeface="Garamond" pitchFamily="18" charset="0"/>
              </a:rPr>
              <a:t>Situação da ação programática:</a:t>
            </a:r>
            <a:endParaRPr lang="pt-BR" u="sng" dirty="0" smtClean="0">
              <a:latin typeface="Garamond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 41 hipertensos faixa etária 35 a 50 anos.</a:t>
            </a:r>
          </a:p>
          <a:p>
            <a:pPr algn="just">
              <a:lnSpc>
                <a:spcPct val="17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 Resgate dos prontuários para registro específico.</a:t>
            </a:r>
          </a:p>
          <a:p>
            <a:pPr algn="just">
              <a:lnSpc>
                <a:spcPct val="17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 Encontros do grupo na associação de moradores.</a:t>
            </a:r>
          </a:p>
          <a:p>
            <a:pPr algn="just">
              <a:lnSpc>
                <a:spcPct val="17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 Profissionais envolvidos.</a:t>
            </a:r>
            <a:endParaRPr lang="pt-BR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19256" cy="98588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Introdução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Objetivos 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Objetivo geral:</a:t>
            </a:r>
          </a:p>
          <a:p>
            <a:pPr>
              <a:buNone/>
            </a:pPr>
            <a:endParaRPr lang="pt-BR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Garamond" pitchFamily="18" charset="0"/>
                <a:cs typeface="Times New Roman" pitchFamily="18" charset="0"/>
              </a:rPr>
              <a:t>Melhorar a atenção ao paciente hipertenso entre 35 e 50 anos.</a:t>
            </a:r>
          </a:p>
          <a:p>
            <a:pPr marL="109728" indent="0">
              <a:buNone/>
            </a:pPr>
            <a:endParaRPr lang="pt-BR" dirty="0" smtClean="0">
              <a:latin typeface="Garamond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Objetivos específicos:</a:t>
            </a:r>
          </a:p>
          <a:p>
            <a:r>
              <a:rPr lang="pt-BR" dirty="0" smtClean="0">
                <a:latin typeface="Garamond" pitchFamily="18" charset="0"/>
                <a:cs typeface="Times New Roman" pitchFamily="18" charset="0"/>
              </a:rPr>
              <a:t> Aumentar a adesão dos hipertensos entre 35 e 50 anos ao programa de tratamento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Objetivos Específicos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 Qualificar o atendimento ao paciente hipertenso entre 35 e 50 anos.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  <a:cs typeface="Times New Roman" pitchFamily="18" charset="0"/>
              </a:rPr>
              <a:t>Mapear os pacientes hipertensos entre 35 e 50 anos com risco para complicações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Objetivos</a:t>
            </a:r>
            <a:endParaRPr lang="pt-BR" sz="36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377</TotalTime>
  <Words>1100</Words>
  <Application>Microsoft Office PowerPoint</Application>
  <PresentationFormat>On-screen Show (4:3)</PresentationFormat>
  <Paragraphs>144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Urbano</vt:lpstr>
      <vt:lpstr>C:\Users\User\Desktop\Planilha_clarissa_24_08_12.xlsx!Indicadores![Planilha_clarissa_24_08_12.xlsx]Indicadores Gráfico 1</vt:lpstr>
      <vt:lpstr>C:\Users\User\Desktop\Planilha_clarissa_24_08_12.xlsx!Indicadores![Planilha_clarissa_24_08_12.xlsx]Indicadores Gráfico 2</vt:lpstr>
      <vt:lpstr>C:\Users\User\Desktop\Planilha_clarissa_24_08_12.xlsx!Indicadores![Planilha_clarissa_24_08_12.xlsx]Indicadores Gráfico 4</vt:lpstr>
      <vt:lpstr>C:\Users\User\Desktop\Planilha_clarissa_24_08_12.xlsx!Indicadores![Planilha_clarissa_24_08_12.xlsx]Indicadores Gráfico 5</vt:lpstr>
      <vt:lpstr>C:\Users\User\Desktop\Planilha_clarissa_24_08_12.xlsx!Indicadores![Planilha_clarissa_24_08_12.xlsx]Indicadores Gráfico 6</vt:lpstr>
      <vt:lpstr>C:\Users\User\Desktop\Planilha_clarissa_24_08_12.xlsx!Indicadores![Planilha_clarissa_24_08_12.xlsx]Indicadores Gráfico 7</vt:lpstr>
      <vt:lpstr>C:\Users\User\Desktop\Planilha_clarissa_24_08_12.xlsx!Indicadores![Planilha_clarissa_24_08_12.xlsx]Indicadores Gráfico 6</vt:lpstr>
      <vt:lpstr>C:\Users\User\Desktop\Planilha_clarissa_24_08_12.xlsx!Indicadores![Planilha_clarissa_24_08_12.xlsx]Indicadores Gráfico 9</vt:lpstr>
      <vt:lpstr>C:\Users\User\Desktop\Planilha_clarissa_24_08_12.xlsx!Indicadores![Planilha_clarissa_24_08_12.xlsx]Indicadores Gráfico 10</vt:lpstr>
      <vt:lpstr>C:\Users\User\Desktop\Planilha_clarissa_24_08_12.xlsx!Indicadores![Planilha_clarissa_24_08_12.xlsx]Indicadores Gráfico 10</vt:lpstr>
      <vt:lpstr>C:\Users\User\Desktop\Planilha_clarissa_24_08_12.xlsx!Indicadores![Planilha_clarissa_24_08_12.xlsx]Indicadores Gráfico 11</vt:lpstr>
      <vt:lpstr>Atenção a saúde do Hipertenso</vt:lpstr>
      <vt:lpstr>Atenção à saúde do hipertenso</vt:lpstr>
      <vt:lpstr>Introdução</vt:lpstr>
      <vt:lpstr>Introdução</vt:lpstr>
      <vt:lpstr>Introdução</vt:lpstr>
      <vt:lpstr>Introdução</vt:lpstr>
      <vt:lpstr>Introdução</vt:lpstr>
      <vt:lpstr>Objetivos </vt:lpstr>
      <vt:lpstr>Objetivos</vt:lpstr>
      <vt:lpstr>Objetivos </vt:lpstr>
      <vt:lpstr>Metas </vt:lpstr>
      <vt:lpstr>PowerPoint Presentation</vt:lpstr>
      <vt:lpstr>PowerPoint Presentation</vt:lpstr>
      <vt:lpstr>PowerPoint Presentation</vt:lpstr>
      <vt:lpstr>Metodologia</vt:lpstr>
      <vt:lpstr>PowerPoint Presentation</vt:lpstr>
      <vt:lpstr>PowerPoint Presentation</vt:lpstr>
      <vt:lpstr>Logística da intervenção</vt:lpstr>
      <vt:lpstr>Resultados</vt:lpstr>
      <vt:lpstr>PowerPoint Presentation</vt:lpstr>
      <vt:lpstr>PowerPoint Presentation</vt:lpstr>
      <vt:lpstr>Proporção de hipertensos entre 35 e 50 anos que receberam o exame clínico apropriado. </vt:lpstr>
      <vt:lpstr>Proporção de hipertensos entre 35 e 50 anos que realizaram exames laboratoriais periódicos. </vt:lpstr>
      <vt:lpstr>Proporção de hipertensos de 35 e 50 anos com tratamento medicamentoso de acordo com o protocolo. </vt:lpstr>
      <vt:lpstr>Proporção de hipertensos entre 35 e 50 anos com classificação de risco </vt:lpstr>
      <vt:lpstr>Proporção de hipertensos faltosos aos encontros dos grupos. </vt:lpstr>
      <vt:lpstr>Proporção de hipertensos entre 35 e 50 anos que tem acesso a informações </vt:lpstr>
      <vt:lpstr>Proporção de hipertensos entre 35 e 50 anos que receberam orientação e estímulo para a prática de atividade física. </vt:lpstr>
      <vt:lpstr>Proporção de registros atualizados de hipertensos entre 35 e 50 anos. </vt:lpstr>
      <vt:lpstr>Proporção de hipertensos entre 35 e 50 anos que fazem parte do grupo </vt:lpstr>
      <vt:lpstr>Discussão</vt:lpstr>
      <vt:lpstr>Discussão</vt:lpstr>
      <vt:lpstr>Reflexão crítica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Atenção à saúde do hipertenso</dc:title>
  <dc:creator>User</dc:creator>
  <cp:lastModifiedBy>Denys Figueiredo</cp:lastModifiedBy>
  <cp:revision>60</cp:revision>
  <dcterms:created xsi:type="dcterms:W3CDTF">2012-09-11T16:43:41Z</dcterms:created>
  <dcterms:modified xsi:type="dcterms:W3CDTF">2012-10-06T01:31:53Z</dcterms:modified>
</cp:coreProperties>
</file>