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6"/>
  </p:notesMasterIdLst>
  <p:sldIdLst>
    <p:sldId id="256" r:id="rId2"/>
    <p:sldId id="257" r:id="rId3"/>
    <p:sldId id="274" r:id="rId4"/>
    <p:sldId id="258" r:id="rId5"/>
    <p:sldId id="259" r:id="rId6"/>
    <p:sldId id="260" r:id="rId7"/>
    <p:sldId id="262" r:id="rId8"/>
    <p:sldId id="263" r:id="rId9"/>
    <p:sldId id="265" r:id="rId10"/>
    <p:sldId id="267" r:id="rId11"/>
    <p:sldId id="268" r:id="rId12"/>
    <p:sldId id="269" r:id="rId13"/>
    <p:sldId id="270" r:id="rId14"/>
    <p:sldId id="271" r:id="rId15"/>
    <p:sldId id="272" r:id="rId16"/>
    <p:sldId id="273" r:id="rId17"/>
    <p:sldId id="275" r:id="rId18"/>
    <p:sldId id="276" r:id="rId19"/>
    <p:sldId id="277" r:id="rId20"/>
    <p:sldId id="278" r:id="rId21"/>
    <p:sldId id="279" r:id="rId22"/>
    <p:sldId id="280" r:id="rId23"/>
    <p:sldId id="281" r:id="rId24"/>
    <p:sldId id="282" r:id="rId25"/>
    <p:sldId id="283" r:id="rId26"/>
    <p:sldId id="284" r:id="rId27"/>
    <p:sldId id="285" r:id="rId28"/>
    <p:sldId id="287" r:id="rId29"/>
    <p:sldId id="286" r:id="rId30"/>
    <p:sldId id="288" r:id="rId31"/>
    <p:sldId id="289" r:id="rId32"/>
    <p:sldId id="290" r:id="rId33"/>
    <p:sldId id="291" r:id="rId34"/>
    <p:sldId id="292" r:id="rId3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93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938004277243115E-2"/>
          <c:y val="4.5184196158916896E-2"/>
          <c:w val="0.924173106833868"/>
          <c:h val="0.89855020909362271"/>
        </c:manualLayout>
      </c:layout>
      <c:barChart>
        <c:barDir val="col"/>
        <c:grouping val="clustered"/>
        <c:varyColors val="0"/>
        <c:ser>
          <c:idx val="0"/>
          <c:order val="0"/>
          <c:tx>
            <c:strRef>
              <c:f>Indicadores!$C$11</c:f>
              <c:strCache>
                <c:ptCount val="1"/>
                <c:pt idx="0">
                  <c:v>Proporção de gestantes com ingresso no primeiro trimestre de gestação</c:v>
                </c:pt>
              </c:strCache>
            </c:strRef>
          </c:tx>
          <c:spPr>
            <a:solidFill>
              <a:srgbClr val="E46C0A"/>
            </a:solidFill>
            <a:ln w="25400">
              <a:noFill/>
            </a:ln>
          </c:spPr>
          <c:invertIfNegative val="0"/>
          <c:cat>
            <c:strRef>
              <c:f>Indicadores!$D$10:$G$10</c:f>
              <c:strCache>
                <c:ptCount val="4"/>
                <c:pt idx="0">
                  <c:v>Mês 1</c:v>
                </c:pt>
                <c:pt idx="1">
                  <c:v>Mês 2</c:v>
                </c:pt>
                <c:pt idx="2">
                  <c:v>Mês 3</c:v>
                </c:pt>
                <c:pt idx="3">
                  <c:v>Mês 4</c:v>
                </c:pt>
              </c:strCache>
            </c:strRef>
          </c:cat>
          <c:val>
            <c:numRef>
              <c:f>Indicadores!$D$11:$G$11</c:f>
              <c:numCache>
                <c:formatCode>0.0%</c:formatCode>
                <c:ptCount val="4"/>
                <c:pt idx="0">
                  <c:v>0.8571428571428571</c:v>
                </c:pt>
                <c:pt idx="1">
                  <c:v>0.8571428571428571</c:v>
                </c:pt>
                <c:pt idx="2">
                  <c:v>0.8214285714285714</c:v>
                </c:pt>
                <c:pt idx="3">
                  <c:v>0</c:v>
                </c:pt>
              </c:numCache>
            </c:numRef>
          </c:val>
        </c:ser>
        <c:dLbls>
          <c:showLegendKey val="0"/>
          <c:showVal val="0"/>
          <c:showCatName val="0"/>
          <c:showSerName val="0"/>
          <c:showPercent val="0"/>
          <c:showBubbleSize val="0"/>
        </c:dLbls>
        <c:gapWidth val="150"/>
        <c:axId val="90224512"/>
        <c:axId val="90226048"/>
      </c:barChart>
      <c:catAx>
        <c:axId val="90224512"/>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0226048"/>
        <c:crosses val="autoZero"/>
        <c:auto val="1"/>
        <c:lblAlgn val="ctr"/>
        <c:lblOffset val="100"/>
        <c:noMultiLvlLbl val="0"/>
      </c:catAx>
      <c:valAx>
        <c:axId val="90226048"/>
        <c:scaling>
          <c:orientation val="minMax"/>
          <c:max val="1"/>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0224512"/>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5E234D-DC08-4497-90A3-11F22586FD46}" type="datetimeFigureOut">
              <a:rPr lang="pt-BR" smtClean="0"/>
              <a:t>19/06/2015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A3FAEE-3D2F-49DD-9FAA-D48B2FAC5CB8}" type="slidenum">
              <a:rPr lang="pt-BR" smtClean="0"/>
              <a:t>‹nº›</a:t>
            </a:fld>
            <a:endParaRPr lang="pt-BR"/>
          </a:p>
        </p:txBody>
      </p:sp>
    </p:spTree>
    <p:extLst>
      <p:ext uri="{BB962C8B-B14F-4D97-AF65-F5344CB8AC3E}">
        <p14:creationId xmlns:p14="http://schemas.microsoft.com/office/powerpoint/2010/main" val="167342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4A3FAEE-3D2F-49DD-9FAA-D48B2FAC5CB8}" type="slidenum">
              <a:rPr lang="pt-BR" smtClean="0"/>
              <a:t>13</a:t>
            </a:fld>
            <a:endParaRPr lang="pt-BR"/>
          </a:p>
        </p:txBody>
      </p:sp>
    </p:spTree>
    <p:extLst>
      <p:ext uri="{BB962C8B-B14F-4D97-AF65-F5344CB8AC3E}">
        <p14:creationId xmlns:p14="http://schemas.microsoft.com/office/powerpoint/2010/main" val="1051693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4A3FAEE-3D2F-49DD-9FAA-D48B2FAC5CB8}" type="slidenum">
              <a:rPr lang="pt-BR" smtClean="0"/>
              <a:t>14</a:t>
            </a:fld>
            <a:endParaRPr lang="pt-BR"/>
          </a:p>
        </p:txBody>
      </p:sp>
    </p:spTree>
    <p:extLst>
      <p:ext uri="{BB962C8B-B14F-4D97-AF65-F5344CB8AC3E}">
        <p14:creationId xmlns:p14="http://schemas.microsoft.com/office/powerpoint/2010/main" val="2999251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AE650308-CFD7-4236-A30D-F5BA9FB843D1}" type="datetimeFigureOut">
              <a:rPr lang="pt-BR" smtClean="0"/>
              <a:t>19/06/2015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8C5B1A8-7B4D-427E-97B3-858E57D59013}"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AE650308-CFD7-4236-A30D-F5BA9FB843D1}" type="datetimeFigureOut">
              <a:rPr lang="pt-BR" smtClean="0"/>
              <a:t>19/06/2015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8C5B1A8-7B4D-427E-97B3-858E57D59013}"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E650308-CFD7-4236-A30D-F5BA9FB843D1}" type="datetimeFigureOut">
              <a:rPr lang="pt-BR" smtClean="0"/>
              <a:t>19/06/2015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8C5B1A8-7B4D-427E-97B3-858E57D59013}" type="slidenum">
              <a:rPr lang="pt-BR" smtClean="0"/>
              <a:t>‹nº›</a:t>
            </a:fld>
            <a:endParaRPr lang="pt-B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AE650308-CFD7-4236-A30D-F5BA9FB843D1}" type="datetimeFigureOut">
              <a:rPr lang="pt-BR" smtClean="0"/>
              <a:t>19/06/2015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8C5B1A8-7B4D-427E-97B3-858E57D59013}" type="slidenum">
              <a:rPr lang="pt-BR" smtClean="0"/>
              <a:t>‹nº›</a:t>
            </a:fld>
            <a:endParaRPr lang="pt-BR"/>
          </a:p>
        </p:txBody>
      </p:sp>
      <p:sp>
        <p:nvSpPr>
          <p:cNvPr id="7" name="Title 6"/>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AE650308-CFD7-4236-A30D-F5BA9FB843D1}" type="datetimeFigureOut">
              <a:rPr lang="pt-BR" smtClean="0"/>
              <a:t>19/06/2015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8C5B1A8-7B4D-427E-97B3-858E57D59013}"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5" name="Date Placeholder 4"/>
          <p:cNvSpPr>
            <a:spLocks noGrp="1"/>
          </p:cNvSpPr>
          <p:nvPr>
            <p:ph type="dt" sz="half" idx="10"/>
          </p:nvPr>
        </p:nvSpPr>
        <p:spPr/>
        <p:txBody>
          <a:bodyPr/>
          <a:lstStyle/>
          <a:p>
            <a:fld id="{AE650308-CFD7-4236-A30D-F5BA9FB843D1}" type="datetimeFigureOut">
              <a:rPr lang="pt-BR" smtClean="0"/>
              <a:t>19/06/2015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8C5B1A8-7B4D-427E-97B3-858E57D59013}" type="slidenum">
              <a:rPr lang="pt-BR" smtClean="0"/>
              <a:t>‹nº›</a:t>
            </a:fld>
            <a:endParaRPr lang="pt-BR"/>
          </a:p>
        </p:txBody>
      </p:sp>
      <p:sp>
        <p:nvSpPr>
          <p:cNvPr id="9" name="Content Placeholder 8"/>
          <p:cNvSpPr>
            <a:spLocks noGrp="1"/>
          </p:cNvSpPr>
          <p:nvPr>
            <p:ph sz="quarter" idx="13"/>
          </p:nvPr>
        </p:nvSpPr>
        <p:spPr>
          <a:xfrm>
            <a:off x="676655" y="2679192"/>
            <a:ext cx="3822192" cy="34472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AE650308-CFD7-4236-A30D-F5BA9FB843D1}" type="datetimeFigureOut">
              <a:rPr lang="pt-BR" smtClean="0"/>
              <a:t>19/06/2015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18C5B1A8-7B4D-427E-97B3-858E57D59013}"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AE650308-CFD7-4236-A30D-F5BA9FB843D1}" type="datetimeFigureOut">
              <a:rPr lang="pt-BR" smtClean="0"/>
              <a:t>19/06/2015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18C5B1A8-7B4D-427E-97B3-858E57D59013}"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E650308-CFD7-4236-A30D-F5BA9FB843D1}" type="datetimeFigureOut">
              <a:rPr lang="pt-BR" smtClean="0"/>
              <a:t>19/06/2015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18C5B1A8-7B4D-427E-97B3-858E57D59013}"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E650308-CFD7-4236-A30D-F5BA9FB843D1}" type="datetimeFigureOut">
              <a:rPr lang="pt-BR" smtClean="0"/>
              <a:t>19/06/2015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8C5B1A8-7B4D-427E-97B3-858E57D59013}" type="slidenum">
              <a:rPr lang="pt-BR" smtClean="0"/>
              <a:t>‹nº›</a:t>
            </a:fld>
            <a:endParaRPr lang="pt-B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pt-BR" smtClean="0"/>
              <a:t>Clique para editar o título mestre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pt-BR" smtClean="0"/>
              <a:t>Clique para editar o título mestre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AE650308-CFD7-4236-A30D-F5BA9FB843D1}" type="datetimeFigureOut">
              <a:rPr lang="pt-BR" smtClean="0"/>
              <a:t>19/06/2015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8C5B1A8-7B4D-427E-97B3-858E57D59013}" type="slidenum">
              <a:rPr lang="pt-BR" smtClean="0"/>
              <a:t>‹nº›</a:t>
            </a:fld>
            <a:endParaRPr lang="pt-B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E650308-CFD7-4236-A30D-F5BA9FB843D1}" type="datetimeFigureOut">
              <a:rPr lang="pt-BR" smtClean="0"/>
              <a:t>19/06/2015</a:t>
            </a:fld>
            <a:endParaRPr lang="pt-B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pt-B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8C5B1A8-7B4D-427E-97B3-858E57D59013}" type="slidenum">
              <a:rPr lang="pt-BR" smtClean="0"/>
              <a:t>‹nº›</a:t>
            </a:fld>
            <a:endParaRPr lang="pt-B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338138"/>
            <a:ext cx="8229600" cy="1252537"/>
          </a:xfrm>
        </p:spPr>
        <p:txBody>
          <a:bodyPr>
            <a:normAutofit fontScale="90000"/>
          </a:bodyPr>
          <a:lstStyle/>
          <a:p>
            <a:r>
              <a:rPr lang="pt-BR" dirty="0" smtClean="0"/>
              <a:t/>
            </a:r>
            <a:br>
              <a:rPr lang="pt-BR" dirty="0" smtClean="0"/>
            </a:br>
            <a:r>
              <a:rPr lang="pt-BR" dirty="0" smtClean="0"/>
              <a:t>     </a:t>
            </a:r>
            <a:endParaRPr lang="pt-BR" dirty="0"/>
          </a:p>
        </p:txBody>
      </p:sp>
      <p:sp>
        <p:nvSpPr>
          <p:cNvPr id="7" name="Retângulo 6"/>
          <p:cNvSpPr/>
          <p:nvPr/>
        </p:nvSpPr>
        <p:spPr>
          <a:xfrm>
            <a:off x="812004" y="404664"/>
            <a:ext cx="7920880" cy="6093976"/>
          </a:xfrm>
          <a:prstGeom prst="rect">
            <a:avLst/>
          </a:prstGeom>
        </p:spPr>
        <p:txBody>
          <a:bodyPr wrap="square">
            <a:spAutoFit/>
          </a:bodyPr>
          <a:lstStyle/>
          <a:p>
            <a:pPr algn="ctr"/>
            <a:r>
              <a:rPr lang="pt-BR" sz="2200" b="1" dirty="0" smtClean="0"/>
              <a:t>UNIVERSIDADE </a:t>
            </a:r>
            <a:r>
              <a:rPr lang="pt-BR" sz="2200" b="1" dirty="0"/>
              <a:t>ABERTA DO SUS</a:t>
            </a:r>
          </a:p>
          <a:p>
            <a:pPr algn="ctr"/>
            <a:r>
              <a:rPr lang="pt-BR" sz="2200" b="1" dirty="0" smtClean="0"/>
              <a:t>UNIVERSIDADE </a:t>
            </a:r>
            <a:r>
              <a:rPr lang="pt-BR" sz="2200" b="1" dirty="0"/>
              <a:t>FEDERAL DE PELOTAS</a:t>
            </a:r>
          </a:p>
          <a:p>
            <a:pPr algn="ctr"/>
            <a:r>
              <a:rPr lang="pt-BR" sz="2200" b="1" dirty="0" smtClean="0"/>
              <a:t>Especialização </a:t>
            </a:r>
            <a:r>
              <a:rPr lang="pt-BR" sz="2200" b="1" dirty="0"/>
              <a:t>em Saúde da Família</a:t>
            </a:r>
          </a:p>
          <a:p>
            <a:pPr algn="ctr"/>
            <a:r>
              <a:rPr lang="pt-BR" sz="2200" b="1" dirty="0" smtClean="0"/>
              <a:t>Modalidade </a:t>
            </a:r>
            <a:r>
              <a:rPr lang="pt-BR" sz="2200" b="1" dirty="0"/>
              <a:t>a</a:t>
            </a:r>
            <a:r>
              <a:rPr lang="pt-BR" sz="2200" b="1" dirty="0" smtClean="0"/>
              <a:t> </a:t>
            </a:r>
            <a:r>
              <a:rPr lang="pt-BR" sz="2200" b="1" dirty="0"/>
              <a:t>Distância</a:t>
            </a:r>
          </a:p>
          <a:p>
            <a:pPr algn="ctr"/>
            <a:r>
              <a:rPr lang="pt-BR" sz="2200" b="1" dirty="0" smtClean="0"/>
              <a:t>Turma </a:t>
            </a:r>
            <a:r>
              <a:rPr lang="pt-BR" sz="2200" b="1" dirty="0"/>
              <a:t>nº </a:t>
            </a:r>
            <a:r>
              <a:rPr lang="pt-BR" sz="2200" b="1" dirty="0" smtClean="0"/>
              <a:t>7</a:t>
            </a:r>
          </a:p>
          <a:p>
            <a:pPr algn="ctr"/>
            <a:endParaRPr lang="pt-BR" sz="2200" b="1" dirty="0"/>
          </a:p>
          <a:p>
            <a:pPr algn="ctr"/>
            <a:endParaRPr lang="pt-BR" sz="2200" b="1" dirty="0"/>
          </a:p>
          <a:p>
            <a:endParaRPr lang="pt-BR" dirty="0"/>
          </a:p>
          <a:p>
            <a:pPr algn="ctr"/>
            <a:r>
              <a:rPr lang="pt-BR" sz="2800" b="1" dirty="0" smtClean="0"/>
              <a:t>Melhorar </a:t>
            </a:r>
            <a:r>
              <a:rPr lang="pt-BR" sz="2800" b="1" dirty="0"/>
              <a:t>a atenção ao pré-natal e puerpério da UBSF Sebastião Barros, Município Sebastião Barros/PI.</a:t>
            </a:r>
          </a:p>
          <a:p>
            <a:r>
              <a:rPr lang="pt-BR" sz="2400" b="1" dirty="0" smtClean="0"/>
              <a:t>                                                        </a:t>
            </a:r>
          </a:p>
          <a:p>
            <a:endParaRPr lang="pt-BR" sz="2400" b="1" dirty="0"/>
          </a:p>
          <a:p>
            <a:endParaRPr lang="pt-BR" sz="2400" b="1" dirty="0"/>
          </a:p>
          <a:p>
            <a:r>
              <a:rPr lang="pt-BR" sz="2200" b="1" dirty="0" smtClean="0"/>
              <a:t>Especializanda: Claritza </a:t>
            </a:r>
            <a:r>
              <a:rPr lang="pt-BR" sz="2200" b="1" dirty="0"/>
              <a:t>Damarys Pérez </a:t>
            </a:r>
            <a:r>
              <a:rPr lang="pt-BR" sz="2200" b="1" dirty="0" smtClean="0"/>
              <a:t>Garcia</a:t>
            </a:r>
          </a:p>
          <a:p>
            <a:r>
              <a:rPr lang="pt-BR" sz="2200" b="1" dirty="0" smtClean="0"/>
              <a:t>Orientador: Adauto Martins Soares Filho</a:t>
            </a:r>
            <a:endParaRPr lang="pt-BR" sz="2200" b="1" dirty="0"/>
          </a:p>
          <a:p>
            <a:endParaRPr lang="pt-BR" dirty="0"/>
          </a:p>
        </p:txBody>
      </p:sp>
      <p:pic>
        <p:nvPicPr>
          <p:cNvPr id="5" name="Imagem 4"/>
          <p:cNvPicPr/>
          <p:nvPr/>
        </p:nvPicPr>
        <p:blipFill>
          <a:blip r:embed="rId2">
            <a:extLst>
              <a:ext uri="{28A0092B-C50C-407E-A947-70E740481C1C}">
                <a14:useLocalDpi xmlns:a14="http://schemas.microsoft.com/office/drawing/2010/main" val="0"/>
              </a:ext>
            </a:extLst>
          </a:blip>
          <a:srcRect/>
          <a:stretch>
            <a:fillRect/>
          </a:stretch>
        </p:blipFill>
        <p:spPr bwMode="auto">
          <a:xfrm>
            <a:off x="827584" y="867720"/>
            <a:ext cx="1103630" cy="1122045"/>
          </a:xfrm>
          <a:prstGeom prst="rect">
            <a:avLst/>
          </a:prstGeom>
          <a:noFill/>
        </p:spPr>
      </p:pic>
    </p:spTree>
    <p:extLst>
      <p:ext uri="{BB962C8B-B14F-4D97-AF65-F5344CB8AC3E}">
        <p14:creationId xmlns:p14="http://schemas.microsoft.com/office/powerpoint/2010/main" val="2954791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55576" y="2492896"/>
            <a:ext cx="7804389" cy="2664296"/>
          </a:xfrm>
        </p:spPr>
        <p:txBody>
          <a:bodyPr>
            <a:normAutofit/>
          </a:bodyPr>
          <a:lstStyle/>
          <a:p>
            <a:pPr marL="0" indent="0">
              <a:buNone/>
            </a:pPr>
            <a:r>
              <a:rPr lang="pt-BR" sz="2600" dirty="0" smtClean="0">
                <a:solidFill>
                  <a:schemeClr val="tx1"/>
                </a:solidFill>
                <a:latin typeface="+mj-lt"/>
              </a:rPr>
              <a:t>O Protocolo de atenção ao</a:t>
            </a:r>
            <a:r>
              <a:rPr lang="pt-BR" sz="2800" dirty="0" smtClean="0">
                <a:solidFill>
                  <a:schemeClr val="tx1"/>
                </a:solidFill>
                <a:latin typeface="+mj-lt"/>
                <a:cs typeface="Arial" pitchFamily="34" charset="0"/>
              </a:rPr>
              <a:t> </a:t>
            </a:r>
            <a:r>
              <a:rPr lang="pt-BR" sz="2800" dirty="0">
                <a:solidFill>
                  <a:schemeClr val="tx1"/>
                </a:solidFill>
                <a:latin typeface="+mj-lt"/>
                <a:cs typeface="Arial" pitchFamily="34" charset="0"/>
              </a:rPr>
              <a:t>pré-natal de baixo risco </a:t>
            </a:r>
            <a:r>
              <a:rPr lang="pt-BR" sz="2600" dirty="0" smtClean="0">
                <a:solidFill>
                  <a:schemeClr val="tx1"/>
                </a:solidFill>
                <a:latin typeface="+mj-lt"/>
              </a:rPr>
              <a:t>do MS (cadernos de atenção Básica N</a:t>
            </a:r>
            <a:r>
              <a:rPr lang="pt-BR" sz="2600" baseline="30000" dirty="0" smtClean="0">
                <a:solidFill>
                  <a:schemeClr val="tx1"/>
                </a:solidFill>
                <a:latin typeface="+mj-lt"/>
              </a:rPr>
              <a:t>o</a:t>
            </a:r>
            <a:r>
              <a:rPr lang="pt-BR" sz="2600" dirty="0" smtClean="0">
                <a:solidFill>
                  <a:schemeClr val="tx1"/>
                </a:solidFill>
                <a:latin typeface="+mj-lt"/>
              </a:rPr>
              <a:t>. 36, 2013).</a:t>
            </a:r>
          </a:p>
          <a:p>
            <a:r>
              <a:rPr lang="pt-BR" sz="2600" dirty="0" smtClean="0">
                <a:solidFill>
                  <a:schemeClr val="tx1"/>
                </a:solidFill>
                <a:latin typeface="+mj-lt"/>
              </a:rPr>
              <a:t>Planilha OMIA 2014</a:t>
            </a:r>
          </a:p>
          <a:p>
            <a:r>
              <a:rPr lang="pt-BR" sz="2600" dirty="0" smtClean="0">
                <a:solidFill>
                  <a:schemeClr val="tx1"/>
                </a:solidFill>
                <a:latin typeface="+mj-lt"/>
              </a:rPr>
              <a:t>Fichas-Espelho</a:t>
            </a:r>
            <a:r>
              <a:rPr lang="pt-BR" sz="2600" dirty="0">
                <a:solidFill>
                  <a:schemeClr val="tx1"/>
                </a:solidFill>
                <a:latin typeface="+mj-lt"/>
              </a:rPr>
              <a:t>.  </a:t>
            </a:r>
          </a:p>
          <a:p>
            <a:r>
              <a:rPr lang="pt-BR" sz="2600" dirty="0" smtClean="0">
                <a:solidFill>
                  <a:schemeClr val="tx1"/>
                </a:solidFill>
                <a:latin typeface="+mj-lt"/>
              </a:rPr>
              <a:t>Planilha Coleta de dados (Pré-natal e Puerpério).</a:t>
            </a:r>
          </a:p>
        </p:txBody>
      </p:sp>
      <p:sp>
        <p:nvSpPr>
          <p:cNvPr id="2" name="Título 1"/>
          <p:cNvSpPr>
            <a:spLocks noGrp="1"/>
          </p:cNvSpPr>
          <p:nvPr>
            <p:ph type="title"/>
          </p:nvPr>
        </p:nvSpPr>
        <p:spPr>
          <a:xfrm>
            <a:off x="395536" y="1196752"/>
            <a:ext cx="8229600" cy="864096"/>
          </a:xfrm>
        </p:spPr>
        <p:txBody>
          <a:bodyPr>
            <a:normAutofit/>
          </a:bodyPr>
          <a:lstStyle/>
          <a:p>
            <a:r>
              <a:rPr lang="pt-BR" sz="3200" b="1" dirty="0" smtClean="0">
                <a:solidFill>
                  <a:schemeClr val="tx1"/>
                </a:solidFill>
              </a:rPr>
              <a:t>Logística </a:t>
            </a:r>
            <a:endParaRPr lang="pt-BR" sz="3200" b="1" dirty="0">
              <a:solidFill>
                <a:schemeClr val="tx1"/>
              </a:solidFill>
            </a:endParaRPr>
          </a:p>
        </p:txBody>
      </p:sp>
    </p:spTree>
    <p:extLst>
      <p:ext uri="{BB962C8B-B14F-4D97-AF65-F5344CB8AC3E}">
        <p14:creationId xmlns:p14="http://schemas.microsoft.com/office/powerpoint/2010/main" val="476818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38328"/>
            <a:ext cx="8229600" cy="714408"/>
          </a:xfrm>
        </p:spPr>
        <p:txBody>
          <a:bodyPr>
            <a:normAutofit/>
          </a:bodyPr>
          <a:lstStyle/>
          <a:p>
            <a:r>
              <a:rPr lang="pt-BR" sz="3200" b="1" dirty="0" smtClean="0">
                <a:solidFill>
                  <a:schemeClr val="tx1"/>
                </a:solidFill>
              </a:rPr>
              <a:t>Objetivos, Metas e Resultados Pré-Natal</a:t>
            </a:r>
            <a:endParaRPr lang="pt-BR" sz="3200" b="1" dirty="0">
              <a:solidFill>
                <a:schemeClr val="tx1"/>
              </a:solidFill>
            </a:endParaRPr>
          </a:p>
        </p:txBody>
      </p:sp>
      <p:sp>
        <p:nvSpPr>
          <p:cNvPr id="9" name="Espaço Reservado para Texto 8"/>
          <p:cNvSpPr>
            <a:spLocks noGrp="1"/>
          </p:cNvSpPr>
          <p:nvPr>
            <p:ph type="body" idx="1"/>
          </p:nvPr>
        </p:nvSpPr>
        <p:spPr>
          <a:xfrm>
            <a:off x="683568" y="1052736"/>
            <a:ext cx="7783776" cy="792088"/>
          </a:xfrm>
        </p:spPr>
        <p:txBody>
          <a:bodyPr>
            <a:normAutofit/>
          </a:bodyPr>
          <a:lstStyle/>
          <a:p>
            <a:r>
              <a:rPr lang="pt-BR" sz="3200" b="1" dirty="0">
                <a:solidFill>
                  <a:schemeClr val="tx1"/>
                </a:solidFill>
              </a:rPr>
              <a:t>1. Ampliar a cobertura de </a:t>
            </a:r>
            <a:r>
              <a:rPr lang="pt-BR" sz="3200" b="1" dirty="0" smtClean="0">
                <a:solidFill>
                  <a:schemeClr val="tx1"/>
                </a:solidFill>
              </a:rPr>
              <a:t>pré-natal</a:t>
            </a:r>
            <a:endParaRPr lang="pt-BR" sz="3200" b="1" dirty="0">
              <a:solidFill>
                <a:schemeClr val="tx1"/>
              </a:solidFill>
            </a:endParaRPr>
          </a:p>
        </p:txBody>
      </p:sp>
      <p:sp>
        <p:nvSpPr>
          <p:cNvPr id="3" name="Espaço Reservado para Conteúdo 2"/>
          <p:cNvSpPr>
            <a:spLocks noGrp="1"/>
          </p:cNvSpPr>
          <p:nvPr>
            <p:ph sz="half" idx="2"/>
          </p:nvPr>
        </p:nvSpPr>
        <p:spPr>
          <a:xfrm>
            <a:off x="755576" y="2132856"/>
            <a:ext cx="3312368" cy="3096344"/>
          </a:xfrm>
        </p:spPr>
        <p:txBody>
          <a:bodyPr>
            <a:normAutofit lnSpcReduction="10000"/>
          </a:bodyPr>
          <a:lstStyle/>
          <a:p>
            <a:pPr marL="0" indent="0">
              <a:buNone/>
            </a:pPr>
            <a:endParaRPr lang="pt-BR" sz="2600" dirty="0" smtClean="0"/>
          </a:p>
          <a:p>
            <a:r>
              <a:rPr lang="pt-BR" sz="2600" dirty="0" smtClean="0">
                <a:solidFill>
                  <a:schemeClr val="tx1"/>
                </a:solidFill>
              </a:rPr>
              <a:t>Meta 1.1. 90% de cobertura das gestantes cadastradas no Programa de Pré-natal da unidade de saúde</a:t>
            </a:r>
          </a:p>
          <a:p>
            <a:pPr marL="0" indent="0">
              <a:buNone/>
            </a:pPr>
            <a:endParaRPr lang="pt-BR" dirty="0" smtClean="0"/>
          </a:p>
        </p:txBody>
      </p:sp>
      <p:sp>
        <p:nvSpPr>
          <p:cNvPr id="11" name="Espaço Reservado para Conteúdo 10"/>
          <p:cNvSpPr>
            <a:spLocks noGrp="1"/>
          </p:cNvSpPr>
          <p:nvPr>
            <p:ph sz="quarter" idx="4"/>
          </p:nvPr>
        </p:nvSpPr>
        <p:spPr>
          <a:xfrm>
            <a:off x="4644008" y="2564904"/>
            <a:ext cx="3239344" cy="2520280"/>
          </a:xfrm>
        </p:spPr>
        <p:txBody>
          <a:bodyPr>
            <a:normAutofit/>
          </a:bodyPr>
          <a:lstStyle/>
          <a:p>
            <a:r>
              <a:rPr lang="pt-BR" sz="2600" dirty="0">
                <a:solidFill>
                  <a:schemeClr val="tx1"/>
                </a:solidFill>
              </a:rPr>
              <a:t>100% </a:t>
            </a:r>
            <a:r>
              <a:rPr lang="pt-BR" sz="2600" dirty="0" smtClean="0">
                <a:solidFill>
                  <a:schemeClr val="tx1"/>
                </a:solidFill>
              </a:rPr>
              <a:t>(n=28) de </a:t>
            </a:r>
            <a:r>
              <a:rPr lang="pt-BR" sz="2600" dirty="0">
                <a:solidFill>
                  <a:schemeClr val="tx1"/>
                </a:solidFill>
              </a:rPr>
              <a:t>gestantes </a:t>
            </a:r>
            <a:r>
              <a:rPr lang="pt-BR" sz="2600" dirty="0" smtClean="0">
                <a:solidFill>
                  <a:schemeClr val="tx1"/>
                </a:solidFill>
              </a:rPr>
              <a:t>cadastradas </a:t>
            </a:r>
            <a:r>
              <a:rPr lang="pt-BR" sz="2600" dirty="0">
                <a:solidFill>
                  <a:schemeClr val="tx1"/>
                </a:solidFill>
              </a:rPr>
              <a:t>no programa de pré-natal e puerpério</a:t>
            </a:r>
          </a:p>
        </p:txBody>
      </p:sp>
    </p:spTree>
    <p:extLst>
      <p:ext uri="{BB962C8B-B14F-4D97-AF65-F5344CB8AC3E}">
        <p14:creationId xmlns:p14="http://schemas.microsoft.com/office/powerpoint/2010/main" val="1651831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ço Reservado para Conteúdo 8"/>
          <p:cNvGraphicFramePr>
            <a:graphicFrameLocks noGrp="1"/>
          </p:cNvGraphicFramePr>
          <p:nvPr>
            <p:ph idx="1"/>
            <p:extLst>
              <p:ext uri="{D42A27DB-BD31-4B8C-83A1-F6EECF244321}">
                <p14:modId xmlns:p14="http://schemas.microsoft.com/office/powerpoint/2010/main" val="828198861"/>
              </p:ext>
            </p:extLst>
          </p:nvPr>
        </p:nvGraphicFramePr>
        <p:xfrm>
          <a:off x="3347864" y="2564904"/>
          <a:ext cx="5400600" cy="3168352"/>
        </p:xfrm>
        <a:graphic>
          <a:graphicData uri="http://schemas.openxmlformats.org/drawingml/2006/chart">
            <c:chart xmlns:c="http://schemas.openxmlformats.org/drawingml/2006/chart" xmlns:r="http://schemas.openxmlformats.org/officeDocument/2006/relationships" r:id="rId2"/>
          </a:graphicData>
        </a:graphic>
      </p:graphicFrame>
      <p:sp>
        <p:nvSpPr>
          <p:cNvPr id="7" name="Título 6"/>
          <p:cNvSpPr>
            <a:spLocks noGrp="1"/>
          </p:cNvSpPr>
          <p:nvPr>
            <p:ph type="title"/>
          </p:nvPr>
        </p:nvSpPr>
        <p:spPr>
          <a:xfrm>
            <a:off x="621701" y="836712"/>
            <a:ext cx="8229600" cy="1252728"/>
          </a:xfrm>
        </p:spPr>
        <p:txBody>
          <a:bodyPr>
            <a:noAutofit/>
          </a:bodyPr>
          <a:lstStyle/>
          <a:p>
            <a:r>
              <a:rPr lang="pt-BR" sz="2800" b="1" dirty="0" smtClean="0">
                <a:solidFill>
                  <a:schemeClr val="tx1"/>
                </a:solidFill>
              </a:rPr>
              <a:t>2. Melhorar a qualidade da atenção ao pré-natal e puerpério.</a:t>
            </a:r>
            <a:endParaRPr lang="pt-BR" sz="2800" b="1" dirty="0">
              <a:solidFill>
                <a:schemeClr val="tx1"/>
              </a:solidFill>
            </a:endParaRPr>
          </a:p>
        </p:txBody>
      </p:sp>
      <p:sp>
        <p:nvSpPr>
          <p:cNvPr id="3" name="Retângulo 2"/>
          <p:cNvSpPr/>
          <p:nvPr/>
        </p:nvSpPr>
        <p:spPr>
          <a:xfrm>
            <a:off x="3175799" y="5733256"/>
            <a:ext cx="5976664" cy="830997"/>
          </a:xfrm>
          <a:prstGeom prst="rect">
            <a:avLst/>
          </a:prstGeom>
        </p:spPr>
        <p:txBody>
          <a:bodyPr wrap="square">
            <a:spAutoFit/>
          </a:bodyPr>
          <a:lstStyle/>
          <a:p>
            <a:pPr algn="ctr"/>
            <a:r>
              <a:rPr lang="pt-BR" sz="2400" dirty="0" smtClean="0"/>
              <a:t>Proporção </a:t>
            </a:r>
            <a:r>
              <a:rPr lang="pt-BR" sz="2400" dirty="0"/>
              <a:t>de gestantes com ingresso no primeiro trimestre da </a:t>
            </a:r>
            <a:r>
              <a:rPr lang="pt-BR" sz="2400" dirty="0" smtClean="0"/>
              <a:t>gestação</a:t>
            </a:r>
            <a:endParaRPr lang="pt-BR" sz="2400" dirty="0"/>
          </a:p>
        </p:txBody>
      </p:sp>
      <p:sp>
        <p:nvSpPr>
          <p:cNvPr id="6" name="Título 1"/>
          <p:cNvSpPr txBox="1">
            <a:spLocks/>
          </p:cNvSpPr>
          <p:nvPr/>
        </p:nvSpPr>
        <p:spPr>
          <a:xfrm>
            <a:off x="590872" y="188640"/>
            <a:ext cx="8229600" cy="7144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3200" b="1" dirty="0" smtClean="0">
                <a:solidFill>
                  <a:schemeClr val="tx1"/>
                </a:solidFill>
              </a:rPr>
              <a:t>Objetivos, Metas e Resultados Pré-Natal</a:t>
            </a:r>
            <a:endParaRPr lang="pt-BR" sz="3200" b="1" dirty="0">
              <a:solidFill>
                <a:schemeClr val="tx1"/>
              </a:solidFill>
            </a:endParaRPr>
          </a:p>
        </p:txBody>
      </p:sp>
      <p:sp>
        <p:nvSpPr>
          <p:cNvPr id="8" name="Retângulo 7"/>
          <p:cNvSpPr/>
          <p:nvPr/>
        </p:nvSpPr>
        <p:spPr>
          <a:xfrm>
            <a:off x="395536" y="2172055"/>
            <a:ext cx="2376264" cy="492443"/>
          </a:xfrm>
          <a:prstGeom prst="rect">
            <a:avLst/>
          </a:prstGeom>
        </p:spPr>
        <p:txBody>
          <a:bodyPr wrap="square">
            <a:spAutoFit/>
          </a:bodyPr>
          <a:lstStyle/>
          <a:p>
            <a:pPr>
              <a:buNone/>
            </a:pPr>
            <a:r>
              <a:rPr lang="pt-BR" sz="2600" dirty="0">
                <a:latin typeface="+mj-lt"/>
                <a:cs typeface="Arial" pitchFamily="34" charset="0"/>
              </a:rPr>
              <a:t>Meta </a:t>
            </a:r>
            <a:r>
              <a:rPr lang="pt-BR" sz="2600" dirty="0" smtClean="0">
                <a:latin typeface="+mj-lt"/>
                <a:cs typeface="Arial" pitchFamily="34" charset="0"/>
              </a:rPr>
              <a:t>2.1: 100</a:t>
            </a:r>
            <a:r>
              <a:rPr lang="pt-BR" sz="2600" dirty="0">
                <a:latin typeface="+mj-lt"/>
                <a:cs typeface="Arial" pitchFamily="34" charset="0"/>
              </a:rPr>
              <a:t>%</a:t>
            </a:r>
          </a:p>
        </p:txBody>
      </p:sp>
      <p:sp>
        <p:nvSpPr>
          <p:cNvPr id="10" name="Retângulo 9"/>
          <p:cNvSpPr/>
          <p:nvPr/>
        </p:nvSpPr>
        <p:spPr>
          <a:xfrm>
            <a:off x="197768" y="2996061"/>
            <a:ext cx="2771800" cy="892552"/>
          </a:xfrm>
          <a:prstGeom prst="rect">
            <a:avLst/>
          </a:prstGeom>
        </p:spPr>
        <p:txBody>
          <a:bodyPr wrap="square">
            <a:spAutoFit/>
          </a:bodyPr>
          <a:lstStyle/>
          <a:p>
            <a:pPr>
              <a:buNone/>
            </a:pPr>
            <a:r>
              <a:rPr lang="pt-BR" sz="2600" dirty="0" smtClean="0">
                <a:cs typeface="Arial" pitchFamily="34" charset="0"/>
              </a:rPr>
              <a:t>1º e 2º mês 85,7% (n=24</a:t>
            </a:r>
            <a:r>
              <a:rPr lang="pt-BR" sz="2400" dirty="0" smtClean="0">
                <a:latin typeface="Arial" pitchFamily="34" charset="0"/>
                <a:cs typeface="Arial" pitchFamily="34" charset="0"/>
              </a:rPr>
              <a:t>)</a:t>
            </a:r>
            <a:endParaRPr lang="pt-BR" sz="2400" dirty="0">
              <a:latin typeface="Arial" pitchFamily="34" charset="0"/>
              <a:cs typeface="Arial" pitchFamily="34" charset="0"/>
            </a:endParaRPr>
          </a:p>
        </p:txBody>
      </p:sp>
      <p:sp>
        <p:nvSpPr>
          <p:cNvPr id="12" name="Retângulo 11"/>
          <p:cNvSpPr/>
          <p:nvPr/>
        </p:nvSpPr>
        <p:spPr>
          <a:xfrm>
            <a:off x="117505" y="4009732"/>
            <a:ext cx="2852063" cy="492443"/>
          </a:xfrm>
          <a:prstGeom prst="rect">
            <a:avLst/>
          </a:prstGeom>
        </p:spPr>
        <p:txBody>
          <a:bodyPr wrap="none">
            <a:spAutoFit/>
          </a:bodyPr>
          <a:lstStyle/>
          <a:p>
            <a:pPr>
              <a:buNone/>
            </a:pPr>
            <a:r>
              <a:rPr lang="pt-BR" sz="2600" dirty="0">
                <a:cs typeface="Arial" pitchFamily="34" charset="0"/>
              </a:rPr>
              <a:t>3</a:t>
            </a:r>
            <a:r>
              <a:rPr lang="pt-BR" sz="2600" dirty="0" smtClean="0">
                <a:cs typeface="Arial" pitchFamily="34" charset="0"/>
              </a:rPr>
              <a:t>º mês 82,1% (n=23)</a:t>
            </a:r>
            <a:endParaRPr lang="pt-BR" sz="2600" dirty="0">
              <a:cs typeface="Arial" pitchFamily="34" charset="0"/>
            </a:endParaRPr>
          </a:p>
        </p:txBody>
      </p:sp>
    </p:spTree>
    <p:extLst>
      <p:ext uri="{BB962C8B-B14F-4D97-AF65-F5344CB8AC3E}">
        <p14:creationId xmlns:p14="http://schemas.microsoft.com/office/powerpoint/2010/main" val="2001165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270206" y="2708920"/>
            <a:ext cx="567169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987824" y="5877272"/>
            <a:ext cx="5796136" cy="830997"/>
          </a:xfrm>
          <a:prstGeom prst="rect">
            <a:avLst/>
          </a:prstGeom>
        </p:spPr>
        <p:txBody>
          <a:bodyPr wrap="square">
            <a:spAutoFit/>
          </a:bodyPr>
          <a:lstStyle/>
          <a:p>
            <a:pPr algn="ctr"/>
            <a:r>
              <a:rPr lang="pt-BR" sz="2400" dirty="0"/>
              <a:t>P</a:t>
            </a:r>
            <a:r>
              <a:rPr lang="pt-BR" sz="2400" dirty="0" smtClean="0"/>
              <a:t>roporção </a:t>
            </a:r>
            <a:r>
              <a:rPr lang="pt-BR" sz="2400" dirty="0"/>
              <a:t>de gestantes com pelo menos um exame ginecológico por trimestre.</a:t>
            </a:r>
          </a:p>
        </p:txBody>
      </p:sp>
      <p:sp>
        <p:nvSpPr>
          <p:cNvPr id="5" name="Retângulo 4"/>
          <p:cNvSpPr/>
          <p:nvPr/>
        </p:nvSpPr>
        <p:spPr>
          <a:xfrm>
            <a:off x="395536" y="2172055"/>
            <a:ext cx="2376264" cy="492443"/>
          </a:xfrm>
          <a:prstGeom prst="rect">
            <a:avLst/>
          </a:prstGeom>
        </p:spPr>
        <p:txBody>
          <a:bodyPr wrap="square">
            <a:spAutoFit/>
          </a:bodyPr>
          <a:lstStyle/>
          <a:p>
            <a:pPr>
              <a:buNone/>
            </a:pPr>
            <a:r>
              <a:rPr lang="pt-BR" sz="2600" dirty="0">
                <a:latin typeface="+mj-lt"/>
                <a:cs typeface="Arial" pitchFamily="34" charset="0"/>
              </a:rPr>
              <a:t>Meta </a:t>
            </a:r>
            <a:r>
              <a:rPr lang="pt-BR" sz="2600" dirty="0" smtClean="0">
                <a:latin typeface="+mj-lt"/>
                <a:cs typeface="Arial" pitchFamily="34" charset="0"/>
              </a:rPr>
              <a:t>2.2: 100</a:t>
            </a:r>
            <a:r>
              <a:rPr lang="pt-BR" sz="2600" dirty="0">
                <a:latin typeface="+mj-lt"/>
                <a:cs typeface="Arial" pitchFamily="34" charset="0"/>
              </a:rPr>
              <a:t>%</a:t>
            </a:r>
          </a:p>
        </p:txBody>
      </p:sp>
      <p:sp>
        <p:nvSpPr>
          <p:cNvPr id="6" name="Título 1"/>
          <p:cNvSpPr txBox="1">
            <a:spLocks/>
          </p:cNvSpPr>
          <p:nvPr/>
        </p:nvSpPr>
        <p:spPr>
          <a:xfrm>
            <a:off x="590872" y="188640"/>
            <a:ext cx="8229600" cy="7144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3200" b="1" dirty="0" smtClean="0">
                <a:solidFill>
                  <a:schemeClr val="tx1"/>
                </a:solidFill>
              </a:rPr>
              <a:t>Objetivos, Metas e Resultados Pré-Natal</a:t>
            </a:r>
            <a:endParaRPr lang="pt-BR" sz="3200" b="1" dirty="0">
              <a:solidFill>
                <a:schemeClr val="tx1"/>
              </a:solidFill>
            </a:endParaRPr>
          </a:p>
        </p:txBody>
      </p:sp>
      <p:sp>
        <p:nvSpPr>
          <p:cNvPr id="8" name="Título 6"/>
          <p:cNvSpPr>
            <a:spLocks noGrp="1"/>
          </p:cNvSpPr>
          <p:nvPr>
            <p:ph type="title"/>
          </p:nvPr>
        </p:nvSpPr>
        <p:spPr>
          <a:xfrm>
            <a:off x="621701" y="836712"/>
            <a:ext cx="8229600" cy="1252728"/>
          </a:xfrm>
        </p:spPr>
        <p:txBody>
          <a:bodyPr>
            <a:noAutofit/>
          </a:bodyPr>
          <a:lstStyle/>
          <a:p>
            <a:r>
              <a:rPr lang="pt-BR" sz="2800" b="1" dirty="0" smtClean="0">
                <a:solidFill>
                  <a:schemeClr val="tx1"/>
                </a:solidFill>
              </a:rPr>
              <a:t>2. Melhorar a qualidade da atenção ao pré-natal e puerpério.</a:t>
            </a:r>
            <a:endParaRPr lang="pt-BR" sz="2800" b="1" dirty="0">
              <a:solidFill>
                <a:schemeClr val="tx1"/>
              </a:solidFill>
            </a:endParaRPr>
          </a:p>
        </p:txBody>
      </p:sp>
      <p:sp>
        <p:nvSpPr>
          <p:cNvPr id="9" name="Retângulo 8"/>
          <p:cNvSpPr/>
          <p:nvPr/>
        </p:nvSpPr>
        <p:spPr>
          <a:xfrm>
            <a:off x="197768" y="2996061"/>
            <a:ext cx="2862064" cy="492443"/>
          </a:xfrm>
          <a:prstGeom prst="rect">
            <a:avLst/>
          </a:prstGeom>
        </p:spPr>
        <p:txBody>
          <a:bodyPr wrap="square">
            <a:spAutoFit/>
          </a:bodyPr>
          <a:lstStyle/>
          <a:p>
            <a:pPr>
              <a:buNone/>
            </a:pPr>
            <a:r>
              <a:rPr lang="pt-BR" sz="2600" dirty="0" smtClean="0">
                <a:cs typeface="Arial" pitchFamily="34" charset="0"/>
              </a:rPr>
              <a:t>1º mês 92,9% (n=26</a:t>
            </a:r>
            <a:r>
              <a:rPr lang="pt-BR" sz="2400" dirty="0" smtClean="0">
                <a:latin typeface="Arial" pitchFamily="34" charset="0"/>
                <a:cs typeface="Arial" pitchFamily="34" charset="0"/>
              </a:rPr>
              <a:t>)</a:t>
            </a:r>
            <a:endParaRPr lang="pt-BR" sz="2400" dirty="0">
              <a:latin typeface="Arial" pitchFamily="34" charset="0"/>
              <a:cs typeface="Arial" pitchFamily="34" charset="0"/>
            </a:endParaRPr>
          </a:p>
        </p:txBody>
      </p:sp>
      <p:sp>
        <p:nvSpPr>
          <p:cNvPr id="10" name="Retângulo 9"/>
          <p:cNvSpPr/>
          <p:nvPr/>
        </p:nvSpPr>
        <p:spPr>
          <a:xfrm>
            <a:off x="233772" y="3645024"/>
            <a:ext cx="2970076" cy="492443"/>
          </a:xfrm>
          <a:prstGeom prst="rect">
            <a:avLst/>
          </a:prstGeom>
        </p:spPr>
        <p:txBody>
          <a:bodyPr wrap="square">
            <a:spAutoFit/>
          </a:bodyPr>
          <a:lstStyle/>
          <a:p>
            <a:pPr>
              <a:buNone/>
            </a:pPr>
            <a:r>
              <a:rPr lang="pt-BR" sz="2600" dirty="0" smtClean="0">
                <a:cs typeface="Arial" pitchFamily="34" charset="0"/>
              </a:rPr>
              <a:t>2º mês 96,4% (n=27</a:t>
            </a:r>
            <a:r>
              <a:rPr lang="pt-BR" sz="2400" dirty="0" smtClean="0">
                <a:latin typeface="Arial" pitchFamily="34" charset="0"/>
                <a:cs typeface="Arial" pitchFamily="34" charset="0"/>
              </a:rPr>
              <a:t>)</a:t>
            </a:r>
            <a:endParaRPr lang="pt-BR" sz="2400" dirty="0">
              <a:latin typeface="Arial" pitchFamily="34" charset="0"/>
              <a:cs typeface="Arial" pitchFamily="34" charset="0"/>
            </a:endParaRPr>
          </a:p>
        </p:txBody>
      </p:sp>
      <p:sp>
        <p:nvSpPr>
          <p:cNvPr id="11" name="Retângulo 10"/>
          <p:cNvSpPr/>
          <p:nvPr/>
        </p:nvSpPr>
        <p:spPr>
          <a:xfrm>
            <a:off x="169812" y="4255576"/>
            <a:ext cx="2818400" cy="492443"/>
          </a:xfrm>
          <a:prstGeom prst="rect">
            <a:avLst/>
          </a:prstGeom>
        </p:spPr>
        <p:txBody>
          <a:bodyPr wrap="none">
            <a:spAutoFit/>
          </a:bodyPr>
          <a:lstStyle/>
          <a:p>
            <a:pPr>
              <a:buNone/>
            </a:pPr>
            <a:r>
              <a:rPr lang="pt-BR" sz="2600" dirty="0">
                <a:cs typeface="Arial" pitchFamily="34" charset="0"/>
              </a:rPr>
              <a:t>3</a:t>
            </a:r>
            <a:r>
              <a:rPr lang="pt-BR" sz="2600" dirty="0" smtClean="0">
                <a:cs typeface="Arial" pitchFamily="34" charset="0"/>
              </a:rPr>
              <a:t>º mês 100% (n=28)</a:t>
            </a:r>
            <a:endParaRPr lang="pt-BR" sz="2600" dirty="0">
              <a:cs typeface="Arial" pitchFamily="34" charset="0"/>
            </a:endParaRPr>
          </a:p>
        </p:txBody>
      </p:sp>
    </p:spTree>
    <p:extLst>
      <p:ext uri="{BB962C8B-B14F-4D97-AF65-F5344CB8AC3E}">
        <p14:creationId xmlns:p14="http://schemas.microsoft.com/office/powerpoint/2010/main" val="3330701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5316" y="381125"/>
            <a:ext cx="8229600" cy="1252728"/>
          </a:xfrm>
        </p:spPr>
        <p:txBody>
          <a:bodyPr>
            <a:normAutofit/>
          </a:bodyPr>
          <a:lstStyle/>
          <a:p>
            <a:r>
              <a:rPr lang="pt-BR" sz="3600" dirty="0">
                <a:solidFill>
                  <a:schemeClr val="tx1"/>
                </a:solidFill>
              </a:rPr>
              <a:t>Objetivos, Metas e Resultados </a:t>
            </a:r>
            <a:r>
              <a:rPr lang="pt-BR" sz="3600" dirty="0" smtClean="0">
                <a:solidFill>
                  <a:schemeClr val="tx1"/>
                </a:solidFill>
              </a:rPr>
              <a:t>Pré-Natal </a:t>
            </a:r>
            <a:endParaRPr lang="pt-BR" sz="3600" dirty="0">
              <a:solidFill>
                <a:schemeClr val="tx1"/>
              </a:solidFill>
            </a:endParaRPr>
          </a:p>
        </p:txBody>
      </p:sp>
      <p:sp>
        <p:nvSpPr>
          <p:cNvPr id="6" name="Espaço Reservado para Conteúdo 5"/>
          <p:cNvSpPr>
            <a:spLocks noGrp="1"/>
          </p:cNvSpPr>
          <p:nvPr>
            <p:ph sz="half" idx="2"/>
          </p:nvPr>
        </p:nvSpPr>
        <p:spPr>
          <a:xfrm>
            <a:off x="677332" y="2060848"/>
            <a:ext cx="3820055" cy="4065315"/>
          </a:xfrm>
        </p:spPr>
        <p:txBody>
          <a:bodyPr>
            <a:normAutofit lnSpcReduction="10000"/>
          </a:bodyPr>
          <a:lstStyle/>
          <a:p>
            <a:r>
              <a:rPr lang="pt-BR" sz="2400" b="1" dirty="0">
                <a:solidFill>
                  <a:schemeClr val="tx1"/>
                </a:solidFill>
              </a:rPr>
              <a:t>Realizar pelo menos um exame de mamas, solicitação de exames laboratoriais, prescrição de sulfato ferroso e ácido fólico e com vacina antitetânica em dia de acordo com protocolo em100% das gestantes(2.3,2.4,2.5,</a:t>
            </a:r>
          </a:p>
          <a:p>
            <a:r>
              <a:rPr lang="pt-BR" sz="2400" b="1" dirty="0">
                <a:solidFill>
                  <a:schemeClr val="tx1"/>
                </a:solidFill>
              </a:rPr>
              <a:t>2.6)</a:t>
            </a:r>
          </a:p>
        </p:txBody>
      </p:sp>
      <p:sp>
        <p:nvSpPr>
          <p:cNvPr id="4" name="Espaço Reservado para Texto 3"/>
          <p:cNvSpPr>
            <a:spLocks noGrp="1"/>
          </p:cNvSpPr>
          <p:nvPr>
            <p:ph sz="quarter" idx="4"/>
          </p:nvPr>
        </p:nvSpPr>
        <p:spPr>
          <a:xfrm>
            <a:off x="4645025" y="2060848"/>
            <a:ext cx="3822192" cy="4065315"/>
          </a:xfrm>
        </p:spPr>
        <p:txBody>
          <a:bodyPr>
            <a:normAutofit fontScale="92500" lnSpcReduction="10000"/>
          </a:bodyPr>
          <a:lstStyle/>
          <a:p>
            <a:r>
              <a:rPr lang="pt-BR" sz="2400" b="1" dirty="0">
                <a:solidFill>
                  <a:schemeClr val="tx1"/>
                </a:solidFill>
              </a:rPr>
              <a:t>O exame das mamas  foi realizado sem dificuldade alcançando 100% (=28) nos três meses, assim como os exames laboratoriais foram solicitados para todas as gestantes acompanhadas, de modo semelhante foi o desempenho da prescrição de suplemento de sulfato ferrosos e ácido fólico, e a vacinação de toxoide tetânico</a:t>
            </a:r>
          </a:p>
        </p:txBody>
      </p:sp>
      <p:sp>
        <p:nvSpPr>
          <p:cNvPr id="7" name="Retângulo 6"/>
          <p:cNvSpPr/>
          <p:nvPr/>
        </p:nvSpPr>
        <p:spPr>
          <a:xfrm>
            <a:off x="755576" y="822823"/>
            <a:ext cx="7776864" cy="369332"/>
          </a:xfrm>
          <a:prstGeom prst="rect">
            <a:avLst/>
          </a:prstGeom>
        </p:spPr>
        <p:txBody>
          <a:bodyPr wrap="square">
            <a:spAutoFit/>
          </a:bodyPr>
          <a:lstStyle/>
          <a:p>
            <a:r>
              <a:rPr lang="pt-BR" dirty="0" smtClean="0"/>
              <a:t>l</a:t>
            </a:r>
            <a:endParaRPr lang="pt-BR" dirty="0"/>
          </a:p>
        </p:txBody>
      </p:sp>
    </p:spTree>
    <p:extLst>
      <p:ext uri="{BB962C8B-B14F-4D97-AF65-F5344CB8AC3E}">
        <p14:creationId xmlns:p14="http://schemas.microsoft.com/office/powerpoint/2010/main" val="2417794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Autofit/>
          </a:bodyPr>
          <a:lstStyle/>
          <a:p>
            <a:r>
              <a:rPr lang="pt-BR" sz="3200" b="1" dirty="0">
                <a:solidFill>
                  <a:schemeClr val="tx1"/>
                </a:solidFill>
              </a:rPr>
              <a:t>Objetivos, Metas e Resultados Pré-Natal</a:t>
            </a:r>
            <a:r>
              <a:rPr lang="pt-BR" sz="2800" b="1" dirty="0">
                <a:solidFill>
                  <a:schemeClr val="tx1"/>
                </a:solidFill>
              </a:rPr>
              <a:t/>
            </a:r>
            <a:br>
              <a:rPr lang="pt-BR" sz="2800" b="1" dirty="0">
                <a:solidFill>
                  <a:schemeClr val="tx1"/>
                </a:solidFill>
              </a:rPr>
            </a:br>
            <a:r>
              <a:rPr lang="pt-BR" sz="2800" b="1" dirty="0">
                <a:solidFill>
                  <a:schemeClr val="tx1"/>
                </a:solidFill>
              </a:rPr>
              <a:t> </a:t>
            </a:r>
            <a:r>
              <a:rPr lang="pt-BR" sz="2800" b="1" dirty="0" smtClean="0">
                <a:solidFill>
                  <a:schemeClr val="tx1"/>
                </a:solidFill>
              </a:rPr>
              <a:t>2.Melhorar </a:t>
            </a:r>
            <a:r>
              <a:rPr lang="pt-BR" sz="2800" b="1" dirty="0">
                <a:solidFill>
                  <a:schemeClr val="tx1"/>
                </a:solidFill>
              </a:rPr>
              <a:t>a qualidade da atenção ao pré-natal e puerpério</a:t>
            </a:r>
          </a:p>
        </p:txBody>
      </p:sp>
      <p:sp>
        <p:nvSpPr>
          <p:cNvPr id="8" name="Espaço Reservado para Texto 7"/>
          <p:cNvSpPr>
            <a:spLocks noGrp="1"/>
          </p:cNvSpPr>
          <p:nvPr>
            <p:ph type="body" idx="1"/>
          </p:nvPr>
        </p:nvSpPr>
        <p:spPr>
          <a:xfrm>
            <a:off x="395536" y="1844824"/>
            <a:ext cx="2376264" cy="1152128"/>
          </a:xfrm>
        </p:spPr>
        <p:txBody>
          <a:bodyPr>
            <a:normAutofit/>
          </a:bodyPr>
          <a:lstStyle/>
          <a:p>
            <a:r>
              <a:rPr lang="pt-BR" sz="2800" dirty="0" smtClean="0">
                <a:solidFill>
                  <a:schemeClr val="tx1"/>
                </a:solidFill>
              </a:rPr>
              <a:t>Meta</a:t>
            </a:r>
            <a:r>
              <a:rPr lang="pt-BR" sz="2800" b="1" dirty="0" smtClean="0">
                <a:solidFill>
                  <a:schemeClr val="tx1"/>
                </a:solidFill>
              </a:rPr>
              <a:t> </a:t>
            </a:r>
            <a:r>
              <a:rPr lang="pt-BR" sz="2800" dirty="0" smtClean="0">
                <a:solidFill>
                  <a:schemeClr val="tx1"/>
                </a:solidFill>
              </a:rPr>
              <a:t>2.7</a:t>
            </a:r>
            <a:endParaRPr lang="pt-BR" sz="2800" b="1" dirty="0">
              <a:solidFill>
                <a:schemeClr val="tx1"/>
              </a:solidFill>
            </a:endParaRPr>
          </a:p>
        </p:txBody>
      </p:sp>
      <p:sp>
        <p:nvSpPr>
          <p:cNvPr id="2" name="Espaço Reservado para Conteúdo 1"/>
          <p:cNvSpPr>
            <a:spLocks noGrp="1"/>
          </p:cNvSpPr>
          <p:nvPr>
            <p:ph sz="half" idx="2"/>
          </p:nvPr>
        </p:nvSpPr>
        <p:spPr>
          <a:xfrm>
            <a:off x="395537" y="2924944"/>
            <a:ext cx="2808311" cy="2016224"/>
          </a:xfrm>
        </p:spPr>
        <p:txBody>
          <a:bodyPr>
            <a:normAutofit/>
          </a:bodyPr>
          <a:lstStyle/>
          <a:p>
            <a:pPr marL="0" indent="0">
              <a:buNone/>
            </a:pPr>
            <a:r>
              <a:rPr lang="pt-BR" sz="2400" dirty="0">
                <a:solidFill>
                  <a:schemeClr val="tx1"/>
                </a:solidFill>
              </a:rPr>
              <a:t>1º mês  </a:t>
            </a:r>
            <a:r>
              <a:rPr lang="pt-BR" sz="2400" dirty="0" smtClean="0">
                <a:solidFill>
                  <a:schemeClr val="tx1"/>
                </a:solidFill>
              </a:rPr>
              <a:t>100% </a:t>
            </a:r>
            <a:r>
              <a:rPr lang="pt-BR" sz="2400" dirty="0">
                <a:solidFill>
                  <a:schemeClr val="tx1"/>
                </a:solidFill>
              </a:rPr>
              <a:t>(</a:t>
            </a:r>
            <a:r>
              <a:rPr lang="pt-BR" sz="2400" dirty="0" smtClean="0">
                <a:solidFill>
                  <a:schemeClr val="tx1"/>
                </a:solidFill>
              </a:rPr>
              <a:t>n=28)</a:t>
            </a:r>
            <a:endParaRPr lang="pt-BR" sz="2800" dirty="0" smtClean="0">
              <a:solidFill>
                <a:schemeClr val="tx1"/>
              </a:solidFill>
            </a:endParaRPr>
          </a:p>
          <a:p>
            <a:pPr marL="0" indent="0">
              <a:buNone/>
            </a:pPr>
            <a:r>
              <a:rPr lang="pt-BR" sz="2400" dirty="0">
                <a:solidFill>
                  <a:schemeClr val="tx1"/>
                </a:solidFill>
              </a:rPr>
              <a:t>2º mês 96,4% (</a:t>
            </a:r>
            <a:r>
              <a:rPr lang="pt-BR" sz="2400" dirty="0" smtClean="0">
                <a:solidFill>
                  <a:schemeClr val="tx1"/>
                </a:solidFill>
              </a:rPr>
              <a:t>n=27)</a:t>
            </a:r>
          </a:p>
          <a:p>
            <a:pPr marL="0" indent="0">
              <a:buNone/>
            </a:pPr>
            <a:r>
              <a:rPr lang="pt-BR" sz="2400" dirty="0">
                <a:solidFill>
                  <a:schemeClr val="tx1"/>
                </a:solidFill>
              </a:rPr>
              <a:t>3º mês </a:t>
            </a:r>
            <a:r>
              <a:rPr lang="pt-BR" sz="2400" dirty="0" smtClean="0">
                <a:solidFill>
                  <a:schemeClr val="tx1"/>
                </a:solidFill>
              </a:rPr>
              <a:t>96.4% </a:t>
            </a:r>
            <a:r>
              <a:rPr lang="pt-BR" sz="2400" dirty="0">
                <a:solidFill>
                  <a:schemeClr val="tx1"/>
                </a:solidFill>
              </a:rPr>
              <a:t>(</a:t>
            </a:r>
            <a:r>
              <a:rPr lang="pt-BR" sz="2400" dirty="0" smtClean="0">
                <a:solidFill>
                  <a:schemeClr val="tx1"/>
                </a:solidFill>
              </a:rPr>
              <a:t>n=27)</a:t>
            </a:r>
            <a:endParaRPr lang="pt-BR" sz="2400" dirty="0">
              <a:solidFill>
                <a:schemeClr val="tx1"/>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988840"/>
            <a:ext cx="5616624"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ço Reservado para Conteúdo 8"/>
          <p:cNvSpPr>
            <a:spLocks noGrp="1"/>
          </p:cNvSpPr>
          <p:nvPr>
            <p:ph sz="quarter" idx="4"/>
          </p:nvPr>
        </p:nvSpPr>
        <p:spPr>
          <a:xfrm>
            <a:off x="3563888" y="5229200"/>
            <a:ext cx="4903329" cy="896963"/>
          </a:xfrm>
        </p:spPr>
        <p:txBody>
          <a:bodyPr>
            <a:normAutofit/>
          </a:bodyPr>
          <a:lstStyle/>
          <a:p>
            <a:pPr marL="0" indent="0">
              <a:buNone/>
            </a:pPr>
            <a:r>
              <a:rPr lang="pt-BR" sz="2400" dirty="0">
                <a:solidFill>
                  <a:schemeClr val="tx1"/>
                </a:solidFill>
              </a:rPr>
              <a:t>Proporção de gestantes </a:t>
            </a:r>
            <a:r>
              <a:rPr lang="pt-BR" sz="2400" dirty="0" smtClean="0">
                <a:solidFill>
                  <a:schemeClr val="tx1"/>
                </a:solidFill>
              </a:rPr>
              <a:t>com </a:t>
            </a:r>
            <a:r>
              <a:rPr lang="pt-BR" sz="2400" dirty="0">
                <a:solidFill>
                  <a:schemeClr val="tx1"/>
                </a:solidFill>
              </a:rPr>
              <a:t>vacina contra Hepatite B em dia</a:t>
            </a:r>
            <a:r>
              <a:rPr lang="pt-BR" dirty="0">
                <a:solidFill>
                  <a:schemeClr val="tx1"/>
                </a:solidFill>
              </a:rPr>
              <a:t>.</a:t>
            </a:r>
          </a:p>
        </p:txBody>
      </p:sp>
    </p:spTree>
    <p:extLst>
      <p:ext uri="{BB962C8B-B14F-4D97-AF65-F5344CB8AC3E}">
        <p14:creationId xmlns:p14="http://schemas.microsoft.com/office/powerpoint/2010/main" val="3796774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3200" dirty="0">
                <a:solidFill>
                  <a:schemeClr val="tx1"/>
                </a:solidFill>
              </a:rPr>
              <a:t>Objetivos, Metas e Resultados Pré-Natal</a:t>
            </a:r>
            <a:br>
              <a:rPr lang="pt-BR" sz="3200" dirty="0">
                <a:solidFill>
                  <a:schemeClr val="tx1"/>
                </a:solidFill>
              </a:rPr>
            </a:br>
            <a:r>
              <a:rPr lang="pt-BR" sz="3200" dirty="0">
                <a:solidFill>
                  <a:schemeClr val="tx1"/>
                </a:solidFill>
              </a:rPr>
              <a:t> 2.Melhorar a qualidade da atenção ao pré-natal e puerpério</a:t>
            </a:r>
          </a:p>
        </p:txBody>
      </p:sp>
      <p:sp>
        <p:nvSpPr>
          <p:cNvPr id="8" name="Espaço Reservado para Texto 7"/>
          <p:cNvSpPr>
            <a:spLocks noGrp="1"/>
          </p:cNvSpPr>
          <p:nvPr>
            <p:ph type="body" idx="1"/>
          </p:nvPr>
        </p:nvSpPr>
        <p:spPr>
          <a:xfrm>
            <a:off x="676656" y="2132856"/>
            <a:ext cx="3103256" cy="792088"/>
          </a:xfrm>
        </p:spPr>
        <p:txBody>
          <a:bodyPr>
            <a:normAutofit/>
          </a:bodyPr>
          <a:lstStyle/>
          <a:p>
            <a:r>
              <a:rPr lang="pt-BR" sz="2800" dirty="0">
                <a:solidFill>
                  <a:schemeClr val="tx1"/>
                </a:solidFill>
              </a:rPr>
              <a:t>Meta </a:t>
            </a:r>
            <a:r>
              <a:rPr lang="pt-BR" sz="2800" dirty="0" smtClean="0">
                <a:solidFill>
                  <a:schemeClr val="tx1"/>
                </a:solidFill>
              </a:rPr>
              <a:t>2.8.100%</a:t>
            </a:r>
            <a:endParaRPr lang="pt-BR" sz="2800" dirty="0">
              <a:solidFill>
                <a:schemeClr val="tx1"/>
              </a:solidFill>
            </a:endParaRPr>
          </a:p>
        </p:txBody>
      </p:sp>
      <p:sp>
        <p:nvSpPr>
          <p:cNvPr id="3" name="Espaço Reservado para Conteúdo 2"/>
          <p:cNvSpPr>
            <a:spLocks noGrp="1"/>
          </p:cNvSpPr>
          <p:nvPr>
            <p:ph sz="half" idx="2"/>
          </p:nvPr>
        </p:nvSpPr>
        <p:spPr>
          <a:xfrm>
            <a:off x="677333" y="2780928"/>
            <a:ext cx="3390612" cy="3345235"/>
          </a:xfrm>
        </p:spPr>
        <p:txBody>
          <a:bodyPr>
            <a:normAutofit fontScale="92500"/>
          </a:bodyPr>
          <a:lstStyle/>
          <a:p>
            <a:pPr marL="0" indent="0">
              <a:buNone/>
            </a:pPr>
            <a:r>
              <a:rPr lang="pt-BR" sz="3600" b="1" dirty="0" smtClean="0">
                <a:solidFill>
                  <a:schemeClr val="tx1"/>
                </a:solidFill>
              </a:rPr>
              <a:t> </a:t>
            </a:r>
            <a:r>
              <a:rPr lang="pt-BR" sz="3300" dirty="0">
                <a:solidFill>
                  <a:schemeClr val="tx1"/>
                </a:solidFill>
              </a:rPr>
              <a:t>Realizar avaliação da necessidade de atendimento odontológico em 100% das gestantes durante o pré-natal</a:t>
            </a:r>
          </a:p>
        </p:txBody>
      </p:sp>
      <p:sp>
        <p:nvSpPr>
          <p:cNvPr id="6" name="Espaço Reservado para Conteúdo 5"/>
          <p:cNvSpPr>
            <a:spLocks noGrp="1"/>
          </p:cNvSpPr>
          <p:nvPr>
            <p:ph sz="quarter" idx="4"/>
          </p:nvPr>
        </p:nvSpPr>
        <p:spPr>
          <a:xfrm>
            <a:off x="4645025" y="2492896"/>
            <a:ext cx="3822192" cy="3633267"/>
          </a:xfrm>
        </p:spPr>
        <p:txBody>
          <a:bodyPr/>
          <a:lstStyle/>
          <a:p>
            <a:pPr marL="0" indent="0">
              <a:buNone/>
            </a:pPr>
            <a:r>
              <a:rPr lang="pt-BR" sz="2800" dirty="0">
                <a:solidFill>
                  <a:schemeClr val="tx1"/>
                </a:solidFill>
              </a:rPr>
              <a:t>Todas as 28 gestantes acompanhadas a cada mês foram avaliadas quanto à necessidade de atendimento odontológico, alcançando a meta de 100%. </a:t>
            </a:r>
          </a:p>
          <a:p>
            <a:endParaRPr lang="pt-BR" dirty="0"/>
          </a:p>
        </p:txBody>
      </p:sp>
    </p:spTree>
    <p:extLst>
      <p:ext uri="{BB962C8B-B14F-4D97-AF65-F5344CB8AC3E}">
        <p14:creationId xmlns:p14="http://schemas.microsoft.com/office/powerpoint/2010/main" val="2245427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Autofit/>
          </a:bodyPr>
          <a:lstStyle/>
          <a:p>
            <a:r>
              <a:rPr lang="pt-BR" sz="3600" b="1" dirty="0">
                <a:solidFill>
                  <a:schemeClr val="tx1"/>
                </a:solidFill>
              </a:rPr>
              <a:t>Objetivos, Metas e Resultados Pré-Natal</a:t>
            </a:r>
            <a:br>
              <a:rPr lang="pt-BR" sz="3600" b="1" dirty="0">
                <a:solidFill>
                  <a:schemeClr val="tx1"/>
                </a:solidFill>
              </a:rPr>
            </a:br>
            <a:r>
              <a:rPr lang="pt-BR" sz="3600" b="1" dirty="0">
                <a:solidFill>
                  <a:schemeClr val="tx1"/>
                </a:solidFill>
              </a:rPr>
              <a:t> 2.Melhorar a qualidade da atenção ao pré-natal e puerpério</a:t>
            </a:r>
          </a:p>
        </p:txBody>
      </p:sp>
      <p:sp>
        <p:nvSpPr>
          <p:cNvPr id="2" name="Espaço Reservado para Texto 1"/>
          <p:cNvSpPr>
            <a:spLocks noGrp="1"/>
          </p:cNvSpPr>
          <p:nvPr>
            <p:ph type="body" idx="1"/>
          </p:nvPr>
        </p:nvSpPr>
        <p:spPr>
          <a:xfrm>
            <a:off x="676656" y="1916832"/>
            <a:ext cx="1303056" cy="720080"/>
          </a:xfrm>
        </p:spPr>
        <p:txBody>
          <a:bodyPr/>
          <a:lstStyle/>
          <a:p>
            <a:r>
              <a:rPr lang="pt-BR" dirty="0" smtClean="0">
                <a:solidFill>
                  <a:schemeClr val="tx1"/>
                </a:solidFill>
              </a:rPr>
              <a:t>2.9</a:t>
            </a:r>
            <a:endParaRPr lang="pt-BR" dirty="0">
              <a:solidFill>
                <a:schemeClr val="tx1"/>
              </a:solidFill>
            </a:endParaRPr>
          </a:p>
        </p:txBody>
      </p:sp>
      <p:sp>
        <p:nvSpPr>
          <p:cNvPr id="6" name="Espaço Reservado para Conteúdo 5"/>
          <p:cNvSpPr>
            <a:spLocks noGrp="1"/>
          </p:cNvSpPr>
          <p:nvPr>
            <p:ph sz="half" idx="2"/>
          </p:nvPr>
        </p:nvSpPr>
        <p:spPr>
          <a:xfrm>
            <a:off x="323529" y="2636913"/>
            <a:ext cx="2520280" cy="1512167"/>
          </a:xfrm>
        </p:spPr>
        <p:txBody>
          <a:bodyPr>
            <a:normAutofit fontScale="92500"/>
          </a:bodyPr>
          <a:lstStyle/>
          <a:p>
            <a:pPr marL="0" indent="0">
              <a:buNone/>
            </a:pPr>
            <a:r>
              <a:rPr lang="pt-BR" sz="2400" dirty="0">
                <a:solidFill>
                  <a:schemeClr val="tx1"/>
                </a:solidFill>
              </a:rPr>
              <a:t>1º mês  39,3% (n=11), </a:t>
            </a:r>
          </a:p>
          <a:p>
            <a:pPr marL="0" indent="0">
              <a:buNone/>
            </a:pPr>
            <a:r>
              <a:rPr lang="pt-BR" sz="2400" dirty="0">
                <a:solidFill>
                  <a:schemeClr val="tx1"/>
                </a:solidFill>
              </a:rPr>
              <a:t>2º mês  50</a:t>
            </a:r>
            <a:r>
              <a:rPr lang="pt-BR" sz="2400" dirty="0" smtClean="0">
                <a:solidFill>
                  <a:schemeClr val="tx1"/>
                </a:solidFill>
              </a:rPr>
              <a:t>%    </a:t>
            </a:r>
            <a:r>
              <a:rPr lang="pt-BR" sz="2400" dirty="0">
                <a:solidFill>
                  <a:schemeClr val="tx1"/>
                </a:solidFill>
              </a:rPr>
              <a:t>(n=14) </a:t>
            </a:r>
          </a:p>
          <a:p>
            <a:pPr marL="0" indent="0">
              <a:buNone/>
            </a:pPr>
            <a:r>
              <a:rPr lang="pt-BR" sz="2400" dirty="0">
                <a:solidFill>
                  <a:schemeClr val="tx1"/>
                </a:solidFill>
              </a:rPr>
              <a:t>3º </a:t>
            </a:r>
            <a:r>
              <a:rPr lang="pt-BR" sz="2400" dirty="0" smtClean="0">
                <a:solidFill>
                  <a:schemeClr val="tx1"/>
                </a:solidFill>
              </a:rPr>
              <a:t>mês 78,6</a:t>
            </a:r>
            <a:r>
              <a:rPr lang="pt-BR" sz="2400" dirty="0">
                <a:solidFill>
                  <a:schemeClr val="tx1"/>
                </a:solidFill>
              </a:rPr>
              <a:t>% (n=22) </a:t>
            </a:r>
          </a:p>
        </p:txBody>
      </p:sp>
      <p:sp>
        <p:nvSpPr>
          <p:cNvPr id="9" name="Espaço Reservado para Texto 8"/>
          <p:cNvSpPr>
            <a:spLocks noGrp="1"/>
          </p:cNvSpPr>
          <p:nvPr>
            <p:ph type="body" sz="quarter" idx="3"/>
          </p:nvPr>
        </p:nvSpPr>
        <p:spPr>
          <a:xfrm>
            <a:off x="4648200" y="1916832"/>
            <a:ext cx="3822192" cy="2664296"/>
          </a:xfrm>
        </p:spPr>
        <p:txBody>
          <a:bodyPr/>
          <a:lstStyle/>
          <a:p>
            <a:endParaRPr lang="pt-B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916832"/>
            <a:ext cx="576064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Espaço Reservado para Conteúdo 10"/>
          <p:cNvSpPr>
            <a:spLocks noGrp="1"/>
          </p:cNvSpPr>
          <p:nvPr>
            <p:ph sz="quarter" idx="4"/>
          </p:nvPr>
        </p:nvSpPr>
        <p:spPr>
          <a:xfrm>
            <a:off x="3203848" y="5301208"/>
            <a:ext cx="5263369" cy="824955"/>
          </a:xfrm>
        </p:spPr>
        <p:txBody>
          <a:bodyPr/>
          <a:lstStyle/>
          <a:p>
            <a:pPr marL="0" indent="0">
              <a:buNone/>
            </a:pPr>
            <a:r>
              <a:rPr lang="pt-BR" dirty="0">
                <a:solidFill>
                  <a:schemeClr val="tx1"/>
                </a:solidFill>
              </a:rPr>
              <a:t>Proporção de gestantes com primeira consulta odontológica programática.</a:t>
            </a:r>
          </a:p>
        </p:txBody>
      </p:sp>
    </p:spTree>
    <p:extLst>
      <p:ext uri="{BB962C8B-B14F-4D97-AF65-F5344CB8AC3E}">
        <p14:creationId xmlns:p14="http://schemas.microsoft.com/office/powerpoint/2010/main" val="2446538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pt-BR" sz="3600" b="1" dirty="0">
                <a:solidFill>
                  <a:schemeClr val="tx1"/>
                </a:solidFill>
              </a:rPr>
              <a:t>Objetivos, Metas e Resultados </a:t>
            </a:r>
            <a:r>
              <a:rPr lang="pt-BR" sz="3600" b="1" dirty="0" smtClean="0">
                <a:solidFill>
                  <a:schemeClr val="tx1"/>
                </a:solidFill>
              </a:rPr>
              <a:t>Pré-Natal</a:t>
            </a:r>
            <a:br>
              <a:rPr lang="pt-BR" sz="3600" b="1" dirty="0" smtClean="0">
                <a:solidFill>
                  <a:schemeClr val="tx1"/>
                </a:solidFill>
              </a:rPr>
            </a:br>
            <a:r>
              <a:rPr lang="pt-BR" sz="3600" b="1" dirty="0" smtClean="0">
                <a:solidFill>
                  <a:schemeClr val="tx1"/>
                </a:solidFill>
              </a:rPr>
              <a:t>3</a:t>
            </a:r>
            <a:r>
              <a:rPr lang="pt-BR" sz="3600" b="1" dirty="0">
                <a:solidFill>
                  <a:schemeClr val="tx1"/>
                </a:solidFill>
              </a:rPr>
              <a:t>. Melhorar a adesão ao pré-natal.</a:t>
            </a:r>
          </a:p>
        </p:txBody>
      </p:sp>
      <p:sp>
        <p:nvSpPr>
          <p:cNvPr id="5" name="Espaço Reservado para Conteúdo 4"/>
          <p:cNvSpPr>
            <a:spLocks noGrp="1"/>
          </p:cNvSpPr>
          <p:nvPr>
            <p:ph sz="half" idx="2"/>
          </p:nvPr>
        </p:nvSpPr>
        <p:spPr>
          <a:xfrm>
            <a:off x="677332" y="2204864"/>
            <a:ext cx="3820055" cy="3921299"/>
          </a:xfrm>
        </p:spPr>
        <p:txBody>
          <a:bodyPr>
            <a:noAutofit/>
          </a:bodyPr>
          <a:lstStyle/>
          <a:p>
            <a:pPr marL="0" indent="0">
              <a:buNone/>
            </a:pPr>
            <a:r>
              <a:rPr lang="pt-BR" sz="3600" dirty="0">
                <a:solidFill>
                  <a:schemeClr val="tx1"/>
                </a:solidFill>
              </a:rPr>
              <a:t>3.1. Realizar busca ativa de 100% das gestantes faltosas às consultas de pré-natal</a:t>
            </a:r>
          </a:p>
        </p:txBody>
      </p:sp>
      <p:sp>
        <p:nvSpPr>
          <p:cNvPr id="7" name="Espaço Reservado para Conteúdo 6"/>
          <p:cNvSpPr>
            <a:spLocks noGrp="1"/>
          </p:cNvSpPr>
          <p:nvPr>
            <p:ph sz="quarter" idx="4"/>
          </p:nvPr>
        </p:nvSpPr>
        <p:spPr>
          <a:xfrm>
            <a:off x="4645024" y="1628800"/>
            <a:ext cx="4175447" cy="4497363"/>
          </a:xfrm>
        </p:spPr>
        <p:txBody>
          <a:bodyPr>
            <a:noAutofit/>
          </a:bodyPr>
          <a:lstStyle/>
          <a:p>
            <a:pPr lvl="2"/>
            <a:r>
              <a:rPr lang="pt-BR" sz="4000" b="1" dirty="0">
                <a:solidFill>
                  <a:schemeClr val="tx1"/>
                </a:solidFill>
              </a:rPr>
              <a:t>todas </a:t>
            </a:r>
            <a:r>
              <a:rPr lang="pt-BR" sz="4000" b="1" dirty="0" smtClean="0">
                <a:solidFill>
                  <a:schemeClr val="tx1"/>
                </a:solidFill>
              </a:rPr>
              <a:t>as usuárias </a:t>
            </a:r>
            <a:r>
              <a:rPr lang="pt-BR" sz="4000" b="1" dirty="0">
                <a:solidFill>
                  <a:schemeClr val="tx1"/>
                </a:solidFill>
              </a:rPr>
              <a:t>faltosas receberam busca ativa, alcançando a meta de 100%.</a:t>
            </a:r>
          </a:p>
        </p:txBody>
      </p:sp>
    </p:spTree>
    <p:extLst>
      <p:ext uri="{BB962C8B-B14F-4D97-AF65-F5344CB8AC3E}">
        <p14:creationId xmlns:p14="http://schemas.microsoft.com/office/powerpoint/2010/main" val="125061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a:solidFill>
                  <a:schemeClr val="tx1"/>
                </a:solidFill>
              </a:rPr>
              <a:t>Objetivos, Metas e Resultados </a:t>
            </a:r>
            <a:r>
              <a:rPr lang="pt-BR" sz="3200" dirty="0" smtClean="0">
                <a:solidFill>
                  <a:schemeClr val="tx1"/>
                </a:solidFill>
              </a:rPr>
              <a:t>Pré-Natal</a:t>
            </a:r>
            <a:br>
              <a:rPr lang="pt-BR" sz="3200" dirty="0" smtClean="0">
                <a:solidFill>
                  <a:schemeClr val="tx1"/>
                </a:solidFill>
              </a:rPr>
            </a:br>
            <a:r>
              <a:rPr lang="pt-BR" sz="3200" dirty="0" smtClean="0">
                <a:solidFill>
                  <a:schemeClr val="tx1"/>
                </a:solidFill>
              </a:rPr>
              <a:t>4</a:t>
            </a:r>
            <a:r>
              <a:rPr lang="pt-BR" sz="3200" dirty="0">
                <a:solidFill>
                  <a:schemeClr val="tx1"/>
                </a:solidFill>
              </a:rPr>
              <a:t>. Melhorar o registro das informações.</a:t>
            </a:r>
          </a:p>
        </p:txBody>
      </p:sp>
      <p:sp>
        <p:nvSpPr>
          <p:cNvPr id="4" name="Espaço Reservado para Conteúdo 3"/>
          <p:cNvSpPr>
            <a:spLocks noGrp="1"/>
          </p:cNvSpPr>
          <p:nvPr>
            <p:ph sz="half" idx="2"/>
          </p:nvPr>
        </p:nvSpPr>
        <p:spPr>
          <a:xfrm>
            <a:off x="677332" y="2132856"/>
            <a:ext cx="3820055" cy="3993307"/>
          </a:xfrm>
        </p:spPr>
        <p:txBody>
          <a:bodyPr>
            <a:normAutofit/>
          </a:bodyPr>
          <a:lstStyle/>
          <a:p>
            <a:pPr marL="0" indent="0">
              <a:buNone/>
            </a:pPr>
            <a:r>
              <a:rPr lang="pt-BR" sz="3600" dirty="0">
                <a:solidFill>
                  <a:schemeClr val="tx1"/>
                </a:solidFill>
              </a:rPr>
              <a:t>4.1. Manter registro na ficha de acompanhamento/espelho de pré-natal em 100% das gestantes.</a:t>
            </a:r>
          </a:p>
        </p:txBody>
      </p:sp>
      <p:sp>
        <p:nvSpPr>
          <p:cNvPr id="6" name="Espaço Reservado para Conteúdo 5"/>
          <p:cNvSpPr>
            <a:spLocks noGrp="1"/>
          </p:cNvSpPr>
          <p:nvPr>
            <p:ph sz="quarter" idx="4"/>
          </p:nvPr>
        </p:nvSpPr>
        <p:spPr>
          <a:xfrm>
            <a:off x="4645025" y="2132856"/>
            <a:ext cx="3822192" cy="3993307"/>
          </a:xfrm>
        </p:spPr>
        <p:txBody>
          <a:bodyPr>
            <a:noAutofit/>
          </a:bodyPr>
          <a:lstStyle/>
          <a:p>
            <a:pPr marL="0" indent="0">
              <a:buNone/>
            </a:pPr>
            <a:r>
              <a:rPr lang="pt-BR" sz="3200" dirty="0">
                <a:solidFill>
                  <a:schemeClr val="tx1"/>
                </a:solidFill>
              </a:rPr>
              <a:t>A intervenção obteve 100% (n=28) de registro na ficha de acompanhamento/espelho de pré-natal em todos os meses.</a:t>
            </a:r>
          </a:p>
        </p:txBody>
      </p:sp>
    </p:spTree>
    <p:extLst>
      <p:ext uri="{BB962C8B-B14F-4D97-AF65-F5344CB8AC3E}">
        <p14:creationId xmlns:p14="http://schemas.microsoft.com/office/powerpoint/2010/main" val="2859190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pt-BR" sz="2800" b="1" dirty="0" smtClean="0">
                <a:solidFill>
                  <a:schemeClr val="tx1"/>
                </a:solidFill>
              </a:rPr>
              <a:t>Caracterização do Município</a:t>
            </a:r>
            <a:endParaRPr lang="pt-BR" sz="2800" b="1" dirty="0">
              <a:solidFill>
                <a:schemeClr val="tx1"/>
              </a:solidFill>
            </a:endParaRPr>
          </a:p>
        </p:txBody>
      </p:sp>
      <p:pic>
        <p:nvPicPr>
          <p:cNvPr id="2050" name="Picture 2" descr="C:\Users\Claritza Damarys\Pictures\640px-Piaui_Municip_SebastiaoBarros_svg.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395536" y="1436177"/>
            <a:ext cx="3672408" cy="5210229"/>
          </a:xfrm>
        </p:spPr>
      </p:pic>
      <p:sp>
        <p:nvSpPr>
          <p:cNvPr id="11" name="Espaço Reservado para Conteúdo 10"/>
          <p:cNvSpPr>
            <a:spLocks noGrp="1"/>
          </p:cNvSpPr>
          <p:nvPr>
            <p:ph sz="quarter" idx="4"/>
          </p:nvPr>
        </p:nvSpPr>
        <p:spPr>
          <a:xfrm>
            <a:off x="4645025" y="1700808"/>
            <a:ext cx="4103439" cy="4824536"/>
          </a:xfrm>
        </p:spPr>
        <p:txBody>
          <a:bodyPr>
            <a:normAutofit lnSpcReduction="10000"/>
          </a:bodyPr>
          <a:lstStyle/>
          <a:p>
            <a:r>
              <a:rPr lang="pt-BR" sz="2400" dirty="0" smtClean="0">
                <a:solidFill>
                  <a:schemeClr val="tx1"/>
                </a:solidFill>
              </a:rPr>
              <a:t>Município Sebastião Barros localiza-se  na Microrregião Chapadas, extremo </a:t>
            </a:r>
            <a:r>
              <a:rPr lang="pt-BR" sz="2400" dirty="0">
                <a:solidFill>
                  <a:schemeClr val="tx1"/>
                </a:solidFill>
              </a:rPr>
              <a:t>s</a:t>
            </a:r>
            <a:r>
              <a:rPr lang="pt-BR" sz="2400" dirty="0" smtClean="0">
                <a:solidFill>
                  <a:schemeClr val="tx1"/>
                </a:solidFill>
              </a:rPr>
              <a:t>ul do Piauí.</a:t>
            </a:r>
          </a:p>
          <a:p>
            <a:r>
              <a:rPr lang="pt-BR" sz="2400" dirty="0" smtClean="0">
                <a:solidFill>
                  <a:schemeClr val="tx1"/>
                </a:solidFill>
              </a:rPr>
              <a:t>Distante 976 km de Teresina e 69 km de Corrente (maior da região).</a:t>
            </a:r>
          </a:p>
          <a:p>
            <a:r>
              <a:rPr lang="pt-BR" sz="2400" dirty="0" smtClean="0">
                <a:solidFill>
                  <a:schemeClr val="tx1"/>
                </a:solidFill>
              </a:rPr>
              <a:t>Limites: municípios de Paranaguá, Corrente e Cristalândia do Piauí, e o estado da Bahia.</a:t>
            </a:r>
          </a:p>
          <a:p>
            <a:r>
              <a:rPr lang="pt-BR" sz="2400" dirty="0" smtClean="0">
                <a:solidFill>
                  <a:schemeClr val="tx1"/>
                </a:solidFill>
              </a:rPr>
              <a:t>Área 1.014 km², e população estimada </a:t>
            </a:r>
            <a:r>
              <a:rPr lang="pt-BR" sz="2400" dirty="0">
                <a:solidFill>
                  <a:schemeClr val="tx1"/>
                </a:solidFill>
              </a:rPr>
              <a:t>3.499 hab. </a:t>
            </a:r>
            <a:r>
              <a:rPr lang="pt-BR" sz="2400" dirty="0" smtClean="0">
                <a:solidFill>
                  <a:schemeClr val="tx1"/>
                </a:solidFill>
              </a:rPr>
              <a:t>(2013).</a:t>
            </a:r>
          </a:p>
          <a:p>
            <a:endParaRPr lang="pt-BR" sz="2400" dirty="0">
              <a:solidFill>
                <a:schemeClr val="tx1"/>
              </a:solidFill>
            </a:endParaRPr>
          </a:p>
        </p:txBody>
      </p:sp>
    </p:spTree>
    <p:extLst>
      <p:ext uri="{BB962C8B-B14F-4D97-AF65-F5344CB8AC3E}">
        <p14:creationId xmlns:p14="http://schemas.microsoft.com/office/powerpoint/2010/main" val="152787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a:solidFill>
                  <a:schemeClr val="tx1"/>
                </a:solidFill>
              </a:rPr>
              <a:t>Objetivos, Metas e Resultados </a:t>
            </a:r>
            <a:r>
              <a:rPr lang="pt-BR" sz="3200" dirty="0" smtClean="0">
                <a:solidFill>
                  <a:schemeClr val="tx1"/>
                </a:solidFill>
              </a:rPr>
              <a:t>Pré-Natal</a:t>
            </a:r>
            <a:br>
              <a:rPr lang="pt-BR" sz="3200" dirty="0" smtClean="0">
                <a:solidFill>
                  <a:schemeClr val="tx1"/>
                </a:solidFill>
              </a:rPr>
            </a:br>
            <a:r>
              <a:rPr lang="pt-BR" sz="3200" dirty="0" smtClean="0">
                <a:solidFill>
                  <a:schemeClr val="tx1"/>
                </a:solidFill>
              </a:rPr>
              <a:t>5</a:t>
            </a:r>
            <a:r>
              <a:rPr lang="pt-BR" sz="3200" dirty="0">
                <a:solidFill>
                  <a:schemeClr val="tx1"/>
                </a:solidFill>
              </a:rPr>
              <a:t>. Realizar avaliação de risco.</a:t>
            </a:r>
          </a:p>
        </p:txBody>
      </p:sp>
      <p:sp>
        <p:nvSpPr>
          <p:cNvPr id="4" name="Espaço Reservado para Conteúdo 3"/>
          <p:cNvSpPr>
            <a:spLocks noGrp="1"/>
          </p:cNvSpPr>
          <p:nvPr>
            <p:ph sz="half" idx="2"/>
          </p:nvPr>
        </p:nvSpPr>
        <p:spPr>
          <a:xfrm>
            <a:off x="677332" y="1772816"/>
            <a:ext cx="3820055" cy="4353347"/>
          </a:xfrm>
        </p:spPr>
        <p:txBody>
          <a:bodyPr>
            <a:normAutofit/>
          </a:bodyPr>
          <a:lstStyle/>
          <a:p>
            <a:r>
              <a:rPr lang="pt-BR" sz="4000" dirty="0">
                <a:solidFill>
                  <a:schemeClr val="tx1"/>
                </a:solidFill>
              </a:rPr>
              <a:t>5.1. Avaliar risco gestacional em 100% das gestantes.</a:t>
            </a:r>
          </a:p>
        </p:txBody>
      </p:sp>
      <p:sp>
        <p:nvSpPr>
          <p:cNvPr id="6" name="Espaço Reservado para Conteúdo 5"/>
          <p:cNvSpPr>
            <a:spLocks noGrp="1"/>
          </p:cNvSpPr>
          <p:nvPr>
            <p:ph sz="quarter" idx="4"/>
          </p:nvPr>
        </p:nvSpPr>
        <p:spPr>
          <a:xfrm>
            <a:off x="4716016" y="1628800"/>
            <a:ext cx="3822192" cy="4752528"/>
          </a:xfrm>
        </p:spPr>
        <p:txBody>
          <a:bodyPr>
            <a:normAutofit/>
          </a:bodyPr>
          <a:lstStyle/>
          <a:p>
            <a:r>
              <a:rPr lang="pt-BR" sz="3200" dirty="0">
                <a:solidFill>
                  <a:schemeClr val="tx1"/>
                </a:solidFill>
              </a:rPr>
              <a:t>Todas as gestantes recebem avalição do risco gestacional, durante toda a gestação, obtendo 100% (n=28) </a:t>
            </a:r>
          </a:p>
        </p:txBody>
      </p:sp>
    </p:spTree>
    <p:extLst>
      <p:ext uri="{BB962C8B-B14F-4D97-AF65-F5344CB8AC3E}">
        <p14:creationId xmlns:p14="http://schemas.microsoft.com/office/powerpoint/2010/main" val="224324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idx="1"/>
          </p:nvPr>
        </p:nvSpPr>
        <p:spPr>
          <a:xfrm>
            <a:off x="872067" y="1700808"/>
            <a:ext cx="7408333" cy="4425355"/>
          </a:xfrm>
        </p:spPr>
        <p:txBody>
          <a:bodyPr>
            <a:noAutofit/>
          </a:bodyPr>
          <a:lstStyle/>
          <a:p>
            <a:r>
              <a:rPr lang="pt-BR" sz="3600" dirty="0">
                <a:solidFill>
                  <a:schemeClr val="tx1"/>
                </a:solidFill>
              </a:rPr>
              <a:t> Garantir a 100% das gestantes com  orientação nutricional, sobre o aleitamento materno, sobre os cuidados com o recém-nascido, anticoncepção após o parto, os riscos do tabagismo e do uso de álcool e drogas higiene bucal, durante a gestação.</a:t>
            </a:r>
          </a:p>
        </p:txBody>
      </p:sp>
      <p:sp>
        <p:nvSpPr>
          <p:cNvPr id="2" name="Título 1"/>
          <p:cNvSpPr>
            <a:spLocks noGrp="1"/>
          </p:cNvSpPr>
          <p:nvPr>
            <p:ph type="title"/>
          </p:nvPr>
        </p:nvSpPr>
        <p:spPr/>
        <p:txBody>
          <a:bodyPr>
            <a:normAutofit/>
          </a:bodyPr>
          <a:lstStyle/>
          <a:p>
            <a:r>
              <a:rPr lang="pt-BR" sz="3200" b="1" dirty="0">
                <a:solidFill>
                  <a:schemeClr val="tx1"/>
                </a:solidFill>
              </a:rPr>
              <a:t>Objetivos, Metas e Resultados </a:t>
            </a:r>
            <a:r>
              <a:rPr lang="pt-BR" sz="3200" b="1" dirty="0" smtClean="0">
                <a:solidFill>
                  <a:schemeClr val="tx1"/>
                </a:solidFill>
              </a:rPr>
              <a:t>Pré-Natal</a:t>
            </a:r>
            <a:br>
              <a:rPr lang="pt-BR" sz="3200" b="1" dirty="0" smtClean="0">
                <a:solidFill>
                  <a:schemeClr val="tx1"/>
                </a:solidFill>
              </a:rPr>
            </a:br>
            <a:r>
              <a:rPr lang="pt-BR" sz="3200" b="1" dirty="0" smtClean="0">
                <a:solidFill>
                  <a:schemeClr val="tx1"/>
                </a:solidFill>
              </a:rPr>
              <a:t>6</a:t>
            </a:r>
            <a:r>
              <a:rPr lang="pt-BR" sz="3200" b="1" dirty="0">
                <a:solidFill>
                  <a:schemeClr val="tx1"/>
                </a:solidFill>
              </a:rPr>
              <a:t>. Promover a saúde no pré-natal</a:t>
            </a:r>
            <a:r>
              <a:rPr lang="pt-BR" sz="3200" dirty="0"/>
              <a:t>.</a:t>
            </a:r>
          </a:p>
        </p:txBody>
      </p:sp>
    </p:spTree>
    <p:extLst>
      <p:ext uri="{BB962C8B-B14F-4D97-AF65-F5344CB8AC3E}">
        <p14:creationId xmlns:p14="http://schemas.microsoft.com/office/powerpoint/2010/main" val="783110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872067" y="1196752"/>
            <a:ext cx="7408333" cy="4929411"/>
          </a:xfrm>
        </p:spPr>
        <p:txBody>
          <a:bodyPr>
            <a:noAutofit/>
          </a:bodyPr>
          <a:lstStyle/>
          <a:p>
            <a:r>
              <a:rPr lang="pt-BR" sz="3600" dirty="0" smtClean="0">
                <a:solidFill>
                  <a:schemeClr val="tx1"/>
                </a:solidFill>
              </a:rPr>
              <a:t> </a:t>
            </a:r>
            <a:r>
              <a:rPr lang="pt-BR" sz="3600" dirty="0">
                <a:solidFill>
                  <a:schemeClr val="tx1"/>
                </a:solidFill>
              </a:rPr>
              <a:t>A ação programática conseguiu implementar 100% (n=28) de orientação à gestante na maioria das temáticas trabalhadas, especificamente nutricional e sobre aleitamento materno, os riscos do tabagismo e do uso do álcool e drogas na gestação, e higiene bucal.</a:t>
            </a:r>
          </a:p>
        </p:txBody>
      </p:sp>
    </p:spTree>
    <p:extLst>
      <p:ext uri="{BB962C8B-B14F-4D97-AF65-F5344CB8AC3E}">
        <p14:creationId xmlns:p14="http://schemas.microsoft.com/office/powerpoint/2010/main" val="1834185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7664" y="1012630"/>
            <a:ext cx="6048672" cy="5512714"/>
          </a:xfrm>
        </p:spPr>
      </p:pic>
      <p:sp>
        <p:nvSpPr>
          <p:cNvPr id="3" name="Título 2"/>
          <p:cNvSpPr>
            <a:spLocks noGrp="1"/>
          </p:cNvSpPr>
          <p:nvPr>
            <p:ph type="title"/>
          </p:nvPr>
        </p:nvSpPr>
        <p:spPr>
          <a:xfrm>
            <a:off x="539552" y="404664"/>
            <a:ext cx="8229600" cy="576064"/>
          </a:xfrm>
        </p:spPr>
        <p:txBody>
          <a:bodyPr>
            <a:noAutofit/>
          </a:bodyPr>
          <a:lstStyle/>
          <a:p>
            <a:r>
              <a:rPr lang="pt-BR" sz="3200" b="1" dirty="0">
                <a:solidFill>
                  <a:schemeClr val="tx1"/>
                </a:solidFill>
              </a:rPr>
              <a:t>Puerpério</a:t>
            </a:r>
          </a:p>
        </p:txBody>
      </p:sp>
    </p:spTree>
    <p:extLst>
      <p:ext uri="{BB962C8B-B14F-4D97-AF65-F5344CB8AC3E}">
        <p14:creationId xmlns:p14="http://schemas.microsoft.com/office/powerpoint/2010/main" val="3967756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872067" y="1916832"/>
            <a:ext cx="7408333" cy="4209331"/>
          </a:xfrm>
        </p:spPr>
        <p:txBody>
          <a:bodyPr>
            <a:normAutofit/>
          </a:bodyPr>
          <a:lstStyle/>
          <a:p>
            <a:r>
              <a:rPr lang="pt-BR" sz="4400" dirty="0">
                <a:solidFill>
                  <a:schemeClr val="tx1"/>
                </a:solidFill>
              </a:rPr>
              <a:t>100% receberam consulta de puerpério até 42 dias após o parto, 4 no mês 1 e 6 no meses 2 e 3, superando a meta de 70%.</a:t>
            </a:r>
          </a:p>
        </p:txBody>
      </p:sp>
      <p:sp>
        <p:nvSpPr>
          <p:cNvPr id="3" name="Título 2"/>
          <p:cNvSpPr>
            <a:spLocks noGrp="1"/>
          </p:cNvSpPr>
          <p:nvPr>
            <p:ph type="title"/>
          </p:nvPr>
        </p:nvSpPr>
        <p:spPr/>
        <p:txBody>
          <a:bodyPr>
            <a:noAutofit/>
          </a:bodyPr>
          <a:lstStyle/>
          <a:p>
            <a:r>
              <a:rPr lang="pt-BR" sz="3200" b="1" dirty="0">
                <a:solidFill>
                  <a:schemeClr val="tx1"/>
                </a:solidFill>
              </a:rPr>
              <a:t>Objetivos, Metas e Resultados  </a:t>
            </a:r>
            <a:r>
              <a:rPr lang="pt-BR" sz="3200" b="1" dirty="0" smtClean="0">
                <a:solidFill>
                  <a:schemeClr val="tx1"/>
                </a:solidFill>
              </a:rPr>
              <a:t>Puerpério</a:t>
            </a:r>
            <a:br>
              <a:rPr lang="pt-BR" sz="3200" b="1" dirty="0" smtClean="0">
                <a:solidFill>
                  <a:schemeClr val="tx1"/>
                </a:solidFill>
              </a:rPr>
            </a:br>
            <a:r>
              <a:rPr lang="pt-BR" sz="3200" b="1" dirty="0" smtClean="0">
                <a:solidFill>
                  <a:schemeClr val="tx1"/>
                </a:solidFill>
              </a:rPr>
              <a:t>1</a:t>
            </a:r>
            <a:r>
              <a:rPr lang="pt-BR" sz="3200" b="1" dirty="0">
                <a:solidFill>
                  <a:schemeClr val="tx1"/>
                </a:solidFill>
              </a:rPr>
              <a:t>. Ampliar a cobertura da atenção a puérperas.</a:t>
            </a:r>
          </a:p>
        </p:txBody>
      </p:sp>
    </p:spTree>
    <p:extLst>
      <p:ext uri="{BB962C8B-B14F-4D97-AF65-F5344CB8AC3E}">
        <p14:creationId xmlns:p14="http://schemas.microsoft.com/office/powerpoint/2010/main" val="18247372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872067" y="1844824"/>
            <a:ext cx="7408333" cy="4281339"/>
          </a:xfrm>
        </p:spPr>
        <p:txBody>
          <a:bodyPr>
            <a:normAutofit lnSpcReduction="10000"/>
          </a:bodyPr>
          <a:lstStyle/>
          <a:p>
            <a:r>
              <a:rPr lang="pt-BR" dirty="0" smtClean="0"/>
              <a:t> </a:t>
            </a:r>
            <a:r>
              <a:rPr lang="pt-BR" sz="3600" dirty="0" smtClean="0">
                <a:solidFill>
                  <a:schemeClr val="tx1"/>
                </a:solidFill>
              </a:rPr>
              <a:t>Foi realizado o </a:t>
            </a:r>
            <a:r>
              <a:rPr lang="pt-BR" sz="3600" dirty="0">
                <a:solidFill>
                  <a:schemeClr val="tx1"/>
                </a:solidFill>
              </a:rPr>
              <a:t>exame físico padrão recomendado, avaliou 100% do estado psíquico, prescrever algum método anticoncepcional</a:t>
            </a:r>
            <a:r>
              <a:rPr lang="pt-BR" sz="3600" dirty="0" smtClean="0">
                <a:solidFill>
                  <a:schemeClr val="tx1"/>
                </a:solidFill>
              </a:rPr>
              <a:t>.</a:t>
            </a:r>
          </a:p>
          <a:p>
            <a:r>
              <a:rPr lang="pt-BR" sz="3600" dirty="0">
                <a:solidFill>
                  <a:schemeClr val="tx1"/>
                </a:solidFill>
              </a:rPr>
              <a:t>Todas as puérperas consultadas foram registradas adequadamente, com o preenchimento da sua ficha espelho</a:t>
            </a:r>
            <a:r>
              <a:rPr lang="pt-BR" sz="3200" dirty="0">
                <a:solidFill>
                  <a:schemeClr val="tx1"/>
                </a:solidFill>
              </a:rPr>
              <a:t>. </a:t>
            </a:r>
          </a:p>
        </p:txBody>
      </p:sp>
      <p:sp>
        <p:nvSpPr>
          <p:cNvPr id="3" name="Título 2"/>
          <p:cNvSpPr>
            <a:spLocks noGrp="1"/>
          </p:cNvSpPr>
          <p:nvPr>
            <p:ph type="title"/>
          </p:nvPr>
        </p:nvSpPr>
        <p:spPr/>
        <p:txBody>
          <a:bodyPr>
            <a:normAutofit fontScale="90000"/>
          </a:bodyPr>
          <a:lstStyle/>
          <a:p>
            <a:r>
              <a:rPr lang="pt-BR" sz="3600" b="1" dirty="0">
                <a:solidFill>
                  <a:schemeClr val="tx1"/>
                </a:solidFill>
              </a:rPr>
              <a:t>Objetivos, Metas e Resultados  </a:t>
            </a:r>
            <a:r>
              <a:rPr lang="pt-BR" sz="3600" b="1" dirty="0" smtClean="0">
                <a:solidFill>
                  <a:schemeClr val="tx1"/>
                </a:solidFill>
              </a:rPr>
              <a:t>Puerpério</a:t>
            </a:r>
            <a:br>
              <a:rPr lang="pt-BR" sz="3600" b="1" dirty="0" smtClean="0">
                <a:solidFill>
                  <a:schemeClr val="tx1"/>
                </a:solidFill>
              </a:rPr>
            </a:br>
            <a:r>
              <a:rPr lang="pt-BR" sz="3600" b="1" dirty="0" smtClean="0">
                <a:solidFill>
                  <a:schemeClr val="tx1"/>
                </a:solidFill>
              </a:rPr>
              <a:t>2</a:t>
            </a:r>
            <a:r>
              <a:rPr lang="pt-BR" sz="3600" b="1" dirty="0">
                <a:solidFill>
                  <a:schemeClr val="tx1"/>
                </a:solidFill>
              </a:rPr>
              <a:t>. Melhorar a qualidade da atenção às puérperas na Unidade de Saúde</a:t>
            </a:r>
            <a:r>
              <a:rPr lang="pt-BR" b="1" dirty="0">
                <a:solidFill>
                  <a:schemeClr val="tx1"/>
                </a:solidFill>
              </a:rPr>
              <a:t>.</a:t>
            </a:r>
          </a:p>
        </p:txBody>
      </p:sp>
    </p:spTree>
    <p:extLst>
      <p:ext uri="{BB962C8B-B14F-4D97-AF65-F5344CB8AC3E}">
        <p14:creationId xmlns:p14="http://schemas.microsoft.com/office/powerpoint/2010/main" val="696909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sz="4400" dirty="0">
                <a:solidFill>
                  <a:schemeClr val="tx1"/>
                </a:solidFill>
              </a:rPr>
              <a:t>Aleitamento materno</a:t>
            </a:r>
          </a:p>
          <a:p>
            <a:r>
              <a:rPr lang="pt-BR" sz="4400" dirty="0">
                <a:solidFill>
                  <a:schemeClr val="tx1"/>
                </a:solidFill>
              </a:rPr>
              <a:t>Planejamento Familiar</a:t>
            </a:r>
          </a:p>
          <a:p>
            <a:r>
              <a:rPr lang="pt-BR" sz="4400" dirty="0">
                <a:solidFill>
                  <a:schemeClr val="tx1"/>
                </a:solidFill>
              </a:rPr>
              <a:t>Cuidados do recém-nascido</a:t>
            </a:r>
          </a:p>
          <a:p>
            <a:endParaRPr lang="pt-BR" dirty="0"/>
          </a:p>
        </p:txBody>
      </p:sp>
      <p:sp>
        <p:nvSpPr>
          <p:cNvPr id="3" name="Título 2"/>
          <p:cNvSpPr>
            <a:spLocks noGrp="1"/>
          </p:cNvSpPr>
          <p:nvPr>
            <p:ph type="title"/>
          </p:nvPr>
        </p:nvSpPr>
        <p:spPr/>
        <p:txBody>
          <a:bodyPr>
            <a:normAutofit/>
          </a:bodyPr>
          <a:lstStyle/>
          <a:p>
            <a:r>
              <a:rPr lang="pt-BR" sz="3600" b="1" dirty="0">
                <a:solidFill>
                  <a:schemeClr val="tx1"/>
                </a:solidFill>
              </a:rPr>
              <a:t>Objetivos, Metas e Resultados  </a:t>
            </a:r>
            <a:r>
              <a:rPr lang="pt-BR" sz="3600" b="1" dirty="0" smtClean="0">
                <a:solidFill>
                  <a:schemeClr val="tx1"/>
                </a:solidFill>
              </a:rPr>
              <a:t>Puerpério Promoção </a:t>
            </a:r>
            <a:r>
              <a:rPr lang="pt-BR" sz="3600" b="1" dirty="0">
                <a:solidFill>
                  <a:schemeClr val="tx1"/>
                </a:solidFill>
              </a:rPr>
              <a:t>à saúde:</a:t>
            </a:r>
          </a:p>
        </p:txBody>
      </p:sp>
    </p:spTree>
    <p:extLst>
      <p:ext uri="{BB962C8B-B14F-4D97-AF65-F5344CB8AC3E}">
        <p14:creationId xmlns:p14="http://schemas.microsoft.com/office/powerpoint/2010/main" val="26055346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pt-BR" sz="3200" b="1" dirty="0" smtClean="0">
                <a:solidFill>
                  <a:schemeClr val="tx1"/>
                </a:solidFill>
              </a:rPr>
              <a:t>Discussão</a:t>
            </a:r>
            <a:endParaRPr lang="pt-BR" sz="3200" b="1" dirty="0">
              <a:solidFill>
                <a:schemeClr val="tx1"/>
              </a:solidFill>
            </a:endParaRPr>
          </a:p>
        </p:txBody>
      </p:sp>
      <p:sp>
        <p:nvSpPr>
          <p:cNvPr id="7" name="Retângulo 6"/>
          <p:cNvSpPr/>
          <p:nvPr/>
        </p:nvSpPr>
        <p:spPr>
          <a:xfrm>
            <a:off x="827584" y="1412776"/>
            <a:ext cx="72728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solidFill>
                  <a:srgbClr val="C00000"/>
                </a:solidFill>
              </a:rPr>
              <a:t>O desenvolvimento da intervenção</a:t>
            </a:r>
            <a:endParaRPr lang="pt-BR" sz="3200" dirty="0">
              <a:solidFill>
                <a:srgbClr val="C00000"/>
              </a:solidFill>
            </a:endParaRPr>
          </a:p>
        </p:txBody>
      </p:sp>
      <p:sp>
        <p:nvSpPr>
          <p:cNvPr id="8" name="Retângulo 7"/>
          <p:cNvSpPr/>
          <p:nvPr/>
        </p:nvSpPr>
        <p:spPr>
          <a:xfrm>
            <a:off x="1043608" y="2780928"/>
            <a:ext cx="151216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Aumento na cobertura </a:t>
            </a:r>
            <a:endParaRPr lang="pt-BR" dirty="0"/>
          </a:p>
        </p:txBody>
      </p:sp>
      <p:sp>
        <p:nvSpPr>
          <p:cNvPr id="11" name="Retângulo 10"/>
          <p:cNvSpPr/>
          <p:nvPr/>
        </p:nvSpPr>
        <p:spPr>
          <a:xfrm>
            <a:off x="3081536" y="2780928"/>
            <a:ext cx="21385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smtClean="0"/>
              <a:t>Organização do registro e Arquivo</a:t>
            </a:r>
            <a:endParaRPr lang="pt-BR" sz="2000" dirty="0"/>
          </a:p>
        </p:txBody>
      </p:sp>
      <p:sp>
        <p:nvSpPr>
          <p:cNvPr id="12" name="Retângulo 11"/>
          <p:cNvSpPr/>
          <p:nvPr/>
        </p:nvSpPr>
        <p:spPr>
          <a:xfrm>
            <a:off x="5868144" y="2780928"/>
            <a:ext cx="244827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smtClean="0"/>
              <a:t>Implementação das ações de qualidade da atenção</a:t>
            </a:r>
            <a:endParaRPr lang="pt-BR" sz="2000" dirty="0"/>
          </a:p>
        </p:txBody>
      </p:sp>
      <p:sp>
        <p:nvSpPr>
          <p:cNvPr id="13" name="Seta para a direita 12"/>
          <p:cNvSpPr/>
          <p:nvPr/>
        </p:nvSpPr>
        <p:spPr>
          <a:xfrm>
            <a:off x="2636374" y="3054630"/>
            <a:ext cx="30973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Seta para a direita 13"/>
          <p:cNvSpPr/>
          <p:nvPr/>
        </p:nvSpPr>
        <p:spPr>
          <a:xfrm>
            <a:off x="5297302" y="3054630"/>
            <a:ext cx="43204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1443509" y="4653136"/>
            <a:ext cx="636407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smtClean="0"/>
              <a:t>Avanços nos cuidados da saúde das  Gestantes, Puérperas e Recém-Nascidos</a:t>
            </a:r>
            <a:endParaRPr lang="pt-BR" sz="2800" dirty="0"/>
          </a:p>
        </p:txBody>
      </p:sp>
      <p:cxnSp>
        <p:nvCxnSpPr>
          <p:cNvPr id="17" name="Conector de seta reta 16"/>
          <p:cNvCxnSpPr/>
          <p:nvPr/>
        </p:nvCxnSpPr>
        <p:spPr>
          <a:xfrm>
            <a:off x="1259632" y="3738736"/>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p:nvPr/>
        </p:nvCxnSpPr>
        <p:spPr>
          <a:xfrm>
            <a:off x="6827706" y="3738736"/>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ector de seta reta 20"/>
          <p:cNvCxnSpPr/>
          <p:nvPr/>
        </p:nvCxnSpPr>
        <p:spPr>
          <a:xfrm>
            <a:off x="4150804" y="3738736"/>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8925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872067" y="2348880"/>
            <a:ext cx="7732381" cy="3777283"/>
          </a:xfrm>
        </p:spPr>
        <p:txBody>
          <a:bodyPr/>
          <a:lstStyle/>
          <a:p>
            <a:r>
              <a:rPr lang="pt-BR" sz="2600" dirty="0" smtClean="0">
                <a:solidFill>
                  <a:schemeClr val="tx1"/>
                </a:solidFill>
              </a:rPr>
              <a:t>Integração e </a:t>
            </a:r>
            <a:r>
              <a:rPr lang="pt-BR" sz="2600" dirty="0">
                <a:solidFill>
                  <a:schemeClr val="tx1"/>
                </a:solidFill>
              </a:rPr>
              <a:t>trabalho em </a:t>
            </a:r>
            <a:r>
              <a:rPr lang="pt-BR" sz="2600" dirty="0" smtClean="0">
                <a:solidFill>
                  <a:schemeClr val="tx1"/>
                </a:solidFill>
              </a:rPr>
              <a:t>equipe da </a:t>
            </a:r>
            <a:r>
              <a:rPr lang="pt-BR" sz="2600" dirty="0">
                <a:solidFill>
                  <a:schemeClr val="tx1"/>
                </a:solidFill>
              </a:rPr>
              <a:t>médica, odontólogos, enfermeiros, técnicos de enfermagem </a:t>
            </a:r>
            <a:r>
              <a:rPr lang="pt-BR" sz="2600" dirty="0" smtClean="0">
                <a:solidFill>
                  <a:schemeClr val="tx1"/>
                </a:solidFill>
              </a:rPr>
              <a:t>e de saúde bucal, e ACS.</a:t>
            </a:r>
          </a:p>
          <a:p>
            <a:r>
              <a:rPr lang="pt-BR" sz="2600" dirty="0" smtClean="0">
                <a:solidFill>
                  <a:schemeClr val="tx1"/>
                </a:solidFill>
              </a:rPr>
              <a:t>Papel definido dos membros da equipe, </a:t>
            </a:r>
            <a:r>
              <a:rPr lang="pt-BR" sz="2600" dirty="0">
                <a:solidFill>
                  <a:schemeClr val="tx1"/>
                </a:solidFill>
              </a:rPr>
              <a:t>e cada qual conhece sua função.</a:t>
            </a:r>
          </a:p>
          <a:p>
            <a:endParaRPr lang="pt-BR" sz="3600" b="1" dirty="0">
              <a:solidFill>
                <a:schemeClr val="tx1"/>
              </a:solidFill>
            </a:endParaRPr>
          </a:p>
        </p:txBody>
      </p:sp>
      <p:sp>
        <p:nvSpPr>
          <p:cNvPr id="3" name="Retângulo 2"/>
          <p:cNvSpPr/>
          <p:nvPr/>
        </p:nvSpPr>
        <p:spPr>
          <a:xfrm>
            <a:off x="539552" y="1556792"/>
            <a:ext cx="6840760" cy="492443"/>
          </a:xfrm>
          <a:prstGeom prst="rect">
            <a:avLst/>
          </a:prstGeom>
        </p:spPr>
        <p:txBody>
          <a:bodyPr wrap="square">
            <a:spAutoFit/>
          </a:bodyPr>
          <a:lstStyle/>
          <a:p>
            <a:pPr algn="just"/>
            <a:r>
              <a:rPr lang="pt-BR" sz="2600" dirty="0">
                <a:cs typeface="Arial" pitchFamily="34" charset="0"/>
              </a:rPr>
              <a:t>Impacto para a </a:t>
            </a:r>
            <a:r>
              <a:rPr lang="pt-BR" sz="2600" dirty="0" smtClean="0">
                <a:cs typeface="Arial" pitchFamily="34" charset="0"/>
              </a:rPr>
              <a:t>equipe e serviço  </a:t>
            </a:r>
            <a:endParaRPr lang="pt-BR" sz="2600" dirty="0">
              <a:cs typeface="Arial" pitchFamily="34" charset="0"/>
            </a:endParaRPr>
          </a:p>
        </p:txBody>
      </p:sp>
      <p:sp>
        <p:nvSpPr>
          <p:cNvPr id="4" name="Título 3"/>
          <p:cNvSpPr>
            <a:spLocks noGrp="1"/>
          </p:cNvSpPr>
          <p:nvPr>
            <p:ph type="title"/>
          </p:nvPr>
        </p:nvSpPr>
        <p:spPr>
          <a:xfrm>
            <a:off x="457200" y="338328"/>
            <a:ext cx="8229600" cy="858424"/>
          </a:xfrm>
        </p:spPr>
        <p:txBody>
          <a:bodyPr>
            <a:normAutofit/>
          </a:bodyPr>
          <a:lstStyle/>
          <a:p>
            <a:r>
              <a:rPr lang="pt-BR" sz="3200" b="1" dirty="0" smtClean="0">
                <a:solidFill>
                  <a:schemeClr val="tx1"/>
                </a:solidFill>
              </a:rPr>
              <a:t>Discussão</a:t>
            </a:r>
            <a:endParaRPr lang="pt-BR" sz="3200" b="1" dirty="0">
              <a:solidFill>
                <a:schemeClr val="tx1"/>
              </a:solidFill>
            </a:endParaRPr>
          </a:p>
        </p:txBody>
      </p:sp>
    </p:spTree>
    <p:extLst>
      <p:ext uri="{BB962C8B-B14F-4D97-AF65-F5344CB8AC3E}">
        <p14:creationId xmlns:p14="http://schemas.microsoft.com/office/powerpoint/2010/main" val="40077468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899592" y="2420888"/>
            <a:ext cx="7408333" cy="2736304"/>
          </a:xfrm>
        </p:spPr>
        <p:txBody>
          <a:bodyPr>
            <a:normAutofit/>
          </a:bodyPr>
          <a:lstStyle/>
          <a:p>
            <a:r>
              <a:rPr lang="pt-BR" dirty="0"/>
              <a:t> </a:t>
            </a:r>
            <a:r>
              <a:rPr lang="pt-BR" sz="2600" dirty="0">
                <a:solidFill>
                  <a:schemeClr val="tx1"/>
                </a:solidFill>
              </a:rPr>
              <a:t>Ganhos no engajamento público, com a participação de gestantes e família no autocuidado durante o pré-natal e puerpério. </a:t>
            </a:r>
            <a:endParaRPr lang="pt-BR" sz="2600" dirty="0" smtClean="0">
              <a:solidFill>
                <a:schemeClr val="tx1"/>
              </a:solidFill>
            </a:endParaRPr>
          </a:p>
          <a:p>
            <a:r>
              <a:rPr lang="pt-BR" sz="2600" dirty="0" smtClean="0">
                <a:solidFill>
                  <a:schemeClr val="tx1"/>
                </a:solidFill>
              </a:rPr>
              <a:t>Melhora da </a:t>
            </a:r>
            <a:r>
              <a:rPr lang="pt-BR" sz="2600" dirty="0">
                <a:solidFill>
                  <a:schemeClr val="tx1"/>
                </a:solidFill>
              </a:rPr>
              <a:t>adesão das gestantes e família ao programa, comparecendo com maior regularidade às consultas programadas</a:t>
            </a:r>
            <a:r>
              <a:rPr lang="pt-BR" sz="2600" dirty="0" smtClean="0">
                <a:solidFill>
                  <a:schemeClr val="tx1"/>
                </a:solidFill>
              </a:rPr>
              <a:t>.</a:t>
            </a:r>
            <a:endParaRPr lang="pt-BR" sz="2600" dirty="0">
              <a:solidFill>
                <a:schemeClr val="tx1"/>
              </a:solidFill>
            </a:endParaRPr>
          </a:p>
        </p:txBody>
      </p:sp>
      <p:sp>
        <p:nvSpPr>
          <p:cNvPr id="3" name="Retângulo 2"/>
          <p:cNvSpPr/>
          <p:nvPr/>
        </p:nvSpPr>
        <p:spPr>
          <a:xfrm>
            <a:off x="661864" y="1644188"/>
            <a:ext cx="5184576" cy="492443"/>
          </a:xfrm>
          <a:prstGeom prst="rect">
            <a:avLst/>
          </a:prstGeom>
        </p:spPr>
        <p:txBody>
          <a:bodyPr wrap="square">
            <a:spAutoFit/>
          </a:bodyPr>
          <a:lstStyle/>
          <a:p>
            <a:pPr algn="just"/>
            <a:r>
              <a:rPr lang="pt-BR" sz="2600" dirty="0">
                <a:latin typeface="+mj-lt"/>
                <a:cs typeface="Arial" pitchFamily="34" charset="0"/>
              </a:rPr>
              <a:t>Impacto para a </a:t>
            </a:r>
            <a:r>
              <a:rPr lang="pt-BR" sz="2600" dirty="0" smtClean="0">
                <a:latin typeface="+mj-lt"/>
                <a:cs typeface="Arial" pitchFamily="34" charset="0"/>
              </a:rPr>
              <a:t>comunidade </a:t>
            </a:r>
            <a:endParaRPr lang="pt-BR" sz="2600" dirty="0">
              <a:latin typeface="+mj-lt"/>
              <a:cs typeface="Arial" pitchFamily="34" charset="0"/>
            </a:endParaRPr>
          </a:p>
        </p:txBody>
      </p:sp>
      <p:sp>
        <p:nvSpPr>
          <p:cNvPr id="4" name="Título 3"/>
          <p:cNvSpPr>
            <a:spLocks noGrp="1"/>
          </p:cNvSpPr>
          <p:nvPr>
            <p:ph type="title"/>
          </p:nvPr>
        </p:nvSpPr>
        <p:spPr>
          <a:xfrm>
            <a:off x="457200" y="338328"/>
            <a:ext cx="8229600" cy="858424"/>
          </a:xfrm>
        </p:spPr>
        <p:txBody>
          <a:bodyPr>
            <a:normAutofit/>
          </a:bodyPr>
          <a:lstStyle/>
          <a:p>
            <a:r>
              <a:rPr lang="pt-BR" sz="3200" b="1" dirty="0" smtClean="0">
                <a:solidFill>
                  <a:schemeClr val="tx1"/>
                </a:solidFill>
              </a:rPr>
              <a:t>Discussão</a:t>
            </a:r>
            <a:endParaRPr lang="pt-BR" sz="3200" b="1" dirty="0">
              <a:solidFill>
                <a:schemeClr val="tx1"/>
              </a:solidFill>
            </a:endParaRPr>
          </a:p>
        </p:txBody>
      </p:sp>
    </p:spTree>
    <p:extLst>
      <p:ext uri="{BB962C8B-B14F-4D97-AF65-F5344CB8AC3E}">
        <p14:creationId xmlns:p14="http://schemas.microsoft.com/office/powerpoint/2010/main" val="1019056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404664"/>
            <a:ext cx="8208912" cy="6192688"/>
          </a:xfrm>
          <a:prstGeom prst="rect">
            <a:avLst/>
          </a:prstGeom>
        </p:spPr>
      </p:pic>
    </p:spTree>
    <p:extLst>
      <p:ext uri="{BB962C8B-B14F-4D97-AF65-F5344CB8AC3E}">
        <p14:creationId xmlns:p14="http://schemas.microsoft.com/office/powerpoint/2010/main" val="2273045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95536" y="1952588"/>
            <a:ext cx="8352927" cy="3780668"/>
          </a:xfrm>
        </p:spPr>
        <p:txBody>
          <a:bodyPr>
            <a:noAutofit/>
          </a:bodyPr>
          <a:lstStyle/>
          <a:p>
            <a:r>
              <a:rPr lang="pt-BR" sz="2800" dirty="0" smtClean="0">
                <a:solidFill>
                  <a:schemeClr val="tx1"/>
                </a:solidFill>
              </a:rPr>
              <a:t>Superar algumas </a:t>
            </a:r>
            <a:r>
              <a:rPr lang="pt-BR" sz="2800" dirty="0">
                <a:solidFill>
                  <a:schemeClr val="tx1"/>
                </a:solidFill>
              </a:rPr>
              <a:t>das diﬁculdades </a:t>
            </a:r>
            <a:r>
              <a:rPr lang="pt-BR" sz="2800" dirty="0" smtClean="0">
                <a:solidFill>
                  <a:schemeClr val="tx1"/>
                </a:solidFill>
              </a:rPr>
              <a:t>apresentadas , </a:t>
            </a:r>
            <a:r>
              <a:rPr lang="pt-BR" sz="2800" dirty="0">
                <a:solidFill>
                  <a:schemeClr val="tx1"/>
                </a:solidFill>
              </a:rPr>
              <a:t>em particular com </a:t>
            </a:r>
            <a:r>
              <a:rPr lang="pt-BR" sz="2800" dirty="0" smtClean="0">
                <a:solidFill>
                  <a:schemeClr val="tx1"/>
                </a:solidFill>
              </a:rPr>
              <a:t>a coleta de exames em outro município que afeta avaliação, muitas por escasso recurso não faz, </a:t>
            </a:r>
            <a:r>
              <a:rPr lang="pt-BR" sz="2800" dirty="0">
                <a:solidFill>
                  <a:schemeClr val="tx1"/>
                </a:solidFill>
              </a:rPr>
              <a:t>desenvolvimento de um trabalho de comunicação mais estreito com a comunidade sobre a importância dos atendimentos nestas duas etapas na vida de uma mulher e sua família como é a </a:t>
            </a:r>
            <a:r>
              <a:rPr lang="pt-BR" sz="2800" dirty="0" smtClean="0">
                <a:solidFill>
                  <a:schemeClr val="tx1"/>
                </a:solidFill>
              </a:rPr>
              <a:t>gravidez e </a:t>
            </a:r>
            <a:r>
              <a:rPr lang="pt-BR" sz="2800" dirty="0">
                <a:solidFill>
                  <a:schemeClr val="tx1"/>
                </a:solidFill>
              </a:rPr>
              <a:t>o puerpério.</a:t>
            </a:r>
          </a:p>
        </p:txBody>
      </p:sp>
      <p:sp>
        <p:nvSpPr>
          <p:cNvPr id="3" name="Título 3"/>
          <p:cNvSpPr>
            <a:spLocks noGrp="1"/>
          </p:cNvSpPr>
          <p:nvPr>
            <p:ph type="title"/>
          </p:nvPr>
        </p:nvSpPr>
        <p:spPr>
          <a:xfrm>
            <a:off x="457200" y="338328"/>
            <a:ext cx="8229600" cy="858424"/>
          </a:xfrm>
        </p:spPr>
        <p:txBody>
          <a:bodyPr>
            <a:normAutofit/>
          </a:bodyPr>
          <a:lstStyle/>
          <a:p>
            <a:r>
              <a:rPr lang="pt-BR" sz="3200" b="1" dirty="0" smtClean="0">
                <a:solidFill>
                  <a:schemeClr val="tx1"/>
                </a:solidFill>
              </a:rPr>
              <a:t>Discussão</a:t>
            </a:r>
            <a:endParaRPr lang="pt-BR" sz="3200" b="1" dirty="0">
              <a:solidFill>
                <a:schemeClr val="tx1"/>
              </a:solidFill>
            </a:endParaRPr>
          </a:p>
        </p:txBody>
      </p:sp>
      <p:sp>
        <p:nvSpPr>
          <p:cNvPr id="4" name="Retângulo 3"/>
          <p:cNvSpPr/>
          <p:nvPr/>
        </p:nvSpPr>
        <p:spPr>
          <a:xfrm>
            <a:off x="611560" y="1460145"/>
            <a:ext cx="7488832" cy="492443"/>
          </a:xfrm>
          <a:prstGeom prst="rect">
            <a:avLst/>
          </a:prstGeom>
        </p:spPr>
        <p:txBody>
          <a:bodyPr wrap="square">
            <a:spAutoFit/>
          </a:bodyPr>
          <a:lstStyle/>
          <a:p>
            <a:r>
              <a:rPr lang="pt-BR" sz="2600" dirty="0" smtClean="0">
                <a:cs typeface="Arial" panose="020B0604020202020204" pitchFamily="34" charset="0"/>
              </a:rPr>
              <a:t>Incorporação </a:t>
            </a:r>
            <a:r>
              <a:rPr lang="pt-BR" sz="2600" dirty="0">
                <a:cs typeface="Arial" panose="020B0604020202020204" pitchFamily="34" charset="0"/>
              </a:rPr>
              <a:t>da intervenção à rotina do serviço </a:t>
            </a:r>
            <a:endParaRPr lang="pt-BR" sz="2600" dirty="0"/>
          </a:p>
        </p:txBody>
      </p:sp>
    </p:spTree>
    <p:extLst>
      <p:ext uri="{BB962C8B-B14F-4D97-AF65-F5344CB8AC3E}">
        <p14:creationId xmlns:p14="http://schemas.microsoft.com/office/powerpoint/2010/main" val="5827510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95536" y="2636912"/>
            <a:ext cx="8280919" cy="3450696"/>
          </a:xfrm>
        </p:spPr>
        <p:txBody>
          <a:bodyPr>
            <a:noAutofit/>
          </a:bodyPr>
          <a:lstStyle/>
          <a:p>
            <a:r>
              <a:rPr lang="pt-BR" sz="2600" dirty="0">
                <a:solidFill>
                  <a:schemeClr val="tx1"/>
                </a:solidFill>
              </a:rPr>
              <a:t>A cada passo </a:t>
            </a:r>
            <a:r>
              <a:rPr lang="pt-BR" sz="2600" dirty="0" smtClean="0">
                <a:solidFill>
                  <a:schemeClr val="tx1"/>
                </a:solidFill>
              </a:rPr>
              <a:t>aprofundava conhecimentos médico </a:t>
            </a:r>
            <a:r>
              <a:rPr lang="pt-BR" sz="2600" dirty="0">
                <a:solidFill>
                  <a:schemeClr val="tx1"/>
                </a:solidFill>
              </a:rPr>
              <a:t>e geral </a:t>
            </a:r>
            <a:r>
              <a:rPr lang="pt-BR" sz="2600" dirty="0" smtClean="0">
                <a:solidFill>
                  <a:schemeClr val="tx1"/>
                </a:solidFill>
              </a:rPr>
              <a:t>do Brasil</a:t>
            </a:r>
            <a:r>
              <a:rPr lang="pt-BR" sz="2600" dirty="0">
                <a:solidFill>
                  <a:schemeClr val="tx1"/>
                </a:solidFill>
              </a:rPr>
              <a:t>, </a:t>
            </a:r>
            <a:r>
              <a:rPr lang="pt-BR" sz="2600" dirty="0" smtClean="0">
                <a:solidFill>
                  <a:schemeClr val="tx1"/>
                </a:solidFill>
              </a:rPr>
              <a:t>com </a:t>
            </a:r>
            <a:r>
              <a:rPr lang="pt-BR" sz="2600" dirty="0">
                <a:solidFill>
                  <a:schemeClr val="tx1"/>
                </a:solidFill>
              </a:rPr>
              <a:t>expectativas </a:t>
            </a:r>
            <a:r>
              <a:rPr lang="pt-BR" sz="2600" dirty="0" smtClean="0">
                <a:solidFill>
                  <a:schemeClr val="tx1"/>
                </a:solidFill>
              </a:rPr>
              <a:t>se cumprindo </a:t>
            </a:r>
            <a:r>
              <a:rPr lang="pt-BR" sz="2600" dirty="0">
                <a:solidFill>
                  <a:schemeClr val="tx1"/>
                </a:solidFill>
              </a:rPr>
              <a:t>e superando, </a:t>
            </a:r>
            <a:r>
              <a:rPr lang="pt-BR" sz="2600" dirty="0" smtClean="0">
                <a:solidFill>
                  <a:schemeClr val="tx1"/>
                </a:solidFill>
              </a:rPr>
              <a:t> e os </a:t>
            </a:r>
            <a:r>
              <a:rPr lang="pt-BR" sz="2600" dirty="0">
                <a:solidFill>
                  <a:schemeClr val="tx1"/>
                </a:solidFill>
              </a:rPr>
              <a:t>encontros com os colegas e professores ajudavam esclarecer dúvidas</a:t>
            </a:r>
            <a:r>
              <a:rPr lang="pt-BR" sz="2600" dirty="0" smtClean="0">
                <a:solidFill>
                  <a:schemeClr val="tx1"/>
                </a:solidFill>
              </a:rPr>
              <a:t>.</a:t>
            </a:r>
          </a:p>
          <a:p>
            <a:endParaRPr lang="pt-BR" sz="2000" dirty="0">
              <a:solidFill>
                <a:schemeClr val="tx1"/>
              </a:solidFill>
            </a:endParaRPr>
          </a:p>
          <a:p>
            <a:r>
              <a:rPr lang="pt-BR" sz="2600" dirty="0">
                <a:solidFill>
                  <a:schemeClr val="tx1"/>
                </a:solidFill>
              </a:rPr>
              <a:t>Muitas dificuldades foram encontradas e enfrentadas durante este longo caminho, situações com internet nestas cidades de interior.</a:t>
            </a:r>
          </a:p>
          <a:p>
            <a:endParaRPr lang="pt-BR" sz="2600" dirty="0">
              <a:solidFill>
                <a:schemeClr val="tx1"/>
              </a:solidFill>
            </a:endParaRPr>
          </a:p>
        </p:txBody>
      </p:sp>
      <p:sp>
        <p:nvSpPr>
          <p:cNvPr id="3" name="Título 2"/>
          <p:cNvSpPr>
            <a:spLocks noGrp="1"/>
          </p:cNvSpPr>
          <p:nvPr>
            <p:ph type="title"/>
          </p:nvPr>
        </p:nvSpPr>
        <p:spPr>
          <a:xfrm>
            <a:off x="467544" y="332656"/>
            <a:ext cx="8229600" cy="1252728"/>
          </a:xfrm>
        </p:spPr>
        <p:txBody>
          <a:bodyPr>
            <a:normAutofit/>
          </a:bodyPr>
          <a:lstStyle/>
          <a:p>
            <a:r>
              <a:rPr lang="pt-BR" sz="3200" b="1" dirty="0" smtClean="0">
                <a:solidFill>
                  <a:schemeClr val="tx1"/>
                </a:solidFill>
              </a:rPr>
              <a:t>Reflexão </a:t>
            </a:r>
            <a:r>
              <a:rPr lang="pt-BR" sz="3200" b="1" dirty="0">
                <a:solidFill>
                  <a:schemeClr val="tx1"/>
                </a:solidFill>
              </a:rPr>
              <a:t>crítica sobre o processo pessoal de aprendizagem</a:t>
            </a:r>
          </a:p>
        </p:txBody>
      </p:sp>
      <p:sp>
        <p:nvSpPr>
          <p:cNvPr id="4" name="Título 1"/>
          <p:cNvSpPr txBox="1">
            <a:spLocks/>
          </p:cNvSpPr>
          <p:nvPr/>
        </p:nvSpPr>
        <p:spPr>
          <a:xfrm>
            <a:off x="672104" y="1700808"/>
            <a:ext cx="3960440" cy="576064"/>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pt-BR" sz="2600" dirty="0" smtClean="0">
                <a:solidFill>
                  <a:schemeClr val="tx1"/>
                </a:solidFill>
                <a:cs typeface="Arial" pitchFamily="34" charset="0"/>
              </a:rPr>
              <a:t>Expectativas iniciais</a:t>
            </a:r>
          </a:p>
        </p:txBody>
      </p:sp>
    </p:spTree>
    <p:extLst>
      <p:ext uri="{BB962C8B-B14F-4D97-AF65-F5344CB8AC3E}">
        <p14:creationId xmlns:p14="http://schemas.microsoft.com/office/powerpoint/2010/main" val="40309173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95536" y="2420888"/>
            <a:ext cx="8136904" cy="3240360"/>
          </a:xfrm>
        </p:spPr>
        <p:txBody>
          <a:bodyPr/>
          <a:lstStyle/>
          <a:p>
            <a:r>
              <a:rPr lang="pt-BR" sz="2600" dirty="0">
                <a:solidFill>
                  <a:schemeClr val="tx1"/>
                </a:solidFill>
              </a:rPr>
              <a:t>Gostei dos casos clínicos interativos, </a:t>
            </a:r>
            <a:r>
              <a:rPr lang="pt-BR" sz="2600" dirty="0" smtClean="0">
                <a:solidFill>
                  <a:schemeClr val="tx1"/>
                </a:solidFill>
              </a:rPr>
              <a:t>sobre doenças </a:t>
            </a:r>
            <a:r>
              <a:rPr lang="pt-BR" sz="2600" dirty="0">
                <a:solidFill>
                  <a:schemeClr val="tx1"/>
                </a:solidFill>
              </a:rPr>
              <a:t>muito frequentes </a:t>
            </a:r>
            <a:r>
              <a:rPr lang="pt-BR" sz="2600" dirty="0" smtClean="0">
                <a:solidFill>
                  <a:schemeClr val="tx1"/>
                </a:solidFill>
              </a:rPr>
              <a:t>na APS, </a:t>
            </a:r>
            <a:r>
              <a:rPr lang="pt-BR" sz="2600" dirty="0">
                <a:solidFill>
                  <a:schemeClr val="tx1"/>
                </a:solidFill>
              </a:rPr>
              <a:t>ajudando a perfeiçoar os conhecimentos. </a:t>
            </a:r>
            <a:endParaRPr lang="pt-BR" sz="2600" dirty="0" smtClean="0">
              <a:solidFill>
                <a:schemeClr val="tx1"/>
              </a:solidFill>
            </a:endParaRPr>
          </a:p>
          <a:p>
            <a:endParaRPr lang="pt-BR" sz="2000" dirty="0">
              <a:solidFill>
                <a:schemeClr val="tx1"/>
              </a:solidFill>
            </a:endParaRPr>
          </a:p>
          <a:p>
            <a:r>
              <a:rPr lang="pt-BR" sz="2600" dirty="0" smtClean="0">
                <a:solidFill>
                  <a:schemeClr val="tx1"/>
                </a:solidFill>
              </a:rPr>
              <a:t>Conhecer  e trabalhar com dados sobre a situação de saúde, </a:t>
            </a:r>
            <a:r>
              <a:rPr lang="pt-BR" sz="2600" dirty="0">
                <a:solidFill>
                  <a:schemeClr val="tx1"/>
                </a:solidFill>
              </a:rPr>
              <a:t>mudar estratégias de trabalho para atingir </a:t>
            </a:r>
            <a:r>
              <a:rPr lang="pt-BR" sz="2600" dirty="0" smtClean="0">
                <a:solidFill>
                  <a:schemeClr val="tx1"/>
                </a:solidFill>
              </a:rPr>
              <a:t> metas, conhecer outros </a:t>
            </a:r>
            <a:r>
              <a:rPr lang="pt-BR" sz="2600" dirty="0">
                <a:solidFill>
                  <a:schemeClr val="tx1"/>
                </a:solidFill>
              </a:rPr>
              <a:t>métodos de </a:t>
            </a:r>
            <a:r>
              <a:rPr lang="pt-BR" sz="2600" dirty="0" smtClean="0">
                <a:solidFill>
                  <a:schemeClr val="tx1"/>
                </a:solidFill>
              </a:rPr>
              <a:t>trabalho.</a:t>
            </a:r>
            <a:endParaRPr lang="pt-BR" sz="2600" dirty="0">
              <a:solidFill>
                <a:schemeClr val="tx1"/>
              </a:solidFill>
            </a:endParaRPr>
          </a:p>
          <a:p>
            <a:pPr marL="0" indent="0">
              <a:buNone/>
            </a:pPr>
            <a:endParaRPr lang="pt-BR" dirty="0"/>
          </a:p>
        </p:txBody>
      </p:sp>
      <p:sp>
        <p:nvSpPr>
          <p:cNvPr id="3" name="Título 2"/>
          <p:cNvSpPr>
            <a:spLocks noGrp="1"/>
          </p:cNvSpPr>
          <p:nvPr>
            <p:ph type="title"/>
          </p:nvPr>
        </p:nvSpPr>
        <p:spPr>
          <a:xfrm>
            <a:off x="467544" y="332656"/>
            <a:ext cx="8229600" cy="1252728"/>
          </a:xfrm>
        </p:spPr>
        <p:txBody>
          <a:bodyPr>
            <a:normAutofit/>
          </a:bodyPr>
          <a:lstStyle/>
          <a:p>
            <a:r>
              <a:rPr lang="pt-BR" sz="3200" b="1" dirty="0" smtClean="0">
                <a:solidFill>
                  <a:schemeClr val="tx1"/>
                </a:solidFill>
              </a:rPr>
              <a:t>Reflexão </a:t>
            </a:r>
            <a:r>
              <a:rPr lang="pt-BR" sz="3200" b="1" dirty="0">
                <a:solidFill>
                  <a:schemeClr val="tx1"/>
                </a:solidFill>
              </a:rPr>
              <a:t>crítica sobre o processo pessoal de aprendizagem</a:t>
            </a:r>
          </a:p>
        </p:txBody>
      </p:sp>
      <p:sp>
        <p:nvSpPr>
          <p:cNvPr id="4" name="Título 1"/>
          <p:cNvSpPr txBox="1">
            <a:spLocks/>
          </p:cNvSpPr>
          <p:nvPr/>
        </p:nvSpPr>
        <p:spPr>
          <a:xfrm>
            <a:off x="395536" y="1628800"/>
            <a:ext cx="5616624" cy="576064"/>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pt-BR" sz="2600" dirty="0" smtClean="0">
                <a:solidFill>
                  <a:schemeClr val="tx1"/>
                </a:solidFill>
                <a:latin typeface="+mn-lt"/>
                <a:cs typeface="Arial" pitchFamily="34" charset="0"/>
              </a:rPr>
              <a:t>Aprendizado relevante</a:t>
            </a:r>
          </a:p>
        </p:txBody>
      </p:sp>
    </p:spTree>
    <p:extLst>
      <p:ext uri="{BB962C8B-B14F-4D97-AF65-F5344CB8AC3E}">
        <p14:creationId xmlns:p14="http://schemas.microsoft.com/office/powerpoint/2010/main" val="1478357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95536" y="1772816"/>
            <a:ext cx="8280920" cy="4104456"/>
          </a:xfrm>
        </p:spPr>
        <p:txBody>
          <a:bodyPr>
            <a:normAutofit/>
          </a:bodyPr>
          <a:lstStyle/>
          <a:p>
            <a:r>
              <a:rPr lang="pt-BR" sz="2600" b="1" dirty="0">
                <a:solidFill>
                  <a:schemeClr val="tx1"/>
                </a:solidFill>
              </a:rPr>
              <a:t>O significado do curso para minha prática profissional</a:t>
            </a:r>
            <a:r>
              <a:rPr lang="pt-BR" sz="2600" b="1" dirty="0" smtClean="0">
                <a:solidFill>
                  <a:schemeClr val="tx1"/>
                </a:solidFill>
              </a:rPr>
              <a:t>?</a:t>
            </a:r>
          </a:p>
          <a:p>
            <a:endParaRPr lang="pt-BR" sz="2600" dirty="0"/>
          </a:p>
          <a:p>
            <a:r>
              <a:rPr lang="pt-BR" sz="2600" dirty="0">
                <a:solidFill>
                  <a:schemeClr val="tx1"/>
                </a:solidFill>
              </a:rPr>
              <a:t>Como especialista de Medicina familiar conhecia como agir na comunidade para atingir a diferentes metas propostas, mais o curso deu a possibilidade de conhecer a situação de saúde </a:t>
            </a:r>
            <a:r>
              <a:rPr lang="pt-BR" sz="2600" dirty="0" smtClean="0">
                <a:solidFill>
                  <a:schemeClr val="tx1"/>
                </a:solidFill>
              </a:rPr>
              <a:t>no </a:t>
            </a:r>
            <a:r>
              <a:rPr lang="pt-BR" sz="2600" dirty="0">
                <a:solidFill>
                  <a:schemeClr val="tx1"/>
                </a:solidFill>
              </a:rPr>
              <a:t>Brasil, </a:t>
            </a:r>
            <a:r>
              <a:rPr lang="pt-BR" sz="2600" dirty="0" smtClean="0">
                <a:solidFill>
                  <a:schemeClr val="tx1"/>
                </a:solidFill>
              </a:rPr>
              <a:t>as morbidades mais frequentes, </a:t>
            </a:r>
            <a:r>
              <a:rPr lang="pt-BR" sz="2600" dirty="0">
                <a:solidFill>
                  <a:schemeClr val="tx1"/>
                </a:solidFill>
              </a:rPr>
              <a:t>seus protocolos de atendimento, perfeiçoar meus conhecimentos científicos e investigativos, interagir com outros colegas, professores e </a:t>
            </a:r>
            <a:r>
              <a:rPr lang="pt-BR" sz="2600" dirty="0" smtClean="0">
                <a:solidFill>
                  <a:schemeClr val="tx1"/>
                </a:solidFill>
              </a:rPr>
              <a:t>equipe. </a:t>
            </a:r>
            <a:endParaRPr lang="pt-BR" sz="2600" dirty="0">
              <a:solidFill>
                <a:schemeClr val="tx1"/>
              </a:solidFill>
            </a:endParaRPr>
          </a:p>
        </p:txBody>
      </p:sp>
      <p:sp>
        <p:nvSpPr>
          <p:cNvPr id="3" name="Título 2"/>
          <p:cNvSpPr>
            <a:spLocks noGrp="1"/>
          </p:cNvSpPr>
          <p:nvPr>
            <p:ph type="title"/>
          </p:nvPr>
        </p:nvSpPr>
        <p:spPr>
          <a:xfrm>
            <a:off x="539552" y="188640"/>
            <a:ext cx="8229600" cy="1252728"/>
          </a:xfrm>
        </p:spPr>
        <p:txBody>
          <a:bodyPr>
            <a:normAutofit/>
          </a:bodyPr>
          <a:lstStyle/>
          <a:p>
            <a:r>
              <a:rPr lang="pt-BR" sz="3200" b="1" dirty="0" smtClean="0">
                <a:solidFill>
                  <a:schemeClr val="tx1"/>
                </a:solidFill>
              </a:rPr>
              <a:t>Reflexão </a:t>
            </a:r>
            <a:r>
              <a:rPr lang="pt-BR" sz="3200" b="1" dirty="0">
                <a:solidFill>
                  <a:schemeClr val="tx1"/>
                </a:solidFill>
              </a:rPr>
              <a:t>crítica sobre o processo pessoal de aprendizagem</a:t>
            </a:r>
          </a:p>
        </p:txBody>
      </p:sp>
    </p:spTree>
    <p:extLst>
      <p:ext uri="{BB962C8B-B14F-4D97-AF65-F5344CB8AC3E}">
        <p14:creationId xmlns:p14="http://schemas.microsoft.com/office/powerpoint/2010/main" val="13065463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ço Reservado para Conteúdo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7863" y="3703340"/>
            <a:ext cx="3819525" cy="2148482"/>
          </a:xfrm>
        </p:spPr>
      </p:pic>
      <p:pic>
        <p:nvPicPr>
          <p:cNvPr id="12" name="Espaço Reservado para Conteúdo 11"/>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3702447"/>
            <a:ext cx="3822700" cy="2150268"/>
          </a:xfrm>
        </p:spPr>
      </p:pic>
      <p:pic>
        <p:nvPicPr>
          <p:cNvPr id="13" name="Image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8812" y="260648"/>
            <a:ext cx="3096344" cy="3312368"/>
          </a:xfrm>
          <a:prstGeom prst="rect">
            <a:avLst/>
          </a:prstGeom>
        </p:spPr>
      </p:pic>
      <p:pic>
        <p:nvPicPr>
          <p:cNvPr id="14" name="Image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045" y="404664"/>
            <a:ext cx="2892843" cy="3024336"/>
          </a:xfrm>
          <a:prstGeom prst="rect">
            <a:avLst/>
          </a:prstGeom>
        </p:spPr>
      </p:pic>
      <p:sp>
        <p:nvSpPr>
          <p:cNvPr id="15" name="Retângulo 14"/>
          <p:cNvSpPr/>
          <p:nvPr/>
        </p:nvSpPr>
        <p:spPr>
          <a:xfrm>
            <a:off x="2286000" y="2967335"/>
            <a:ext cx="4572000" cy="1015663"/>
          </a:xfrm>
          <a:prstGeom prst="rect">
            <a:avLst/>
          </a:prstGeom>
        </p:spPr>
        <p:txBody>
          <a:bodyPr>
            <a:spAutoFit/>
          </a:bodyPr>
          <a:lstStyle/>
          <a:p>
            <a:r>
              <a:rPr lang="pt-BR" sz="2000" b="1" dirty="0">
                <a:solidFill>
                  <a:schemeClr val="accent4">
                    <a:lumMod val="60000"/>
                    <a:lumOff val="40000"/>
                  </a:schemeClr>
                </a:solidFill>
              </a:rPr>
              <a:t>"A felicida</a:t>
            </a:r>
            <a:r>
              <a:rPr lang="pt-BR" sz="2000" b="1" dirty="0">
                <a:solidFill>
                  <a:schemeClr val="accent4">
                    <a:lumMod val="40000"/>
                    <a:lumOff val="60000"/>
                  </a:schemeClr>
                </a:solidFill>
              </a:rPr>
              <a:t>d</a:t>
            </a:r>
            <a:r>
              <a:rPr lang="pt-BR" sz="2000" b="1" dirty="0"/>
              <a:t>e</a:t>
            </a:r>
            <a:r>
              <a:rPr lang="pt-BR" sz="2000" b="1" dirty="0">
                <a:solidFill>
                  <a:schemeClr val="accent4">
                    <a:lumMod val="60000"/>
                    <a:lumOff val="40000"/>
                  </a:schemeClr>
                </a:solidFill>
              </a:rPr>
              <a:t> </a:t>
            </a:r>
            <a:r>
              <a:rPr lang="pt-BR" sz="2000" b="1" dirty="0"/>
              <a:t>de tua vida depende da qualidade de teus pensamentos".</a:t>
            </a:r>
          </a:p>
          <a:p>
            <a:r>
              <a:rPr lang="pt-BR" sz="2000" b="1" dirty="0"/>
              <a:t>                     Marco Aurélio</a:t>
            </a:r>
          </a:p>
        </p:txBody>
      </p:sp>
    </p:spTree>
    <p:extLst>
      <p:ext uri="{BB962C8B-B14F-4D97-AF65-F5344CB8AC3E}">
        <p14:creationId xmlns:p14="http://schemas.microsoft.com/office/powerpoint/2010/main" val="1678197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Espaço Reservado para Conteúdo 11"/>
          <p:cNvGraphicFramePr>
            <a:graphicFrameLocks noGrp="1"/>
          </p:cNvGraphicFramePr>
          <p:nvPr>
            <p:ph idx="1"/>
            <p:extLst>
              <p:ext uri="{D42A27DB-BD31-4B8C-83A1-F6EECF244321}">
                <p14:modId xmlns:p14="http://schemas.microsoft.com/office/powerpoint/2010/main" val="3826500163"/>
              </p:ext>
            </p:extLst>
          </p:nvPr>
        </p:nvGraphicFramePr>
        <p:xfrm>
          <a:off x="1115616" y="1844823"/>
          <a:ext cx="7128793" cy="4752529"/>
        </p:xfrm>
        <a:graphic>
          <a:graphicData uri="http://schemas.openxmlformats.org/drawingml/2006/table">
            <a:tbl>
              <a:tblPr firstRow="1" firstCol="1" bandRow="1"/>
              <a:tblGrid>
                <a:gridCol w="1885290"/>
                <a:gridCol w="1441583"/>
                <a:gridCol w="272317"/>
                <a:gridCol w="2142376"/>
                <a:gridCol w="1387227"/>
              </a:tblGrid>
              <a:tr h="919392">
                <a:tc>
                  <a:txBody>
                    <a:bodyPr/>
                    <a:lstStyle/>
                    <a:p>
                      <a:pPr>
                        <a:lnSpc>
                          <a:spcPct val="115000"/>
                        </a:lnSpc>
                        <a:spcAft>
                          <a:spcPts val="0"/>
                        </a:spcAft>
                      </a:pPr>
                      <a:r>
                        <a:rPr lang="pt-BR" sz="1100" b="1" dirty="0" smtClean="0">
                          <a:effectLst/>
                          <a:latin typeface="Calibri"/>
                          <a:ea typeface="Calibri"/>
                          <a:cs typeface="Times New Roman"/>
                        </a:rPr>
                        <a:t>Cozinha</a:t>
                      </a:r>
                      <a:r>
                        <a:rPr lang="pt-BR" sz="1100" b="1" baseline="0" dirty="0" smtClean="0">
                          <a:effectLst/>
                          <a:latin typeface="Calibri"/>
                          <a:ea typeface="Calibri"/>
                          <a:cs typeface="Times New Roman"/>
                        </a:rPr>
                        <a:t> </a:t>
                      </a:r>
                      <a:endParaRPr lang="pt-BR"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1100" b="1">
                          <a:effectLst/>
                          <a:latin typeface="Calibri"/>
                          <a:ea typeface="Calibri"/>
                          <a:cs typeface="Times New Roman"/>
                        </a:rPr>
                        <a:t>Farmácia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1100" b="1">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rowSpan="2">
                  <a:txBody>
                    <a:bodyPr/>
                    <a:lstStyle/>
                    <a:p>
                      <a:pPr>
                        <a:lnSpc>
                          <a:spcPct val="115000"/>
                        </a:lnSpc>
                        <a:spcAft>
                          <a:spcPts val="0"/>
                        </a:spcAft>
                      </a:pPr>
                      <a:r>
                        <a:rPr lang="pt-BR" sz="1100" b="1">
                          <a:effectLst/>
                          <a:latin typeface="Calibri"/>
                          <a:ea typeface="Calibri"/>
                          <a:cs typeface="Times New Roman"/>
                        </a:rPr>
                        <a:t> </a:t>
                      </a:r>
                    </a:p>
                    <a:p>
                      <a:pPr>
                        <a:lnSpc>
                          <a:spcPct val="115000"/>
                        </a:lnSpc>
                        <a:spcAft>
                          <a:spcPts val="0"/>
                        </a:spcAft>
                      </a:pPr>
                      <a:r>
                        <a:rPr lang="pt-BR" sz="1100" b="1">
                          <a:effectLst/>
                          <a:latin typeface="Calibri"/>
                          <a:ea typeface="Calibri"/>
                          <a:cs typeface="Times New Roman"/>
                        </a:rPr>
                        <a:t> </a:t>
                      </a:r>
                    </a:p>
                    <a:p>
                      <a:pPr>
                        <a:lnSpc>
                          <a:spcPct val="115000"/>
                        </a:lnSpc>
                        <a:spcAft>
                          <a:spcPts val="0"/>
                        </a:spcAft>
                      </a:pPr>
                      <a:r>
                        <a:rPr lang="pt-BR" sz="1100" b="1">
                          <a:effectLst/>
                          <a:latin typeface="Calibri"/>
                          <a:ea typeface="Calibri"/>
                          <a:cs typeface="Times New Roman"/>
                        </a:rPr>
                        <a:t> </a:t>
                      </a:r>
                    </a:p>
                    <a:p>
                      <a:pPr>
                        <a:lnSpc>
                          <a:spcPct val="115000"/>
                        </a:lnSpc>
                        <a:spcAft>
                          <a:spcPts val="0"/>
                        </a:spcAft>
                      </a:pPr>
                      <a:r>
                        <a:rPr lang="pt-BR" sz="1100" b="1">
                          <a:effectLst/>
                          <a:latin typeface="Calibri"/>
                          <a:ea typeface="Calibri"/>
                          <a:cs typeface="Times New Roman"/>
                        </a:rPr>
                        <a:t> </a:t>
                      </a:r>
                    </a:p>
                    <a:p>
                      <a:pPr>
                        <a:lnSpc>
                          <a:spcPct val="115000"/>
                        </a:lnSpc>
                        <a:spcAft>
                          <a:spcPts val="0"/>
                        </a:spcAft>
                      </a:pPr>
                      <a:r>
                        <a:rPr lang="pt-BR" sz="1100" b="1">
                          <a:effectLst/>
                          <a:latin typeface="Calibri"/>
                          <a:ea typeface="Calibri"/>
                          <a:cs typeface="Times New Roman"/>
                        </a:rPr>
                        <a:t> </a:t>
                      </a:r>
                    </a:p>
                    <a:p>
                      <a:pPr>
                        <a:lnSpc>
                          <a:spcPct val="115000"/>
                        </a:lnSpc>
                        <a:spcAft>
                          <a:spcPts val="0"/>
                        </a:spcAft>
                      </a:pPr>
                      <a:r>
                        <a:rPr lang="pt-BR" sz="1100" b="1">
                          <a:effectLst/>
                          <a:latin typeface="Calibri"/>
                          <a:ea typeface="Calibri"/>
                          <a:cs typeface="Times New Roman"/>
                        </a:rPr>
                        <a:t>Área de recepção</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1100" b="1">
                          <a:effectLst/>
                          <a:latin typeface="Calibri"/>
                          <a:ea typeface="Calibri"/>
                          <a:cs typeface="Times New Roman"/>
                        </a:rPr>
                        <a:t>Recepção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6097">
                <a:tc>
                  <a:txBody>
                    <a:bodyPr/>
                    <a:lstStyle/>
                    <a:p>
                      <a:pPr>
                        <a:lnSpc>
                          <a:spcPct val="115000"/>
                        </a:lnSpc>
                        <a:spcAft>
                          <a:spcPts val="0"/>
                        </a:spcAft>
                      </a:pPr>
                      <a:r>
                        <a:rPr lang="pt-BR" sz="1100" b="1">
                          <a:effectLst/>
                          <a:latin typeface="Calibri"/>
                          <a:ea typeface="Calibri"/>
                          <a:cs typeface="Times New Roman"/>
                        </a:rPr>
                        <a:t>Depósito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1100" b="1">
                          <a:effectLst/>
                          <a:latin typeface="Calibri"/>
                          <a:ea typeface="Calibri"/>
                          <a:cs typeface="Times New Roman"/>
                        </a:rPr>
                        <a:t>Banheiro</a:t>
                      </a:r>
                    </a:p>
                    <a:p>
                      <a:pPr>
                        <a:lnSpc>
                          <a:spcPct val="115000"/>
                        </a:lnSpc>
                        <a:spcAft>
                          <a:spcPts val="0"/>
                        </a:spcAft>
                      </a:pPr>
                      <a:r>
                        <a:rPr lang="pt-BR" sz="1100" b="1">
                          <a:effectLst/>
                          <a:latin typeface="Calibri"/>
                          <a:ea typeface="Calibri"/>
                          <a:cs typeface="Times New Roman"/>
                        </a:rPr>
                        <a:t>Usuários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1100" b="1">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vMerge="1">
                  <a:txBody>
                    <a:bodyPr/>
                    <a:lstStyle/>
                    <a:p>
                      <a:endParaRPr lang="pt-BR"/>
                    </a:p>
                  </a:txBody>
                  <a:tcPr/>
                </a:tc>
                <a:tc>
                  <a:txBody>
                    <a:bodyPr/>
                    <a:lstStyle/>
                    <a:p>
                      <a:pPr>
                        <a:lnSpc>
                          <a:spcPct val="115000"/>
                        </a:lnSpc>
                        <a:spcAft>
                          <a:spcPts val="0"/>
                        </a:spcAft>
                      </a:pPr>
                      <a:r>
                        <a:rPr lang="pt-BR" sz="1100" b="1">
                          <a:effectLst/>
                          <a:latin typeface="Calibri"/>
                          <a:ea typeface="Calibri"/>
                          <a:cs typeface="Times New Roman"/>
                        </a:rPr>
                        <a:t>ARQUIVO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264">
                <a:tc>
                  <a:txBody>
                    <a:bodyPr/>
                    <a:lstStyle/>
                    <a:p>
                      <a:pPr>
                        <a:lnSpc>
                          <a:spcPct val="115000"/>
                        </a:lnSpc>
                        <a:spcAft>
                          <a:spcPts val="0"/>
                        </a:spcAft>
                      </a:pPr>
                      <a:r>
                        <a:rPr lang="pt-BR" sz="1100" b="1">
                          <a:effectLst/>
                          <a:latin typeface="Calibri"/>
                          <a:ea typeface="Calibri"/>
                          <a:cs typeface="Times New Roman"/>
                        </a:rPr>
                        <a:t>Banheiros Dos Trabalhadores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nSpc>
                          <a:spcPct val="115000"/>
                        </a:lnSpc>
                        <a:spcAft>
                          <a:spcPts val="0"/>
                        </a:spcAft>
                      </a:pPr>
                      <a:r>
                        <a:rPr lang="pt-BR" sz="1100" b="1">
                          <a:effectLst/>
                          <a:latin typeface="Calibri"/>
                          <a:ea typeface="Calibri"/>
                          <a:cs typeface="Times New Roman"/>
                        </a:rPr>
                        <a:t>Consulta Médica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pt-BR"/>
                    </a:p>
                  </a:txBody>
                  <a:tcPr/>
                </a:tc>
                <a:tc rowSpan="4">
                  <a:txBody>
                    <a:bodyPr/>
                    <a:lstStyle/>
                    <a:p>
                      <a:pPr>
                        <a:lnSpc>
                          <a:spcPct val="115000"/>
                        </a:lnSpc>
                        <a:spcAft>
                          <a:spcPts val="0"/>
                        </a:spcAft>
                      </a:pPr>
                      <a:r>
                        <a:rPr lang="pt-BR" sz="1100" b="1" dirty="0">
                          <a:effectLst/>
                          <a:latin typeface="Calibri"/>
                          <a:ea typeface="Calibri"/>
                          <a:cs typeface="Times New Roman"/>
                        </a:rPr>
                        <a:t> </a:t>
                      </a:r>
                    </a:p>
                    <a:p>
                      <a:pPr>
                        <a:lnSpc>
                          <a:spcPct val="115000"/>
                        </a:lnSpc>
                        <a:spcAft>
                          <a:spcPts val="0"/>
                        </a:spcAft>
                      </a:pPr>
                      <a:r>
                        <a:rPr lang="pt-BR" sz="1100" b="1" dirty="0">
                          <a:effectLst/>
                          <a:latin typeface="Calibri"/>
                          <a:ea typeface="Calibri"/>
                          <a:cs typeface="Times New Roman"/>
                        </a:rPr>
                        <a:t> </a:t>
                      </a:r>
                    </a:p>
                    <a:p>
                      <a:pPr>
                        <a:lnSpc>
                          <a:spcPct val="115000"/>
                        </a:lnSpc>
                        <a:spcAft>
                          <a:spcPts val="0"/>
                        </a:spcAft>
                      </a:pPr>
                      <a:r>
                        <a:rPr lang="pt-BR" sz="1100" b="1" dirty="0">
                          <a:effectLst/>
                          <a:latin typeface="Calibri"/>
                          <a:ea typeface="Calibri"/>
                          <a:cs typeface="Times New Roman"/>
                        </a:rPr>
                        <a:t> </a:t>
                      </a:r>
                    </a:p>
                    <a:p>
                      <a:pPr>
                        <a:lnSpc>
                          <a:spcPct val="115000"/>
                        </a:lnSpc>
                        <a:spcAft>
                          <a:spcPts val="0"/>
                        </a:spcAft>
                      </a:pPr>
                      <a:r>
                        <a:rPr lang="pt-BR" sz="1100" b="1" dirty="0">
                          <a:effectLst/>
                          <a:latin typeface="Calibri"/>
                          <a:ea typeface="Calibri"/>
                          <a:cs typeface="Times New Roman"/>
                        </a:rPr>
                        <a:t> </a:t>
                      </a:r>
                    </a:p>
                    <a:p>
                      <a:pPr>
                        <a:lnSpc>
                          <a:spcPct val="115000"/>
                        </a:lnSpc>
                        <a:spcAft>
                          <a:spcPts val="0"/>
                        </a:spcAft>
                      </a:pPr>
                      <a:r>
                        <a:rPr lang="pt-BR" sz="1100" b="1" dirty="0">
                          <a:effectLst/>
                          <a:latin typeface="Calibri"/>
                          <a:ea typeface="Calibri"/>
                          <a:cs typeface="Times New Roman"/>
                        </a:rPr>
                        <a:t> </a:t>
                      </a:r>
                    </a:p>
                    <a:p>
                      <a:pPr>
                        <a:lnSpc>
                          <a:spcPct val="115000"/>
                        </a:lnSpc>
                        <a:spcAft>
                          <a:spcPts val="0"/>
                        </a:spcAft>
                      </a:pPr>
                      <a:r>
                        <a:rPr lang="pt-BR" sz="1100" b="1" dirty="0">
                          <a:effectLst/>
                          <a:latin typeface="Calibri"/>
                          <a:ea typeface="Calibri"/>
                          <a:cs typeface="Times New Roman"/>
                        </a:rPr>
                        <a:t>    Sala de espera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1100" b="1">
                          <a:effectLst/>
                          <a:latin typeface="Calibri"/>
                          <a:ea typeface="Calibri"/>
                          <a:cs typeface="Times New Roman"/>
                        </a:rPr>
                        <a:t>Esterilização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5352">
                <a:tc rowSpan="3">
                  <a:txBody>
                    <a:bodyPr/>
                    <a:lstStyle/>
                    <a:p>
                      <a:pPr>
                        <a:lnSpc>
                          <a:spcPct val="115000"/>
                        </a:lnSpc>
                        <a:spcAft>
                          <a:spcPts val="0"/>
                        </a:spcAft>
                      </a:pPr>
                      <a:r>
                        <a:rPr lang="pt-BR" sz="1100" b="1">
                          <a:effectLst/>
                          <a:latin typeface="Calibri"/>
                          <a:ea typeface="Calibri"/>
                          <a:cs typeface="Times New Roman"/>
                        </a:rPr>
                        <a:t>Área de serviço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pt-BR"/>
                    </a:p>
                  </a:txBody>
                  <a:tcPr/>
                </a:tc>
                <a:tc hMerge="1" vMerge="1">
                  <a:txBody>
                    <a:bodyPr/>
                    <a:lstStyle/>
                    <a:p>
                      <a:endParaRPr lang="pt-BR"/>
                    </a:p>
                  </a:txBody>
                  <a:tcPr/>
                </a:tc>
                <a:tc vMerge="1">
                  <a:txBody>
                    <a:bodyPr/>
                    <a:lstStyle/>
                    <a:p>
                      <a:endParaRPr lang="pt-BR"/>
                    </a:p>
                  </a:txBody>
                  <a:tcPr/>
                </a:tc>
                <a:tc rowSpan="2">
                  <a:txBody>
                    <a:bodyPr/>
                    <a:lstStyle/>
                    <a:p>
                      <a:pPr>
                        <a:lnSpc>
                          <a:spcPct val="115000"/>
                        </a:lnSpc>
                        <a:spcAft>
                          <a:spcPts val="0"/>
                        </a:spcAft>
                      </a:pPr>
                      <a:r>
                        <a:rPr lang="pt-BR" sz="1100" b="1">
                          <a:effectLst/>
                          <a:latin typeface="Calibri"/>
                          <a:ea typeface="Calibri"/>
                          <a:cs typeface="Times New Roman"/>
                        </a:rPr>
                        <a:t>Consulta odontológica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332">
                <a:tc vMerge="1">
                  <a:txBody>
                    <a:bodyPr/>
                    <a:lstStyle/>
                    <a:p>
                      <a:endParaRPr lang="pt-BR"/>
                    </a:p>
                  </a:txBody>
                  <a:tcPr/>
                </a:tc>
                <a:tc rowSpan="2" gridSpan="2">
                  <a:txBody>
                    <a:bodyPr/>
                    <a:lstStyle/>
                    <a:p>
                      <a:pPr>
                        <a:lnSpc>
                          <a:spcPct val="115000"/>
                        </a:lnSpc>
                        <a:spcAft>
                          <a:spcPts val="0"/>
                        </a:spcAft>
                      </a:pPr>
                      <a:r>
                        <a:rPr lang="pt-BR" sz="1100" b="1">
                          <a:effectLst/>
                          <a:latin typeface="Calibri"/>
                          <a:ea typeface="Calibri"/>
                          <a:cs typeface="Times New Roman"/>
                        </a:rPr>
                        <a:t>Consulta de enfermagem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pt-BR"/>
                    </a:p>
                  </a:txBody>
                  <a:tcPr/>
                </a:tc>
                <a:tc vMerge="1">
                  <a:txBody>
                    <a:bodyPr/>
                    <a:lstStyle/>
                    <a:p>
                      <a:endParaRPr lang="pt-BR"/>
                    </a:p>
                  </a:txBody>
                  <a:tcPr/>
                </a:tc>
                <a:tc vMerge="1">
                  <a:txBody>
                    <a:bodyPr/>
                    <a:lstStyle/>
                    <a:p>
                      <a:endParaRPr lang="pt-BR"/>
                    </a:p>
                  </a:txBody>
                  <a:tcPr/>
                </a:tc>
              </a:tr>
              <a:tr h="888092">
                <a:tc vMerge="1">
                  <a:txBody>
                    <a:bodyPr/>
                    <a:lstStyle/>
                    <a:p>
                      <a:endParaRPr lang="pt-BR"/>
                    </a:p>
                  </a:txBody>
                  <a:tcPr/>
                </a:tc>
                <a:tc gridSpan="2" vMerge="1">
                  <a:txBody>
                    <a:bodyPr/>
                    <a:lstStyle/>
                    <a:p>
                      <a:endParaRPr lang="pt-BR"/>
                    </a:p>
                  </a:txBody>
                  <a:tcPr/>
                </a:tc>
                <a:tc hMerge="1" vMerge="1">
                  <a:txBody>
                    <a:bodyPr/>
                    <a:lstStyle/>
                    <a:p>
                      <a:endParaRPr lang="pt-BR"/>
                    </a:p>
                  </a:txBody>
                  <a:tcPr/>
                </a:tc>
                <a:tc vMerge="1">
                  <a:txBody>
                    <a:bodyPr/>
                    <a:lstStyle/>
                    <a:p>
                      <a:endParaRPr lang="pt-BR"/>
                    </a:p>
                  </a:txBody>
                  <a:tcPr/>
                </a:tc>
                <a:tc>
                  <a:txBody>
                    <a:bodyPr/>
                    <a:lstStyle/>
                    <a:p>
                      <a:pPr>
                        <a:lnSpc>
                          <a:spcPct val="115000"/>
                        </a:lnSpc>
                        <a:spcAft>
                          <a:spcPts val="0"/>
                        </a:spcAft>
                      </a:pPr>
                      <a:r>
                        <a:rPr lang="pt-BR" sz="1100" b="1" dirty="0">
                          <a:effectLst/>
                          <a:latin typeface="Calibri"/>
                          <a:ea typeface="Calibri"/>
                          <a:cs typeface="Times New Roman"/>
                        </a:rPr>
                        <a:t>Sala de</a:t>
                      </a:r>
                    </a:p>
                    <a:p>
                      <a:pPr>
                        <a:lnSpc>
                          <a:spcPct val="115000"/>
                        </a:lnSpc>
                        <a:spcAft>
                          <a:spcPts val="0"/>
                        </a:spcAft>
                      </a:pPr>
                      <a:r>
                        <a:rPr lang="pt-BR" sz="1100" b="1" dirty="0">
                          <a:effectLst/>
                          <a:latin typeface="Calibri"/>
                          <a:ea typeface="Calibri"/>
                          <a:cs typeface="Times New Roman"/>
                        </a:rPr>
                        <a:t> </a:t>
                      </a:r>
                      <a:r>
                        <a:rPr lang="pt-BR" sz="1100" b="1" dirty="0" smtClean="0">
                          <a:effectLst/>
                          <a:latin typeface="Calibri"/>
                          <a:ea typeface="Calibri"/>
                          <a:cs typeface="Times New Roman"/>
                        </a:rPr>
                        <a:t>enfermagem</a:t>
                      </a:r>
                      <a:endParaRPr lang="pt-BR"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ítulo 1"/>
          <p:cNvSpPr>
            <a:spLocks noGrp="1"/>
          </p:cNvSpPr>
          <p:nvPr>
            <p:ph type="title"/>
          </p:nvPr>
        </p:nvSpPr>
        <p:spPr/>
        <p:txBody>
          <a:bodyPr>
            <a:normAutofit/>
          </a:bodyPr>
          <a:lstStyle/>
          <a:p>
            <a:r>
              <a:rPr lang="pt-BR" sz="3200" b="1" dirty="0" smtClean="0">
                <a:solidFill>
                  <a:schemeClr val="tx1"/>
                </a:solidFill>
              </a:rPr>
              <a:t>Estrutura da Unidade de Saúde</a:t>
            </a:r>
            <a:endParaRPr lang="pt-BR" sz="3200" dirty="0">
              <a:solidFill>
                <a:schemeClr val="tx1"/>
              </a:solidFill>
            </a:endParaRPr>
          </a:p>
        </p:txBody>
      </p:sp>
    </p:spTree>
    <p:extLst>
      <p:ext uri="{BB962C8B-B14F-4D97-AF65-F5344CB8AC3E}">
        <p14:creationId xmlns:p14="http://schemas.microsoft.com/office/powerpoint/2010/main" val="2232004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idx="1"/>
          </p:nvPr>
        </p:nvSpPr>
        <p:spPr>
          <a:xfrm>
            <a:off x="827584" y="1844824"/>
            <a:ext cx="7992888" cy="4104456"/>
          </a:xfrm>
        </p:spPr>
        <p:txBody>
          <a:bodyPr>
            <a:normAutofit lnSpcReduction="10000"/>
          </a:bodyPr>
          <a:lstStyle/>
          <a:p>
            <a:endParaRPr lang="pt-BR" sz="2600" dirty="0" smtClean="0">
              <a:solidFill>
                <a:schemeClr val="tx1"/>
              </a:solidFill>
            </a:endParaRPr>
          </a:p>
          <a:p>
            <a:r>
              <a:rPr lang="pt-BR" sz="2600" dirty="0">
                <a:solidFill>
                  <a:schemeClr val="tx1"/>
                </a:solidFill>
              </a:rPr>
              <a:t>Duas UBS, uma urbana e outra rural</a:t>
            </a:r>
            <a:r>
              <a:rPr lang="pt-BR" sz="2600" dirty="0" smtClean="0">
                <a:solidFill>
                  <a:schemeClr val="tx1"/>
                </a:solidFill>
              </a:rPr>
              <a:t>.</a:t>
            </a:r>
          </a:p>
          <a:p>
            <a:r>
              <a:rPr lang="pt-BR" sz="2600" dirty="0" smtClean="0">
                <a:solidFill>
                  <a:schemeClr val="tx1"/>
                </a:solidFill>
              </a:rPr>
              <a:t>Duas Equipes de saúde da família atendem os 3.449 hab. </a:t>
            </a:r>
            <a:r>
              <a:rPr lang="pt-BR" sz="2600" dirty="0">
                <a:solidFill>
                  <a:schemeClr val="tx1"/>
                </a:solidFill>
              </a:rPr>
              <a:t>d</a:t>
            </a:r>
            <a:r>
              <a:rPr lang="pt-BR" sz="2600" dirty="0" smtClean="0">
                <a:solidFill>
                  <a:schemeClr val="tx1"/>
                </a:solidFill>
              </a:rPr>
              <a:t>o município.</a:t>
            </a:r>
            <a:endParaRPr lang="pt-BR" sz="2600" dirty="0">
              <a:solidFill>
                <a:schemeClr val="tx1"/>
              </a:solidFill>
            </a:endParaRPr>
          </a:p>
          <a:p>
            <a:r>
              <a:rPr lang="pt-BR" sz="2600" dirty="0" smtClean="0">
                <a:solidFill>
                  <a:schemeClr val="tx1"/>
                </a:solidFill>
              </a:rPr>
              <a:t>Profissionais: Três médicos (um deles do Mais Médicos), Três Odontólogos, Dois Enfermeiros no posto urbano, um no Rural, Três técnicos de enfermagem, Um auxiliar de enfermagem, Um auxiliar de Farmácia, Pessoal do Arquivo, Sete ACS em cada posto.</a:t>
            </a:r>
          </a:p>
          <a:p>
            <a:endParaRPr lang="pt-BR" sz="2800" dirty="0" smtClean="0">
              <a:solidFill>
                <a:schemeClr val="tx1"/>
              </a:solidFill>
            </a:endParaRPr>
          </a:p>
          <a:p>
            <a:endParaRPr lang="pt-BR" dirty="0"/>
          </a:p>
        </p:txBody>
      </p:sp>
      <p:sp>
        <p:nvSpPr>
          <p:cNvPr id="2" name="Título 1"/>
          <p:cNvSpPr>
            <a:spLocks noGrp="1"/>
          </p:cNvSpPr>
          <p:nvPr>
            <p:ph type="title"/>
          </p:nvPr>
        </p:nvSpPr>
        <p:spPr>
          <a:xfrm>
            <a:off x="395536" y="692696"/>
            <a:ext cx="8229600" cy="1252728"/>
          </a:xfrm>
        </p:spPr>
        <p:txBody>
          <a:bodyPr>
            <a:normAutofit/>
          </a:bodyPr>
          <a:lstStyle/>
          <a:p>
            <a:r>
              <a:rPr lang="pt-BR" sz="3200" b="1" dirty="0" smtClean="0">
                <a:solidFill>
                  <a:schemeClr val="tx1"/>
                </a:solidFill>
              </a:rPr>
              <a:t>Caracterização da Unidade</a:t>
            </a:r>
            <a:endParaRPr lang="pt-BR" sz="3200" b="1" dirty="0">
              <a:solidFill>
                <a:schemeClr val="tx1"/>
              </a:solidFill>
            </a:endParaRPr>
          </a:p>
        </p:txBody>
      </p:sp>
    </p:spTree>
    <p:extLst>
      <p:ext uri="{BB962C8B-B14F-4D97-AF65-F5344CB8AC3E}">
        <p14:creationId xmlns:p14="http://schemas.microsoft.com/office/powerpoint/2010/main" val="1886129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700808"/>
            <a:ext cx="8136904" cy="4680520"/>
          </a:xfrm>
        </p:spPr>
        <p:txBody>
          <a:bodyPr>
            <a:noAutofit/>
          </a:bodyPr>
          <a:lstStyle/>
          <a:p>
            <a:r>
              <a:rPr lang="pt-BR" sz="2600" dirty="0" smtClean="0">
                <a:solidFill>
                  <a:schemeClr val="tx1"/>
                </a:solidFill>
              </a:rPr>
              <a:t>Consultas duas vezes por semana, dificultando acesso, e muitas captadas tardiamente,  a avaliação de saúde bucal não chegava a 60%.  </a:t>
            </a:r>
          </a:p>
          <a:p>
            <a:endParaRPr lang="pt-BR" sz="1800" dirty="0" smtClean="0">
              <a:solidFill>
                <a:schemeClr val="tx1"/>
              </a:solidFill>
            </a:endParaRPr>
          </a:p>
          <a:p>
            <a:r>
              <a:rPr lang="pt-BR" sz="2600" dirty="0">
                <a:solidFill>
                  <a:schemeClr val="tx1"/>
                </a:solidFill>
              </a:rPr>
              <a:t>D</a:t>
            </a:r>
            <a:r>
              <a:rPr lang="pt-BR" sz="2600" dirty="0" smtClean="0">
                <a:solidFill>
                  <a:schemeClr val="tx1"/>
                </a:solidFill>
              </a:rPr>
              <a:t>eterminados exames não eram realizados: testes de HIV, toxoplasma, Hepatite B e C. </a:t>
            </a:r>
          </a:p>
          <a:p>
            <a:endParaRPr lang="pt-BR" sz="1800" dirty="0" smtClean="0">
              <a:solidFill>
                <a:schemeClr val="tx1"/>
              </a:solidFill>
            </a:endParaRPr>
          </a:p>
          <a:p>
            <a:r>
              <a:rPr lang="pt-BR" sz="2600" dirty="0" smtClean="0">
                <a:solidFill>
                  <a:schemeClr val="tx1"/>
                </a:solidFill>
              </a:rPr>
              <a:t>Problemas na adesão, muitas não compareciam as consultas com regularidade, e sem a realização de exames complementares, mesmo com a coleta na unidade de saúde.</a:t>
            </a:r>
            <a:endParaRPr lang="pt-BR" sz="2600" dirty="0">
              <a:solidFill>
                <a:schemeClr val="tx1"/>
              </a:solidFill>
            </a:endParaRPr>
          </a:p>
        </p:txBody>
      </p:sp>
      <p:sp>
        <p:nvSpPr>
          <p:cNvPr id="2" name="Título 1"/>
          <p:cNvSpPr>
            <a:spLocks noGrp="1"/>
          </p:cNvSpPr>
          <p:nvPr>
            <p:ph type="title"/>
          </p:nvPr>
        </p:nvSpPr>
        <p:spPr>
          <a:xfrm>
            <a:off x="457200" y="338328"/>
            <a:ext cx="8229600" cy="930432"/>
          </a:xfrm>
        </p:spPr>
        <p:txBody>
          <a:bodyPr>
            <a:noAutofit/>
          </a:bodyPr>
          <a:lstStyle/>
          <a:p>
            <a:r>
              <a:rPr lang="pt-BR" sz="3200" b="1" dirty="0" smtClean="0">
                <a:solidFill>
                  <a:schemeClr val="tx1"/>
                </a:solidFill>
              </a:rPr>
              <a:t>Situação </a:t>
            </a:r>
            <a:r>
              <a:rPr lang="pt-BR" sz="3200" b="1" dirty="0">
                <a:solidFill>
                  <a:schemeClr val="tx1"/>
                </a:solidFill>
              </a:rPr>
              <a:t>A</a:t>
            </a:r>
            <a:r>
              <a:rPr lang="pt-BR" sz="3200" b="1" dirty="0" smtClean="0">
                <a:solidFill>
                  <a:schemeClr val="tx1"/>
                </a:solidFill>
              </a:rPr>
              <a:t>ntes da Intervenção</a:t>
            </a:r>
            <a:endParaRPr lang="pt-BR" sz="3200" b="1" dirty="0">
              <a:solidFill>
                <a:schemeClr val="tx1"/>
              </a:solidFill>
            </a:endParaRPr>
          </a:p>
        </p:txBody>
      </p:sp>
    </p:spTree>
    <p:extLst>
      <p:ext uri="{BB962C8B-B14F-4D97-AF65-F5344CB8AC3E}">
        <p14:creationId xmlns:p14="http://schemas.microsoft.com/office/powerpoint/2010/main" val="931007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27584" y="3356992"/>
            <a:ext cx="7408333" cy="681525"/>
          </a:xfrm>
        </p:spPr>
        <p:txBody>
          <a:bodyPr>
            <a:normAutofit/>
          </a:bodyPr>
          <a:lstStyle/>
          <a:p>
            <a:r>
              <a:rPr lang="pt-BR" sz="2600" b="1" dirty="0" smtClean="0">
                <a:solidFill>
                  <a:schemeClr val="tx1"/>
                </a:solidFill>
              </a:rPr>
              <a:t>Melhorar a atenção ao pré-natal e puerpério.</a:t>
            </a:r>
            <a:endParaRPr lang="pt-BR" sz="2600" b="1" dirty="0">
              <a:solidFill>
                <a:schemeClr val="tx1"/>
              </a:solidFill>
            </a:endParaRPr>
          </a:p>
        </p:txBody>
      </p:sp>
      <p:sp>
        <p:nvSpPr>
          <p:cNvPr id="2" name="Título 1"/>
          <p:cNvSpPr>
            <a:spLocks noGrp="1"/>
          </p:cNvSpPr>
          <p:nvPr>
            <p:ph type="title"/>
          </p:nvPr>
        </p:nvSpPr>
        <p:spPr>
          <a:xfrm>
            <a:off x="539552" y="1268760"/>
            <a:ext cx="8229600" cy="864096"/>
          </a:xfrm>
        </p:spPr>
        <p:txBody>
          <a:bodyPr>
            <a:normAutofit/>
          </a:bodyPr>
          <a:lstStyle/>
          <a:p>
            <a:r>
              <a:rPr lang="pt-BR" sz="3200" b="1" dirty="0" smtClean="0">
                <a:solidFill>
                  <a:schemeClr val="tx1"/>
                </a:solidFill>
              </a:rPr>
              <a:t>Objetivo Geral</a:t>
            </a:r>
            <a:endParaRPr lang="pt-BR" sz="3200" b="1" dirty="0">
              <a:solidFill>
                <a:schemeClr val="tx1"/>
              </a:solidFill>
            </a:endParaRPr>
          </a:p>
        </p:txBody>
      </p:sp>
    </p:spTree>
    <p:extLst>
      <p:ext uri="{BB962C8B-B14F-4D97-AF65-F5344CB8AC3E}">
        <p14:creationId xmlns:p14="http://schemas.microsoft.com/office/powerpoint/2010/main" val="3807969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46677" y="1739427"/>
            <a:ext cx="8496944" cy="1296144"/>
          </a:xfrm>
        </p:spPr>
        <p:txBody>
          <a:bodyPr>
            <a:normAutofit/>
          </a:bodyPr>
          <a:lstStyle/>
          <a:p>
            <a:r>
              <a:rPr lang="pt-BR" sz="2600" dirty="0" smtClean="0">
                <a:solidFill>
                  <a:schemeClr val="tx1"/>
                </a:solidFill>
              </a:rPr>
              <a:t>Proposta de Intervenção na atenção primária à saúde: elaborada, </a:t>
            </a:r>
            <a:r>
              <a:rPr lang="pt-BR" sz="2600" dirty="0">
                <a:solidFill>
                  <a:schemeClr val="tx1"/>
                </a:solidFill>
              </a:rPr>
              <a:t>implementada ao logo de três meses no ano </a:t>
            </a:r>
            <a:r>
              <a:rPr lang="pt-BR" sz="2600" dirty="0" smtClean="0">
                <a:solidFill>
                  <a:schemeClr val="tx1"/>
                </a:solidFill>
              </a:rPr>
              <a:t>2015, </a:t>
            </a:r>
            <a:r>
              <a:rPr lang="pt-BR" sz="2600" dirty="0">
                <a:solidFill>
                  <a:schemeClr val="tx1"/>
                </a:solidFill>
              </a:rPr>
              <a:t>e </a:t>
            </a:r>
            <a:r>
              <a:rPr lang="pt-BR" sz="2600" dirty="0" smtClean="0">
                <a:solidFill>
                  <a:schemeClr val="tx1"/>
                </a:solidFill>
              </a:rPr>
              <a:t>avaliada.</a:t>
            </a:r>
            <a:endParaRPr lang="pt-BR" dirty="0"/>
          </a:p>
        </p:txBody>
      </p:sp>
      <p:sp>
        <p:nvSpPr>
          <p:cNvPr id="2" name="Título 1"/>
          <p:cNvSpPr>
            <a:spLocks noGrp="1"/>
          </p:cNvSpPr>
          <p:nvPr>
            <p:ph type="title"/>
          </p:nvPr>
        </p:nvSpPr>
        <p:spPr>
          <a:xfrm>
            <a:off x="457200" y="338328"/>
            <a:ext cx="8229600" cy="930432"/>
          </a:xfrm>
        </p:spPr>
        <p:txBody>
          <a:bodyPr>
            <a:normAutofit/>
          </a:bodyPr>
          <a:lstStyle/>
          <a:p>
            <a:r>
              <a:rPr lang="pt-BR" sz="3200" b="1" dirty="0" smtClean="0">
                <a:solidFill>
                  <a:schemeClr val="tx1"/>
                </a:solidFill>
              </a:rPr>
              <a:t>Metodologia </a:t>
            </a:r>
            <a:endParaRPr lang="pt-BR" sz="3200" b="1" dirty="0">
              <a:solidFill>
                <a:schemeClr val="tx1"/>
              </a:solidFill>
            </a:endParaRPr>
          </a:p>
        </p:txBody>
      </p:sp>
      <p:sp>
        <p:nvSpPr>
          <p:cNvPr id="4" name="Retângulo 3"/>
          <p:cNvSpPr/>
          <p:nvPr/>
        </p:nvSpPr>
        <p:spPr>
          <a:xfrm>
            <a:off x="179512" y="3258085"/>
            <a:ext cx="2448272" cy="1395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rPr>
              <a:t>Primeira Fase</a:t>
            </a:r>
          </a:p>
          <a:p>
            <a:pPr algn="ctr"/>
            <a:r>
              <a:rPr lang="pt-B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Analise da situação de Saúde e Proposta de intervenção</a:t>
            </a:r>
            <a:endParaRPr lang="pt-B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tângulo 4"/>
          <p:cNvSpPr/>
          <p:nvPr/>
        </p:nvSpPr>
        <p:spPr>
          <a:xfrm>
            <a:off x="3419872" y="3243382"/>
            <a:ext cx="2520280" cy="139551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rPr>
              <a:t>Segunda Fase</a:t>
            </a:r>
          </a:p>
          <a:p>
            <a:pPr algn="ctr"/>
            <a:r>
              <a:rPr lang="pt-B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Implementação da Intervenção</a:t>
            </a:r>
            <a:endParaRPr lang="pt-B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tângulo 5"/>
          <p:cNvSpPr/>
          <p:nvPr/>
        </p:nvSpPr>
        <p:spPr>
          <a:xfrm>
            <a:off x="6804248" y="3248389"/>
            <a:ext cx="2156304" cy="1395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rPr>
              <a:t>Terceira Fase</a:t>
            </a:r>
          </a:p>
          <a:p>
            <a:pPr algn="ctr"/>
            <a:r>
              <a:rPr lang="pt-B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Avaliação dos resultados</a:t>
            </a:r>
          </a:p>
        </p:txBody>
      </p:sp>
      <p:sp>
        <p:nvSpPr>
          <p:cNvPr id="9" name="Seta para a esquerda e para a direita 8"/>
          <p:cNvSpPr/>
          <p:nvPr/>
        </p:nvSpPr>
        <p:spPr>
          <a:xfrm>
            <a:off x="2771800" y="3778934"/>
            <a:ext cx="576064"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Seta para a esquerda e para a direita 10"/>
          <p:cNvSpPr/>
          <p:nvPr/>
        </p:nvSpPr>
        <p:spPr>
          <a:xfrm>
            <a:off x="6084168" y="3811827"/>
            <a:ext cx="576064"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21995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 y="1"/>
            <a:ext cx="9134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28333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Waveform</Template>
  <TotalTime>634</TotalTime>
  <Words>1461</Words>
  <Application>Microsoft Office PowerPoint</Application>
  <PresentationFormat>Apresentação na tela (4:3)</PresentationFormat>
  <Paragraphs>172</Paragraphs>
  <Slides>34</Slides>
  <Notes>2</Notes>
  <HiddenSlides>0</HiddenSlides>
  <MMClips>0</MMClips>
  <ScaleCrop>false</ScaleCrop>
  <HeadingPairs>
    <vt:vector size="4" baseType="variant">
      <vt:variant>
        <vt:lpstr>Tema</vt:lpstr>
      </vt:variant>
      <vt:variant>
        <vt:i4>1</vt:i4>
      </vt:variant>
      <vt:variant>
        <vt:lpstr>Títulos de slides</vt:lpstr>
      </vt:variant>
      <vt:variant>
        <vt:i4>34</vt:i4>
      </vt:variant>
    </vt:vector>
  </HeadingPairs>
  <TitlesOfParts>
    <vt:vector size="35" baseType="lpstr">
      <vt:lpstr>Forma de Onda</vt:lpstr>
      <vt:lpstr>      </vt:lpstr>
      <vt:lpstr>Caracterização do Município</vt:lpstr>
      <vt:lpstr>Apresentação do PowerPoint</vt:lpstr>
      <vt:lpstr>Estrutura da Unidade de Saúde</vt:lpstr>
      <vt:lpstr>Caracterização da Unidade</vt:lpstr>
      <vt:lpstr>Situação Antes da Intervenção</vt:lpstr>
      <vt:lpstr>Objetivo Geral</vt:lpstr>
      <vt:lpstr>Metodologia </vt:lpstr>
      <vt:lpstr>Apresentação do PowerPoint</vt:lpstr>
      <vt:lpstr>Logística </vt:lpstr>
      <vt:lpstr>Objetivos, Metas e Resultados Pré-Natal</vt:lpstr>
      <vt:lpstr>2. Melhorar a qualidade da atenção ao pré-natal e puerpério.</vt:lpstr>
      <vt:lpstr>2. Melhorar a qualidade da atenção ao pré-natal e puerpério.</vt:lpstr>
      <vt:lpstr>Objetivos, Metas e Resultados Pré-Natal </vt:lpstr>
      <vt:lpstr>Objetivos, Metas e Resultados Pré-Natal  2.Melhorar a qualidade da atenção ao pré-natal e puerpério</vt:lpstr>
      <vt:lpstr>Objetivos, Metas e Resultados Pré-Natal  2.Melhorar a qualidade da atenção ao pré-natal e puerpério</vt:lpstr>
      <vt:lpstr>Objetivos, Metas e Resultados Pré-Natal  2.Melhorar a qualidade da atenção ao pré-natal e puerpério</vt:lpstr>
      <vt:lpstr>Objetivos, Metas e Resultados Pré-Natal 3. Melhorar a adesão ao pré-natal.</vt:lpstr>
      <vt:lpstr>Objetivos, Metas e Resultados Pré-Natal 4. Melhorar o registro das informações.</vt:lpstr>
      <vt:lpstr>Objetivos, Metas e Resultados Pré-Natal 5. Realizar avaliação de risco.</vt:lpstr>
      <vt:lpstr>Objetivos, Metas e Resultados Pré-Natal 6. Promover a saúde no pré-natal.</vt:lpstr>
      <vt:lpstr>Apresentação do PowerPoint</vt:lpstr>
      <vt:lpstr>Puerpério</vt:lpstr>
      <vt:lpstr>Objetivos, Metas e Resultados  Puerpério 1. Ampliar a cobertura da atenção a puérperas.</vt:lpstr>
      <vt:lpstr>Objetivos, Metas e Resultados  Puerpério 2. Melhorar a qualidade da atenção às puérperas na Unidade de Saúde.</vt:lpstr>
      <vt:lpstr>Objetivos, Metas e Resultados  Puerpério Promoção à saúde:</vt:lpstr>
      <vt:lpstr>Discussão</vt:lpstr>
      <vt:lpstr>Discussão</vt:lpstr>
      <vt:lpstr>Discussão</vt:lpstr>
      <vt:lpstr>Discussão</vt:lpstr>
      <vt:lpstr>Reflexão crítica sobre o processo pessoal de aprendizagem</vt:lpstr>
      <vt:lpstr>Reflexão crítica sobre o processo pessoal de aprendizagem</vt:lpstr>
      <vt:lpstr>Reflexão crítica sobre o processo pessoal de aprendizagem</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Claritza Damarys</dc:creator>
  <cp:lastModifiedBy>Claritza Damarys</cp:lastModifiedBy>
  <cp:revision>144</cp:revision>
  <dcterms:created xsi:type="dcterms:W3CDTF">2015-06-12T13:35:53Z</dcterms:created>
  <dcterms:modified xsi:type="dcterms:W3CDTF">2015-06-19T23:13:45Z</dcterms:modified>
</cp:coreProperties>
</file>