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3.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57" r:id="rId2"/>
    <p:sldId id="258" r:id="rId3"/>
    <p:sldId id="294" r:id="rId4"/>
    <p:sldId id="304" r:id="rId5"/>
    <p:sldId id="329" r:id="rId6"/>
    <p:sldId id="306" r:id="rId7"/>
    <p:sldId id="305" r:id="rId8"/>
    <p:sldId id="259" r:id="rId9"/>
    <p:sldId id="260" r:id="rId10"/>
    <p:sldId id="385" r:id="rId11"/>
    <p:sldId id="389" r:id="rId12"/>
    <p:sldId id="390" r:id="rId13"/>
    <p:sldId id="425" r:id="rId14"/>
    <p:sldId id="308" r:id="rId15"/>
    <p:sldId id="310" r:id="rId16"/>
    <p:sldId id="315" r:id="rId17"/>
    <p:sldId id="328" r:id="rId18"/>
    <p:sldId id="366" r:id="rId19"/>
    <p:sldId id="416" r:id="rId20"/>
    <p:sldId id="388" r:id="rId21"/>
    <p:sldId id="413" r:id="rId22"/>
    <p:sldId id="397" r:id="rId23"/>
    <p:sldId id="398" r:id="rId24"/>
    <p:sldId id="414" r:id="rId25"/>
    <p:sldId id="400" r:id="rId26"/>
    <p:sldId id="415" r:id="rId27"/>
    <p:sldId id="417" r:id="rId28"/>
    <p:sldId id="418" r:id="rId29"/>
    <p:sldId id="430" r:id="rId30"/>
    <p:sldId id="409" r:id="rId31"/>
    <p:sldId id="420" r:id="rId32"/>
    <p:sldId id="411" r:id="rId33"/>
    <p:sldId id="423" r:id="rId34"/>
    <p:sldId id="422" r:id="rId35"/>
    <p:sldId id="421" r:id="rId36"/>
    <p:sldId id="424" r:id="rId37"/>
    <p:sldId id="267" r:id="rId38"/>
    <p:sldId id="427" r:id="rId39"/>
    <p:sldId id="428" r:id="rId40"/>
    <p:sldId id="268" r:id="rId41"/>
    <p:sldId id="286" r:id="rId42"/>
    <p:sldId id="287" r:id="rId43"/>
    <p:sldId id="382" r:id="rId44"/>
    <p:sldId id="303" r:id="rId45"/>
    <p:sldId id="295" r:id="rId46"/>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Ênfas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593" autoAdjust="0"/>
    <p:restoredTop sz="91219" autoAdjust="0"/>
  </p:normalViewPr>
  <p:slideViewPr>
    <p:cSldViewPr>
      <p:cViewPr>
        <p:scale>
          <a:sx n="74" d="100"/>
          <a:sy n="74" d="100"/>
        </p:scale>
        <p:origin x="-1008" y="-63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Microsoft%20User\Documents\ESP.SEM%2013%20DEL%2024-30%20ABRIL%202015\Planilha%20Final%20pr&#233;-natal.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icrosoft%20User\Documents\ESP.SEM%2013%20DEL%2024-30%20ABRIL%202015\Planilha%20Final%20pr&#233;-natal.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Microsoft%20User\Documents\ESP.SEM%2013%20DEL%2024-30%20ABRIL%202015\Planilha%20Final%20pr&#233;-natal.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pt-BR"/>
  <c:style val="18"/>
  <c:chart>
    <c:autoTitleDeleted val="1"/>
    <c:plotArea>
      <c:layout>
        <c:manualLayout>
          <c:layoutTarget val="inner"/>
          <c:xMode val="edge"/>
          <c:yMode val="edge"/>
          <c:x val="0.12723703430200406"/>
          <c:y val="0.24726248485947455"/>
          <c:w val="0.84677502714592223"/>
          <c:h val="0.63441082273053462"/>
        </c:manualLayout>
      </c:layout>
      <c:barChart>
        <c:barDir val="col"/>
        <c:grouping val="clustered"/>
        <c:ser>
          <c:idx val="0"/>
          <c:order val="0"/>
          <c:tx>
            <c:strRef>
              <c:f>Indicadores!$C$5</c:f>
              <c:strCache>
                <c:ptCount val="1"/>
                <c:pt idx="0">
                  <c:v>Proporção de gestantes cadastradas no Programa de Pré-natal. </c:v>
                </c:pt>
              </c:strCache>
            </c:strRef>
          </c:tx>
          <c:spPr>
            <a:gradFill rotWithShape="0">
              <a:gsLst>
                <a:gs pos="0">
                  <a:srgbClr val="9BC1FF"/>
                </a:gs>
                <a:gs pos="100000">
                  <a:srgbClr val="3F80CD"/>
                </a:gs>
              </a:gsLst>
              <a:lin ang="5400000"/>
            </a:gradFill>
            <a:ln w="25400">
              <a:noFill/>
            </a:ln>
            <a:effectLst>
              <a:outerShdw dist="35921" dir="2700000" algn="br">
                <a:srgbClr val="000000"/>
              </a:outerShdw>
            </a:effectLst>
          </c:spPr>
          <c:dLbls>
            <c:txPr>
              <a:bodyPr/>
              <a:lstStyle/>
              <a:p>
                <a:pPr>
                  <a:defRPr lang="pt-BR"/>
                </a:pPr>
                <a:endParaRPr lang="pt-BR"/>
              </a:p>
            </c:txPr>
            <c:showVal val="1"/>
          </c:dLbls>
          <c:cat>
            <c:strRef>
              <c:f>Indicadores!$D$4:$G$4</c:f>
              <c:strCache>
                <c:ptCount val="4"/>
                <c:pt idx="0">
                  <c:v>Mês 1</c:v>
                </c:pt>
                <c:pt idx="1">
                  <c:v>Mês 2</c:v>
                </c:pt>
                <c:pt idx="2">
                  <c:v>Mês 3</c:v>
                </c:pt>
                <c:pt idx="3">
                  <c:v>Mês 4</c:v>
                </c:pt>
              </c:strCache>
            </c:strRef>
          </c:cat>
          <c:val>
            <c:numRef>
              <c:f>Indicadores!$D$5:$G$5</c:f>
              <c:numCache>
                <c:formatCode>0.0%</c:formatCode>
                <c:ptCount val="4"/>
                <c:pt idx="0">
                  <c:v>0.40909090909091123</c:v>
                </c:pt>
                <c:pt idx="1">
                  <c:v>0.45454545454545453</c:v>
                </c:pt>
                <c:pt idx="2">
                  <c:v>0.5</c:v>
                </c:pt>
                <c:pt idx="3">
                  <c:v>0</c:v>
                </c:pt>
              </c:numCache>
            </c:numRef>
          </c:val>
        </c:ser>
        <c:axId val="66993152"/>
        <c:axId val="70059136"/>
      </c:barChart>
      <c:catAx>
        <c:axId val="66993152"/>
        <c:scaling>
          <c:orientation val="minMax"/>
        </c:scaling>
        <c:axPos val="b"/>
        <c:numFmt formatCode="General" sourceLinked="1"/>
        <c:tickLblPos val="nextTo"/>
        <c:spPr>
          <a:ln w="3175">
            <a:solidFill>
              <a:srgbClr val="808080"/>
            </a:solidFill>
            <a:prstDash val="solid"/>
          </a:ln>
        </c:spPr>
        <c:txPr>
          <a:bodyPr rot="0" vert="horz"/>
          <a:lstStyle/>
          <a:p>
            <a:pPr>
              <a:defRPr lang="pt-BR" sz="1000" b="0" i="0" u="none" strike="noStrike" baseline="0">
                <a:solidFill>
                  <a:srgbClr val="000000"/>
                </a:solidFill>
                <a:latin typeface="Calibri"/>
                <a:ea typeface="Calibri"/>
                <a:cs typeface="Calibri"/>
              </a:defRPr>
            </a:pPr>
            <a:endParaRPr lang="pt-BR"/>
          </a:p>
        </c:txPr>
        <c:crossAx val="70059136"/>
        <c:crosses val="autoZero"/>
        <c:auto val="1"/>
        <c:lblAlgn val="ctr"/>
        <c:lblOffset val="100"/>
      </c:catAx>
      <c:valAx>
        <c:axId val="70059136"/>
        <c:scaling>
          <c:orientation val="minMax"/>
          <c:max val="1"/>
        </c:scaling>
        <c:axPos val="l"/>
        <c:numFmt formatCode="0.0%" sourceLinked="1"/>
        <c:tickLblPos val="nextTo"/>
        <c:spPr>
          <a:ln w="3175">
            <a:solidFill>
              <a:srgbClr val="808080"/>
            </a:solidFill>
            <a:prstDash val="solid"/>
          </a:ln>
        </c:spPr>
        <c:txPr>
          <a:bodyPr rot="0" vert="horz"/>
          <a:lstStyle/>
          <a:p>
            <a:pPr>
              <a:defRPr lang="pt-BR" sz="1000" b="0" i="0" u="none" strike="noStrike" baseline="0">
                <a:solidFill>
                  <a:srgbClr val="000000"/>
                </a:solidFill>
                <a:latin typeface="Calibri"/>
                <a:ea typeface="Calibri"/>
                <a:cs typeface="Calibri"/>
              </a:defRPr>
            </a:pPr>
            <a:endParaRPr lang="pt-BR"/>
          </a:p>
        </c:txPr>
        <c:crossAx val="66993152"/>
        <c:crosses val="autoZero"/>
        <c:crossBetween val="between"/>
        <c:majorUnit val="0.1"/>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pt-BR"/>
  <c:chart>
    <c:autoTitleDeleted val="1"/>
    <c:plotArea>
      <c:layout>
        <c:manualLayout>
          <c:layoutTarget val="inner"/>
          <c:xMode val="edge"/>
          <c:yMode val="edge"/>
          <c:x val="0.11693559898681766"/>
          <c:y val="0.28268600010697348"/>
          <c:w val="0.84677502714592046"/>
          <c:h val="0.60424132522865581"/>
        </c:manualLayout>
      </c:layout>
      <c:barChart>
        <c:barDir val="col"/>
        <c:grouping val="clustered"/>
        <c:ser>
          <c:idx val="0"/>
          <c:order val="0"/>
          <c:tx>
            <c:strRef>
              <c:f>Indicadores!$C$11</c:f>
              <c:strCache>
                <c:ptCount val="1"/>
                <c:pt idx="0">
                  <c:v>Proporção de gestantes com ingresso no primeiro trimestre de gestação</c:v>
                </c:pt>
              </c:strCache>
            </c:strRef>
          </c:tx>
          <c:spPr>
            <a:solidFill>
              <a:srgbClr val="E46C0A"/>
            </a:solidFill>
            <a:ln w="25400">
              <a:noFill/>
            </a:ln>
          </c:spPr>
          <c:dLbls>
            <c:txPr>
              <a:bodyPr/>
              <a:lstStyle/>
              <a:p>
                <a:pPr>
                  <a:defRPr lang="pt-BR"/>
                </a:pPr>
                <a:endParaRPr lang="pt-BR"/>
              </a:p>
            </c:txPr>
            <c:showVal val="1"/>
          </c:dLbls>
          <c:cat>
            <c:strRef>
              <c:f>Indicadores!$D$10:$G$10</c:f>
              <c:strCache>
                <c:ptCount val="4"/>
                <c:pt idx="0">
                  <c:v>Mês 1</c:v>
                </c:pt>
                <c:pt idx="1">
                  <c:v>Mês 2</c:v>
                </c:pt>
                <c:pt idx="2">
                  <c:v>Mês 3</c:v>
                </c:pt>
                <c:pt idx="3">
                  <c:v>Mês 4</c:v>
                </c:pt>
              </c:strCache>
            </c:strRef>
          </c:cat>
          <c:val>
            <c:numRef>
              <c:f>Indicadores!$D$11:$G$11</c:f>
              <c:numCache>
                <c:formatCode>0.0%</c:formatCode>
                <c:ptCount val="4"/>
                <c:pt idx="0">
                  <c:v>0.88888888888888884</c:v>
                </c:pt>
                <c:pt idx="1">
                  <c:v>1</c:v>
                </c:pt>
                <c:pt idx="2">
                  <c:v>1</c:v>
                </c:pt>
                <c:pt idx="3">
                  <c:v>0</c:v>
                </c:pt>
              </c:numCache>
            </c:numRef>
          </c:val>
        </c:ser>
        <c:axId val="70120576"/>
        <c:axId val="70122112"/>
      </c:barChart>
      <c:catAx>
        <c:axId val="70120576"/>
        <c:scaling>
          <c:orientation val="minMax"/>
        </c:scaling>
        <c:axPos val="b"/>
        <c:numFmt formatCode="General" sourceLinked="1"/>
        <c:tickLblPos val="nextTo"/>
        <c:spPr>
          <a:ln w="3175">
            <a:solidFill>
              <a:srgbClr val="808080"/>
            </a:solidFill>
            <a:prstDash val="solid"/>
          </a:ln>
        </c:spPr>
        <c:txPr>
          <a:bodyPr rot="0" vert="horz"/>
          <a:lstStyle/>
          <a:p>
            <a:pPr>
              <a:defRPr lang="pt-BR" sz="1000" b="0" i="0" u="none" strike="noStrike" baseline="0">
                <a:solidFill>
                  <a:srgbClr val="000000"/>
                </a:solidFill>
                <a:latin typeface="Calibri"/>
                <a:ea typeface="Calibri"/>
                <a:cs typeface="Calibri"/>
              </a:defRPr>
            </a:pPr>
            <a:endParaRPr lang="pt-BR"/>
          </a:p>
        </c:txPr>
        <c:crossAx val="70122112"/>
        <c:crosses val="autoZero"/>
        <c:auto val="1"/>
        <c:lblAlgn val="ctr"/>
        <c:lblOffset val="100"/>
      </c:catAx>
      <c:valAx>
        <c:axId val="70122112"/>
        <c:scaling>
          <c:orientation val="minMax"/>
          <c:max val="1"/>
        </c:scaling>
        <c:axPos val="l"/>
        <c:numFmt formatCode="0.0%" sourceLinked="1"/>
        <c:tickLblPos val="nextTo"/>
        <c:spPr>
          <a:ln w="3175">
            <a:solidFill>
              <a:srgbClr val="808080"/>
            </a:solidFill>
            <a:prstDash val="solid"/>
          </a:ln>
        </c:spPr>
        <c:txPr>
          <a:bodyPr rot="0" vert="horz"/>
          <a:lstStyle/>
          <a:p>
            <a:pPr>
              <a:defRPr lang="pt-BR" sz="1000" b="0" i="0" u="none" strike="noStrike" baseline="0">
                <a:solidFill>
                  <a:srgbClr val="000000"/>
                </a:solidFill>
                <a:latin typeface="Calibri"/>
                <a:ea typeface="Calibri"/>
                <a:cs typeface="Calibri"/>
              </a:defRPr>
            </a:pPr>
            <a:endParaRPr lang="pt-BR"/>
          </a:p>
        </c:txPr>
        <c:crossAx val="70120576"/>
        <c:crosses val="autoZero"/>
        <c:crossBetween val="between"/>
        <c:majorUnit val="0.1"/>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pt-BR"/>
  <c:chart>
    <c:autoTitleDeleted val="1"/>
    <c:plotArea>
      <c:layout>
        <c:manualLayout>
          <c:layoutTarget val="inner"/>
          <c:xMode val="edge"/>
          <c:yMode val="edge"/>
          <c:x val="0.12852966451906608"/>
          <c:y val="0.27303757632213221"/>
          <c:w val="0.84677502714592323"/>
          <c:h val="0.61774744027306172"/>
        </c:manualLayout>
      </c:layout>
      <c:barChart>
        <c:barDir val="col"/>
        <c:grouping val="clustered"/>
        <c:ser>
          <c:idx val="0"/>
          <c:order val="0"/>
          <c:tx>
            <c:strRef>
              <c:f>Indicadores!$C$28</c:f>
              <c:strCache>
                <c:ptCount val="1"/>
                <c:pt idx="0">
                  <c:v>Proporção de gestantes com solicitação de todos os exames laboratoriais de acordo com o protocolo</c:v>
                </c:pt>
              </c:strCache>
            </c:strRef>
          </c:tx>
          <c:spPr>
            <a:solidFill>
              <a:srgbClr val="4F81BD"/>
            </a:solidFill>
            <a:ln w="25400">
              <a:noFill/>
            </a:ln>
          </c:spPr>
          <c:dLbls>
            <c:txPr>
              <a:bodyPr/>
              <a:lstStyle/>
              <a:p>
                <a:pPr>
                  <a:defRPr lang="pt-BR"/>
                </a:pPr>
                <a:endParaRPr lang="pt-BR"/>
              </a:p>
            </c:txPr>
            <c:showVal val="1"/>
          </c:dLbls>
          <c:cat>
            <c:strRef>
              <c:f>Indicadores!$D$27:$G$27</c:f>
              <c:strCache>
                <c:ptCount val="4"/>
                <c:pt idx="0">
                  <c:v>Mês 1</c:v>
                </c:pt>
                <c:pt idx="1">
                  <c:v>Mês 2</c:v>
                </c:pt>
                <c:pt idx="2">
                  <c:v>Mês 3</c:v>
                </c:pt>
                <c:pt idx="3">
                  <c:v>Mês 4</c:v>
                </c:pt>
              </c:strCache>
            </c:strRef>
          </c:cat>
          <c:val>
            <c:numRef>
              <c:f>Indicadores!$D$28:$G$28</c:f>
              <c:numCache>
                <c:formatCode>0.0%</c:formatCode>
                <c:ptCount val="4"/>
                <c:pt idx="0">
                  <c:v>0.88888888888888884</c:v>
                </c:pt>
                <c:pt idx="1">
                  <c:v>1</c:v>
                </c:pt>
                <c:pt idx="2">
                  <c:v>1</c:v>
                </c:pt>
                <c:pt idx="3">
                  <c:v>0</c:v>
                </c:pt>
              </c:numCache>
            </c:numRef>
          </c:val>
        </c:ser>
        <c:axId val="69679744"/>
        <c:axId val="69693824"/>
      </c:barChart>
      <c:catAx>
        <c:axId val="69679744"/>
        <c:scaling>
          <c:orientation val="minMax"/>
        </c:scaling>
        <c:axPos val="b"/>
        <c:numFmt formatCode="General" sourceLinked="1"/>
        <c:tickLblPos val="nextTo"/>
        <c:spPr>
          <a:ln w="3175">
            <a:solidFill>
              <a:srgbClr val="808080"/>
            </a:solidFill>
            <a:prstDash val="solid"/>
          </a:ln>
        </c:spPr>
        <c:txPr>
          <a:bodyPr rot="0" vert="horz"/>
          <a:lstStyle/>
          <a:p>
            <a:pPr>
              <a:defRPr lang="pt-BR" sz="1000" b="0" i="0" u="none" strike="noStrike" baseline="0">
                <a:solidFill>
                  <a:srgbClr val="000000"/>
                </a:solidFill>
                <a:latin typeface="Calibri"/>
                <a:ea typeface="Calibri"/>
                <a:cs typeface="Calibri"/>
              </a:defRPr>
            </a:pPr>
            <a:endParaRPr lang="pt-BR"/>
          </a:p>
        </c:txPr>
        <c:crossAx val="69693824"/>
        <c:crosses val="autoZero"/>
        <c:auto val="1"/>
        <c:lblAlgn val="ctr"/>
        <c:lblOffset val="100"/>
      </c:catAx>
      <c:valAx>
        <c:axId val="69693824"/>
        <c:scaling>
          <c:orientation val="minMax"/>
          <c:max val="1"/>
        </c:scaling>
        <c:axPos val="l"/>
        <c:numFmt formatCode="0.0%" sourceLinked="1"/>
        <c:tickLblPos val="nextTo"/>
        <c:spPr>
          <a:ln w="3175">
            <a:solidFill>
              <a:srgbClr val="808080"/>
            </a:solidFill>
            <a:prstDash val="solid"/>
          </a:ln>
        </c:spPr>
        <c:txPr>
          <a:bodyPr rot="0" vert="horz"/>
          <a:lstStyle/>
          <a:p>
            <a:pPr>
              <a:defRPr lang="pt-BR" sz="1000" b="0" i="0" u="none" strike="noStrike" baseline="0">
                <a:solidFill>
                  <a:srgbClr val="000000"/>
                </a:solidFill>
                <a:latin typeface="Calibri"/>
                <a:ea typeface="Calibri"/>
                <a:cs typeface="Calibri"/>
              </a:defRPr>
            </a:pPr>
            <a:endParaRPr lang="pt-BR"/>
          </a:p>
        </c:txPr>
        <c:crossAx val="69679744"/>
        <c:crosses val="autoZero"/>
        <c:crossBetween val="between"/>
        <c:majorUnit val="0.1"/>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C64F72-F1E6-44EA-A895-657D19204CCC}"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pt-BR"/>
        </a:p>
      </dgm:t>
    </dgm:pt>
    <dgm:pt modelId="{8E6FBC36-C465-4A53-8D09-84F034BF090E}">
      <dgm:prSet phldrT="[Texto]" custT="1"/>
      <dgm:spPr/>
      <dgm:t>
        <a:bodyPr/>
        <a:lstStyle/>
        <a:p>
          <a:r>
            <a:rPr lang="pt-BR" sz="3200" b="1" dirty="0" smtClean="0">
              <a:latin typeface="Arial" pitchFamily="34" charset="0"/>
              <a:cs typeface="Arial" pitchFamily="34" charset="0"/>
            </a:rPr>
            <a:t>CURSO</a:t>
          </a:r>
        </a:p>
        <a:p>
          <a:r>
            <a:rPr lang="pt-BR" sz="1800" b="1" dirty="0" smtClean="0">
              <a:latin typeface="Arial" pitchFamily="34" charset="0"/>
              <a:cs typeface="Arial" pitchFamily="34" charset="0"/>
            </a:rPr>
            <a:t>MAIS CONHECIMENTO</a:t>
          </a:r>
          <a:endParaRPr lang="pt-BR" sz="1800" b="1" dirty="0">
            <a:latin typeface="Arial" pitchFamily="34" charset="0"/>
            <a:cs typeface="Arial" pitchFamily="34" charset="0"/>
          </a:endParaRPr>
        </a:p>
      </dgm:t>
    </dgm:pt>
    <dgm:pt modelId="{FDAB3A79-179F-4F37-A1C0-A8A7EA19AF86}" type="parTrans" cxnId="{F15E382E-2DE9-405E-8C1E-9471C0559CCF}">
      <dgm:prSet/>
      <dgm:spPr/>
      <dgm:t>
        <a:bodyPr/>
        <a:lstStyle/>
        <a:p>
          <a:endParaRPr lang="pt-BR"/>
        </a:p>
      </dgm:t>
    </dgm:pt>
    <dgm:pt modelId="{519E2756-7036-439D-A5C9-6136F8BC457D}" type="sibTrans" cxnId="{F15E382E-2DE9-405E-8C1E-9471C0559CCF}">
      <dgm:prSet/>
      <dgm:spPr/>
      <dgm:t>
        <a:bodyPr/>
        <a:lstStyle/>
        <a:p>
          <a:endParaRPr lang="pt-BR"/>
        </a:p>
      </dgm:t>
    </dgm:pt>
    <dgm:pt modelId="{7CAA56AA-8969-46A1-A081-1912435402F2}">
      <dgm:prSet phldrT="[Texto]"/>
      <dgm:spPr/>
      <dgm:t>
        <a:bodyPr/>
        <a:lstStyle/>
        <a:p>
          <a:r>
            <a:rPr lang="pt-BR" dirty="0" smtClean="0">
              <a:latin typeface="Arial" pitchFamily="34" charset="0"/>
              <a:cs typeface="Arial" pitchFamily="34" charset="0"/>
            </a:rPr>
            <a:t>Interação</a:t>
          </a:r>
        </a:p>
        <a:p>
          <a:r>
            <a:rPr lang="pt-BR" dirty="0" smtClean="0">
              <a:latin typeface="Arial" pitchFamily="34" charset="0"/>
              <a:cs typeface="Arial" pitchFamily="34" charset="0"/>
            </a:rPr>
            <a:t>Especializandos</a:t>
          </a:r>
        </a:p>
        <a:p>
          <a:r>
            <a:rPr lang="pt-BR" dirty="0" smtClean="0">
              <a:latin typeface="Arial" pitchFamily="34" charset="0"/>
              <a:cs typeface="Arial" pitchFamily="34" charset="0"/>
            </a:rPr>
            <a:t>Orientadores</a:t>
          </a:r>
        </a:p>
        <a:p>
          <a:r>
            <a:rPr lang="pt-BR" dirty="0" smtClean="0">
              <a:latin typeface="Arial" pitchFamily="34" charset="0"/>
              <a:cs typeface="Arial" pitchFamily="34" charset="0"/>
            </a:rPr>
            <a:t>Outros colegas</a:t>
          </a:r>
          <a:endParaRPr lang="pt-BR" dirty="0"/>
        </a:p>
      </dgm:t>
    </dgm:pt>
    <dgm:pt modelId="{664EFA43-D27B-444E-9A0F-A36DBBEA1038}" type="parTrans" cxnId="{997044C0-01EA-4BE8-9728-73810BF9B438}">
      <dgm:prSet/>
      <dgm:spPr/>
      <dgm:t>
        <a:bodyPr/>
        <a:lstStyle/>
        <a:p>
          <a:endParaRPr lang="pt-BR"/>
        </a:p>
      </dgm:t>
    </dgm:pt>
    <dgm:pt modelId="{6DDF7593-DF55-4652-BC6B-6252D1B207F4}" type="sibTrans" cxnId="{997044C0-01EA-4BE8-9728-73810BF9B438}">
      <dgm:prSet/>
      <dgm:spPr/>
      <dgm:t>
        <a:bodyPr/>
        <a:lstStyle/>
        <a:p>
          <a:endParaRPr lang="pt-BR"/>
        </a:p>
      </dgm:t>
    </dgm:pt>
    <dgm:pt modelId="{CB9011AF-426F-43B9-A1A3-7720C06C6F08}">
      <dgm:prSet phldrT="[Texto]" custT="1"/>
      <dgm:spPr/>
      <dgm:t>
        <a:bodyPr/>
        <a:lstStyle/>
        <a:p>
          <a:r>
            <a:rPr lang="pt-BR" sz="1800" dirty="0" smtClean="0">
              <a:latin typeface="Arial" pitchFamily="34" charset="0"/>
              <a:cs typeface="Arial" pitchFamily="34" charset="0"/>
            </a:rPr>
            <a:t>Questionamentos, trocas de conhecimentos</a:t>
          </a:r>
          <a:endParaRPr lang="pt-BR" sz="1800" dirty="0">
            <a:latin typeface="Arial" pitchFamily="34" charset="0"/>
            <a:cs typeface="Arial" pitchFamily="34" charset="0"/>
          </a:endParaRPr>
        </a:p>
      </dgm:t>
    </dgm:pt>
    <dgm:pt modelId="{C5876AFD-2F0F-4AC4-B6F2-935E949DB2BE}" type="parTrans" cxnId="{4E676C22-EC75-46DB-8D1F-5BC6D7094556}">
      <dgm:prSet/>
      <dgm:spPr/>
      <dgm:t>
        <a:bodyPr/>
        <a:lstStyle/>
        <a:p>
          <a:endParaRPr lang="pt-BR"/>
        </a:p>
      </dgm:t>
    </dgm:pt>
    <dgm:pt modelId="{0964028E-9FCA-4EBA-B94D-6CEC9348106A}" type="sibTrans" cxnId="{4E676C22-EC75-46DB-8D1F-5BC6D7094556}">
      <dgm:prSet/>
      <dgm:spPr/>
      <dgm:t>
        <a:bodyPr/>
        <a:lstStyle/>
        <a:p>
          <a:endParaRPr lang="pt-BR"/>
        </a:p>
      </dgm:t>
    </dgm:pt>
    <dgm:pt modelId="{82EE33BA-918D-42C6-B973-12A569AC6F96}">
      <dgm:prSet phldrT="[Texto]" custT="1"/>
      <dgm:spPr/>
      <dgm:t>
        <a:bodyPr/>
        <a:lstStyle/>
        <a:p>
          <a:r>
            <a:rPr lang="pt-BR" sz="1800" dirty="0" smtClean="0">
              <a:latin typeface="Arial" pitchFamily="34" charset="0"/>
              <a:cs typeface="Arial" pitchFamily="34" charset="0"/>
            </a:rPr>
            <a:t>Postar duvidas</a:t>
          </a:r>
        </a:p>
        <a:p>
          <a:r>
            <a:rPr lang="pt-BR" sz="1800" dirty="0" smtClean="0">
              <a:latin typeface="Arial" pitchFamily="34" charset="0"/>
              <a:cs typeface="Arial" pitchFamily="34" charset="0"/>
            </a:rPr>
            <a:t>E Comentários</a:t>
          </a:r>
          <a:endParaRPr lang="pt-BR" sz="1800" dirty="0">
            <a:latin typeface="Arial" pitchFamily="34" charset="0"/>
            <a:cs typeface="Arial" pitchFamily="34" charset="0"/>
          </a:endParaRPr>
        </a:p>
      </dgm:t>
    </dgm:pt>
    <dgm:pt modelId="{CF1E172D-D92A-4C9E-AA53-952CDDC2E70B}" type="parTrans" cxnId="{1854A1FC-D749-45CC-87F0-4F0EFC7BC81A}">
      <dgm:prSet/>
      <dgm:spPr/>
      <dgm:t>
        <a:bodyPr/>
        <a:lstStyle/>
        <a:p>
          <a:endParaRPr lang="pt-BR"/>
        </a:p>
      </dgm:t>
    </dgm:pt>
    <dgm:pt modelId="{5FF97831-C203-425A-8861-FF81C5E05039}" type="sibTrans" cxnId="{1854A1FC-D749-45CC-87F0-4F0EFC7BC81A}">
      <dgm:prSet/>
      <dgm:spPr/>
      <dgm:t>
        <a:bodyPr/>
        <a:lstStyle/>
        <a:p>
          <a:endParaRPr lang="pt-BR"/>
        </a:p>
      </dgm:t>
    </dgm:pt>
    <dgm:pt modelId="{A74B909F-DD39-45DE-B9FF-2ED89CD62BE0}" type="pres">
      <dgm:prSet presAssocID="{F6C64F72-F1E6-44EA-A895-657D19204CCC}" presName="cycle" presStyleCnt="0">
        <dgm:presLayoutVars>
          <dgm:chMax val="1"/>
          <dgm:dir/>
          <dgm:animLvl val="ctr"/>
          <dgm:resizeHandles val="exact"/>
        </dgm:presLayoutVars>
      </dgm:prSet>
      <dgm:spPr/>
      <dgm:t>
        <a:bodyPr/>
        <a:lstStyle/>
        <a:p>
          <a:endParaRPr lang="pt-BR"/>
        </a:p>
      </dgm:t>
    </dgm:pt>
    <dgm:pt modelId="{46B7D44A-BE3C-4C7D-B74C-D80172EEF08F}" type="pres">
      <dgm:prSet presAssocID="{8E6FBC36-C465-4A53-8D09-84F034BF090E}" presName="centerShape" presStyleLbl="node0" presStyleIdx="0" presStyleCnt="1" custScaleX="122172" custScaleY="92168"/>
      <dgm:spPr/>
      <dgm:t>
        <a:bodyPr/>
        <a:lstStyle/>
        <a:p>
          <a:endParaRPr lang="pt-BR"/>
        </a:p>
      </dgm:t>
    </dgm:pt>
    <dgm:pt modelId="{1572782C-5387-46B1-BE0C-BBBCAD07ED95}" type="pres">
      <dgm:prSet presAssocID="{664EFA43-D27B-444E-9A0F-A36DBBEA1038}" presName="parTrans" presStyleLbl="bgSibTrans2D1" presStyleIdx="0" presStyleCnt="3" custLinFactNeighborX="6031" custLinFactNeighborY="32510"/>
      <dgm:spPr/>
      <dgm:t>
        <a:bodyPr/>
        <a:lstStyle/>
        <a:p>
          <a:endParaRPr lang="pt-BR"/>
        </a:p>
      </dgm:t>
    </dgm:pt>
    <dgm:pt modelId="{CE4AD898-FA9B-412E-8381-8AE199F1441C}" type="pres">
      <dgm:prSet presAssocID="{7CAA56AA-8969-46A1-A081-1912435402F2}" presName="node" presStyleLbl="node1" presStyleIdx="0" presStyleCnt="3" custScaleX="124150" custRadScaleRad="118423" custRadScaleInc="-4210">
        <dgm:presLayoutVars>
          <dgm:bulletEnabled val="1"/>
        </dgm:presLayoutVars>
      </dgm:prSet>
      <dgm:spPr/>
      <dgm:t>
        <a:bodyPr/>
        <a:lstStyle/>
        <a:p>
          <a:endParaRPr lang="pt-BR"/>
        </a:p>
      </dgm:t>
    </dgm:pt>
    <dgm:pt modelId="{8B06A2AB-8316-4424-A8CB-7A0464DC2F38}" type="pres">
      <dgm:prSet presAssocID="{C5876AFD-2F0F-4AC4-B6F2-935E949DB2BE}" presName="parTrans" presStyleLbl="bgSibTrans2D1" presStyleIdx="1" presStyleCnt="3" custLinFactNeighborX="-3977" custLinFactNeighborY="24185"/>
      <dgm:spPr/>
      <dgm:t>
        <a:bodyPr/>
        <a:lstStyle/>
        <a:p>
          <a:endParaRPr lang="pt-BR"/>
        </a:p>
      </dgm:t>
    </dgm:pt>
    <dgm:pt modelId="{2F762069-FB3C-4C74-9452-B8EA1C7BE431}" type="pres">
      <dgm:prSet presAssocID="{CB9011AF-426F-43B9-A1A3-7720C06C6F08}" presName="node" presStyleLbl="node1" presStyleIdx="1" presStyleCnt="3" custScaleX="146462">
        <dgm:presLayoutVars>
          <dgm:bulletEnabled val="1"/>
        </dgm:presLayoutVars>
      </dgm:prSet>
      <dgm:spPr/>
      <dgm:t>
        <a:bodyPr/>
        <a:lstStyle/>
        <a:p>
          <a:endParaRPr lang="pt-BR"/>
        </a:p>
      </dgm:t>
    </dgm:pt>
    <dgm:pt modelId="{B7172F4A-27D1-47A4-895F-F9B504ECD5EE}" type="pres">
      <dgm:prSet presAssocID="{CF1E172D-D92A-4C9E-AA53-952CDDC2E70B}" presName="parTrans" presStyleLbl="bgSibTrans2D1" presStyleIdx="2" presStyleCnt="3" custScaleX="84063" custLinFactNeighborX="-22544" custLinFactNeighborY="11384"/>
      <dgm:spPr/>
      <dgm:t>
        <a:bodyPr/>
        <a:lstStyle/>
        <a:p>
          <a:endParaRPr lang="pt-BR"/>
        </a:p>
      </dgm:t>
    </dgm:pt>
    <dgm:pt modelId="{44D48F69-A5CD-47DE-8A9B-CDB3CDA05A96}" type="pres">
      <dgm:prSet presAssocID="{82EE33BA-918D-42C6-B973-12A569AC6F96}" presName="node" presStyleLbl="node1" presStyleIdx="2" presStyleCnt="3" custScaleX="118843" custRadScaleRad="112799" custRadScaleInc="8449">
        <dgm:presLayoutVars>
          <dgm:bulletEnabled val="1"/>
        </dgm:presLayoutVars>
      </dgm:prSet>
      <dgm:spPr/>
      <dgm:t>
        <a:bodyPr/>
        <a:lstStyle/>
        <a:p>
          <a:endParaRPr lang="pt-BR"/>
        </a:p>
      </dgm:t>
    </dgm:pt>
  </dgm:ptLst>
  <dgm:cxnLst>
    <dgm:cxn modelId="{1854A1FC-D749-45CC-87F0-4F0EFC7BC81A}" srcId="{8E6FBC36-C465-4A53-8D09-84F034BF090E}" destId="{82EE33BA-918D-42C6-B973-12A569AC6F96}" srcOrd="2" destOrd="0" parTransId="{CF1E172D-D92A-4C9E-AA53-952CDDC2E70B}" sibTransId="{5FF97831-C203-425A-8861-FF81C5E05039}"/>
    <dgm:cxn modelId="{F15E382E-2DE9-405E-8C1E-9471C0559CCF}" srcId="{F6C64F72-F1E6-44EA-A895-657D19204CCC}" destId="{8E6FBC36-C465-4A53-8D09-84F034BF090E}" srcOrd="0" destOrd="0" parTransId="{FDAB3A79-179F-4F37-A1C0-A8A7EA19AF86}" sibTransId="{519E2756-7036-439D-A5C9-6136F8BC457D}"/>
    <dgm:cxn modelId="{8A891D83-DDC4-4662-818D-5D69B887FCBD}" type="presOf" srcId="{82EE33BA-918D-42C6-B973-12A569AC6F96}" destId="{44D48F69-A5CD-47DE-8A9B-CDB3CDA05A96}" srcOrd="0" destOrd="0" presId="urn:microsoft.com/office/officeart/2005/8/layout/radial4"/>
    <dgm:cxn modelId="{0775DA82-C3FF-4590-A647-17942E64E3C9}" type="presOf" srcId="{664EFA43-D27B-444E-9A0F-A36DBBEA1038}" destId="{1572782C-5387-46B1-BE0C-BBBCAD07ED95}" srcOrd="0" destOrd="0" presId="urn:microsoft.com/office/officeart/2005/8/layout/radial4"/>
    <dgm:cxn modelId="{0EFD44FA-4FD3-43D4-B4B5-A870FE98D4EE}" type="presOf" srcId="{CF1E172D-D92A-4C9E-AA53-952CDDC2E70B}" destId="{B7172F4A-27D1-47A4-895F-F9B504ECD5EE}" srcOrd="0" destOrd="0" presId="urn:microsoft.com/office/officeart/2005/8/layout/radial4"/>
    <dgm:cxn modelId="{2FB566FE-6FE0-4791-BF94-21070B28F3F8}" type="presOf" srcId="{C5876AFD-2F0F-4AC4-B6F2-935E949DB2BE}" destId="{8B06A2AB-8316-4424-A8CB-7A0464DC2F38}" srcOrd="0" destOrd="0" presId="urn:microsoft.com/office/officeart/2005/8/layout/radial4"/>
    <dgm:cxn modelId="{4E676C22-EC75-46DB-8D1F-5BC6D7094556}" srcId="{8E6FBC36-C465-4A53-8D09-84F034BF090E}" destId="{CB9011AF-426F-43B9-A1A3-7720C06C6F08}" srcOrd="1" destOrd="0" parTransId="{C5876AFD-2F0F-4AC4-B6F2-935E949DB2BE}" sibTransId="{0964028E-9FCA-4EBA-B94D-6CEC9348106A}"/>
    <dgm:cxn modelId="{91BA8561-6B6F-459F-9FDE-CAE833B1E366}" type="presOf" srcId="{F6C64F72-F1E6-44EA-A895-657D19204CCC}" destId="{A74B909F-DD39-45DE-B9FF-2ED89CD62BE0}" srcOrd="0" destOrd="0" presId="urn:microsoft.com/office/officeart/2005/8/layout/radial4"/>
    <dgm:cxn modelId="{997044C0-01EA-4BE8-9728-73810BF9B438}" srcId="{8E6FBC36-C465-4A53-8D09-84F034BF090E}" destId="{7CAA56AA-8969-46A1-A081-1912435402F2}" srcOrd="0" destOrd="0" parTransId="{664EFA43-D27B-444E-9A0F-A36DBBEA1038}" sibTransId="{6DDF7593-DF55-4652-BC6B-6252D1B207F4}"/>
    <dgm:cxn modelId="{1D9C2CB5-7CB3-4D11-8371-BA4CA11214BC}" type="presOf" srcId="{7CAA56AA-8969-46A1-A081-1912435402F2}" destId="{CE4AD898-FA9B-412E-8381-8AE199F1441C}" srcOrd="0" destOrd="0" presId="urn:microsoft.com/office/officeart/2005/8/layout/radial4"/>
    <dgm:cxn modelId="{3C44C24F-674B-4CE5-939A-F18763C89A62}" type="presOf" srcId="{8E6FBC36-C465-4A53-8D09-84F034BF090E}" destId="{46B7D44A-BE3C-4C7D-B74C-D80172EEF08F}" srcOrd="0" destOrd="0" presId="urn:microsoft.com/office/officeart/2005/8/layout/radial4"/>
    <dgm:cxn modelId="{11136DBD-73FA-4FEE-B8F3-307851E699CC}" type="presOf" srcId="{CB9011AF-426F-43B9-A1A3-7720C06C6F08}" destId="{2F762069-FB3C-4C74-9452-B8EA1C7BE431}" srcOrd="0" destOrd="0" presId="urn:microsoft.com/office/officeart/2005/8/layout/radial4"/>
    <dgm:cxn modelId="{661DA7CA-94B8-44EE-BA0C-DE3A55FEA960}" type="presParOf" srcId="{A74B909F-DD39-45DE-B9FF-2ED89CD62BE0}" destId="{46B7D44A-BE3C-4C7D-B74C-D80172EEF08F}" srcOrd="0" destOrd="0" presId="urn:microsoft.com/office/officeart/2005/8/layout/radial4"/>
    <dgm:cxn modelId="{27CE614D-7CBA-4174-BA9C-7D3C9D5A69C5}" type="presParOf" srcId="{A74B909F-DD39-45DE-B9FF-2ED89CD62BE0}" destId="{1572782C-5387-46B1-BE0C-BBBCAD07ED95}" srcOrd="1" destOrd="0" presId="urn:microsoft.com/office/officeart/2005/8/layout/radial4"/>
    <dgm:cxn modelId="{1AE7B0C0-A3A6-485E-A8CD-8374EFB75BA8}" type="presParOf" srcId="{A74B909F-DD39-45DE-B9FF-2ED89CD62BE0}" destId="{CE4AD898-FA9B-412E-8381-8AE199F1441C}" srcOrd="2" destOrd="0" presId="urn:microsoft.com/office/officeart/2005/8/layout/radial4"/>
    <dgm:cxn modelId="{29E57CD9-4233-449F-BDB6-98938B38CEF0}" type="presParOf" srcId="{A74B909F-DD39-45DE-B9FF-2ED89CD62BE0}" destId="{8B06A2AB-8316-4424-A8CB-7A0464DC2F38}" srcOrd="3" destOrd="0" presId="urn:microsoft.com/office/officeart/2005/8/layout/radial4"/>
    <dgm:cxn modelId="{A9757DE8-AE1B-4B17-823A-56E7677B59DB}" type="presParOf" srcId="{A74B909F-DD39-45DE-B9FF-2ED89CD62BE0}" destId="{2F762069-FB3C-4C74-9452-B8EA1C7BE431}" srcOrd="4" destOrd="0" presId="urn:microsoft.com/office/officeart/2005/8/layout/radial4"/>
    <dgm:cxn modelId="{E2B8ABB1-92CF-4372-8292-B000C03DFA4F}" type="presParOf" srcId="{A74B909F-DD39-45DE-B9FF-2ED89CD62BE0}" destId="{B7172F4A-27D1-47A4-895F-F9B504ECD5EE}" srcOrd="5" destOrd="0" presId="urn:microsoft.com/office/officeart/2005/8/layout/radial4"/>
    <dgm:cxn modelId="{CA04D359-BEED-40C0-AA69-B797C14AA01C}" type="presParOf" srcId="{A74B909F-DD39-45DE-B9FF-2ED89CD62BE0}" destId="{44D48F69-A5CD-47DE-8A9B-CDB3CDA05A96}" srcOrd="6" destOrd="0" presId="urn:microsoft.com/office/officeart/2005/8/layout/radial4"/>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1F2E8D-D0FC-446E-A382-B1B3495399B6}"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pt-BR"/>
        </a:p>
      </dgm:t>
    </dgm:pt>
    <dgm:pt modelId="{FAFB0693-D6B9-4BCC-A49C-CA50CB91433A}">
      <dgm:prSet phldrT="[Texto]"/>
      <dgm:spPr/>
      <dgm:t>
        <a:bodyPr/>
        <a:lstStyle/>
        <a:p>
          <a:r>
            <a:rPr lang="pt-BR" dirty="0" smtClean="0">
              <a:latin typeface="Arial" pitchFamily="34" charset="0"/>
              <a:cs typeface="Arial" pitchFamily="34" charset="0"/>
            </a:rPr>
            <a:t>Orientador/a</a:t>
          </a:r>
        </a:p>
        <a:p>
          <a:r>
            <a:rPr lang="pt-BR" dirty="0" smtClean="0">
              <a:latin typeface="Arial" pitchFamily="34" charset="0"/>
              <a:cs typeface="Arial" pitchFamily="34" charset="0"/>
            </a:rPr>
            <a:t>DOE</a:t>
          </a:r>
        </a:p>
        <a:p>
          <a:r>
            <a:rPr lang="pt-BR" dirty="0" smtClean="0">
              <a:latin typeface="Arial" pitchFamily="34" charset="0"/>
              <a:cs typeface="Arial" pitchFamily="34" charset="0"/>
            </a:rPr>
            <a:t>Feedback</a:t>
          </a:r>
          <a:endParaRPr lang="pt-BR" dirty="0">
            <a:latin typeface="Arial" pitchFamily="34" charset="0"/>
            <a:cs typeface="Arial" pitchFamily="34" charset="0"/>
          </a:endParaRPr>
        </a:p>
      </dgm:t>
    </dgm:pt>
    <dgm:pt modelId="{0E3433B3-CB7D-4626-989E-18508889BAAB}" type="parTrans" cxnId="{5D1DCCC0-DF98-48BE-9F34-013044EC6A83}">
      <dgm:prSet/>
      <dgm:spPr/>
      <dgm:t>
        <a:bodyPr/>
        <a:lstStyle/>
        <a:p>
          <a:endParaRPr lang="pt-BR"/>
        </a:p>
      </dgm:t>
    </dgm:pt>
    <dgm:pt modelId="{D73E4BBA-7725-40E4-865F-9ED89735C233}" type="sibTrans" cxnId="{5D1DCCC0-DF98-48BE-9F34-013044EC6A83}">
      <dgm:prSet/>
      <dgm:spPr/>
      <dgm:t>
        <a:bodyPr/>
        <a:lstStyle/>
        <a:p>
          <a:endParaRPr lang="pt-BR"/>
        </a:p>
      </dgm:t>
    </dgm:pt>
    <dgm:pt modelId="{8382AA3D-6152-460A-A97A-AACBF210FF65}">
      <dgm:prSet phldrT="[Texto]" custT="1"/>
      <dgm:spPr/>
      <dgm:t>
        <a:bodyPr/>
        <a:lstStyle/>
        <a:p>
          <a:r>
            <a:rPr lang="pt-BR" sz="2000" dirty="0" smtClean="0">
              <a:latin typeface="Arial" pitchFamily="34" charset="0"/>
              <a:cs typeface="Arial" pitchFamily="34" charset="0"/>
            </a:rPr>
            <a:t>Ponto de enlace com a UFPEL</a:t>
          </a:r>
          <a:endParaRPr lang="pt-BR" sz="2000" dirty="0">
            <a:latin typeface="Arial" pitchFamily="34" charset="0"/>
            <a:cs typeface="Arial" pitchFamily="34" charset="0"/>
          </a:endParaRPr>
        </a:p>
      </dgm:t>
    </dgm:pt>
    <dgm:pt modelId="{6E4ED161-0F52-4597-9762-4E6D02630AF9}" type="parTrans" cxnId="{F0D276C0-D514-4AF6-BB39-A8601007ABFB}">
      <dgm:prSet/>
      <dgm:spPr/>
      <dgm:t>
        <a:bodyPr/>
        <a:lstStyle/>
        <a:p>
          <a:endParaRPr lang="pt-BR"/>
        </a:p>
      </dgm:t>
    </dgm:pt>
    <dgm:pt modelId="{CA88252D-7B91-4DBB-988E-62E4D3678109}" type="sibTrans" cxnId="{F0D276C0-D514-4AF6-BB39-A8601007ABFB}">
      <dgm:prSet/>
      <dgm:spPr/>
      <dgm:t>
        <a:bodyPr/>
        <a:lstStyle/>
        <a:p>
          <a:endParaRPr lang="pt-BR"/>
        </a:p>
      </dgm:t>
    </dgm:pt>
    <dgm:pt modelId="{F4B3B0DD-60CB-4C44-A5BA-7ECEE92D7E62}">
      <dgm:prSet phldrT="[Texto]" custT="1"/>
      <dgm:spPr/>
      <dgm:t>
        <a:bodyPr/>
        <a:lstStyle/>
        <a:p>
          <a:r>
            <a:rPr lang="pt-BR" sz="2000" dirty="0" smtClean="0">
              <a:latin typeface="Arial" pitchFamily="34" charset="0"/>
              <a:cs typeface="Arial" pitchFamily="34" charset="0"/>
            </a:rPr>
            <a:t>Processo de aprendizagem no curso</a:t>
          </a:r>
          <a:r>
            <a:rPr lang="pt-BR" sz="2100" dirty="0" smtClean="0"/>
            <a:t> </a:t>
          </a:r>
          <a:endParaRPr lang="pt-BR" sz="2100" dirty="0"/>
        </a:p>
      </dgm:t>
    </dgm:pt>
    <dgm:pt modelId="{7B11BE0E-E7A6-4476-A8A9-7CB8A95980C3}" type="parTrans" cxnId="{FFA8E69C-924C-44D7-BD1D-720C23813154}">
      <dgm:prSet/>
      <dgm:spPr/>
      <dgm:t>
        <a:bodyPr/>
        <a:lstStyle/>
        <a:p>
          <a:endParaRPr lang="pt-BR"/>
        </a:p>
      </dgm:t>
    </dgm:pt>
    <dgm:pt modelId="{E33C760D-043B-4E82-B0E4-637CF0CCE891}" type="sibTrans" cxnId="{FFA8E69C-924C-44D7-BD1D-720C23813154}">
      <dgm:prSet/>
      <dgm:spPr/>
      <dgm:t>
        <a:bodyPr/>
        <a:lstStyle/>
        <a:p>
          <a:endParaRPr lang="pt-BR"/>
        </a:p>
      </dgm:t>
    </dgm:pt>
    <dgm:pt modelId="{9D8C07D8-5AC0-40BC-A86B-3EBB5F1707F9}">
      <dgm:prSet phldrT="[Texto]" custT="1"/>
      <dgm:spPr/>
      <dgm:t>
        <a:bodyPr/>
        <a:lstStyle/>
        <a:p>
          <a:r>
            <a:rPr lang="pt-BR" sz="2000" dirty="0" smtClean="0">
              <a:latin typeface="Arial" pitchFamily="34" charset="0"/>
              <a:cs typeface="Arial" pitchFamily="34" charset="0"/>
            </a:rPr>
            <a:t>Elaboração do  TCC</a:t>
          </a:r>
          <a:endParaRPr lang="pt-BR" sz="2000" dirty="0">
            <a:latin typeface="Arial" pitchFamily="34" charset="0"/>
            <a:cs typeface="Arial" pitchFamily="34" charset="0"/>
          </a:endParaRPr>
        </a:p>
      </dgm:t>
    </dgm:pt>
    <dgm:pt modelId="{D898A54C-350B-4E94-941E-273CBCE51183}" type="parTrans" cxnId="{EBBE94F0-3F94-4D2E-A4AA-04852EC9FB76}">
      <dgm:prSet/>
      <dgm:spPr/>
      <dgm:t>
        <a:bodyPr/>
        <a:lstStyle/>
        <a:p>
          <a:endParaRPr lang="pt-BR"/>
        </a:p>
      </dgm:t>
    </dgm:pt>
    <dgm:pt modelId="{237DC752-CA71-480D-BD1C-B680BB968732}" type="sibTrans" cxnId="{EBBE94F0-3F94-4D2E-A4AA-04852EC9FB76}">
      <dgm:prSet/>
      <dgm:spPr/>
      <dgm:t>
        <a:bodyPr/>
        <a:lstStyle/>
        <a:p>
          <a:endParaRPr lang="pt-BR"/>
        </a:p>
      </dgm:t>
    </dgm:pt>
    <dgm:pt modelId="{A4609F84-565D-4BBD-A121-B0418670676B}">
      <dgm:prSet phldrT="[Texto]"/>
      <dgm:spPr/>
      <dgm:t>
        <a:bodyPr/>
        <a:lstStyle/>
        <a:p>
          <a:r>
            <a:rPr lang="pt-BR" dirty="0" smtClean="0">
              <a:latin typeface="Arial" pitchFamily="34" charset="0"/>
              <a:cs typeface="Arial" pitchFamily="34" charset="0"/>
            </a:rPr>
            <a:t>Cumprimento das atividades educativas</a:t>
          </a:r>
          <a:endParaRPr lang="pt-BR" dirty="0">
            <a:latin typeface="Arial" pitchFamily="34" charset="0"/>
            <a:cs typeface="Arial" pitchFamily="34" charset="0"/>
          </a:endParaRPr>
        </a:p>
      </dgm:t>
    </dgm:pt>
    <dgm:pt modelId="{71102A89-FC5B-4C94-9189-6A95BF88D37B}" type="parTrans" cxnId="{28315FB9-BA8D-44F9-A34C-E63791FF5EDF}">
      <dgm:prSet/>
      <dgm:spPr/>
      <dgm:t>
        <a:bodyPr/>
        <a:lstStyle/>
        <a:p>
          <a:endParaRPr lang="pt-BR"/>
        </a:p>
      </dgm:t>
    </dgm:pt>
    <dgm:pt modelId="{0D9E1220-9B40-4BB0-AA8A-CE1AAB957138}" type="sibTrans" cxnId="{28315FB9-BA8D-44F9-A34C-E63791FF5EDF}">
      <dgm:prSet/>
      <dgm:spPr/>
      <dgm:t>
        <a:bodyPr/>
        <a:lstStyle/>
        <a:p>
          <a:endParaRPr lang="pt-BR"/>
        </a:p>
      </dgm:t>
    </dgm:pt>
    <dgm:pt modelId="{BFE9D757-20A3-460B-959E-52AA4EDF7FDA}" type="pres">
      <dgm:prSet presAssocID="{0B1F2E8D-D0FC-446E-A382-B1B3495399B6}" presName="composite" presStyleCnt="0">
        <dgm:presLayoutVars>
          <dgm:chMax val="1"/>
          <dgm:dir/>
          <dgm:resizeHandles val="exact"/>
        </dgm:presLayoutVars>
      </dgm:prSet>
      <dgm:spPr/>
      <dgm:t>
        <a:bodyPr/>
        <a:lstStyle/>
        <a:p>
          <a:endParaRPr lang="pt-BR"/>
        </a:p>
      </dgm:t>
    </dgm:pt>
    <dgm:pt modelId="{35637D83-95A0-45D0-889A-6D15BDE93D7C}" type="pres">
      <dgm:prSet presAssocID="{0B1F2E8D-D0FC-446E-A382-B1B3495399B6}" presName="radial" presStyleCnt="0">
        <dgm:presLayoutVars>
          <dgm:animLvl val="ctr"/>
        </dgm:presLayoutVars>
      </dgm:prSet>
      <dgm:spPr/>
    </dgm:pt>
    <dgm:pt modelId="{6C965979-6EA0-4F17-844F-9EC081A5FD92}" type="pres">
      <dgm:prSet presAssocID="{FAFB0693-D6B9-4BCC-A49C-CA50CB91433A}" presName="centerShape" presStyleLbl="vennNode1" presStyleIdx="0" presStyleCnt="5" custScaleY="84705"/>
      <dgm:spPr/>
      <dgm:t>
        <a:bodyPr/>
        <a:lstStyle/>
        <a:p>
          <a:endParaRPr lang="pt-BR"/>
        </a:p>
      </dgm:t>
    </dgm:pt>
    <dgm:pt modelId="{4A5B4004-1F24-47B5-A61A-8417F4617C33}" type="pres">
      <dgm:prSet presAssocID="{8382AA3D-6152-460A-A97A-AACBF210FF65}" presName="node" presStyleLbl="vennNode1" presStyleIdx="1" presStyleCnt="5" custScaleX="209408">
        <dgm:presLayoutVars>
          <dgm:bulletEnabled val="1"/>
        </dgm:presLayoutVars>
      </dgm:prSet>
      <dgm:spPr/>
      <dgm:t>
        <a:bodyPr/>
        <a:lstStyle/>
        <a:p>
          <a:endParaRPr lang="pt-BR"/>
        </a:p>
      </dgm:t>
    </dgm:pt>
    <dgm:pt modelId="{3D083EE2-1985-4264-8815-7537EE3ED462}" type="pres">
      <dgm:prSet presAssocID="{F4B3B0DD-60CB-4C44-A5BA-7ECEE92D7E62}" presName="node" presStyleLbl="vennNode1" presStyleIdx="2" presStyleCnt="5" custScaleX="184760" custScaleY="144507" custRadScaleRad="138273" custRadScaleInc="-1860">
        <dgm:presLayoutVars>
          <dgm:bulletEnabled val="1"/>
        </dgm:presLayoutVars>
      </dgm:prSet>
      <dgm:spPr/>
      <dgm:t>
        <a:bodyPr/>
        <a:lstStyle/>
        <a:p>
          <a:endParaRPr lang="pt-BR"/>
        </a:p>
      </dgm:t>
    </dgm:pt>
    <dgm:pt modelId="{B61D6859-6198-4035-AA19-47747CE176E1}" type="pres">
      <dgm:prSet presAssocID="{9D8C07D8-5AC0-40BC-A86B-3EBB5F1707F9}" presName="node" presStyleLbl="vennNode1" presStyleIdx="3" presStyleCnt="5" custScaleX="190441" custScaleY="107716">
        <dgm:presLayoutVars>
          <dgm:bulletEnabled val="1"/>
        </dgm:presLayoutVars>
      </dgm:prSet>
      <dgm:spPr/>
      <dgm:t>
        <a:bodyPr/>
        <a:lstStyle/>
        <a:p>
          <a:endParaRPr lang="pt-BR"/>
        </a:p>
      </dgm:t>
    </dgm:pt>
    <dgm:pt modelId="{49018458-F09C-4D91-A727-E0EE4041E890}" type="pres">
      <dgm:prSet presAssocID="{A4609F84-565D-4BBD-A121-B0418670676B}" presName="node" presStyleLbl="vennNode1" presStyleIdx="4" presStyleCnt="5" custScaleX="207882" custScaleY="124901" custRadScaleRad="150845" custRadScaleInc="-392">
        <dgm:presLayoutVars>
          <dgm:bulletEnabled val="1"/>
        </dgm:presLayoutVars>
      </dgm:prSet>
      <dgm:spPr/>
      <dgm:t>
        <a:bodyPr/>
        <a:lstStyle/>
        <a:p>
          <a:endParaRPr lang="pt-BR"/>
        </a:p>
      </dgm:t>
    </dgm:pt>
  </dgm:ptLst>
  <dgm:cxnLst>
    <dgm:cxn modelId="{90023AE5-0785-4638-A754-FEDEBA594B55}" type="presOf" srcId="{9D8C07D8-5AC0-40BC-A86B-3EBB5F1707F9}" destId="{B61D6859-6198-4035-AA19-47747CE176E1}" srcOrd="0" destOrd="0" presId="urn:microsoft.com/office/officeart/2005/8/layout/radial3"/>
    <dgm:cxn modelId="{F85A7683-6BB4-45B7-BFA8-E7CD6005D72A}" type="presOf" srcId="{FAFB0693-D6B9-4BCC-A49C-CA50CB91433A}" destId="{6C965979-6EA0-4F17-844F-9EC081A5FD92}" srcOrd="0" destOrd="0" presId="urn:microsoft.com/office/officeart/2005/8/layout/radial3"/>
    <dgm:cxn modelId="{5D1DCCC0-DF98-48BE-9F34-013044EC6A83}" srcId="{0B1F2E8D-D0FC-446E-A382-B1B3495399B6}" destId="{FAFB0693-D6B9-4BCC-A49C-CA50CB91433A}" srcOrd="0" destOrd="0" parTransId="{0E3433B3-CB7D-4626-989E-18508889BAAB}" sibTransId="{D73E4BBA-7725-40E4-865F-9ED89735C233}"/>
    <dgm:cxn modelId="{28315FB9-BA8D-44F9-A34C-E63791FF5EDF}" srcId="{FAFB0693-D6B9-4BCC-A49C-CA50CB91433A}" destId="{A4609F84-565D-4BBD-A121-B0418670676B}" srcOrd="3" destOrd="0" parTransId="{71102A89-FC5B-4C94-9189-6A95BF88D37B}" sibTransId="{0D9E1220-9B40-4BB0-AA8A-CE1AAB957138}"/>
    <dgm:cxn modelId="{AF2B0BB6-47E3-490F-87CF-31A9BB62E2A4}" type="presOf" srcId="{A4609F84-565D-4BBD-A121-B0418670676B}" destId="{49018458-F09C-4D91-A727-E0EE4041E890}" srcOrd="0" destOrd="0" presId="urn:microsoft.com/office/officeart/2005/8/layout/radial3"/>
    <dgm:cxn modelId="{F0D276C0-D514-4AF6-BB39-A8601007ABFB}" srcId="{FAFB0693-D6B9-4BCC-A49C-CA50CB91433A}" destId="{8382AA3D-6152-460A-A97A-AACBF210FF65}" srcOrd="0" destOrd="0" parTransId="{6E4ED161-0F52-4597-9762-4E6D02630AF9}" sibTransId="{CA88252D-7B91-4DBB-988E-62E4D3678109}"/>
    <dgm:cxn modelId="{3C419B99-2BFC-43FE-A1EA-D74C32313265}" type="presOf" srcId="{8382AA3D-6152-460A-A97A-AACBF210FF65}" destId="{4A5B4004-1F24-47B5-A61A-8417F4617C33}" srcOrd="0" destOrd="0" presId="urn:microsoft.com/office/officeart/2005/8/layout/radial3"/>
    <dgm:cxn modelId="{1D8DB6F8-0838-40D7-B2AE-5FC0AE8B5F59}" type="presOf" srcId="{0B1F2E8D-D0FC-446E-A382-B1B3495399B6}" destId="{BFE9D757-20A3-460B-959E-52AA4EDF7FDA}" srcOrd="0" destOrd="0" presId="urn:microsoft.com/office/officeart/2005/8/layout/radial3"/>
    <dgm:cxn modelId="{35B24920-FF14-4631-BFA3-275CB27D54FB}" type="presOf" srcId="{F4B3B0DD-60CB-4C44-A5BA-7ECEE92D7E62}" destId="{3D083EE2-1985-4264-8815-7537EE3ED462}" srcOrd="0" destOrd="0" presId="urn:microsoft.com/office/officeart/2005/8/layout/radial3"/>
    <dgm:cxn modelId="{FFA8E69C-924C-44D7-BD1D-720C23813154}" srcId="{FAFB0693-D6B9-4BCC-A49C-CA50CB91433A}" destId="{F4B3B0DD-60CB-4C44-A5BA-7ECEE92D7E62}" srcOrd="1" destOrd="0" parTransId="{7B11BE0E-E7A6-4476-A8A9-7CB8A95980C3}" sibTransId="{E33C760D-043B-4E82-B0E4-637CF0CCE891}"/>
    <dgm:cxn modelId="{EBBE94F0-3F94-4D2E-A4AA-04852EC9FB76}" srcId="{FAFB0693-D6B9-4BCC-A49C-CA50CB91433A}" destId="{9D8C07D8-5AC0-40BC-A86B-3EBB5F1707F9}" srcOrd="2" destOrd="0" parTransId="{D898A54C-350B-4E94-941E-273CBCE51183}" sibTransId="{237DC752-CA71-480D-BD1C-B680BB968732}"/>
    <dgm:cxn modelId="{EE848B7F-E9BA-4B88-BD8D-A29121A7A3A0}" type="presParOf" srcId="{BFE9D757-20A3-460B-959E-52AA4EDF7FDA}" destId="{35637D83-95A0-45D0-889A-6D15BDE93D7C}" srcOrd="0" destOrd="0" presId="urn:microsoft.com/office/officeart/2005/8/layout/radial3"/>
    <dgm:cxn modelId="{1E67DD61-2643-46C6-A103-C6E6054A9CFA}" type="presParOf" srcId="{35637D83-95A0-45D0-889A-6D15BDE93D7C}" destId="{6C965979-6EA0-4F17-844F-9EC081A5FD92}" srcOrd="0" destOrd="0" presId="urn:microsoft.com/office/officeart/2005/8/layout/radial3"/>
    <dgm:cxn modelId="{0F417965-6FAE-4792-8D1B-706D8532D126}" type="presParOf" srcId="{35637D83-95A0-45D0-889A-6D15BDE93D7C}" destId="{4A5B4004-1F24-47B5-A61A-8417F4617C33}" srcOrd="1" destOrd="0" presId="urn:microsoft.com/office/officeart/2005/8/layout/radial3"/>
    <dgm:cxn modelId="{9023F9E3-39FA-4908-8EC8-9420C863EBE0}" type="presParOf" srcId="{35637D83-95A0-45D0-889A-6D15BDE93D7C}" destId="{3D083EE2-1985-4264-8815-7537EE3ED462}" srcOrd="2" destOrd="0" presId="urn:microsoft.com/office/officeart/2005/8/layout/radial3"/>
    <dgm:cxn modelId="{84B16C62-709F-46B3-A1BF-0FD65DCE8E8A}" type="presParOf" srcId="{35637D83-95A0-45D0-889A-6D15BDE93D7C}" destId="{B61D6859-6198-4035-AA19-47747CE176E1}" srcOrd="3" destOrd="0" presId="urn:microsoft.com/office/officeart/2005/8/layout/radial3"/>
    <dgm:cxn modelId="{594CA1E2-052E-4950-8FB2-E0EE5A92E5C5}" type="presParOf" srcId="{35637D83-95A0-45D0-889A-6D15BDE93D7C}" destId="{49018458-F09C-4D91-A727-E0EE4041E890}" srcOrd="4" destOrd="0" presId="urn:microsoft.com/office/officeart/2005/8/layout/radial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B7D44A-BE3C-4C7D-B74C-D80172EEF08F}">
      <dsp:nvSpPr>
        <dsp:cNvPr id="0" name=""/>
        <dsp:cNvSpPr/>
      </dsp:nvSpPr>
      <dsp:spPr>
        <a:xfrm>
          <a:off x="2785480" y="2801769"/>
          <a:ext cx="2714652" cy="204796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pt-BR" sz="3200" b="1" kern="1200" dirty="0" smtClean="0">
              <a:latin typeface="Arial" pitchFamily="34" charset="0"/>
              <a:cs typeface="Arial" pitchFamily="34" charset="0"/>
            </a:rPr>
            <a:t>CURSO</a:t>
          </a:r>
        </a:p>
        <a:p>
          <a:pPr lvl="0" algn="ctr" defTabSz="1422400">
            <a:lnSpc>
              <a:spcPct val="90000"/>
            </a:lnSpc>
            <a:spcBef>
              <a:spcPct val="0"/>
            </a:spcBef>
            <a:spcAft>
              <a:spcPct val="35000"/>
            </a:spcAft>
          </a:pPr>
          <a:r>
            <a:rPr lang="pt-BR" sz="1800" b="1" kern="1200" dirty="0" smtClean="0">
              <a:latin typeface="Arial" pitchFamily="34" charset="0"/>
              <a:cs typeface="Arial" pitchFamily="34" charset="0"/>
            </a:rPr>
            <a:t>MAIS CONHECIMENTO</a:t>
          </a:r>
          <a:endParaRPr lang="pt-BR" sz="1800" b="1" kern="1200" dirty="0">
            <a:latin typeface="Arial" pitchFamily="34" charset="0"/>
            <a:cs typeface="Arial" pitchFamily="34" charset="0"/>
          </a:endParaRPr>
        </a:p>
      </dsp:txBody>
      <dsp:txXfrm>
        <a:off x="3183032" y="3101687"/>
        <a:ext cx="1919548" cy="1448129"/>
      </dsp:txXfrm>
    </dsp:sp>
    <dsp:sp modelId="{1572782C-5387-46B1-BE0C-BBBCAD07ED95}">
      <dsp:nvSpPr>
        <dsp:cNvPr id="0" name=""/>
        <dsp:cNvSpPr/>
      </dsp:nvSpPr>
      <dsp:spPr>
        <a:xfrm rot="12802882">
          <a:off x="1264906" y="2412217"/>
          <a:ext cx="2048573" cy="63326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E4AD898-FA9B-412E-8381-8AE199F1441C}">
      <dsp:nvSpPr>
        <dsp:cNvPr id="0" name=""/>
        <dsp:cNvSpPr/>
      </dsp:nvSpPr>
      <dsp:spPr>
        <a:xfrm>
          <a:off x="0" y="1115046"/>
          <a:ext cx="2620672" cy="16887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pt-BR" sz="2100" kern="1200" dirty="0" smtClean="0">
              <a:latin typeface="Arial" pitchFamily="34" charset="0"/>
              <a:cs typeface="Arial" pitchFamily="34" charset="0"/>
            </a:rPr>
            <a:t>Interação</a:t>
          </a:r>
        </a:p>
        <a:p>
          <a:pPr lvl="0" algn="ctr" defTabSz="933450">
            <a:lnSpc>
              <a:spcPct val="90000"/>
            </a:lnSpc>
            <a:spcBef>
              <a:spcPct val="0"/>
            </a:spcBef>
            <a:spcAft>
              <a:spcPct val="35000"/>
            </a:spcAft>
          </a:pPr>
          <a:r>
            <a:rPr lang="pt-BR" sz="2100" kern="1200" dirty="0" smtClean="0">
              <a:latin typeface="Arial" pitchFamily="34" charset="0"/>
              <a:cs typeface="Arial" pitchFamily="34" charset="0"/>
            </a:rPr>
            <a:t>Especializandos</a:t>
          </a:r>
        </a:p>
        <a:p>
          <a:pPr lvl="0" algn="ctr" defTabSz="933450">
            <a:lnSpc>
              <a:spcPct val="90000"/>
            </a:lnSpc>
            <a:spcBef>
              <a:spcPct val="0"/>
            </a:spcBef>
            <a:spcAft>
              <a:spcPct val="35000"/>
            </a:spcAft>
          </a:pPr>
          <a:r>
            <a:rPr lang="pt-BR" sz="2100" kern="1200" dirty="0" smtClean="0">
              <a:latin typeface="Arial" pitchFamily="34" charset="0"/>
              <a:cs typeface="Arial" pitchFamily="34" charset="0"/>
            </a:rPr>
            <a:t>Orientadores</a:t>
          </a:r>
        </a:p>
        <a:p>
          <a:pPr lvl="0" algn="ctr" defTabSz="933450">
            <a:lnSpc>
              <a:spcPct val="90000"/>
            </a:lnSpc>
            <a:spcBef>
              <a:spcPct val="0"/>
            </a:spcBef>
            <a:spcAft>
              <a:spcPct val="35000"/>
            </a:spcAft>
          </a:pPr>
          <a:r>
            <a:rPr lang="pt-BR" sz="2100" kern="1200" dirty="0" smtClean="0">
              <a:latin typeface="Arial" pitchFamily="34" charset="0"/>
              <a:cs typeface="Arial" pitchFamily="34" charset="0"/>
            </a:rPr>
            <a:t>Outros colegas</a:t>
          </a:r>
          <a:endParaRPr lang="pt-BR" sz="2100" kern="1200" dirty="0"/>
        </a:p>
      </dsp:txBody>
      <dsp:txXfrm>
        <a:off x="49461" y="1164507"/>
        <a:ext cx="2521750" cy="1589791"/>
      </dsp:txXfrm>
    </dsp:sp>
    <dsp:sp modelId="{8B06A2AB-8316-4424-A8CB-7A0464DC2F38}">
      <dsp:nvSpPr>
        <dsp:cNvPr id="0" name=""/>
        <dsp:cNvSpPr/>
      </dsp:nvSpPr>
      <dsp:spPr>
        <a:xfrm rot="16200000">
          <a:off x="3167886" y="1630081"/>
          <a:ext cx="1806177" cy="63326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F762069-FB3C-4C74-9452-B8EA1C7BE431}">
      <dsp:nvSpPr>
        <dsp:cNvPr id="0" name=""/>
        <dsp:cNvSpPr/>
      </dsp:nvSpPr>
      <dsp:spPr>
        <a:xfrm>
          <a:off x="2596978" y="46114"/>
          <a:ext cx="3091655" cy="16887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pt-BR" sz="1800" kern="1200" dirty="0" smtClean="0">
              <a:latin typeface="Arial" pitchFamily="34" charset="0"/>
              <a:cs typeface="Arial" pitchFamily="34" charset="0"/>
            </a:rPr>
            <a:t>Questionamentos, trocas </a:t>
          </a:r>
          <a:r>
            <a:rPr lang="pt-BR" sz="1800" kern="1200" dirty="0" smtClean="0">
              <a:latin typeface="Arial" pitchFamily="34" charset="0"/>
              <a:cs typeface="Arial" pitchFamily="34" charset="0"/>
            </a:rPr>
            <a:t>de conhecimentos</a:t>
          </a:r>
          <a:endParaRPr lang="pt-BR" sz="1800" kern="1200" dirty="0">
            <a:latin typeface="Arial" pitchFamily="34" charset="0"/>
            <a:cs typeface="Arial" pitchFamily="34" charset="0"/>
          </a:endParaRPr>
        </a:p>
      </dsp:txBody>
      <dsp:txXfrm>
        <a:off x="2646439" y="95575"/>
        <a:ext cx="2992733" cy="1589791"/>
      </dsp:txXfrm>
    </dsp:sp>
    <dsp:sp modelId="{B7172F4A-27D1-47A4-895F-F9B504ECD5EE}">
      <dsp:nvSpPr>
        <dsp:cNvPr id="0" name=""/>
        <dsp:cNvSpPr/>
      </dsp:nvSpPr>
      <dsp:spPr>
        <a:xfrm rot="19784853">
          <a:off x="4901939" y="2413846"/>
          <a:ext cx="1617305" cy="63326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4D48F69-A5CD-47DE-8A9B-CDB3CDA05A96}">
      <dsp:nvSpPr>
        <dsp:cNvPr id="0" name=""/>
        <dsp:cNvSpPr/>
      </dsp:nvSpPr>
      <dsp:spPr>
        <a:xfrm>
          <a:off x="5720952" y="1329386"/>
          <a:ext cx="2508647" cy="16887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pt-BR" sz="1800" kern="1200" dirty="0" smtClean="0">
              <a:latin typeface="Arial" pitchFamily="34" charset="0"/>
              <a:cs typeface="Arial" pitchFamily="34" charset="0"/>
            </a:rPr>
            <a:t>Postar duvidas</a:t>
          </a:r>
        </a:p>
        <a:p>
          <a:pPr lvl="0" algn="ctr" defTabSz="800100">
            <a:lnSpc>
              <a:spcPct val="90000"/>
            </a:lnSpc>
            <a:spcBef>
              <a:spcPct val="0"/>
            </a:spcBef>
            <a:spcAft>
              <a:spcPct val="35000"/>
            </a:spcAft>
          </a:pPr>
          <a:r>
            <a:rPr lang="pt-BR" sz="1800" kern="1200" dirty="0" smtClean="0">
              <a:latin typeface="Arial" pitchFamily="34" charset="0"/>
              <a:cs typeface="Arial" pitchFamily="34" charset="0"/>
            </a:rPr>
            <a:t>E Comentários</a:t>
          </a:r>
          <a:endParaRPr lang="pt-BR" sz="1800" kern="1200" dirty="0">
            <a:latin typeface="Arial" pitchFamily="34" charset="0"/>
            <a:cs typeface="Arial" pitchFamily="34" charset="0"/>
          </a:endParaRPr>
        </a:p>
      </dsp:txBody>
      <dsp:txXfrm>
        <a:off x="5770413" y="1378847"/>
        <a:ext cx="2409725" cy="15897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965979-6EA0-4F17-844F-9EC081A5FD92}">
      <dsp:nvSpPr>
        <dsp:cNvPr id="0" name=""/>
        <dsp:cNvSpPr/>
      </dsp:nvSpPr>
      <dsp:spPr>
        <a:xfrm>
          <a:off x="3078343" y="1271579"/>
          <a:ext cx="2715666" cy="230030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pt-BR" sz="2600" kern="1200" dirty="0" smtClean="0">
              <a:latin typeface="Arial" pitchFamily="34" charset="0"/>
              <a:cs typeface="Arial" pitchFamily="34" charset="0"/>
            </a:rPr>
            <a:t>Orientador/a</a:t>
          </a:r>
        </a:p>
        <a:p>
          <a:pPr lvl="0" algn="ctr" defTabSz="1155700">
            <a:lnSpc>
              <a:spcPct val="90000"/>
            </a:lnSpc>
            <a:spcBef>
              <a:spcPct val="0"/>
            </a:spcBef>
            <a:spcAft>
              <a:spcPct val="35000"/>
            </a:spcAft>
          </a:pPr>
          <a:r>
            <a:rPr lang="pt-BR" sz="2600" kern="1200" dirty="0" smtClean="0">
              <a:latin typeface="Arial" pitchFamily="34" charset="0"/>
              <a:cs typeface="Arial" pitchFamily="34" charset="0"/>
            </a:rPr>
            <a:t>DOE</a:t>
          </a:r>
        </a:p>
        <a:p>
          <a:pPr lvl="0" algn="ctr" defTabSz="1155700">
            <a:lnSpc>
              <a:spcPct val="90000"/>
            </a:lnSpc>
            <a:spcBef>
              <a:spcPct val="0"/>
            </a:spcBef>
            <a:spcAft>
              <a:spcPct val="35000"/>
            </a:spcAft>
          </a:pPr>
          <a:r>
            <a:rPr lang="pt-BR" sz="2600" kern="1200" dirty="0" smtClean="0">
              <a:latin typeface="Arial" pitchFamily="34" charset="0"/>
              <a:cs typeface="Arial" pitchFamily="34" charset="0"/>
            </a:rPr>
            <a:t>Feedback</a:t>
          </a:r>
          <a:endParaRPr lang="pt-BR" sz="2600" kern="1200" dirty="0">
            <a:latin typeface="Arial" pitchFamily="34" charset="0"/>
            <a:cs typeface="Arial" pitchFamily="34" charset="0"/>
          </a:endParaRPr>
        </a:p>
      </dsp:txBody>
      <dsp:txXfrm>
        <a:off x="3476043" y="1608451"/>
        <a:ext cx="1920266" cy="1626561"/>
      </dsp:txXfrm>
    </dsp:sp>
    <dsp:sp modelId="{4A5B4004-1F24-47B5-A61A-8417F4617C33}">
      <dsp:nvSpPr>
        <dsp:cNvPr id="0" name=""/>
        <dsp:cNvSpPr/>
      </dsp:nvSpPr>
      <dsp:spPr>
        <a:xfrm>
          <a:off x="3014471" y="-25707"/>
          <a:ext cx="2843411" cy="135783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pt-BR" sz="2000" kern="1200" dirty="0" smtClean="0">
              <a:latin typeface="Arial" pitchFamily="34" charset="0"/>
              <a:cs typeface="Arial" pitchFamily="34" charset="0"/>
            </a:rPr>
            <a:t>Ponto de enlace com a UFPEL</a:t>
          </a:r>
          <a:endParaRPr lang="pt-BR" sz="2000" kern="1200" dirty="0">
            <a:latin typeface="Arial" pitchFamily="34" charset="0"/>
            <a:cs typeface="Arial" pitchFamily="34" charset="0"/>
          </a:endParaRPr>
        </a:p>
      </dsp:txBody>
      <dsp:txXfrm>
        <a:off x="3430879" y="173143"/>
        <a:ext cx="2010595" cy="960133"/>
      </dsp:txXfrm>
    </dsp:sp>
    <dsp:sp modelId="{3D083EE2-1985-4264-8815-7537EE3ED462}">
      <dsp:nvSpPr>
        <dsp:cNvPr id="0" name=""/>
        <dsp:cNvSpPr/>
      </dsp:nvSpPr>
      <dsp:spPr>
        <a:xfrm>
          <a:off x="5626157" y="1369213"/>
          <a:ext cx="2508732" cy="196216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pt-BR" sz="2000" kern="1200" dirty="0" smtClean="0">
              <a:latin typeface="Arial" pitchFamily="34" charset="0"/>
              <a:cs typeface="Arial" pitchFamily="34" charset="0"/>
            </a:rPr>
            <a:t>Processo de aprendizagem no curso</a:t>
          </a:r>
          <a:r>
            <a:rPr lang="pt-BR" sz="2100" kern="1200" dirty="0" smtClean="0"/>
            <a:t> </a:t>
          </a:r>
          <a:endParaRPr lang="pt-BR" sz="2100" kern="1200" dirty="0"/>
        </a:p>
      </dsp:txBody>
      <dsp:txXfrm>
        <a:off x="5993552" y="1656565"/>
        <a:ext cx="1773942" cy="1387460"/>
      </dsp:txXfrm>
    </dsp:sp>
    <dsp:sp modelId="{B61D6859-6198-4035-AA19-47747CE176E1}">
      <dsp:nvSpPr>
        <dsp:cNvPr id="0" name=""/>
        <dsp:cNvSpPr/>
      </dsp:nvSpPr>
      <dsp:spPr>
        <a:xfrm>
          <a:off x="3143241" y="3458954"/>
          <a:ext cx="2585871" cy="146260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pt-BR" sz="2000" kern="1200" dirty="0" smtClean="0">
              <a:latin typeface="Arial" pitchFamily="34" charset="0"/>
              <a:cs typeface="Arial" pitchFamily="34" charset="0"/>
            </a:rPr>
            <a:t>Elaboração do  TCC</a:t>
          </a:r>
          <a:endParaRPr lang="pt-BR" sz="2000" kern="1200" dirty="0">
            <a:latin typeface="Arial" pitchFamily="34" charset="0"/>
            <a:cs typeface="Arial" pitchFamily="34" charset="0"/>
          </a:endParaRPr>
        </a:p>
      </dsp:txBody>
      <dsp:txXfrm>
        <a:off x="3521933" y="3673147"/>
        <a:ext cx="1828487" cy="1034217"/>
      </dsp:txXfrm>
    </dsp:sp>
    <dsp:sp modelId="{49018458-F09C-4D91-A727-E0EE4041E890}">
      <dsp:nvSpPr>
        <dsp:cNvPr id="0" name=""/>
        <dsp:cNvSpPr/>
      </dsp:nvSpPr>
      <dsp:spPr>
        <a:xfrm>
          <a:off x="357152" y="1590185"/>
          <a:ext cx="2822691" cy="169594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pt-BR" sz="2300" kern="1200" dirty="0" smtClean="0">
              <a:latin typeface="Arial" pitchFamily="34" charset="0"/>
              <a:cs typeface="Arial" pitchFamily="34" charset="0"/>
            </a:rPr>
            <a:t>Cumprimento das atividades </a:t>
          </a:r>
          <a:r>
            <a:rPr lang="pt-BR" sz="2300" kern="1200" dirty="0" smtClean="0">
              <a:latin typeface="Arial" pitchFamily="34" charset="0"/>
              <a:cs typeface="Arial" pitchFamily="34" charset="0"/>
            </a:rPr>
            <a:t>educativas</a:t>
          </a:r>
          <a:endParaRPr lang="pt-BR" sz="2300" kern="1200" dirty="0">
            <a:latin typeface="Arial" pitchFamily="34" charset="0"/>
            <a:cs typeface="Arial" pitchFamily="34" charset="0"/>
          </a:endParaRPr>
        </a:p>
      </dsp:txBody>
      <dsp:txXfrm>
        <a:off x="770526" y="1838551"/>
        <a:ext cx="1995943" cy="1199215"/>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0.17523</cdr:x>
      <cdr:y>0.40929</cdr:y>
    </cdr:from>
    <cdr:to>
      <cdr:x>0.32357</cdr:x>
      <cdr:y>0.66916</cdr:y>
    </cdr:to>
    <cdr:sp macro="" textlink="">
      <cdr:nvSpPr>
        <cdr:cNvPr id="2" name="CaixaDeTexto 1"/>
        <cdr:cNvSpPr txBox="1"/>
      </cdr:nvSpPr>
      <cdr:spPr>
        <a:xfrm xmlns:a="http://schemas.openxmlformats.org/drawingml/2006/main">
          <a:off x="1080120" y="144016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pt-BR" sz="1100" dirty="0"/>
        </a:p>
      </cdr:txBody>
    </cdr:sp>
  </cdr:relSizeAnchor>
  <cdr:relSizeAnchor xmlns:cdr="http://schemas.openxmlformats.org/drawingml/2006/chartDrawing">
    <cdr:from>
      <cdr:x>0.40676</cdr:x>
      <cdr:y>0.62495</cdr:y>
    </cdr:from>
    <cdr:to>
      <cdr:x>0.50021</cdr:x>
      <cdr:y>0.71242</cdr:y>
    </cdr:to>
    <cdr:sp macro="" textlink="">
      <cdr:nvSpPr>
        <cdr:cNvPr id="3" name="CaixaDeTexto 5"/>
        <cdr:cNvSpPr txBox="1"/>
      </cdr:nvSpPr>
      <cdr:spPr>
        <a:xfrm xmlns:a="http://schemas.openxmlformats.org/drawingml/2006/main">
          <a:off x="2507327" y="2199024"/>
          <a:ext cx="576064"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pt-BR" sz="1400" dirty="0" smtClean="0">
              <a:latin typeface="Arial" pitchFamily="34" charset="0"/>
              <a:cs typeface="Arial" pitchFamily="34" charset="0"/>
            </a:rPr>
            <a:t>10</a:t>
          </a:r>
          <a:endParaRPr lang="pt-BR" sz="1400" dirty="0">
            <a:latin typeface="Arial" pitchFamily="34" charset="0"/>
            <a:cs typeface="Arial" pitchFamily="34" charset="0"/>
          </a:endParaRPr>
        </a:p>
      </cdr:txBody>
    </cdr:sp>
  </cdr:relSizeAnchor>
  <cdr:relSizeAnchor xmlns:cdr="http://schemas.openxmlformats.org/drawingml/2006/chartDrawing">
    <cdr:from>
      <cdr:x>0.61913</cdr:x>
      <cdr:y>0.60856</cdr:y>
    </cdr:from>
    <cdr:to>
      <cdr:x>0.71258</cdr:x>
      <cdr:y>0.69603</cdr:y>
    </cdr:to>
    <cdr:sp macro="" textlink="">
      <cdr:nvSpPr>
        <cdr:cNvPr id="4" name="CaixaDeTexto 5"/>
        <cdr:cNvSpPr txBox="1"/>
      </cdr:nvSpPr>
      <cdr:spPr>
        <a:xfrm xmlns:a="http://schemas.openxmlformats.org/drawingml/2006/main">
          <a:off x="3816424" y="2141350"/>
          <a:ext cx="576064"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pt-BR" sz="1400" dirty="0" smtClean="0">
              <a:latin typeface="Arial" pitchFamily="34" charset="0"/>
              <a:cs typeface="Arial" pitchFamily="34" charset="0"/>
            </a:rPr>
            <a:t>11</a:t>
          </a:r>
          <a:endParaRPr lang="pt-BR" sz="1400" dirty="0">
            <a:latin typeface="Arial" pitchFamily="34" charset="0"/>
            <a:cs typeface="Arial"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E94158-A807-418B-AD84-1E4603E66541}" type="datetimeFigureOut">
              <a:rPr lang="pt-BR" smtClean="0"/>
              <a:pPr/>
              <a:t>06/08/2015</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E2FCCC-5625-452E-8DED-FFDC670D0A76}" type="slidenum">
              <a:rPr lang="pt-BR" smtClean="0"/>
              <a:pPr/>
              <a:t>‹nº›</a:t>
            </a:fld>
            <a:endParaRPr lang="pt-BR"/>
          </a:p>
        </p:txBody>
      </p:sp>
    </p:spTree>
    <p:extLst>
      <p:ext uri="{BB962C8B-B14F-4D97-AF65-F5344CB8AC3E}">
        <p14:creationId xmlns="" xmlns:p14="http://schemas.microsoft.com/office/powerpoint/2010/main" val="3307617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bg>
      <p:bgRef idx="1002">
        <a:schemeClr val="bg2"/>
      </p:bgRef>
    </p:bg>
    <p:spTree>
      <p:nvGrpSpPr>
        <p:cNvPr id="1" name=""/>
        <p:cNvGrpSpPr/>
        <p:nvPr/>
      </p:nvGrpSpPr>
      <p:grpSpPr>
        <a:xfrm>
          <a:off x="0" y="0"/>
          <a:ext cx="0" cy="0"/>
          <a:chOff x="0" y="0"/>
          <a:chExt cx="0" cy="0"/>
        </a:xfrm>
      </p:grpSpPr>
      <p:sp>
        <p:nvSpPr>
          <p:cNvPr id="9" name="Título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pt-BR" smtClean="0"/>
              <a:t>Clique para editar o estilo do título mestre</a:t>
            </a:r>
            <a:endParaRPr kumimoji="0" lang="en-US"/>
          </a:p>
        </p:txBody>
      </p:sp>
      <p:sp>
        <p:nvSpPr>
          <p:cNvPr id="17" name="Subtítu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30" name="Espaço Reservado para Data 29"/>
          <p:cNvSpPr>
            <a:spLocks noGrp="1"/>
          </p:cNvSpPr>
          <p:nvPr>
            <p:ph type="dt" sz="half" idx="10"/>
          </p:nvPr>
        </p:nvSpPr>
        <p:spPr/>
        <p:txBody>
          <a:bodyPr/>
          <a:lstStyle/>
          <a:p>
            <a:fld id="{D6F207CE-1185-436F-BD6F-3899C8118F64}" type="datetimeFigureOut">
              <a:rPr lang="pt-BR" smtClean="0"/>
              <a:pPr/>
              <a:t>06/08/2015</a:t>
            </a:fld>
            <a:endParaRPr lang="pt-BR"/>
          </a:p>
        </p:txBody>
      </p:sp>
      <p:sp>
        <p:nvSpPr>
          <p:cNvPr id="19" name="Espaço Reservado para Rodapé 18"/>
          <p:cNvSpPr>
            <a:spLocks noGrp="1"/>
          </p:cNvSpPr>
          <p:nvPr>
            <p:ph type="ftr" sz="quarter" idx="11"/>
          </p:nvPr>
        </p:nvSpPr>
        <p:spPr/>
        <p:txBody>
          <a:bodyPr/>
          <a:lstStyle/>
          <a:p>
            <a:endParaRPr lang="pt-BR"/>
          </a:p>
        </p:txBody>
      </p:sp>
      <p:sp>
        <p:nvSpPr>
          <p:cNvPr id="27" name="Espaço Reservado para Número de Slide 26"/>
          <p:cNvSpPr>
            <a:spLocks noGrp="1"/>
          </p:cNvSpPr>
          <p:nvPr>
            <p:ph type="sldNum" sz="quarter" idx="12"/>
          </p:nvPr>
        </p:nvSpPr>
        <p:spPr/>
        <p:txBody>
          <a:bodyPr/>
          <a:lstStyle/>
          <a:p>
            <a:fld id="{36355E99-E97E-4BE3-BAB4-4E8FD55D7474}" type="slidenum">
              <a:rPr lang="pt-BR" smtClean="0"/>
              <a:pPr/>
              <a:t>‹nº›</a:t>
            </a:fld>
            <a:endParaRPr lang="pt-BR"/>
          </a:p>
        </p:txBody>
      </p:sp>
    </p:spTree>
  </p:cSld>
  <p:clrMapOvr>
    <a:overrideClrMapping bg1="dk1" tx1="lt1" bg2="dk2" tx2="lt2" accent1="accent1" accent2="accent2" accent3="accent3" accent4="accent4" accent5="accent5" accent6="accent6" hlink="hlink" folHlink="folHlink"/>
  </p:clrMapOvr>
  <p:transition spd="slow">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D6F207CE-1185-436F-BD6F-3899C8118F64}" type="datetimeFigureOut">
              <a:rPr lang="pt-BR" smtClean="0"/>
              <a:pPr/>
              <a:t>06/08/2015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6355E99-E97E-4BE3-BAB4-4E8FD55D7474}" type="slidenum">
              <a:rPr lang="pt-BR" smtClean="0"/>
              <a:pPr/>
              <a:t>‹nº›</a:t>
            </a:fld>
            <a:endParaRPr lang="pt-BR"/>
          </a:p>
        </p:txBody>
      </p:sp>
    </p:spTree>
  </p:cSld>
  <p:clrMapOvr>
    <a:masterClrMapping/>
  </p:clrMapOvr>
  <p:transition spd="slow">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914401"/>
            <a:ext cx="2057400" cy="5211763"/>
          </a:xfrm>
        </p:spPr>
        <p:txBody>
          <a:bodyPr vert="eaVer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914401"/>
            <a:ext cx="6019800" cy="5211763"/>
          </a:xfrm>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D6F207CE-1185-436F-BD6F-3899C8118F64}" type="datetimeFigureOut">
              <a:rPr lang="pt-BR" smtClean="0"/>
              <a:pPr/>
              <a:t>06/08/2015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6355E99-E97E-4BE3-BAB4-4E8FD55D7474}" type="slidenum">
              <a:rPr lang="pt-BR" smtClean="0"/>
              <a:pPr/>
              <a:t>‹nº›</a:t>
            </a:fld>
            <a:endParaRPr lang="pt-BR"/>
          </a:p>
        </p:txBody>
      </p:sp>
    </p:spTree>
  </p:cSld>
  <p:clrMapOvr>
    <a:masterClrMapping/>
  </p:clrMapOvr>
  <p:transition spd="slow">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Conteúdo 2"/>
          <p:cNvSpPr>
            <a:spLocks noGrp="1"/>
          </p:cNvSpPr>
          <p:nvPr>
            <p:ph idx="1"/>
          </p:nvPr>
        </p:nvSpPr>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D6F207CE-1185-436F-BD6F-3899C8118F64}" type="datetimeFigureOut">
              <a:rPr lang="pt-BR" smtClean="0"/>
              <a:pPr/>
              <a:t>06/08/2015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6355E99-E97E-4BE3-BAB4-4E8FD55D7474}" type="slidenum">
              <a:rPr lang="pt-BR" smtClean="0"/>
              <a:pPr/>
              <a:t>‹nº›</a:t>
            </a:fld>
            <a:endParaRPr lang="pt-BR"/>
          </a:p>
        </p:txBody>
      </p:sp>
    </p:spTree>
  </p:cSld>
  <p:clrMapOvr>
    <a:masterClrMapping/>
  </p:clrMapOvr>
  <p:transition spd="slow">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bg>
      <p:bgRef idx="1002">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os estilos do texto mestre</a:t>
            </a:r>
          </a:p>
        </p:txBody>
      </p:sp>
      <p:sp>
        <p:nvSpPr>
          <p:cNvPr id="4" name="Espaço Reservado para Data 3"/>
          <p:cNvSpPr>
            <a:spLocks noGrp="1"/>
          </p:cNvSpPr>
          <p:nvPr>
            <p:ph type="dt" sz="half" idx="10"/>
          </p:nvPr>
        </p:nvSpPr>
        <p:spPr/>
        <p:txBody>
          <a:bodyPr/>
          <a:lstStyle/>
          <a:p>
            <a:fld id="{D6F207CE-1185-436F-BD6F-3899C8118F64}" type="datetimeFigureOut">
              <a:rPr lang="pt-BR" smtClean="0"/>
              <a:pPr/>
              <a:t>06/08/2015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6355E99-E97E-4BE3-BAB4-4E8FD55D7474}" type="slidenum">
              <a:rPr lang="pt-BR" smtClean="0"/>
              <a:pPr/>
              <a:t>‹nº›</a:t>
            </a:fld>
            <a:endParaRPr lang="pt-BR"/>
          </a:p>
        </p:txBody>
      </p:sp>
    </p:spTree>
  </p:cSld>
  <p:clrMapOvr>
    <a:overrideClrMapping bg1="dk1" tx1="lt1" bg2="dk2" tx2="lt2" accent1="accent1" accent2="accent2" accent3="accent3" accent4="accent4" accent5="accent5" accent6="accent6" hlink="hlink" folHlink="folHlink"/>
  </p:clrMapOvr>
  <p:transition spd="slow">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1143000"/>
          </a:xfrm>
        </p:spPr>
        <p:txBody>
          <a:bodyPr/>
          <a:lstStyle/>
          <a:p>
            <a:r>
              <a:rPr kumimoji="0" lang="pt-BR" smtClean="0"/>
              <a:t>Clique para editar o estilo do título mestre</a:t>
            </a:r>
            <a:endParaRPr kumimoji="0" lang="en-US"/>
          </a:p>
        </p:txBody>
      </p:sp>
      <p:sp>
        <p:nvSpPr>
          <p:cNvPr id="3" name="Espaço Reservado para Conteúd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p>
            <a:fld id="{D6F207CE-1185-436F-BD6F-3899C8118F64}" type="datetimeFigureOut">
              <a:rPr lang="pt-BR" smtClean="0"/>
              <a:pPr/>
              <a:t>06/08/2015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36355E99-E97E-4BE3-BAB4-4E8FD55D7474}" type="slidenum">
              <a:rPr lang="pt-BR" smtClean="0"/>
              <a:pPr/>
              <a:t>‹nº›</a:t>
            </a:fld>
            <a:endParaRPr lang="pt-BR"/>
          </a:p>
        </p:txBody>
      </p:sp>
    </p:spTree>
  </p:cSld>
  <p:clrMapOvr>
    <a:masterClrMapping/>
  </p:clrMapOvr>
  <p:transition spd="slow">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1143000"/>
          </a:xfrm>
        </p:spPr>
        <p:txBody>
          <a:bodyPr tIns="45720" anchor="b"/>
          <a:lstStyle>
            <a:lvl1pPr>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4" name="Espaço Reservado para Tex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5" name="Espaço Reservado para Conteúd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6" name="Espaço Reservado para Conteúd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0"/>
          </p:nvPr>
        </p:nvSpPr>
        <p:spPr/>
        <p:txBody>
          <a:bodyPr/>
          <a:lstStyle/>
          <a:p>
            <a:fld id="{D6F207CE-1185-436F-BD6F-3899C8118F64}" type="datetimeFigureOut">
              <a:rPr lang="pt-BR" smtClean="0"/>
              <a:pPr/>
              <a:t>06/08/2015</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36355E99-E97E-4BE3-BAB4-4E8FD55D7474}" type="slidenum">
              <a:rPr lang="pt-BR" smtClean="0"/>
              <a:pPr/>
              <a:t>‹nº›</a:t>
            </a:fld>
            <a:endParaRPr lang="pt-BR"/>
          </a:p>
        </p:txBody>
      </p:sp>
    </p:spTree>
  </p:cSld>
  <p:clrMapOvr>
    <a:masterClrMapping/>
  </p:clrMapOvr>
  <p:transition spd="slow">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pt-BR" smtClean="0"/>
              <a:t>Clique para editar o estilo do título mestre</a:t>
            </a:r>
            <a:endParaRPr kumimoji="0" lang="en-US"/>
          </a:p>
        </p:txBody>
      </p:sp>
      <p:sp>
        <p:nvSpPr>
          <p:cNvPr id="3" name="Espaço Reservado para Data 2"/>
          <p:cNvSpPr>
            <a:spLocks noGrp="1"/>
          </p:cNvSpPr>
          <p:nvPr>
            <p:ph type="dt" sz="half" idx="10"/>
          </p:nvPr>
        </p:nvSpPr>
        <p:spPr/>
        <p:txBody>
          <a:bodyPr/>
          <a:lstStyle/>
          <a:p>
            <a:fld id="{D6F207CE-1185-436F-BD6F-3899C8118F64}" type="datetimeFigureOut">
              <a:rPr lang="pt-BR" smtClean="0"/>
              <a:pPr/>
              <a:t>06/08/2015</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36355E99-E97E-4BE3-BAB4-4E8FD55D7474}" type="slidenum">
              <a:rPr lang="pt-BR" smtClean="0"/>
              <a:pPr/>
              <a:t>‹nº›</a:t>
            </a:fld>
            <a:endParaRPr lang="pt-BR"/>
          </a:p>
        </p:txBody>
      </p:sp>
    </p:spTree>
  </p:cSld>
  <p:clrMapOvr>
    <a:masterClrMapping/>
  </p:clrMapOvr>
  <p:transition spd="slow">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D6F207CE-1185-436F-BD6F-3899C8118F64}" type="datetimeFigureOut">
              <a:rPr lang="pt-BR" smtClean="0"/>
              <a:pPr/>
              <a:t>06/08/2015</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36355E99-E97E-4BE3-BAB4-4E8FD55D7474}" type="slidenum">
              <a:rPr lang="pt-BR" smtClean="0"/>
              <a:pPr/>
              <a:t>‹nº›</a:t>
            </a:fld>
            <a:endParaRPr lang="pt-BR"/>
          </a:p>
        </p:txBody>
      </p:sp>
    </p:spTree>
  </p:cSld>
  <p:clrMapOvr>
    <a:masterClrMapping/>
  </p:clrMapOvr>
  <p:transition spd="slow">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pt-BR" smtClean="0"/>
              <a:t>Clique para editar os estilos do texto mestre</a:t>
            </a:r>
          </a:p>
        </p:txBody>
      </p:sp>
      <p:sp>
        <p:nvSpPr>
          <p:cNvPr id="4" name="Espaço Reservado para Conteúd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p>
            <a:fld id="{D6F207CE-1185-436F-BD6F-3899C8118F64}" type="datetimeFigureOut">
              <a:rPr lang="pt-BR" smtClean="0"/>
              <a:pPr/>
              <a:t>06/08/2015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36355E99-E97E-4BE3-BAB4-4E8FD55D7474}" type="slidenum">
              <a:rPr lang="pt-BR" smtClean="0"/>
              <a:pPr/>
              <a:t>‹nº›</a:t>
            </a:fld>
            <a:endParaRPr lang="pt-BR"/>
          </a:p>
        </p:txBody>
      </p:sp>
    </p:spTree>
  </p:cSld>
  <p:clrMapOvr>
    <a:masterClrMapping/>
  </p:clrMapOvr>
  <p:transition spd="slow">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9" name="Retângulo com Único Canto Aparado e Arredondado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ângulo retângulo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ítulo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pt-BR" smtClean="0"/>
              <a:t>Clique para editar o estilo do título mestre</a:t>
            </a:r>
            <a:endParaRPr kumimoji="0" lang="en-US"/>
          </a:p>
        </p:txBody>
      </p:sp>
      <p:sp>
        <p:nvSpPr>
          <p:cNvPr id="4" name="Espaço Reservado para Texto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pt-BR" smtClean="0"/>
              <a:t>Clique para editar os estilos do texto mestre</a:t>
            </a:r>
          </a:p>
        </p:txBody>
      </p:sp>
      <p:sp>
        <p:nvSpPr>
          <p:cNvPr id="5" name="Espaço Reservado para Data 4"/>
          <p:cNvSpPr>
            <a:spLocks noGrp="1"/>
          </p:cNvSpPr>
          <p:nvPr>
            <p:ph type="dt" sz="half" idx="10"/>
          </p:nvPr>
        </p:nvSpPr>
        <p:spPr/>
        <p:txBody>
          <a:bodyPr/>
          <a:lstStyle/>
          <a:p>
            <a:fld id="{D6F207CE-1185-436F-BD6F-3899C8118F64}" type="datetimeFigureOut">
              <a:rPr lang="pt-BR" smtClean="0"/>
              <a:pPr/>
              <a:t>06/08/2015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a:xfrm>
            <a:off x="8077200" y="6356350"/>
            <a:ext cx="609600" cy="365125"/>
          </a:xfrm>
        </p:spPr>
        <p:txBody>
          <a:bodyPr/>
          <a:lstStyle/>
          <a:p>
            <a:fld id="{36355E99-E97E-4BE3-BAB4-4E8FD55D7474}" type="slidenum">
              <a:rPr lang="pt-BR" smtClean="0"/>
              <a:pPr/>
              <a:t>‹nº›</a:t>
            </a:fld>
            <a:endParaRPr lang="pt-BR"/>
          </a:p>
        </p:txBody>
      </p:sp>
      <p:sp>
        <p:nvSpPr>
          <p:cNvPr id="3" name="Espaço Reservado para Imagem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pt-BR" smtClean="0"/>
              <a:t>Clique no ícone para adicionar uma imagem</a:t>
            </a:r>
            <a:endParaRPr kumimoji="0" lang="en-US" dirty="0"/>
          </a:p>
        </p:txBody>
      </p:sp>
      <p:sp>
        <p:nvSpPr>
          <p:cNvPr id="10" name="Forma liv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a liv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slow">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a liv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a liv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ço Reservado para Título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pt-BR" smtClean="0"/>
              <a:t>Clique para editar o estilo do título mestre</a:t>
            </a:r>
            <a:endParaRPr kumimoji="0" lang="en-US"/>
          </a:p>
        </p:txBody>
      </p:sp>
      <p:sp>
        <p:nvSpPr>
          <p:cNvPr id="30" name="Espaço Reservado para Texto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0" name="Espaço Reservado para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6F207CE-1185-436F-BD6F-3899C8118F64}" type="datetimeFigureOut">
              <a:rPr lang="pt-BR" smtClean="0"/>
              <a:pPr/>
              <a:t>06/08/2015</a:t>
            </a:fld>
            <a:endParaRPr lang="pt-BR"/>
          </a:p>
        </p:txBody>
      </p:sp>
      <p:sp>
        <p:nvSpPr>
          <p:cNvPr id="22" name="Espaço Reservado para Rodapé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pt-BR"/>
          </a:p>
        </p:txBody>
      </p:sp>
      <p:sp>
        <p:nvSpPr>
          <p:cNvPr id="18" name="Espaço Reservado para Número de Slid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6355E99-E97E-4BE3-BAB4-4E8FD55D7474}" type="slidenum">
              <a:rPr lang="pt-BR" smtClean="0"/>
              <a:pPr/>
              <a:t>‹nº›</a:t>
            </a:fld>
            <a:endParaRPr lang="pt-BR"/>
          </a:p>
        </p:txBody>
      </p:sp>
      <p:grpSp>
        <p:nvGrpSpPr>
          <p:cNvPr id="2" name="Grupo 1"/>
          <p:cNvGrpSpPr/>
          <p:nvPr/>
        </p:nvGrpSpPr>
        <p:grpSpPr>
          <a:xfrm>
            <a:off x="-19017" y="202408"/>
            <a:ext cx="9180548" cy="649224"/>
            <a:chOff x="-19045" y="216550"/>
            <a:chExt cx="9180548" cy="649224"/>
          </a:xfrm>
        </p:grpSpPr>
        <p:sp>
          <p:nvSpPr>
            <p:cNvPr id="12" name="Forma liv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a liv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newsflash/>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it.123rf.com/photo_13770095_3d-segno-di-spunta-il-simbolo.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it.123rf.com/photo_13770095_3d-segno-di-spunta-il-simbolo.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it.123rf.com/photo_13770095_3d-segno-di-spunta-il-simbolo.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it.123rf.com/photo_13770095_3d-segno-di-spunta-il-simbolo.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it.123rf.com/photo_13770095_3d-segno-di-spunta-il-simbolo.html"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it.123rf.com/photo_13770095_3d-segno-di-spunta-il-simbolo.htm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it.123rf.com/photo_13770095_3d-segno-di-spunta-il-simbolo.html"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it.123rf.com/photo_13770095_3d-segno-di-spunta-il-simbolo.html"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Caixa de texto 11"/>
          <p:cNvSpPr txBox="1">
            <a:spLocks noChangeArrowheads="1"/>
          </p:cNvSpPr>
          <p:nvPr/>
        </p:nvSpPr>
        <p:spPr bwMode="auto">
          <a:xfrm>
            <a:off x="5278438" y="457200"/>
            <a:ext cx="552450" cy="2127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49" name="Imagem 1"/>
          <p:cNvPicPr>
            <a:picLocks noChangeAspect="1" noChangeArrowheads="1"/>
          </p:cNvPicPr>
          <p:nvPr/>
        </p:nvPicPr>
        <p:blipFill>
          <a:blip r:embed="rId2"/>
          <a:srcRect/>
          <a:stretch>
            <a:fillRect/>
          </a:stretch>
        </p:blipFill>
        <p:spPr bwMode="auto">
          <a:xfrm>
            <a:off x="7848619" y="642918"/>
            <a:ext cx="1123950" cy="1009650"/>
          </a:xfrm>
          <a:prstGeom prst="rect">
            <a:avLst/>
          </a:prstGeom>
          <a:noFill/>
        </p:spPr>
      </p:pic>
      <p:sp>
        <p:nvSpPr>
          <p:cNvPr id="2051" name="Rectangle 3"/>
          <p:cNvSpPr>
            <a:spLocks noChangeArrowheads="1"/>
          </p:cNvSpPr>
          <p:nvPr/>
        </p:nvSpPr>
        <p:spPr bwMode="auto">
          <a:xfrm>
            <a:off x="226443" y="919143"/>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dirty="0"/>
          </a:p>
        </p:txBody>
      </p:sp>
      <p:sp>
        <p:nvSpPr>
          <p:cNvPr id="2053" name="Rectangle 5"/>
          <p:cNvSpPr>
            <a:spLocks noChangeArrowheads="1"/>
          </p:cNvSpPr>
          <p:nvPr/>
        </p:nvSpPr>
        <p:spPr bwMode="auto">
          <a:xfrm>
            <a:off x="1633051" y="678544"/>
            <a:ext cx="6306494"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Universidade Aberta do SUS – UNASUS</a:t>
            </a:r>
            <a:endParaRPr kumimoji="0" lang="pt-B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t-BR"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Universidade Federal de Pelotas – UFPel</a:t>
            </a:r>
            <a:endParaRPr kumimoji="0" lang="pt-B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t-BR"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Departamento de Medicina Social</a:t>
            </a:r>
            <a:endParaRPr kumimoji="0" lang="pt-B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t-BR"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Curso de Especialização em Saúde da Família</a:t>
            </a:r>
            <a:endParaRPr kumimoji="0" lang="pt-B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t-BR"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Modalidade a Distância</a:t>
            </a:r>
            <a:endParaRPr kumimoji="0" lang="pt-B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t-BR"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Turma 8</a:t>
            </a:r>
            <a:endParaRPr kumimoji="0" lang="pt-B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pt-B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4" name="Rectangle 6"/>
          <p:cNvSpPr>
            <a:spLocks noChangeArrowheads="1"/>
          </p:cNvSpPr>
          <p:nvPr/>
        </p:nvSpPr>
        <p:spPr bwMode="auto">
          <a:xfrm>
            <a:off x="785786" y="3038763"/>
            <a:ext cx="8001024" cy="24006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Melhoria da aten</a:t>
            </a:r>
            <a:r>
              <a:rPr kumimoji="0" lang="pt-BR" sz="2400" b="1" i="0" u="none" strike="noStrike" cap="none" normalizeH="0" baseline="0" dirty="0" smtClean="0">
                <a:ln>
                  <a:noFill/>
                </a:ln>
                <a:solidFill>
                  <a:schemeClr val="tx1"/>
                </a:solidFill>
                <a:effectLst/>
                <a:latin typeface="Calibri"/>
                <a:ea typeface="Times New Roman" pitchFamily="18" charset="0"/>
                <a:cs typeface="Arial" pitchFamily="34" charset="0"/>
              </a:rPr>
              <a:t>ç</a:t>
            </a:r>
            <a:r>
              <a:rPr kumimoji="0" lang="pt-BR"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ão ao Pr</a:t>
            </a:r>
            <a:r>
              <a:rPr kumimoji="0" lang="pt-BR" sz="2400" b="1" i="0" u="none" strike="noStrike" cap="none" normalizeH="0" baseline="0" dirty="0" smtClean="0">
                <a:ln>
                  <a:noFill/>
                </a:ln>
                <a:solidFill>
                  <a:schemeClr val="tx1"/>
                </a:solidFill>
                <a:effectLst/>
                <a:latin typeface="Calibri"/>
                <a:ea typeface="Times New Roman" pitchFamily="18" charset="0"/>
                <a:cs typeface="Arial" pitchFamily="34" charset="0"/>
              </a:rPr>
              <a:t>é</a:t>
            </a:r>
            <a:r>
              <a:rPr kumimoji="0" lang="pt-BR"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-natal e Puerp</a:t>
            </a:r>
            <a:r>
              <a:rPr kumimoji="0" lang="pt-BR" sz="2400" b="1" i="0" u="none" strike="noStrike" cap="none" normalizeH="0" baseline="0" dirty="0" smtClean="0">
                <a:ln>
                  <a:noFill/>
                </a:ln>
                <a:solidFill>
                  <a:schemeClr val="tx1"/>
                </a:solidFill>
                <a:effectLst/>
                <a:latin typeface="Calibri"/>
                <a:ea typeface="Times New Roman" pitchFamily="18" charset="0"/>
                <a:cs typeface="Arial" pitchFamily="34" charset="0"/>
              </a:rPr>
              <a:t>é</a:t>
            </a:r>
            <a:r>
              <a:rPr kumimoji="0" lang="pt-BR"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rio, no PSF São Jos</a:t>
            </a:r>
            <a:r>
              <a:rPr kumimoji="0" lang="pt-BR" sz="2400" b="1" i="0" u="none" strike="noStrike" cap="none" normalizeH="0" baseline="0" dirty="0" smtClean="0">
                <a:ln>
                  <a:noFill/>
                </a:ln>
                <a:solidFill>
                  <a:schemeClr val="tx1"/>
                </a:solidFill>
                <a:effectLst/>
                <a:latin typeface="Calibri"/>
                <a:ea typeface="Times New Roman" pitchFamily="18" charset="0"/>
                <a:cs typeface="Arial" pitchFamily="34" charset="0"/>
              </a:rPr>
              <a:t>é</a:t>
            </a:r>
            <a:r>
              <a:rPr kumimoji="0" lang="pt-BR"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Ivor</a:t>
            </a:r>
            <a:r>
              <a:rPr kumimoji="0" lang="pt-BR" sz="2400" b="1" i="0" u="none" strike="noStrike" cap="none" normalizeH="0" baseline="0" dirty="0" smtClean="0">
                <a:ln>
                  <a:noFill/>
                </a:ln>
                <a:solidFill>
                  <a:schemeClr val="tx1"/>
                </a:solidFill>
                <a:effectLst/>
                <a:latin typeface="Calibri"/>
                <a:ea typeface="Times New Roman" pitchFamily="18" charset="0"/>
                <a:cs typeface="Arial" pitchFamily="34" charset="0"/>
              </a:rPr>
              <a:t>á</a:t>
            </a:r>
            <a:r>
              <a:rPr kumimoji="0" lang="pt-BR"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RS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pt-BR"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t-BR"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Especializando: Clariza Biset Alcântara</a:t>
            </a:r>
          </a:p>
          <a:p>
            <a:pPr marL="0" marR="0" lvl="0" indent="0" algn="l" defTabSz="914400" rtl="0" eaLnBrk="0" fontAlgn="base" latinLnBrk="0" hangingPunct="0">
              <a:lnSpc>
                <a:spcPct val="100000"/>
              </a:lnSpc>
              <a:spcBef>
                <a:spcPct val="0"/>
              </a:spcBef>
              <a:spcAft>
                <a:spcPct val="0"/>
              </a:spcAft>
              <a:buClrTx/>
              <a:buSzTx/>
              <a:buFontTx/>
              <a:buNone/>
              <a:tabLst/>
            </a:pPr>
            <a:endParaRPr lang="pt-BR" sz="2000" b="1" dirty="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5" name="Rectangle 7"/>
          <p:cNvSpPr>
            <a:spLocks noChangeArrowheads="1"/>
          </p:cNvSpPr>
          <p:nvPr/>
        </p:nvSpPr>
        <p:spPr bwMode="auto">
          <a:xfrm>
            <a:off x="2024119" y="5100866"/>
            <a:ext cx="6300192"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pt-BR" sz="2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Orientadora: Pâmela Ferreira Todendi</a:t>
            </a:r>
            <a:endParaRPr kumimoji="0" lang="pt-BR"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323528" y="620688"/>
            <a:ext cx="8568952" cy="5632311"/>
          </a:xfrm>
          <a:prstGeom prst="rect">
            <a:avLst/>
          </a:prstGeom>
        </p:spPr>
        <p:txBody>
          <a:bodyPr wrap="square">
            <a:spAutoFit/>
          </a:bodyPr>
          <a:lstStyle/>
          <a:p>
            <a:pPr algn="ctr">
              <a:lnSpc>
                <a:spcPct val="150000"/>
              </a:lnSpc>
            </a:pPr>
            <a:r>
              <a:rPr lang="pt-BR" sz="2400" b="1" dirty="0">
                <a:latin typeface="Arial" pitchFamily="34" charset="0"/>
                <a:cs typeface="Arial" pitchFamily="34" charset="0"/>
              </a:rPr>
              <a:t>Objetivos </a:t>
            </a:r>
            <a:r>
              <a:rPr lang="pt-BR" sz="2400" b="1" dirty="0" smtClean="0">
                <a:latin typeface="Arial" pitchFamily="34" charset="0"/>
                <a:cs typeface="Arial" pitchFamily="34" charset="0"/>
              </a:rPr>
              <a:t>específicos</a:t>
            </a:r>
            <a:endParaRPr lang="pt-BR" sz="2400" dirty="0">
              <a:latin typeface="Arial" pitchFamily="34" charset="0"/>
              <a:cs typeface="Arial" pitchFamily="34" charset="0"/>
            </a:endParaRPr>
          </a:p>
          <a:p>
            <a:pPr>
              <a:lnSpc>
                <a:spcPct val="150000"/>
              </a:lnSpc>
            </a:pPr>
            <a:r>
              <a:rPr lang="pt-BR" sz="2400" dirty="0">
                <a:latin typeface="Arial" pitchFamily="34" charset="0"/>
                <a:cs typeface="Arial" pitchFamily="34" charset="0"/>
              </a:rPr>
              <a:t>1. Ampliar a cobertura de pré-natal e puerpério da área adstrita;</a:t>
            </a:r>
          </a:p>
          <a:p>
            <a:pPr>
              <a:lnSpc>
                <a:spcPct val="150000"/>
              </a:lnSpc>
            </a:pPr>
            <a:r>
              <a:rPr lang="pt-BR" sz="2400" dirty="0">
                <a:latin typeface="Arial" pitchFamily="34" charset="0"/>
                <a:cs typeface="Arial" pitchFamily="34" charset="0"/>
              </a:rPr>
              <a:t>2. Melhorar a qualidade de atenção ao Pré-natal e Puerpério;</a:t>
            </a:r>
          </a:p>
          <a:p>
            <a:pPr>
              <a:lnSpc>
                <a:spcPct val="150000"/>
              </a:lnSpc>
            </a:pPr>
            <a:r>
              <a:rPr lang="pt-BR" sz="2400" dirty="0">
                <a:latin typeface="Arial" pitchFamily="34" charset="0"/>
                <a:cs typeface="Arial" pitchFamily="34" charset="0"/>
              </a:rPr>
              <a:t>3. Melhorar a adesão ao pré-natal e puerpério;</a:t>
            </a:r>
          </a:p>
          <a:p>
            <a:pPr>
              <a:lnSpc>
                <a:spcPct val="150000"/>
              </a:lnSpc>
            </a:pPr>
            <a:r>
              <a:rPr lang="pt-BR" sz="2400" dirty="0">
                <a:latin typeface="Arial" pitchFamily="34" charset="0"/>
                <a:cs typeface="Arial" pitchFamily="34" charset="0"/>
              </a:rPr>
              <a:t>4. Melhorar o registro do </a:t>
            </a:r>
            <a:r>
              <a:rPr lang="pt-BR" sz="2400" dirty="0" smtClean="0">
                <a:latin typeface="Arial" pitchFamily="34" charset="0"/>
                <a:cs typeface="Arial" pitchFamily="34" charset="0"/>
              </a:rPr>
              <a:t>programa de </a:t>
            </a:r>
            <a:r>
              <a:rPr lang="pt-BR" sz="2400" dirty="0">
                <a:latin typeface="Arial" pitchFamily="34" charset="0"/>
                <a:cs typeface="Arial" pitchFamily="34" charset="0"/>
              </a:rPr>
              <a:t>pré-natal e puerpério da área adstrita;</a:t>
            </a:r>
          </a:p>
          <a:p>
            <a:pPr>
              <a:lnSpc>
                <a:spcPct val="150000"/>
              </a:lnSpc>
            </a:pPr>
            <a:r>
              <a:rPr lang="pt-BR" sz="2400" dirty="0">
                <a:latin typeface="Arial" pitchFamily="34" charset="0"/>
                <a:cs typeface="Arial" pitchFamily="34" charset="0"/>
              </a:rPr>
              <a:t>5. Realizar avaliação de risco</a:t>
            </a:r>
            <a:r>
              <a:rPr lang="pt-BR" sz="2400" b="1" dirty="0">
                <a:latin typeface="Arial" pitchFamily="34" charset="0"/>
                <a:cs typeface="Arial" pitchFamily="34" charset="0"/>
              </a:rPr>
              <a:t>;</a:t>
            </a:r>
            <a:endParaRPr lang="pt-BR" sz="2400" dirty="0">
              <a:latin typeface="Arial" pitchFamily="34" charset="0"/>
              <a:cs typeface="Arial" pitchFamily="34" charset="0"/>
            </a:endParaRPr>
          </a:p>
          <a:p>
            <a:pPr>
              <a:lnSpc>
                <a:spcPct val="150000"/>
              </a:lnSpc>
            </a:pPr>
            <a:r>
              <a:rPr lang="pt-BR" sz="2400" dirty="0">
                <a:latin typeface="Arial" pitchFamily="34" charset="0"/>
                <a:cs typeface="Arial" pitchFamily="34" charset="0"/>
              </a:rPr>
              <a:t>6. Promover a saúde das gestantes e puérperas da área adstrita.</a:t>
            </a:r>
          </a:p>
        </p:txBody>
      </p:sp>
    </p:spTree>
    <p:extLst>
      <p:ext uri="{BB962C8B-B14F-4D97-AF65-F5344CB8AC3E}">
        <p14:creationId xmlns="" xmlns:p14="http://schemas.microsoft.com/office/powerpoint/2010/main" val="3210190114"/>
      </p:ext>
    </p:extLst>
  </p:cSld>
  <p:clrMapOvr>
    <a:masterClrMapping/>
  </p:clrMapOvr>
  <p:transition spd="slow">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3204" y="482372"/>
            <a:ext cx="8229600" cy="714380"/>
          </a:xfrm>
        </p:spPr>
        <p:txBody>
          <a:bodyPr>
            <a:normAutofit/>
          </a:bodyPr>
          <a:lstStyle/>
          <a:p>
            <a:pPr algn="ctr"/>
            <a:r>
              <a:rPr lang="pt-BR" sz="3200" b="1" dirty="0" smtClean="0">
                <a:solidFill>
                  <a:schemeClr val="tx1"/>
                </a:solidFill>
                <a:latin typeface="Arial" pitchFamily="34" charset="0"/>
                <a:cs typeface="Arial" pitchFamily="34" charset="0"/>
              </a:rPr>
              <a:t>Metodologia</a:t>
            </a:r>
            <a:endParaRPr lang="pt-BR" sz="3200" b="1" dirty="0">
              <a:solidFill>
                <a:schemeClr val="tx1"/>
              </a:solidFill>
              <a:latin typeface="Arial" pitchFamily="34" charset="0"/>
              <a:cs typeface="Arial" pitchFamily="34" charset="0"/>
            </a:endParaRPr>
          </a:p>
        </p:txBody>
      </p:sp>
      <p:sp>
        <p:nvSpPr>
          <p:cNvPr id="5" name="Retângulo 4"/>
          <p:cNvSpPr/>
          <p:nvPr/>
        </p:nvSpPr>
        <p:spPr>
          <a:xfrm>
            <a:off x="323528" y="1196752"/>
            <a:ext cx="8568952" cy="5078313"/>
          </a:xfrm>
          <a:prstGeom prst="rect">
            <a:avLst/>
          </a:prstGeom>
        </p:spPr>
        <p:txBody>
          <a:bodyPr wrap="square">
            <a:spAutoFit/>
          </a:bodyPr>
          <a:lstStyle/>
          <a:p>
            <a:pPr algn="just">
              <a:lnSpc>
                <a:spcPct val="150000"/>
              </a:lnSpc>
              <a:buFont typeface="Arial" pitchFamily="34" charset="0"/>
              <a:buChar char="•"/>
            </a:pPr>
            <a:r>
              <a:rPr lang="pt-BR" sz="2400" dirty="0" smtClean="0">
                <a:latin typeface="Arial" pitchFamily="34" charset="0"/>
                <a:cs typeface="Arial" pitchFamily="34" charset="0"/>
              </a:rPr>
              <a:t> A </a:t>
            </a:r>
            <a:r>
              <a:rPr lang="pt-BR" sz="2400" dirty="0">
                <a:latin typeface="Arial" pitchFamily="34" charset="0"/>
                <a:cs typeface="Arial" pitchFamily="34" charset="0"/>
              </a:rPr>
              <a:t>intervenção teve duração de 12 semanas no período de fevereiro </a:t>
            </a:r>
            <a:r>
              <a:rPr lang="pt-BR" sz="2400" dirty="0" smtClean="0">
                <a:latin typeface="Arial" pitchFamily="34" charset="0"/>
                <a:cs typeface="Arial" pitchFamily="34" charset="0"/>
              </a:rPr>
              <a:t>a </a:t>
            </a:r>
            <a:r>
              <a:rPr lang="pt-BR" sz="2400" dirty="0">
                <a:latin typeface="Arial" pitchFamily="34" charset="0"/>
                <a:cs typeface="Arial" pitchFamily="34" charset="0"/>
              </a:rPr>
              <a:t>junho </a:t>
            </a:r>
            <a:r>
              <a:rPr lang="pt-BR" sz="2400" dirty="0" smtClean="0">
                <a:latin typeface="Arial" pitchFamily="34" charset="0"/>
                <a:cs typeface="Arial" pitchFamily="34" charset="0"/>
              </a:rPr>
              <a:t>de 2015</a:t>
            </a:r>
            <a:r>
              <a:rPr lang="pt-BR" sz="2400" dirty="0">
                <a:latin typeface="Arial" pitchFamily="34" charset="0"/>
                <a:cs typeface="Arial" pitchFamily="34" charset="0"/>
              </a:rPr>
              <a:t>. </a:t>
            </a:r>
          </a:p>
          <a:p>
            <a:pPr algn="just">
              <a:lnSpc>
                <a:spcPct val="150000"/>
              </a:lnSpc>
              <a:buFont typeface="Arial" pitchFamily="34" charset="0"/>
              <a:buChar char="•"/>
            </a:pPr>
            <a:r>
              <a:rPr lang="pt-BR" sz="2400" dirty="0">
                <a:latin typeface="Arial" pitchFamily="34" charset="0"/>
                <a:cs typeface="Arial" pitchFamily="34" charset="0"/>
              </a:rPr>
              <a:t>   A população alvo da intervenção →</a:t>
            </a:r>
            <a:r>
              <a:rPr lang="pt-BR" sz="2400" dirty="0" smtClean="0">
                <a:latin typeface="Arial" pitchFamily="34" charset="0"/>
                <a:cs typeface="Arial" pitchFamily="34" charset="0"/>
              </a:rPr>
              <a:t> </a:t>
            </a:r>
            <a:r>
              <a:rPr lang="pt-BR" sz="2400" dirty="0">
                <a:latin typeface="Arial" pitchFamily="34" charset="0"/>
                <a:cs typeface="Arial" pitchFamily="34" charset="0"/>
              </a:rPr>
              <a:t>gestantes e puérperas até 42 dias após parto.</a:t>
            </a:r>
          </a:p>
          <a:p>
            <a:pPr algn="just">
              <a:lnSpc>
                <a:spcPct val="150000"/>
              </a:lnSpc>
              <a:buFont typeface="Arial" pitchFamily="34" charset="0"/>
              <a:buChar char="•"/>
            </a:pPr>
            <a:r>
              <a:rPr lang="pt-BR" sz="2400" b="1" dirty="0">
                <a:latin typeface="Arial" pitchFamily="34" charset="0"/>
                <a:cs typeface="Arial" pitchFamily="34" charset="0"/>
              </a:rPr>
              <a:t>   D</a:t>
            </a:r>
            <a:r>
              <a:rPr lang="pt-BR" sz="2400" b="1" dirty="0" smtClean="0">
                <a:latin typeface="Arial" pitchFamily="34" charset="0"/>
                <a:cs typeface="Arial" pitchFamily="34" charset="0"/>
              </a:rPr>
              <a:t>esenvolvimento </a:t>
            </a:r>
            <a:r>
              <a:rPr lang="pt-BR" sz="2400" b="1" dirty="0">
                <a:latin typeface="Arial" pitchFamily="34" charset="0"/>
                <a:cs typeface="Arial" pitchFamily="34" charset="0"/>
              </a:rPr>
              <a:t>das ações </a:t>
            </a:r>
            <a:endParaRPr lang="pt-BR" sz="2400" b="1" dirty="0" smtClean="0">
              <a:latin typeface="Arial" pitchFamily="34" charset="0"/>
              <a:cs typeface="Arial" pitchFamily="34" charset="0"/>
            </a:endParaRPr>
          </a:p>
          <a:p>
            <a:pPr algn="just">
              <a:lnSpc>
                <a:spcPct val="150000"/>
              </a:lnSpc>
            </a:pPr>
            <a:r>
              <a:rPr lang="pt-BR" sz="2400" dirty="0">
                <a:latin typeface="Arial" pitchFamily="34" charset="0"/>
                <a:cs typeface="Arial" pitchFamily="34" charset="0"/>
              </a:rPr>
              <a:t>	</a:t>
            </a:r>
            <a:r>
              <a:rPr lang="pt-BR" sz="2400" dirty="0" smtClean="0">
                <a:latin typeface="Arial" pitchFamily="34" charset="0"/>
                <a:cs typeface="Arial" pitchFamily="34" charset="0"/>
              </a:rPr>
              <a:t>- Organização </a:t>
            </a:r>
            <a:r>
              <a:rPr lang="pt-BR" sz="2400" dirty="0">
                <a:latin typeface="Arial" pitchFamily="34" charset="0"/>
                <a:cs typeface="Arial" pitchFamily="34" charset="0"/>
              </a:rPr>
              <a:t>e gestão dos serviços. </a:t>
            </a:r>
          </a:p>
          <a:p>
            <a:pPr algn="just">
              <a:lnSpc>
                <a:spcPct val="150000"/>
              </a:lnSpc>
              <a:buNone/>
            </a:pPr>
            <a:r>
              <a:rPr lang="pt-BR" sz="2400" dirty="0">
                <a:latin typeface="Arial" pitchFamily="34" charset="0"/>
                <a:cs typeface="Arial" pitchFamily="34" charset="0"/>
              </a:rPr>
              <a:t>   </a:t>
            </a:r>
            <a:r>
              <a:rPr lang="pt-BR" sz="2400" dirty="0" smtClean="0">
                <a:latin typeface="Arial" pitchFamily="34" charset="0"/>
                <a:cs typeface="Arial" pitchFamily="34" charset="0"/>
              </a:rPr>
              <a:t>	 - Qualificação </a:t>
            </a:r>
            <a:r>
              <a:rPr lang="pt-BR" sz="2400" dirty="0">
                <a:latin typeface="Arial" pitchFamily="34" charset="0"/>
                <a:cs typeface="Arial" pitchFamily="34" charset="0"/>
              </a:rPr>
              <a:t>da pratica clinica.</a:t>
            </a:r>
          </a:p>
          <a:p>
            <a:pPr algn="just">
              <a:lnSpc>
                <a:spcPct val="150000"/>
              </a:lnSpc>
              <a:buNone/>
            </a:pPr>
            <a:r>
              <a:rPr lang="pt-BR" sz="2400" dirty="0">
                <a:latin typeface="Arial" pitchFamily="34" charset="0"/>
                <a:cs typeface="Arial" pitchFamily="34" charset="0"/>
              </a:rPr>
              <a:t>   </a:t>
            </a:r>
            <a:r>
              <a:rPr lang="pt-BR" sz="2400" dirty="0" smtClean="0">
                <a:latin typeface="Arial" pitchFamily="34" charset="0"/>
                <a:cs typeface="Arial" pitchFamily="34" charset="0"/>
              </a:rPr>
              <a:t>	 - Engajamento </a:t>
            </a:r>
            <a:r>
              <a:rPr lang="pt-BR" sz="2400" dirty="0">
                <a:latin typeface="Arial" pitchFamily="34" charset="0"/>
                <a:cs typeface="Arial" pitchFamily="34" charset="0"/>
              </a:rPr>
              <a:t>público. </a:t>
            </a:r>
          </a:p>
          <a:p>
            <a:pPr algn="just">
              <a:lnSpc>
                <a:spcPct val="150000"/>
              </a:lnSpc>
              <a:buNone/>
            </a:pPr>
            <a:r>
              <a:rPr lang="pt-BR" sz="2400" dirty="0">
                <a:latin typeface="Arial" pitchFamily="34" charset="0"/>
                <a:cs typeface="Arial" pitchFamily="34" charset="0"/>
              </a:rPr>
              <a:t>    </a:t>
            </a:r>
            <a:r>
              <a:rPr lang="pt-BR" sz="2400" dirty="0" smtClean="0">
                <a:latin typeface="Arial" pitchFamily="34" charset="0"/>
                <a:cs typeface="Arial" pitchFamily="34" charset="0"/>
              </a:rPr>
              <a:t>	- Monitoramento </a:t>
            </a:r>
            <a:r>
              <a:rPr lang="pt-BR" sz="2400" dirty="0">
                <a:latin typeface="Arial" pitchFamily="34" charset="0"/>
                <a:cs typeface="Arial" pitchFamily="34" charset="0"/>
              </a:rPr>
              <a:t>e avaliação.  </a:t>
            </a:r>
          </a:p>
        </p:txBody>
      </p:sp>
    </p:spTree>
  </p:cSld>
  <p:clrMapOvr>
    <a:masterClrMapping/>
  </p:clrMapOvr>
  <p:transition spd="slow">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0034" y="285728"/>
            <a:ext cx="8229600" cy="714380"/>
          </a:xfrm>
        </p:spPr>
        <p:txBody>
          <a:bodyPr>
            <a:normAutofit/>
          </a:bodyPr>
          <a:lstStyle/>
          <a:p>
            <a:pPr algn="ctr"/>
            <a:r>
              <a:rPr lang="pt-BR" sz="3200" b="1" dirty="0" smtClean="0">
                <a:solidFill>
                  <a:schemeClr val="tx1"/>
                </a:solidFill>
                <a:latin typeface="Arial" pitchFamily="34" charset="0"/>
                <a:cs typeface="Arial" pitchFamily="34" charset="0"/>
              </a:rPr>
              <a:t>Metodologia</a:t>
            </a:r>
            <a:endParaRPr lang="pt-BR" sz="3200" b="1" dirty="0">
              <a:solidFill>
                <a:schemeClr val="tx1"/>
              </a:solidFill>
              <a:latin typeface="Arial" pitchFamily="34" charset="0"/>
              <a:cs typeface="Arial" pitchFamily="34" charset="0"/>
            </a:endParaRPr>
          </a:p>
        </p:txBody>
      </p:sp>
      <p:sp>
        <p:nvSpPr>
          <p:cNvPr id="3" name="Espaço Reservado para Conteúdo 2"/>
          <p:cNvSpPr>
            <a:spLocks noGrp="1"/>
          </p:cNvSpPr>
          <p:nvPr>
            <p:ph idx="1"/>
          </p:nvPr>
        </p:nvSpPr>
        <p:spPr>
          <a:xfrm>
            <a:off x="251520" y="1556792"/>
            <a:ext cx="8586790" cy="4429156"/>
          </a:xfrm>
        </p:spPr>
        <p:txBody>
          <a:bodyPr>
            <a:normAutofit/>
          </a:bodyPr>
          <a:lstStyle/>
          <a:p>
            <a:pPr algn="just">
              <a:buNone/>
            </a:pPr>
            <a:endParaRPr lang="pt-BR" sz="2400" dirty="0" smtClean="0">
              <a:latin typeface="Arial" pitchFamily="34" charset="0"/>
              <a:cs typeface="Arial" pitchFamily="34" charset="0"/>
            </a:endParaRPr>
          </a:p>
          <a:p>
            <a:pPr algn="just">
              <a:lnSpc>
                <a:spcPct val="150000"/>
              </a:lnSpc>
              <a:buFont typeface="Arial" pitchFamily="34" charset="0"/>
              <a:buChar char="•"/>
            </a:pPr>
            <a:r>
              <a:rPr lang="pt-BR" sz="2400" dirty="0" smtClean="0">
                <a:latin typeface="Arial" pitchFamily="34" charset="0"/>
                <a:cs typeface="Arial" pitchFamily="34" charset="0"/>
              </a:rPr>
              <a:t> Foi adotado o Manual Técnico de pré-natal e puerpério do Ministério da Saúde, 2012. </a:t>
            </a:r>
          </a:p>
          <a:p>
            <a:pPr algn="just">
              <a:lnSpc>
                <a:spcPct val="150000"/>
              </a:lnSpc>
              <a:buFont typeface="Arial" pitchFamily="34" charset="0"/>
              <a:buChar char="•"/>
            </a:pPr>
            <a:endParaRPr lang="pt-BR" sz="2400" dirty="0" smtClean="0">
              <a:latin typeface="Arial" pitchFamily="34" charset="0"/>
              <a:cs typeface="Arial" pitchFamily="34" charset="0"/>
            </a:endParaRPr>
          </a:p>
          <a:p>
            <a:pPr algn="just">
              <a:lnSpc>
                <a:spcPct val="150000"/>
              </a:lnSpc>
              <a:buFont typeface="Arial" pitchFamily="34" charset="0"/>
              <a:buChar char="•"/>
            </a:pPr>
            <a:r>
              <a:rPr lang="pt-BR" sz="2400" dirty="0" smtClean="0">
                <a:latin typeface="Arial" pitchFamily="34" charset="0"/>
                <a:cs typeface="Arial" pitchFamily="34" charset="0"/>
              </a:rPr>
              <a:t> Ficha espelho fornecida pelo curso</a:t>
            </a:r>
          </a:p>
          <a:p>
            <a:pPr algn="just">
              <a:lnSpc>
                <a:spcPct val="150000"/>
              </a:lnSpc>
              <a:buNone/>
            </a:pPr>
            <a:endParaRPr lang="pt-BR" sz="2400" dirty="0" smtClean="0">
              <a:latin typeface="Arial" pitchFamily="34" charset="0"/>
              <a:cs typeface="Arial" pitchFamily="34" charset="0"/>
            </a:endParaRPr>
          </a:p>
          <a:p>
            <a:pPr algn="just">
              <a:lnSpc>
                <a:spcPct val="150000"/>
              </a:lnSpc>
              <a:buFont typeface="Arial" pitchFamily="34" charset="0"/>
              <a:buChar char="•"/>
            </a:pPr>
            <a:r>
              <a:rPr lang="pt-BR" sz="2400" dirty="0" smtClean="0">
                <a:latin typeface="Arial" pitchFamily="34" charset="0"/>
                <a:cs typeface="Arial" pitchFamily="34" charset="0"/>
              </a:rPr>
              <a:t> Planilha coleta de dados fornecida pelo curso</a:t>
            </a:r>
          </a:p>
          <a:p>
            <a:pPr algn="just">
              <a:buFont typeface="Arial" pitchFamily="34" charset="0"/>
              <a:buChar char="•"/>
            </a:pPr>
            <a:endParaRPr lang="pt-BR" sz="2400" dirty="0" smtClean="0">
              <a:latin typeface="Arial" pitchFamily="34" charset="0"/>
              <a:cs typeface="Arial" pitchFamily="34" charset="0"/>
            </a:endParaRPr>
          </a:p>
          <a:p>
            <a:pPr algn="just">
              <a:buNone/>
            </a:pPr>
            <a:endParaRPr lang="es-CO" sz="2400" b="1" dirty="0" smtClean="0">
              <a:latin typeface="Arial" pitchFamily="34" charset="0"/>
              <a:cs typeface="Arial" pitchFamily="34" charset="0"/>
            </a:endParaRPr>
          </a:p>
          <a:p>
            <a:pPr>
              <a:buNone/>
            </a:pPr>
            <a:endParaRPr lang="pt-BR" sz="2400" dirty="0">
              <a:latin typeface="Arial" pitchFamily="34" charset="0"/>
              <a:cs typeface="Arial" pitchFamily="34" charset="0"/>
            </a:endParaRPr>
          </a:p>
        </p:txBody>
      </p:sp>
    </p:spTree>
  </p:cSld>
  <p:clrMapOvr>
    <a:masterClrMapping/>
  </p:clrMapOvr>
  <p:transition spd="slow">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0034" y="285728"/>
            <a:ext cx="8229600" cy="714380"/>
          </a:xfrm>
        </p:spPr>
        <p:txBody>
          <a:bodyPr>
            <a:normAutofit/>
          </a:bodyPr>
          <a:lstStyle/>
          <a:p>
            <a:pPr algn="ctr"/>
            <a:r>
              <a:rPr lang="pt-BR" sz="3200" b="1" dirty="0" smtClean="0">
                <a:solidFill>
                  <a:schemeClr val="tx1"/>
                </a:solidFill>
                <a:latin typeface="Arial" pitchFamily="34" charset="0"/>
                <a:cs typeface="Arial" pitchFamily="34" charset="0"/>
              </a:rPr>
              <a:t>Metodologia</a:t>
            </a:r>
            <a:endParaRPr lang="pt-BR" sz="3200" b="1" dirty="0">
              <a:solidFill>
                <a:schemeClr val="tx1"/>
              </a:solidFill>
              <a:latin typeface="Arial" pitchFamily="34" charset="0"/>
              <a:cs typeface="Arial" pitchFamily="34" charset="0"/>
            </a:endParaRPr>
          </a:p>
        </p:txBody>
      </p:sp>
      <p:sp>
        <p:nvSpPr>
          <p:cNvPr id="3" name="Espaço Reservado para Conteúdo 2"/>
          <p:cNvSpPr>
            <a:spLocks noGrp="1"/>
          </p:cNvSpPr>
          <p:nvPr>
            <p:ph idx="1"/>
          </p:nvPr>
        </p:nvSpPr>
        <p:spPr>
          <a:xfrm>
            <a:off x="251520" y="1556792"/>
            <a:ext cx="8586790" cy="4429156"/>
          </a:xfrm>
        </p:spPr>
        <p:txBody>
          <a:bodyPr>
            <a:normAutofit/>
          </a:bodyPr>
          <a:lstStyle/>
          <a:p>
            <a:pPr algn="just">
              <a:lnSpc>
                <a:spcPct val="150000"/>
              </a:lnSpc>
            </a:pPr>
            <a:r>
              <a:rPr lang="pt-BR" sz="2400" dirty="0" smtClean="0">
                <a:latin typeface="Arial" pitchFamily="34" charset="0"/>
                <a:cs typeface="Arial" pitchFamily="34" charset="0"/>
              </a:rPr>
              <a:t>   As capacitações ocorrerão na própria UBS, todas as quartas-feiras. </a:t>
            </a:r>
            <a:endParaRPr lang="es-CO" sz="2400" b="1" dirty="0" smtClean="0">
              <a:latin typeface="Arial" pitchFamily="34" charset="0"/>
              <a:cs typeface="Arial" pitchFamily="34" charset="0"/>
            </a:endParaRPr>
          </a:p>
          <a:p>
            <a:pPr algn="just">
              <a:lnSpc>
                <a:spcPct val="150000"/>
              </a:lnSpc>
            </a:pPr>
            <a:r>
              <a:rPr lang="pt-BR" sz="2400" dirty="0" smtClean="0">
                <a:latin typeface="Arial" pitchFamily="34" charset="0"/>
                <a:cs typeface="Arial" pitchFamily="34" charset="0"/>
              </a:rPr>
              <a:t>   O acolhimento das gestantes, puérperas e mulheres com atraso menstrual, bem como, a demanda de intercorrências agudas na gestação que buscarem o serviço, será realizado pela técnica e auxiliar em enfermagem e odontologia.</a:t>
            </a:r>
            <a:endParaRPr lang="pt-BR" sz="2400" dirty="0">
              <a:latin typeface="Arial" pitchFamily="34" charset="0"/>
              <a:cs typeface="Arial" pitchFamily="34" charset="0"/>
            </a:endParaRPr>
          </a:p>
        </p:txBody>
      </p:sp>
    </p:spTree>
  </p:cSld>
  <p:clrMapOvr>
    <a:masterClrMapping/>
  </p:clrMapOvr>
  <p:transition spd="slow">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0034" y="357166"/>
            <a:ext cx="8229600" cy="714380"/>
          </a:xfrm>
        </p:spPr>
        <p:txBody>
          <a:bodyPr>
            <a:normAutofit/>
          </a:bodyPr>
          <a:lstStyle/>
          <a:p>
            <a:pPr algn="ctr"/>
            <a:r>
              <a:rPr lang="pt-BR" sz="3200" b="1" dirty="0" smtClean="0">
                <a:solidFill>
                  <a:schemeClr val="tx1"/>
                </a:solidFill>
                <a:latin typeface="Arial" pitchFamily="34" charset="0"/>
                <a:cs typeface="Arial" pitchFamily="34" charset="0"/>
              </a:rPr>
              <a:t>Logística</a:t>
            </a:r>
            <a:endParaRPr lang="pt-BR" sz="3200" b="1" dirty="0">
              <a:solidFill>
                <a:schemeClr val="tx1"/>
              </a:solidFill>
              <a:latin typeface="Arial" pitchFamily="34" charset="0"/>
              <a:cs typeface="Arial" pitchFamily="34" charset="0"/>
            </a:endParaRPr>
          </a:p>
        </p:txBody>
      </p:sp>
      <p:sp>
        <p:nvSpPr>
          <p:cNvPr id="3" name="Espaço Reservado para Conteúdo 2"/>
          <p:cNvSpPr>
            <a:spLocks noGrp="1"/>
          </p:cNvSpPr>
          <p:nvPr>
            <p:ph idx="1"/>
          </p:nvPr>
        </p:nvSpPr>
        <p:spPr>
          <a:xfrm>
            <a:off x="142844" y="1357298"/>
            <a:ext cx="8858312" cy="4929222"/>
          </a:xfrm>
        </p:spPr>
        <p:txBody>
          <a:bodyPr>
            <a:normAutofit/>
          </a:bodyPr>
          <a:lstStyle/>
          <a:p>
            <a:pPr>
              <a:buNone/>
            </a:pPr>
            <a:r>
              <a:rPr lang="pt-BR" sz="2400" dirty="0" smtClean="0">
                <a:latin typeface="Arial" pitchFamily="34" charset="0"/>
                <a:cs typeface="Arial" pitchFamily="34" charset="0"/>
              </a:rPr>
              <a:t>   </a:t>
            </a:r>
          </a:p>
          <a:p>
            <a:pPr algn="just">
              <a:lnSpc>
                <a:spcPct val="150000"/>
              </a:lnSpc>
            </a:pPr>
            <a:r>
              <a:rPr lang="pt-BR" sz="2800" dirty="0" smtClean="0">
                <a:latin typeface="Arial" pitchFamily="34" charset="0"/>
                <a:cs typeface="Arial" pitchFamily="34" charset="0"/>
              </a:rPr>
              <a:t>  </a:t>
            </a:r>
            <a:r>
              <a:rPr lang="pt-BR" sz="2400" dirty="0" smtClean="0">
                <a:latin typeface="Arial" pitchFamily="34" charset="0"/>
                <a:cs typeface="Arial" pitchFamily="34" charset="0"/>
              </a:rPr>
              <a:t>Os ACS serão responsáveis por fazer busca ativa de todas as gestantes em atraso.</a:t>
            </a:r>
          </a:p>
          <a:p>
            <a:pPr algn="just">
              <a:lnSpc>
                <a:spcPct val="150000"/>
              </a:lnSpc>
            </a:pPr>
            <a:r>
              <a:rPr lang="pt-BR" sz="2400" dirty="0" smtClean="0">
                <a:latin typeface="Arial" pitchFamily="34" charset="0"/>
                <a:cs typeface="Arial" pitchFamily="34" charset="0"/>
              </a:rPr>
              <a:t>Ao final de cada mês, as informações coletadas na ficha espelho serão consolidadas na planilha eletrônica.</a:t>
            </a:r>
          </a:p>
          <a:p>
            <a:pPr algn="just">
              <a:lnSpc>
                <a:spcPct val="150000"/>
              </a:lnSpc>
            </a:pPr>
            <a:r>
              <a:rPr lang="pt-BR" sz="2400" dirty="0">
                <a:latin typeface="Arial" pitchFamily="34" charset="0"/>
                <a:cs typeface="Arial" pitchFamily="34" charset="0"/>
              </a:rPr>
              <a:t>O registro específico do programa será organizado pela enfermeira, semanalmente</a:t>
            </a:r>
            <a:endParaRPr lang="pt-BR" sz="2400" dirty="0"/>
          </a:p>
        </p:txBody>
      </p:sp>
    </p:spTree>
  </p:cSld>
  <p:clrMapOvr>
    <a:masterClrMapping/>
  </p:clrMapOvr>
  <p:transition spd="slow">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692696"/>
            <a:ext cx="8229600" cy="714380"/>
          </a:xfrm>
        </p:spPr>
        <p:txBody>
          <a:bodyPr>
            <a:normAutofit/>
          </a:bodyPr>
          <a:lstStyle/>
          <a:p>
            <a:pPr algn="ctr"/>
            <a:r>
              <a:rPr lang="pt-BR" sz="3200" b="1" dirty="0" smtClean="0">
                <a:solidFill>
                  <a:schemeClr val="tx1"/>
                </a:solidFill>
                <a:latin typeface="Arial" pitchFamily="34" charset="0"/>
                <a:cs typeface="Arial" pitchFamily="34" charset="0"/>
              </a:rPr>
              <a:t>Logística</a:t>
            </a:r>
            <a:endParaRPr lang="pt-BR" sz="3200" b="1" dirty="0">
              <a:solidFill>
                <a:schemeClr val="tx1"/>
              </a:solidFill>
              <a:latin typeface="Arial" pitchFamily="34" charset="0"/>
              <a:cs typeface="Arial" pitchFamily="34" charset="0"/>
            </a:endParaRPr>
          </a:p>
        </p:txBody>
      </p:sp>
      <p:sp>
        <p:nvSpPr>
          <p:cNvPr id="3" name="Espaço Reservado para Conteúdo 2"/>
          <p:cNvSpPr>
            <a:spLocks noGrp="1"/>
          </p:cNvSpPr>
          <p:nvPr>
            <p:ph idx="1"/>
          </p:nvPr>
        </p:nvSpPr>
        <p:spPr>
          <a:xfrm>
            <a:off x="285688" y="1500174"/>
            <a:ext cx="8644030" cy="4929222"/>
          </a:xfrm>
        </p:spPr>
        <p:txBody>
          <a:bodyPr>
            <a:normAutofit/>
          </a:bodyPr>
          <a:lstStyle/>
          <a:p>
            <a:pPr>
              <a:buNone/>
            </a:pPr>
            <a:r>
              <a:rPr lang="pt-BR" dirty="0" smtClean="0"/>
              <a:t>   </a:t>
            </a:r>
            <a:endParaRPr lang="pt-BR" sz="2400" dirty="0" smtClean="0">
              <a:latin typeface="Arial" pitchFamily="34" charset="0"/>
              <a:cs typeface="Arial" pitchFamily="34" charset="0"/>
            </a:endParaRPr>
          </a:p>
          <a:p>
            <a:pPr algn="just">
              <a:lnSpc>
                <a:spcPct val="150000"/>
              </a:lnSpc>
            </a:pPr>
            <a:r>
              <a:rPr lang="pt-BR" sz="2400" dirty="0" smtClean="0"/>
              <a:t> </a:t>
            </a:r>
            <a:r>
              <a:rPr lang="pt-BR" sz="2400" dirty="0" smtClean="0">
                <a:latin typeface="Arial" pitchFamily="34" charset="0"/>
                <a:cs typeface="Arial" pitchFamily="34" charset="0"/>
              </a:rPr>
              <a:t>Será feito contato com a associação de moradores na área de abrangência e apresentaremos o projeto de intervenção juntamente com a equipe e gestora do município. </a:t>
            </a:r>
          </a:p>
          <a:p>
            <a:pPr algn="just">
              <a:lnSpc>
                <a:spcPct val="150000"/>
              </a:lnSpc>
            </a:pPr>
            <a:r>
              <a:rPr lang="pt-BR" sz="2400" dirty="0" smtClean="0">
                <a:latin typeface="Arial" pitchFamily="34" charset="0"/>
                <a:cs typeface="Arial" pitchFamily="34" charset="0"/>
              </a:rPr>
              <a:t>Solicitaremos apoio da comunidade.</a:t>
            </a:r>
          </a:p>
          <a:p>
            <a:pPr algn="just">
              <a:lnSpc>
                <a:spcPct val="150000"/>
              </a:lnSpc>
            </a:pPr>
            <a:r>
              <a:rPr lang="pt-BR" sz="2400" dirty="0">
                <a:latin typeface="Arial" pitchFamily="34" charset="0"/>
                <a:cs typeface="Arial" pitchFamily="34" charset="0"/>
              </a:rPr>
              <a:t>O gestor ficará responsável de providenciar os recursos humanos e garantir a aquisição </a:t>
            </a:r>
            <a:r>
              <a:rPr lang="pt-BR" sz="2400" dirty="0" smtClean="0">
                <a:latin typeface="Arial" pitchFamily="34" charset="0"/>
                <a:cs typeface="Arial" pitchFamily="34" charset="0"/>
              </a:rPr>
              <a:t>de </a:t>
            </a:r>
            <a:r>
              <a:rPr lang="pt-BR" sz="2400" dirty="0">
                <a:latin typeface="Arial" pitchFamily="34" charset="0"/>
                <a:cs typeface="Arial" pitchFamily="34" charset="0"/>
              </a:rPr>
              <a:t>materiais </a:t>
            </a:r>
            <a:r>
              <a:rPr lang="pt-BR" sz="2400" dirty="0" smtClean="0">
                <a:latin typeface="Arial" pitchFamily="34" charset="0"/>
                <a:cs typeface="Arial" pitchFamily="34" charset="0"/>
              </a:rPr>
              <a:t>necessários.</a:t>
            </a:r>
            <a:endParaRPr lang="pt-BR" sz="2400" dirty="0">
              <a:latin typeface="Arial" pitchFamily="34" charset="0"/>
              <a:cs typeface="Arial" pitchFamily="34" charset="0"/>
            </a:endParaRPr>
          </a:p>
        </p:txBody>
      </p:sp>
    </p:spTree>
  </p:cSld>
  <p:clrMapOvr>
    <a:masterClrMapping/>
  </p:clrMapOvr>
  <p:transition spd="slow">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4282" y="692696"/>
            <a:ext cx="8929718" cy="1285884"/>
          </a:xfrm>
        </p:spPr>
        <p:txBody>
          <a:bodyPr>
            <a:normAutofit/>
          </a:bodyPr>
          <a:lstStyle/>
          <a:p>
            <a:pPr algn="ctr"/>
            <a:r>
              <a:rPr lang="pt-BR" sz="2800" b="1" dirty="0" smtClean="0">
                <a:solidFill>
                  <a:schemeClr val="tx1"/>
                </a:solidFill>
                <a:latin typeface="Arial" pitchFamily="34" charset="0"/>
                <a:cs typeface="Arial" pitchFamily="34" charset="0"/>
              </a:rPr>
              <a:t>Resultados</a:t>
            </a:r>
            <a:br>
              <a:rPr lang="pt-BR" sz="2800" b="1" dirty="0" smtClean="0">
                <a:solidFill>
                  <a:schemeClr val="tx1"/>
                </a:solidFill>
                <a:latin typeface="Arial" pitchFamily="34" charset="0"/>
                <a:cs typeface="Arial" pitchFamily="34" charset="0"/>
              </a:rPr>
            </a:br>
            <a:r>
              <a:rPr lang="pt-BR" sz="2800" b="1" dirty="0" smtClean="0">
                <a:solidFill>
                  <a:schemeClr val="tx1"/>
                </a:solidFill>
                <a:latin typeface="Arial" pitchFamily="34" charset="0"/>
                <a:cs typeface="Arial" pitchFamily="34" charset="0"/>
              </a:rPr>
              <a:t>Pré-natal e Puerpério</a:t>
            </a:r>
            <a:endParaRPr lang="pt-BR" sz="2800" b="1" dirty="0">
              <a:solidFill>
                <a:schemeClr val="tx1"/>
              </a:solidFill>
              <a:latin typeface="Arial" pitchFamily="34" charset="0"/>
              <a:cs typeface="Arial" pitchFamily="34" charset="0"/>
            </a:endParaRPr>
          </a:p>
        </p:txBody>
      </p:sp>
      <p:sp>
        <p:nvSpPr>
          <p:cNvPr id="4" name="Retângulo 3"/>
          <p:cNvSpPr/>
          <p:nvPr/>
        </p:nvSpPr>
        <p:spPr>
          <a:xfrm>
            <a:off x="343377" y="2372980"/>
            <a:ext cx="8424936" cy="1200329"/>
          </a:xfrm>
          <a:prstGeom prst="rect">
            <a:avLst/>
          </a:prstGeom>
        </p:spPr>
        <p:txBody>
          <a:bodyPr wrap="square">
            <a:spAutoFit/>
          </a:bodyPr>
          <a:lstStyle/>
          <a:p>
            <a:pPr marL="457200" lvl="0" indent="-457200" algn="just">
              <a:lnSpc>
                <a:spcPct val="150000"/>
              </a:lnSpc>
              <a:buNone/>
            </a:pPr>
            <a:r>
              <a:rPr lang="pt-BR" sz="2400" b="1" u="sng" dirty="0">
                <a:latin typeface="Arial" pitchFamily="34" charset="0"/>
                <a:cs typeface="Arial" pitchFamily="34" charset="0"/>
              </a:rPr>
              <a:t>Metas de cobertura</a:t>
            </a:r>
            <a:r>
              <a:rPr lang="pt-BR" sz="2400" b="1" dirty="0">
                <a:latin typeface="Arial" pitchFamily="34" charset="0"/>
                <a:cs typeface="Arial" pitchFamily="34" charset="0"/>
              </a:rPr>
              <a:t>: </a:t>
            </a:r>
            <a:r>
              <a:rPr lang="pt-BR" sz="2400" dirty="0" smtClean="0">
                <a:latin typeface="Arial" pitchFamily="34" charset="0"/>
                <a:cs typeface="Arial" pitchFamily="34" charset="0"/>
              </a:rPr>
              <a:t>Ampliar a cobertura do programa de pré-natal para 50% e de puerpério para 80%</a:t>
            </a:r>
            <a:endParaRPr lang="pt-BR" sz="2400" dirty="0">
              <a:latin typeface="Arial" pitchFamily="34" charset="0"/>
              <a:cs typeface="Arial" pitchFamily="34" charset="0"/>
            </a:endParaRPr>
          </a:p>
        </p:txBody>
      </p:sp>
      <p:sp>
        <p:nvSpPr>
          <p:cNvPr id="6" name="Retângulo 5"/>
          <p:cNvSpPr/>
          <p:nvPr/>
        </p:nvSpPr>
        <p:spPr>
          <a:xfrm>
            <a:off x="343377" y="4507379"/>
            <a:ext cx="4049507" cy="646331"/>
          </a:xfrm>
          <a:prstGeom prst="rect">
            <a:avLst/>
          </a:prstGeom>
        </p:spPr>
        <p:txBody>
          <a:bodyPr wrap="none">
            <a:spAutoFit/>
          </a:bodyPr>
          <a:lstStyle/>
          <a:p>
            <a:pPr marL="457200" lvl="0" indent="-457200" algn="just">
              <a:lnSpc>
                <a:spcPct val="150000"/>
              </a:lnSpc>
              <a:buNone/>
            </a:pPr>
            <a:r>
              <a:rPr lang="pt-BR" sz="2400" b="1" dirty="0">
                <a:latin typeface="Arial" pitchFamily="34" charset="0"/>
                <a:cs typeface="Arial" pitchFamily="34" charset="0"/>
              </a:rPr>
              <a:t>Metas de Qualidade: 100%</a:t>
            </a:r>
          </a:p>
        </p:txBody>
      </p:sp>
    </p:spTree>
  </p:cSld>
  <p:clrMapOvr>
    <a:masterClrMapping/>
  </p:clrMapOvr>
  <p:transition spd="slow">
    <p:newsfla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8596" y="-142900"/>
            <a:ext cx="8229600" cy="928670"/>
          </a:xfrm>
        </p:spPr>
        <p:txBody>
          <a:bodyPr>
            <a:normAutofit/>
          </a:bodyPr>
          <a:lstStyle/>
          <a:p>
            <a:pPr algn="ctr"/>
            <a:r>
              <a:rPr lang="es-CO" sz="3200" b="1" dirty="0" smtClean="0">
                <a:solidFill>
                  <a:schemeClr val="tx1"/>
                </a:solidFill>
                <a:latin typeface="Arial" pitchFamily="34" charset="0"/>
                <a:cs typeface="Arial" pitchFamily="34" charset="0"/>
              </a:rPr>
              <a:t>Resultados</a:t>
            </a:r>
            <a:endParaRPr lang="es-CO" sz="3200" b="1" dirty="0">
              <a:solidFill>
                <a:schemeClr val="tx1"/>
              </a:solidFill>
              <a:latin typeface="Arial" pitchFamily="34" charset="0"/>
              <a:cs typeface="Arial" pitchFamily="34" charset="0"/>
            </a:endParaRPr>
          </a:p>
        </p:txBody>
      </p:sp>
      <p:sp>
        <p:nvSpPr>
          <p:cNvPr id="3" name="Espaço Reservado para Conteúdo 2"/>
          <p:cNvSpPr>
            <a:spLocks noGrp="1"/>
          </p:cNvSpPr>
          <p:nvPr>
            <p:ph idx="1"/>
          </p:nvPr>
        </p:nvSpPr>
        <p:spPr>
          <a:xfrm>
            <a:off x="0" y="714356"/>
            <a:ext cx="8858312" cy="2016224"/>
          </a:xfrm>
        </p:spPr>
        <p:txBody>
          <a:bodyPr>
            <a:normAutofit fontScale="25000" lnSpcReduction="20000"/>
          </a:bodyPr>
          <a:lstStyle/>
          <a:p>
            <a:pPr algn="just">
              <a:lnSpc>
                <a:spcPct val="160000"/>
              </a:lnSpc>
              <a:buNone/>
            </a:pPr>
            <a:r>
              <a:rPr lang="pt-BR" b="1" dirty="0" smtClean="0">
                <a:latin typeface="Arial" pitchFamily="34" charset="0"/>
                <a:cs typeface="Arial" pitchFamily="34" charset="0"/>
              </a:rPr>
              <a:t>       </a:t>
            </a:r>
            <a:r>
              <a:rPr lang="pt-BR" sz="9600" b="1" dirty="0" smtClean="0">
                <a:latin typeface="Arial" pitchFamily="34" charset="0"/>
                <a:cs typeface="Arial" pitchFamily="34" charset="0"/>
              </a:rPr>
              <a:t>Atenção ao pré-natal	</a:t>
            </a:r>
            <a:endParaRPr lang="es-CO" sz="9600" dirty="0" smtClean="0">
              <a:latin typeface="Arial" pitchFamily="34" charset="0"/>
              <a:cs typeface="Arial" pitchFamily="34" charset="0"/>
            </a:endParaRPr>
          </a:p>
          <a:p>
            <a:pPr algn="just">
              <a:lnSpc>
                <a:spcPct val="160000"/>
              </a:lnSpc>
              <a:buNone/>
            </a:pPr>
            <a:r>
              <a:rPr lang="es-CO" sz="9600" b="1" dirty="0" smtClean="0">
                <a:latin typeface="Arial" pitchFamily="34" charset="0"/>
                <a:cs typeface="Arial" pitchFamily="34" charset="0"/>
              </a:rPr>
              <a:t>  </a:t>
            </a:r>
            <a:r>
              <a:rPr lang="pt-BR" sz="9600" b="1" dirty="0" smtClean="0">
                <a:latin typeface="Arial" pitchFamily="34" charset="0"/>
                <a:cs typeface="Arial" pitchFamily="34" charset="0"/>
              </a:rPr>
              <a:t>Objetivo1: </a:t>
            </a:r>
            <a:r>
              <a:rPr lang="pt-BR" sz="9600" dirty="0" smtClean="0">
                <a:latin typeface="Arial" pitchFamily="34" charset="0"/>
                <a:cs typeface="Arial" pitchFamily="34" charset="0"/>
              </a:rPr>
              <a:t>Ampliar a cobertura de pré-natal.</a:t>
            </a:r>
            <a:endParaRPr lang="es-CO" sz="9600" dirty="0" smtClean="0">
              <a:latin typeface="Arial" pitchFamily="34" charset="0"/>
              <a:cs typeface="Arial" pitchFamily="34" charset="0"/>
            </a:endParaRPr>
          </a:p>
          <a:p>
            <a:pPr algn="just">
              <a:lnSpc>
                <a:spcPct val="160000"/>
              </a:lnSpc>
              <a:buNone/>
            </a:pPr>
            <a:r>
              <a:rPr lang="pt-BR" sz="9600" b="1" dirty="0" smtClean="0">
                <a:latin typeface="Arial" pitchFamily="34" charset="0"/>
                <a:cs typeface="Arial" pitchFamily="34" charset="0"/>
              </a:rPr>
              <a:t>  Meta 1.1: </a:t>
            </a:r>
            <a:r>
              <a:rPr lang="pt-BR" sz="9600" dirty="0" smtClean="0">
                <a:latin typeface="Arial" pitchFamily="34" charset="0"/>
                <a:cs typeface="Arial" pitchFamily="34" charset="0"/>
              </a:rPr>
              <a:t>Aumentar a cobertura do programa pré-natal de 28% para 50%.</a:t>
            </a:r>
            <a:endParaRPr lang="es-CO" sz="9600" dirty="0" smtClean="0">
              <a:latin typeface="Arial" pitchFamily="34" charset="0"/>
              <a:cs typeface="Arial" pitchFamily="34" charset="0"/>
            </a:endParaRPr>
          </a:p>
          <a:p>
            <a:pPr algn="just">
              <a:buNone/>
            </a:pPr>
            <a:r>
              <a:rPr lang="pt-BR" sz="9600" dirty="0" smtClean="0">
                <a:latin typeface="Arial" pitchFamily="34" charset="0"/>
                <a:cs typeface="Arial" pitchFamily="34" charset="0"/>
              </a:rPr>
              <a:t>   </a:t>
            </a:r>
            <a:endParaRPr lang="es-CO" sz="9600" dirty="0"/>
          </a:p>
        </p:txBody>
      </p:sp>
      <p:graphicFrame>
        <p:nvGraphicFramePr>
          <p:cNvPr id="4" name="Gráfico 3"/>
          <p:cNvGraphicFramePr/>
          <p:nvPr>
            <p:extLst>
              <p:ext uri="{D42A27DB-BD31-4B8C-83A1-F6EECF244321}">
                <p14:modId xmlns="" xmlns:p14="http://schemas.microsoft.com/office/powerpoint/2010/main" val="660898444"/>
              </p:ext>
            </p:extLst>
          </p:nvPr>
        </p:nvGraphicFramePr>
        <p:xfrm>
          <a:off x="714348" y="2857496"/>
          <a:ext cx="6164188" cy="3296978"/>
        </p:xfrm>
        <a:graphic>
          <a:graphicData uri="http://schemas.openxmlformats.org/drawingml/2006/chart">
            <c:chart xmlns:c="http://schemas.openxmlformats.org/drawingml/2006/chart" xmlns:r="http://schemas.openxmlformats.org/officeDocument/2006/relationships" r:id="rId2"/>
          </a:graphicData>
        </a:graphic>
      </p:graphicFrame>
      <p:sp>
        <p:nvSpPr>
          <p:cNvPr id="5" name="Retângulo 4"/>
          <p:cNvSpPr/>
          <p:nvPr/>
        </p:nvSpPr>
        <p:spPr>
          <a:xfrm>
            <a:off x="642910" y="6211669"/>
            <a:ext cx="6192688" cy="646331"/>
          </a:xfrm>
          <a:prstGeom prst="rect">
            <a:avLst/>
          </a:prstGeom>
        </p:spPr>
        <p:txBody>
          <a:bodyPr wrap="square">
            <a:spAutoFit/>
          </a:bodyPr>
          <a:lstStyle/>
          <a:p>
            <a:pPr>
              <a:buNone/>
            </a:pPr>
            <a:r>
              <a:rPr lang="pt-BR" sz="1200" dirty="0">
                <a:latin typeface="Arial" pitchFamily="34" charset="0"/>
                <a:cs typeface="Arial" pitchFamily="34" charset="0"/>
              </a:rPr>
              <a:t>Figura 1 - Proporção de gestantes cadastradas no Programa de </a:t>
            </a:r>
            <a:r>
              <a:rPr lang="pt-BR" sz="1200" dirty="0" smtClean="0">
                <a:latin typeface="Arial" pitchFamily="34" charset="0"/>
                <a:cs typeface="Arial" pitchFamily="34" charset="0"/>
              </a:rPr>
              <a:t>Pré-natal no </a:t>
            </a:r>
            <a:r>
              <a:rPr lang="pt-BR" sz="1200" dirty="0">
                <a:latin typeface="Arial" pitchFamily="34" charset="0"/>
                <a:cs typeface="Arial" pitchFamily="34" charset="0"/>
              </a:rPr>
              <a:t>PSF São José, </a:t>
            </a:r>
            <a:r>
              <a:rPr lang="pt-BR" sz="1200" dirty="0" err="1">
                <a:latin typeface="Arial" pitchFamily="34" charset="0"/>
                <a:cs typeface="Arial" pitchFamily="34" charset="0"/>
              </a:rPr>
              <a:t>Ivorá</a:t>
            </a:r>
            <a:r>
              <a:rPr lang="pt-BR" sz="1200" dirty="0">
                <a:latin typeface="Arial" pitchFamily="34" charset="0"/>
                <a:cs typeface="Arial" pitchFamily="34" charset="0"/>
              </a:rPr>
              <a:t> RS.</a:t>
            </a:r>
          </a:p>
          <a:p>
            <a:pPr>
              <a:buNone/>
            </a:pPr>
            <a:r>
              <a:rPr lang="pt-BR" sz="1200" dirty="0">
                <a:latin typeface="Arial" pitchFamily="34" charset="0"/>
                <a:cs typeface="Arial" pitchFamily="34" charset="0"/>
              </a:rPr>
              <a:t>Fonte: Planilha de coleta de dados de pré-natal UNASUS/UFPEL</a:t>
            </a:r>
          </a:p>
        </p:txBody>
      </p:sp>
      <p:sp>
        <p:nvSpPr>
          <p:cNvPr id="6" name="CaixaDeTexto 5"/>
          <p:cNvSpPr txBox="1"/>
          <p:nvPr/>
        </p:nvSpPr>
        <p:spPr>
          <a:xfrm>
            <a:off x="1953237" y="5098259"/>
            <a:ext cx="360040" cy="307777"/>
          </a:xfrm>
          <a:prstGeom prst="rect">
            <a:avLst/>
          </a:prstGeom>
          <a:noFill/>
        </p:spPr>
        <p:txBody>
          <a:bodyPr wrap="square" rtlCol="0">
            <a:spAutoFit/>
          </a:bodyPr>
          <a:lstStyle/>
          <a:p>
            <a:r>
              <a:rPr lang="pt-BR" sz="1400" dirty="0">
                <a:latin typeface="Arial" pitchFamily="34" charset="0"/>
                <a:cs typeface="Arial" pitchFamily="34" charset="0"/>
              </a:rPr>
              <a:t>9</a:t>
            </a:r>
          </a:p>
        </p:txBody>
      </p:sp>
    </p:spTree>
  </p:cSld>
  <p:clrMapOvr>
    <a:masterClrMapping/>
  </p:clrMapOvr>
  <p:transition spd="slow">
    <p:newsfla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7158" y="-142900"/>
            <a:ext cx="8229600" cy="928670"/>
          </a:xfrm>
        </p:spPr>
        <p:txBody>
          <a:bodyPr>
            <a:normAutofit/>
          </a:bodyPr>
          <a:lstStyle/>
          <a:p>
            <a:pPr algn="ctr"/>
            <a:r>
              <a:rPr lang="es-CO" sz="3200" b="1" dirty="0" smtClean="0">
                <a:solidFill>
                  <a:schemeClr val="tx1"/>
                </a:solidFill>
                <a:latin typeface="Arial" pitchFamily="34" charset="0"/>
                <a:cs typeface="Arial" pitchFamily="34" charset="0"/>
              </a:rPr>
              <a:t>Resultados</a:t>
            </a:r>
            <a:endParaRPr lang="es-CO" sz="3200" b="1" dirty="0">
              <a:solidFill>
                <a:schemeClr val="tx1"/>
              </a:solidFill>
              <a:latin typeface="Arial" pitchFamily="34" charset="0"/>
              <a:cs typeface="Arial" pitchFamily="34" charset="0"/>
            </a:endParaRPr>
          </a:p>
        </p:txBody>
      </p:sp>
      <p:sp>
        <p:nvSpPr>
          <p:cNvPr id="5" name="Retângulo 4"/>
          <p:cNvSpPr/>
          <p:nvPr/>
        </p:nvSpPr>
        <p:spPr>
          <a:xfrm>
            <a:off x="378799" y="857232"/>
            <a:ext cx="8765201" cy="2197525"/>
          </a:xfrm>
          <a:prstGeom prst="rect">
            <a:avLst/>
          </a:prstGeom>
        </p:spPr>
        <p:txBody>
          <a:bodyPr wrap="square">
            <a:spAutoFit/>
          </a:bodyPr>
          <a:lstStyle/>
          <a:p>
            <a:pPr algn="just">
              <a:lnSpc>
                <a:spcPct val="150000"/>
              </a:lnSpc>
              <a:buNone/>
            </a:pPr>
            <a:r>
              <a:rPr lang="pt-BR" sz="2400" b="1" dirty="0" smtClean="0">
                <a:latin typeface="Arial" pitchFamily="34" charset="0"/>
                <a:cs typeface="Arial" pitchFamily="34" charset="0"/>
              </a:rPr>
              <a:t>Objetivo  2</a:t>
            </a:r>
            <a:r>
              <a:rPr lang="pt-BR" sz="2400" b="1" dirty="0">
                <a:latin typeface="Arial" pitchFamily="34" charset="0"/>
                <a:cs typeface="Arial" pitchFamily="34" charset="0"/>
              </a:rPr>
              <a:t>: </a:t>
            </a:r>
            <a:r>
              <a:rPr lang="pt-BR" sz="2400" dirty="0">
                <a:latin typeface="Arial" pitchFamily="34" charset="0"/>
                <a:cs typeface="Arial" pitchFamily="34" charset="0"/>
              </a:rPr>
              <a:t>Melhorar a qualidade de atenção ao Pré-natal.</a:t>
            </a:r>
            <a:endParaRPr lang="es-CO" sz="2400" dirty="0">
              <a:latin typeface="Arial" pitchFamily="34" charset="0"/>
              <a:cs typeface="Arial" pitchFamily="34" charset="0"/>
            </a:endParaRPr>
          </a:p>
          <a:p>
            <a:pPr algn="just">
              <a:lnSpc>
                <a:spcPct val="150000"/>
              </a:lnSpc>
              <a:buNone/>
            </a:pPr>
            <a:r>
              <a:rPr lang="pt-BR" sz="2400" b="1" dirty="0" smtClean="0">
                <a:latin typeface="Arial" pitchFamily="34" charset="0"/>
                <a:cs typeface="Arial" pitchFamily="34" charset="0"/>
              </a:rPr>
              <a:t>Meta </a:t>
            </a:r>
            <a:r>
              <a:rPr lang="pt-BR" sz="2400" b="1" dirty="0">
                <a:latin typeface="Arial" pitchFamily="34" charset="0"/>
                <a:cs typeface="Arial" pitchFamily="34" charset="0"/>
              </a:rPr>
              <a:t>2.1: </a:t>
            </a:r>
            <a:r>
              <a:rPr lang="pt-BR" sz="2400" dirty="0">
                <a:latin typeface="Arial" pitchFamily="34" charset="0"/>
                <a:cs typeface="Arial" pitchFamily="34" charset="0"/>
              </a:rPr>
              <a:t>Garantir a 100% das gestantes o ingresso no primeiro trimestre de gestação.</a:t>
            </a:r>
            <a:endParaRPr lang="es-CO" sz="2400" dirty="0">
              <a:latin typeface="Arial" pitchFamily="34" charset="0"/>
              <a:cs typeface="Arial" pitchFamily="34" charset="0"/>
            </a:endParaRPr>
          </a:p>
          <a:p>
            <a:pPr algn="just">
              <a:lnSpc>
                <a:spcPct val="160000"/>
              </a:lnSpc>
              <a:buNone/>
            </a:pPr>
            <a:r>
              <a:rPr lang="pt-BR" dirty="0">
                <a:latin typeface="Arial" pitchFamily="34" charset="0"/>
                <a:cs typeface="Arial" pitchFamily="34" charset="0"/>
              </a:rPr>
              <a:t>   </a:t>
            </a:r>
            <a:endParaRPr lang="es-CO" dirty="0"/>
          </a:p>
        </p:txBody>
      </p:sp>
      <p:graphicFrame>
        <p:nvGraphicFramePr>
          <p:cNvPr id="6" name="Espaço Reservado para Conteúdo 3"/>
          <p:cNvGraphicFramePr>
            <a:graphicFrameLocks noGrp="1"/>
          </p:cNvGraphicFramePr>
          <p:nvPr>
            <p:ph idx="1"/>
            <p:extLst>
              <p:ext uri="{D42A27DB-BD31-4B8C-83A1-F6EECF244321}">
                <p14:modId xmlns="" xmlns:p14="http://schemas.microsoft.com/office/powerpoint/2010/main" val="351109964"/>
              </p:ext>
            </p:extLst>
          </p:nvPr>
        </p:nvGraphicFramePr>
        <p:xfrm>
          <a:off x="1197509" y="2636912"/>
          <a:ext cx="6912768" cy="3516422"/>
        </p:xfrm>
        <a:graphic>
          <a:graphicData uri="http://schemas.openxmlformats.org/drawingml/2006/chart">
            <c:chart xmlns:c="http://schemas.openxmlformats.org/drawingml/2006/chart" xmlns:r="http://schemas.openxmlformats.org/officeDocument/2006/relationships" r:id="rId2"/>
          </a:graphicData>
        </a:graphic>
      </p:graphicFrame>
      <p:sp>
        <p:nvSpPr>
          <p:cNvPr id="7" name="Retângulo 6"/>
          <p:cNvSpPr/>
          <p:nvPr/>
        </p:nvSpPr>
        <p:spPr>
          <a:xfrm>
            <a:off x="1269517" y="6184563"/>
            <a:ext cx="6768752" cy="646331"/>
          </a:xfrm>
          <a:prstGeom prst="rect">
            <a:avLst/>
          </a:prstGeom>
        </p:spPr>
        <p:txBody>
          <a:bodyPr wrap="square">
            <a:spAutoFit/>
          </a:bodyPr>
          <a:lstStyle/>
          <a:p>
            <a:pPr lvl="0" fontAlgn="base">
              <a:spcBef>
                <a:spcPct val="0"/>
              </a:spcBef>
              <a:spcAft>
                <a:spcPct val="0"/>
              </a:spcAft>
            </a:pPr>
            <a:r>
              <a:rPr lang="pt-BR" sz="1200" dirty="0">
                <a:latin typeface="Arial" pitchFamily="34" charset="0"/>
                <a:ea typeface="Times New Roman" pitchFamily="18" charset="0"/>
                <a:cs typeface="Arial" pitchFamily="34" charset="0"/>
              </a:rPr>
              <a:t>Figura 2 Proporção de gestantes com ingresso no primeiro trimestre da gestação no PSF São José, </a:t>
            </a:r>
            <a:r>
              <a:rPr lang="pt-BR" sz="1200" dirty="0" err="1">
                <a:latin typeface="Arial" pitchFamily="34" charset="0"/>
                <a:ea typeface="Times New Roman" pitchFamily="18" charset="0"/>
                <a:cs typeface="Arial" pitchFamily="34" charset="0"/>
              </a:rPr>
              <a:t>Ivorá</a:t>
            </a:r>
            <a:r>
              <a:rPr lang="pt-BR" sz="1200" dirty="0">
                <a:latin typeface="Arial" pitchFamily="34" charset="0"/>
                <a:ea typeface="Times New Roman" pitchFamily="18" charset="0"/>
                <a:cs typeface="Arial" pitchFamily="34" charset="0"/>
              </a:rPr>
              <a:t> / RS.</a:t>
            </a:r>
            <a:endParaRPr lang="pt-BR" sz="1200" dirty="0">
              <a:latin typeface="Arial" pitchFamily="34" charset="0"/>
              <a:cs typeface="Arial" pitchFamily="34" charset="0"/>
            </a:endParaRPr>
          </a:p>
          <a:p>
            <a:pPr lvl="0" eaLnBrk="0" fontAlgn="base" hangingPunct="0">
              <a:spcBef>
                <a:spcPct val="0"/>
              </a:spcBef>
              <a:spcAft>
                <a:spcPct val="0"/>
              </a:spcAft>
            </a:pPr>
            <a:r>
              <a:rPr lang="pt-BR" sz="1200" dirty="0">
                <a:latin typeface="Arial" pitchFamily="34" charset="0"/>
                <a:ea typeface="Times New Roman" pitchFamily="18" charset="0"/>
                <a:cs typeface="Arial" pitchFamily="34" charset="0"/>
              </a:rPr>
              <a:t>Fonte: Planilha de coleta de dados de pré-natal UNASUS/UFPEL</a:t>
            </a:r>
            <a:endParaRPr lang="pt-BR" sz="1200" dirty="0">
              <a:latin typeface="Arial" pitchFamily="34" charset="0"/>
              <a:cs typeface="Arial" pitchFamily="34" charset="0"/>
            </a:endParaRPr>
          </a:p>
        </p:txBody>
      </p:sp>
      <p:sp>
        <p:nvSpPr>
          <p:cNvPr id="8" name="CaixaDeTexto 7"/>
          <p:cNvSpPr txBox="1"/>
          <p:nvPr/>
        </p:nvSpPr>
        <p:spPr>
          <a:xfrm>
            <a:off x="2555776" y="4077072"/>
            <a:ext cx="360040" cy="307777"/>
          </a:xfrm>
          <a:prstGeom prst="rect">
            <a:avLst/>
          </a:prstGeom>
          <a:noFill/>
        </p:spPr>
        <p:txBody>
          <a:bodyPr wrap="square" rtlCol="0">
            <a:spAutoFit/>
          </a:bodyPr>
          <a:lstStyle/>
          <a:p>
            <a:r>
              <a:rPr lang="pt-BR" sz="1400" dirty="0" smtClean="0">
                <a:latin typeface="Arial" pitchFamily="34" charset="0"/>
                <a:cs typeface="Arial" pitchFamily="34" charset="0"/>
              </a:rPr>
              <a:t>1</a:t>
            </a:r>
            <a:endParaRPr lang="pt-BR" sz="1400" dirty="0">
              <a:latin typeface="Arial" pitchFamily="34" charset="0"/>
              <a:cs typeface="Arial" pitchFamily="34" charset="0"/>
            </a:endParaRPr>
          </a:p>
        </p:txBody>
      </p:sp>
      <p:sp>
        <p:nvSpPr>
          <p:cNvPr id="9" name="CaixaDeTexto 8"/>
          <p:cNvSpPr txBox="1"/>
          <p:nvPr/>
        </p:nvSpPr>
        <p:spPr>
          <a:xfrm>
            <a:off x="3995936" y="3890757"/>
            <a:ext cx="504056" cy="307777"/>
          </a:xfrm>
          <a:prstGeom prst="rect">
            <a:avLst/>
          </a:prstGeom>
          <a:noFill/>
        </p:spPr>
        <p:txBody>
          <a:bodyPr wrap="square" rtlCol="0">
            <a:spAutoFit/>
          </a:bodyPr>
          <a:lstStyle/>
          <a:p>
            <a:r>
              <a:rPr lang="pt-BR" sz="1400" dirty="0" smtClean="0">
                <a:latin typeface="Arial" pitchFamily="34" charset="0"/>
                <a:cs typeface="Arial" pitchFamily="34" charset="0"/>
              </a:rPr>
              <a:t>10</a:t>
            </a:r>
            <a:endParaRPr lang="pt-BR" sz="1400" dirty="0">
              <a:latin typeface="Arial" pitchFamily="34" charset="0"/>
              <a:cs typeface="Arial" pitchFamily="34" charset="0"/>
            </a:endParaRPr>
          </a:p>
        </p:txBody>
      </p:sp>
      <p:sp>
        <p:nvSpPr>
          <p:cNvPr id="10" name="CaixaDeTexto 9"/>
          <p:cNvSpPr txBox="1"/>
          <p:nvPr/>
        </p:nvSpPr>
        <p:spPr>
          <a:xfrm>
            <a:off x="5508104" y="3890756"/>
            <a:ext cx="504056" cy="307777"/>
          </a:xfrm>
          <a:prstGeom prst="rect">
            <a:avLst/>
          </a:prstGeom>
          <a:noFill/>
        </p:spPr>
        <p:txBody>
          <a:bodyPr wrap="square" rtlCol="0">
            <a:spAutoFit/>
          </a:bodyPr>
          <a:lstStyle/>
          <a:p>
            <a:r>
              <a:rPr lang="pt-BR" sz="1400" dirty="0" smtClean="0">
                <a:latin typeface="Arial" pitchFamily="34" charset="0"/>
                <a:cs typeface="Arial" pitchFamily="34" charset="0"/>
              </a:rPr>
              <a:t>11</a:t>
            </a:r>
            <a:endParaRPr lang="pt-BR" sz="1400" dirty="0">
              <a:latin typeface="Arial" pitchFamily="34" charset="0"/>
              <a:cs typeface="Arial" pitchFamily="34" charset="0"/>
            </a:endParaRPr>
          </a:p>
        </p:txBody>
      </p:sp>
    </p:spTree>
  </p:cSld>
  <p:clrMapOvr>
    <a:masterClrMapping/>
  </p:clrMapOvr>
  <p:transition spd="slow">
    <p:newsfla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7158" y="500042"/>
            <a:ext cx="8429684" cy="2214578"/>
          </a:xfrm>
        </p:spPr>
        <p:txBody>
          <a:bodyPr>
            <a:normAutofit/>
          </a:bodyPr>
          <a:lstStyle/>
          <a:p>
            <a:r>
              <a:rPr lang="pt-BR" sz="2700" dirty="0" smtClean="0">
                <a:solidFill>
                  <a:schemeClr val="tx1"/>
                </a:solidFill>
                <a:latin typeface="Arial" pitchFamily="34" charset="0"/>
                <a:cs typeface="Arial" pitchFamily="34" charset="0"/>
              </a:rPr>
              <a:t/>
            </a:r>
            <a:br>
              <a:rPr lang="pt-BR" sz="2700" dirty="0" smtClean="0">
                <a:solidFill>
                  <a:schemeClr val="tx1"/>
                </a:solidFill>
                <a:latin typeface="Arial" pitchFamily="34" charset="0"/>
                <a:cs typeface="Arial" pitchFamily="34" charset="0"/>
              </a:rPr>
            </a:br>
            <a:r>
              <a:rPr lang="pt-BR" sz="2700" b="1" dirty="0" smtClean="0">
                <a:solidFill>
                  <a:schemeClr val="tx1"/>
                </a:solidFill>
                <a:latin typeface="Arial" pitchFamily="34" charset="0"/>
                <a:cs typeface="Arial" pitchFamily="34" charset="0"/>
              </a:rPr>
              <a:t> </a:t>
            </a:r>
            <a:r>
              <a:rPr lang="pt-BR" sz="2700" dirty="0" smtClean="0">
                <a:solidFill>
                  <a:schemeClr val="tx1"/>
                </a:solidFill>
                <a:latin typeface="Arial" pitchFamily="34" charset="0"/>
                <a:cs typeface="Arial" pitchFamily="34" charset="0"/>
              </a:rPr>
              <a:t/>
            </a:r>
            <a:br>
              <a:rPr lang="pt-BR" sz="2700" dirty="0" smtClean="0">
                <a:solidFill>
                  <a:schemeClr val="tx1"/>
                </a:solidFill>
                <a:latin typeface="Arial" pitchFamily="34" charset="0"/>
                <a:cs typeface="Arial" pitchFamily="34" charset="0"/>
              </a:rPr>
            </a:br>
            <a:endParaRPr lang="es-ES_tradnl" sz="2700" dirty="0">
              <a:solidFill>
                <a:schemeClr val="tx1"/>
              </a:solidFill>
            </a:endParaRPr>
          </a:p>
        </p:txBody>
      </p:sp>
      <p:sp>
        <p:nvSpPr>
          <p:cNvPr id="3" name="Espaço Reservado para Conteúdo 2"/>
          <p:cNvSpPr>
            <a:spLocks noGrp="1"/>
          </p:cNvSpPr>
          <p:nvPr>
            <p:ph idx="1"/>
          </p:nvPr>
        </p:nvSpPr>
        <p:spPr>
          <a:xfrm>
            <a:off x="117475" y="1052736"/>
            <a:ext cx="8355011" cy="3071834"/>
          </a:xfrm>
        </p:spPr>
        <p:txBody>
          <a:bodyPr/>
          <a:lstStyle/>
          <a:p>
            <a:pPr algn="just">
              <a:lnSpc>
                <a:spcPct val="150000"/>
              </a:lnSpc>
              <a:buNone/>
            </a:pPr>
            <a:r>
              <a:rPr lang="pt-BR" sz="2400" dirty="0" smtClean="0">
                <a:latin typeface="Arial" pitchFamily="34" charset="0"/>
                <a:cs typeface="Arial" pitchFamily="34" charset="0"/>
              </a:rPr>
              <a:t>    </a:t>
            </a:r>
            <a:r>
              <a:rPr lang="pt-BR" sz="2400" b="1" dirty="0" smtClean="0">
                <a:latin typeface="Arial" pitchFamily="34" charset="0"/>
                <a:cs typeface="Arial" pitchFamily="34" charset="0"/>
              </a:rPr>
              <a:t>Meta 2.2: </a:t>
            </a:r>
            <a:r>
              <a:rPr lang="pt-BR" sz="2400" dirty="0" smtClean="0">
                <a:latin typeface="Arial" pitchFamily="34" charset="0"/>
                <a:cs typeface="Arial" pitchFamily="34" charset="0"/>
              </a:rPr>
              <a:t>Realizar pelo menos um exame ginecológico por trimestre em 100% das gestantes.</a:t>
            </a:r>
          </a:p>
          <a:p>
            <a:pPr algn="just">
              <a:lnSpc>
                <a:spcPct val="150000"/>
              </a:lnSpc>
              <a:buNone/>
            </a:pPr>
            <a:r>
              <a:rPr lang="pt-BR" sz="2400" dirty="0" smtClean="0">
                <a:latin typeface="Arial" pitchFamily="34" charset="0"/>
                <a:cs typeface="Arial" pitchFamily="34" charset="0"/>
              </a:rPr>
              <a:t>     </a:t>
            </a:r>
            <a:r>
              <a:rPr lang="pt-BR" sz="2400" b="1" dirty="0" smtClean="0">
                <a:latin typeface="Arial" pitchFamily="34" charset="0"/>
                <a:cs typeface="Arial" pitchFamily="34" charset="0"/>
              </a:rPr>
              <a:t>Meta 2.3: </a:t>
            </a:r>
            <a:r>
              <a:rPr lang="pt-BR" sz="2400" dirty="0" smtClean="0">
                <a:latin typeface="Arial" pitchFamily="34" charset="0"/>
                <a:cs typeface="Arial" pitchFamily="34" charset="0"/>
              </a:rPr>
              <a:t>Realizar pelo menos um exame de mamas em 100% das gestantes.</a:t>
            </a:r>
          </a:p>
          <a:p>
            <a:pPr>
              <a:buNone/>
            </a:pPr>
            <a:endParaRPr lang="es-ES_tradnl" sz="2400" dirty="0" smtClean="0">
              <a:latin typeface="Arial" pitchFamily="34" charset="0"/>
              <a:cs typeface="Arial" pitchFamily="34" charset="0"/>
            </a:endParaRPr>
          </a:p>
          <a:p>
            <a:pPr algn="ctr">
              <a:buNone/>
            </a:pPr>
            <a:endParaRPr lang="es-ES_tradnl" dirty="0"/>
          </a:p>
        </p:txBody>
      </p:sp>
      <p:sp>
        <p:nvSpPr>
          <p:cNvPr id="81922" name="AutoShape 2" descr="Resultado de imagen para simbolo  satisfactorio"/>
          <p:cNvSpPr>
            <a:spLocks noChangeAspect="1" noChangeArrowheads="1"/>
          </p:cNvSpPr>
          <p:nvPr/>
        </p:nvSpPr>
        <p:spPr bwMode="auto">
          <a:xfrm>
            <a:off x="1174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_tradnl"/>
          </a:p>
        </p:txBody>
      </p:sp>
      <p:sp>
        <p:nvSpPr>
          <p:cNvPr id="5" name="Elipse 4"/>
          <p:cNvSpPr/>
          <p:nvPr/>
        </p:nvSpPr>
        <p:spPr>
          <a:xfrm>
            <a:off x="2214546" y="3789040"/>
            <a:ext cx="4286280" cy="2783232"/>
          </a:xfrm>
          <a:prstGeom prst="ellipse">
            <a:avLst/>
          </a:prstGeom>
          <a:ln w="381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pt-BR" sz="2400" b="1" dirty="0" smtClean="0">
                <a:latin typeface="Arial" panose="020B0604020202020204" pitchFamily="34" charset="0"/>
                <a:cs typeface="Arial" panose="020B0604020202020204" pitchFamily="34" charset="0"/>
              </a:rPr>
              <a:t>Para as usuárias avaliadas estas metas atingiram 100% os 3 meses </a:t>
            </a:r>
            <a:endParaRPr lang="pt-BR" sz="2400" b="1" dirty="0">
              <a:latin typeface="Arial" panose="020B0604020202020204" pitchFamily="34" charset="0"/>
              <a:cs typeface="Arial" panose="020B0604020202020204" pitchFamily="34" charset="0"/>
            </a:endParaRPr>
          </a:p>
        </p:txBody>
      </p:sp>
      <p:pic>
        <p:nvPicPr>
          <p:cNvPr id="6" name="13770095" descr="correggere : 3D segno di spunta il simbolo">
            <a:hlinkClick r:id="rId2"/>
          </p:cNvPr>
          <p:cNvPicPr/>
          <p:nvPr/>
        </p:nvPicPr>
        <p:blipFill>
          <a:blip r:embed="rId3" cstate="print"/>
          <a:srcRect/>
          <a:stretch>
            <a:fillRect/>
          </a:stretch>
        </p:blipFill>
        <p:spPr bwMode="auto">
          <a:xfrm>
            <a:off x="6876256" y="3429000"/>
            <a:ext cx="1800200" cy="1328730"/>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611560" y="548680"/>
            <a:ext cx="8424936" cy="5663089"/>
          </a:xfrm>
          <a:prstGeom prst="rect">
            <a:avLst/>
          </a:prstGeom>
        </p:spPr>
        <p:txBody>
          <a:bodyPr wrap="square">
            <a:spAutoFit/>
          </a:bodyPr>
          <a:lstStyle/>
          <a:p>
            <a:pPr algn="just"/>
            <a:r>
              <a:rPr lang="pt-BR" sz="3200" b="1" dirty="0" smtClean="0">
                <a:latin typeface="Arial" pitchFamily="34" charset="0"/>
                <a:cs typeface="Arial" pitchFamily="34" charset="0"/>
              </a:rPr>
              <a:t>Estrutura  da Apresentação</a:t>
            </a:r>
            <a:endParaRPr lang="pt-BR" sz="3200" b="1" dirty="0">
              <a:latin typeface="Arial" pitchFamily="34" charset="0"/>
              <a:cs typeface="Arial" pitchFamily="34" charset="0"/>
            </a:endParaRPr>
          </a:p>
          <a:p>
            <a:pPr algn="just">
              <a:lnSpc>
                <a:spcPct val="150000"/>
              </a:lnSpc>
            </a:pPr>
            <a:r>
              <a:rPr lang="pt-BR" sz="2800" dirty="0"/>
              <a:t>• </a:t>
            </a:r>
            <a:r>
              <a:rPr lang="pt-BR" sz="2400" dirty="0">
                <a:latin typeface="Arial" pitchFamily="34" charset="0"/>
                <a:cs typeface="Arial" pitchFamily="34" charset="0"/>
              </a:rPr>
              <a:t>Introdução</a:t>
            </a:r>
          </a:p>
          <a:p>
            <a:pPr algn="just">
              <a:lnSpc>
                <a:spcPct val="150000"/>
              </a:lnSpc>
            </a:pPr>
            <a:r>
              <a:rPr lang="pt-BR" sz="2400" dirty="0">
                <a:latin typeface="Arial" pitchFamily="34" charset="0"/>
                <a:cs typeface="Arial" pitchFamily="34" charset="0"/>
              </a:rPr>
              <a:t>• </a:t>
            </a:r>
            <a:r>
              <a:rPr lang="pt-BR" sz="2400" dirty="0" smtClean="0">
                <a:latin typeface="Arial" pitchFamily="34" charset="0"/>
                <a:cs typeface="Arial" pitchFamily="34" charset="0"/>
              </a:rPr>
              <a:t>Objetivo geral</a:t>
            </a:r>
            <a:endParaRPr lang="pt-BR" sz="2400" dirty="0">
              <a:latin typeface="Arial" pitchFamily="34" charset="0"/>
              <a:cs typeface="Arial" pitchFamily="34" charset="0"/>
            </a:endParaRPr>
          </a:p>
          <a:p>
            <a:pPr algn="just">
              <a:lnSpc>
                <a:spcPct val="150000"/>
              </a:lnSpc>
            </a:pPr>
            <a:r>
              <a:rPr lang="pt-BR" sz="2400" dirty="0">
                <a:latin typeface="Arial" pitchFamily="34" charset="0"/>
                <a:cs typeface="Arial" pitchFamily="34" charset="0"/>
              </a:rPr>
              <a:t>• Metodologia</a:t>
            </a:r>
          </a:p>
          <a:p>
            <a:pPr algn="just">
              <a:lnSpc>
                <a:spcPct val="150000"/>
              </a:lnSpc>
            </a:pPr>
            <a:r>
              <a:rPr lang="pt-BR" sz="2400" dirty="0">
                <a:latin typeface="Arial" pitchFamily="34" charset="0"/>
                <a:cs typeface="Arial" pitchFamily="34" charset="0"/>
              </a:rPr>
              <a:t>• Objetivos</a:t>
            </a:r>
          </a:p>
          <a:p>
            <a:pPr algn="just">
              <a:lnSpc>
                <a:spcPct val="150000"/>
              </a:lnSpc>
            </a:pPr>
            <a:r>
              <a:rPr lang="pt-BR" sz="2400" dirty="0">
                <a:latin typeface="Arial" pitchFamily="34" charset="0"/>
                <a:cs typeface="Arial" pitchFamily="34" charset="0"/>
              </a:rPr>
              <a:t>• Metas</a:t>
            </a:r>
          </a:p>
          <a:p>
            <a:pPr algn="just">
              <a:lnSpc>
                <a:spcPct val="150000"/>
              </a:lnSpc>
            </a:pPr>
            <a:r>
              <a:rPr lang="pt-BR" sz="2400" dirty="0">
                <a:latin typeface="Arial" pitchFamily="34" charset="0"/>
                <a:cs typeface="Arial" pitchFamily="34" charset="0"/>
              </a:rPr>
              <a:t>• </a:t>
            </a:r>
            <a:r>
              <a:rPr lang="pt-BR" sz="2400" dirty="0" smtClean="0">
                <a:latin typeface="Arial" pitchFamily="34" charset="0"/>
                <a:cs typeface="Arial" pitchFamily="34" charset="0"/>
              </a:rPr>
              <a:t>Resultado  para cada meta</a:t>
            </a:r>
            <a:endParaRPr lang="pt-BR" sz="2400" dirty="0">
              <a:latin typeface="Arial" pitchFamily="34" charset="0"/>
              <a:cs typeface="Arial" pitchFamily="34" charset="0"/>
            </a:endParaRPr>
          </a:p>
          <a:p>
            <a:pPr algn="just">
              <a:lnSpc>
                <a:spcPct val="150000"/>
              </a:lnSpc>
            </a:pPr>
            <a:r>
              <a:rPr lang="pt-BR" sz="2400" dirty="0">
                <a:latin typeface="Arial" pitchFamily="34" charset="0"/>
                <a:cs typeface="Arial" pitchFamily="34" charset="0"/>
              </a:rPr>
              <a:t>• Discussão</a:t>
            </a:r>
          </a:p>
          <a:p>
            <a:pPr algn="just">
              <a:lnSpc>
                <a:spcPct val="150000"/>
              </a:lnSpc>
            </a:pPr>
            <a:r>
              <a:rPr lang="pt-BR" sz="2400" dirty="0">
                <a:latin typeface="Arial" pitchFamily="34" charset="0"/>
                <a:cs typeface="Arial" pitchFamily="34" charset="0"/>
              </a:rPr>
              <a:t>• </a:t>
            </a:r>
            <a:r>
              <a:rPr lang="pt-BR" sz="2400" dirty="0" smtClean="0">
                <a:latin typeface="Arial" pitchFamily="34" charset="0"/>
                <a:cs typeface="Arial" pitchFamily="34" charset="0"/>
              </a:rPr>
              <a:t>Reflexão crítica sobre seu processo pessoal de aprendizagem e na implementação da intervenção</a:t>
            </a:r>
            <a:endParaRPr lang="pt-BR" sz="2400" dirty="0">
              <a:latin typeface="Arial" pitchFamily="34" charset="0"/>
              <a:cs typeface="Arial" pitchFamily="34" charset="0"/>
            </a:endParaRPr>
          </a:p>
        </p:txBody>
      </p:sp>
    </p:spTree>
  </p:cSld>
  <p:clrMapOvr>
    <a:masterClrMapping/>
  </p:clrMapOvr>
  <p:transition spd="slow">
    <p:newsfla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357158" y="620688"/>
            <a:ext cx="8550919" cy="2197525"/>
          </a:xfrm>
          <a:prstGeom prst="rect">
            <a:avLst/>
          </a:prstGeom>
        </p:spPr>
        <p:txBody>
          <a:bodyPr wrap="square">
            <a:spAutoFit/>
          </a:bodyPr>
          <a:lstStyle/>
          <a:p>
            <a:pPr algn="just">
              <a:lnSpc>
                <a:spcPct val="150000"/>
              </a:lnSpc>
              <a:buNone/>
            </a:pPr>
            <a:r>
              <a:rPr lang="pt-BR" sz="2400" b="1" dirty="0" smtClean="0">
                <a:latin typeface="Arial" pitchFamily="34" charset="0"/>
                <a:cs typeface="Arial" pitchFamily="34" charset="0"/>
              </a:rPr>
              <a:t>Objetivo  2</a:t>
            </a:r>
            <a:r>
              <a:rPr lang="pt-BR" sz="2400" b="1" dirty="0">
                <a:latin typeface="Arial" pitchFamily="34" charset="0"/>
                <a:cs typeface="Arial" pitchFamily="34" charset="0"/>
              </a:rPr>
              <a:t>: </a:t>
            </a:r>
            <a:r>
              <a:rPr lang="pt-BR" sz="2400" dirty="0">
                <a:latin typeface="Arial" pitchFamily="34" charset="0"/>
                <a:cs typeface="Arial" pitchFamily="34" charset="0"/>
              </a:rPr>
              <a:t>Melhorar a qualidade de atenção ao Pré-natal.</a:t>
            </a:r>
            <a:endParaRPr lang="es-CO" sz="2400" dirty="0">
              <a:latin typeface="Arial" pitchFamily="34" charset="0"/>
              <a:cs typeface="Arial" pitchFamily="34" charset="0"/>
            </a:endParaRPr>
          </a:p>
          <a:p>
            <a:pPr algn="just">
              <a:lnSpc>
                <a:spcPct val="150000"/>
              </a:lnSpc>
              <a:buNone/>
            </a:pPr>
            <a:r>
              <a:rPr lang="pt-BR" sz="2400" b="1" dirty="0" smtClean="0">
                <a:latin typeface="Arial" pitchFamily="34" charset="0"/>
                <a:cs typeface="Arial" pitchFamily="34" charset="0"/>
              </a:rPr>
              <a:t>Meta 2.4:</a:t>
            </a:r>
            <a:r>
              <a:rPr lang="pt-BR" sz="2400" dirty="0" smtClean="0">
                <a:latin typeface="Arial" pitchFamily="34" charset="0"/>
                <a:cs typeface="Arial" pitchFamily="34" charset="0"/>
              </a:rPr>
              <a:t> Garantir a 100% das gestantes a solicitação de exames laboratoriais de acordo com protocolo.</a:t>
            </a:r>
            <a:endParaRPr lang="es-CO" sz="2400" dirty="0">
              <a:latin typeface="Arial" pitchFamily="34" charset="0"/>
              <a:cs typeface="Arial" pitchFamily="34" charset="0"/>
            </a:endParaRPr>
          </a:p>
          <a:p>
            <a:pPr algn="just">
              <a:lnSpc>
                <a:spcPct val="160000"/>
              </a:lnSpc>
              <a:buNone/>
            </a:pPr>
            <a:r>
              <a:rPr lang="pt-BR" dirty="0">
                <a:latin typeface="Arial" pitchFamily="34" charset="0"/>
                <a:cs typeface="Arial" pitchFamily="34" charset="0"/>
              </a:rPr>
              <a:t>   </a:t>
            </a:r>
            <a:endParaRPr lang="es-CO" dirty="0"/>
          </a:p>
        </p:txBody>
      </p:sp>
      <p:sp>
        <p:nvSpPr>
          <p:cNvPr id="8" name="CaixaDeTexto 7"/>
          <p:cNvSpPr txBox="1"/>
          <p:nvPr/>
        </p:nvSpPr>
        <p:spPr>
          <a:xfrm>
            <a:off x="2555776" y="4077072"/>
            <a:ext cx="360040" cy="307777"/>
          </a:xfrm>
          <a:prstGeom prst="rect">
            <a:avLst/>
          </a:prstGeom>
          <a:noFill/>
        </p:spPr>
        <p:txBody>
          <a:bodyPr wrap="square" rtlCol="0">
            <a:spAutoFit/>
          </a:bodyPr>
          <a:lstStyle/>
          <a:p>
            <a:r>
              <a:rPr lang="pt-BR" sz="1400" dirty="0" smtClean="0">
                <a:latin typeface="Arial" pitchFamily="34" charset="0"/>
                <a:cs typeface="Arial" pitchFamily="34" charset="0"/>
              </a:rPr>
              <a:t>1</a:t>
            </a:r>
            <a:endParaRPr lang="pt-BR" sz="1400" dirty="0">
              <a:latin typeface="Arial" pitchFamily="34" charset="0"/>
              <a:cs typeface="Arial" pitchFamily="34" charset="0"/>
            </a:endParaRPr>
          </a:p>
        </p:txBody>
      </p:sp>
      <p:sp>
        <p:nvSpPr>
          <p:cNvPr id="9" name="CaixaDeTexto 8"/>
          <p:cNvSpPr txBox="1"/>
          <p:nvPr/>
        </p:nvSpPr>
        <p:spPr>
          <a:xfrm>
            <a:off x="3995936" y="3890757"/>
            <a:ext cx="504056" cy="307777"/>
          </a:xfrm>
          <a:prstGeom prst="rect">
            <a:avLst/>
          </a:prstGeom>
          <a:noFill/>
        </p:spPr>
        <p:txBody>
          <a:bodyPr wrap="square" rtlCol="0">
            <a:spAutoFit/>
          </a:bodyPr>
          <a:lstStyle/>
          <a:p>
            <a:r>
              <a:rPr lang="pt-BR" sz="1400" dirty="0" smtClean="0">
                <a:latin typeface="Arial" pitchFamily="34" charset="0"/>
                <a:cs typeface="Arial" pitchFamily="34" charset="0"/>
              </a:rPr>
              <a:t>10</a:t>
            </a:r>
            <a:endParaRPr lang="pt-BR" sz="1400" dirty="0">
              <a:latin typeface="Arial" pitchFamily="34" charset="0"/>
              <a:cs typeface="Arial" pitchFamily="34" charset="0"/>
            </a:endParaRPr>
          </a:p>
        </p:txBody>
      </p:sp>
      <p:sp>
        <p:nvSpPr>
          <p:cNvPr id="10" name="CaixaDeTexto 9"/>
          <p:cNvSpPr txBox="1"/>
          <p:nvPr/>
        </p:nvSpPr>
        <p:spPr>
          <a:xfrm>
            <a:off x="5508104" y="3890756"/>
            <a:ext cx="504056" cy="307777"/>
          </a:xfrm>
          <a:prstGeom prst="rect">
            <a:avLst/>
          </a:prstGeom>
          <a:noFill/>
        </p:spPr>
        <p:txBody>
          <a:bodyPr wrap="square" rtlCol="0">
            <a:spAutoFit/>
          </a:bodyPr>
          <a:lstStyle/>
          <a:p>
            <a:r>
              <a:rPr lang="pt-BR" sz="1400" dirty="0" smtClean="0">
                <a:latin typeface="Arial" pitchFamily="34" charset="0"/>
                <a:cs typeface="Arial" pitchFamily="34" charset="0"/>
              </a:rPr>
              <a:t>11</a:t>
            </a:r>
            <a:endParaRPr lang="pt-BR" sz="1400" dirty="0">
              <a:latin typeface="Arial" pitchFamily="34" charset="0"/>
              <a:cs typeface="Arial" pitchFamily="34" charset="0"/>
            </a:endParaRPr>
          </a:p>
        </p:txBody>
      </p:sp>
      <p:graphicFrame>
        <p:nvGraphicFramePr>
          <p:cNvPr id="12" name="Espaço Reservado para Conteúdo 11"/>
          <p:cNvGraphicFramePr>
            <a:graphicFrameLocks noGrp="1"/>
          </p:cNvGraphicFramePr>
          <p:nvPr>
            <p:ph idx="1"/>
            <p:extLst>
              <p:ext uri="{D42A27DB-BD31-4B8C-83A1-F6EECF244321}">
                <p14:modId xmlns="" xmlns:p14="http://schemas.microsoft.com/office/powerpoint/2010/main" val="3469484854"/>
              </p:ext>
            </p:extLst>
          </p:nvPr>
        </p:nvGraphicFramePr>
        <p:xfrm>
          <a:off x="1000100" y="2786058"/>
          <a:ext cx="6572296" cy="3143256"/>
        </p:xfrm>
        <a:graphic>
          <a:graphicData uri="http://schemas.openxmlformats.org/drawingml/2006/chart">
            <c:chart xmlns:c="http://schemas.openxmlformats.org/drawingml/2006/chart" xmlns:r="http://schemas.openxmlformats.org/officeDocument/2006/relationships" r:id="rId2"/>
          </a:graphicData>
        </a:graphic>
      </p:graphicFrame>
      <p:sp>
        <p:nvSpPr>
          <p:cNvPr id="13" name="Retângulo 12"/>
          <p:cNvSpPr/>
          <p:nvPr/>
        </p:nvSpPr>
        <p:spPr>
          <a:xfrm>
            <a:off x="1000100" y="6000768"/>
            <a:ext cx="7072362" cy="646331"/>
          </a:xfrm>
          <a:prstGeom prst="rect">
            <a:avLst/>
          </a:prstGeom>
        </p:spPr>
        <p:txBody>
          <a:bodyPr wrap="square">
            <a:spAutoFit/>
          </a:bodyPr>
          <a:lstStyle/>
          <a:p>
            <a:r>
              <a:rPr lang="pt-BR" sz="1200" dirty="0" smtClean="0">
                <a:latin typeface="Arial" pitchFamily="34" charset="0"/>
                <a:cs typeface="Arial" pitchFamily="34" charset="0"/>
              </a:rPr>
              <a:t>Figura 3: Proporção de gestantes com solicitação de todos os exames laboratoriais de acordo com o protocolo, no PSF São José, Ivorá / RS.</a:t>
            </a:r>
            <a:br>
              <a:rPr lang="pt-BR" sz="1200" dirty="0" smtClean="0">
                <a:latin typeface="Arial" pitchFamily="34" charset="0"/>
                <a:cs typeface="Arial" pitchFamily="34" charset="0"/>
              </a:rPr>
            </a:br>
            <a:r>
              <a:rPr lang="pt-BR" sz="1200" dirty="0" smtClean="0">
                <a:latin typeface="Arial" pitchFamily="34" charset="0"/>
                <a:cs typeface="Arial" pitchFamily="34" charset="0"/>
              </a:rPr>
              <a:t>Fonte: Planilha de coleta de dados de pré-natal UNASUS/UFPEL</a:t>
            </a:r>
            <a:endParaRPr lang="pt-BR" sz="1200" dirty="0"/>
          </a:p>
        </p:txBody>
      </p:sp>
      <p:sp>
        <p:nvSpPr>
          <p:cNvPr id="11" name="CaixaDeTexto 10"/>
          <p:cNvSpPr txBox="1"/>
          <p:nvPr/>
        </p:nvSpPr>
        <p:spPr>
          <a:xfrm>
            <a:off x="2403376" y="4064214"/>
            <a:ext cx="512440" cy="307777"/>
          </a:xfrm>
          <a:prstGeom prst="rect">
            <a:avLst/>
          </a:prstGeom>
          <a:noFill/>
        </p:spPr>
        <p:txBody>
          <a:bodyPr wrap="square" rtlCol="0">
            <a:spAutoFit/>
          </a:bodyPr>
          <a:lstStyle/>
          <a:p>
            <a:r>
              <a:rPr lang="pt-BR" sz="1400" dirty="0" smtClean="0">
                <a:latin typeface="Arial" pitchFamily="34" charset="0"/>
                <a:cs typeface="Arial" pitchFamily="34" charset="0"/>
              </a:rPr>
              <a:t>8</a:t>
            </a:r>
            <a:endParaRPr lang="pt-BR" sz="1400" dirty="0">
              <a:latin typeface="Arial" pitchFamily="34" charset="0"/>
              <a:cs typeface="Arial" pitchFamily="34" charset="0"/>
            </a:endParaRPr>
          </a:p>
        </p:txBody>
      </p:sp>
      <p:sp>
        <p:nvSpPr>
          <p:cNvPr id="14" name="CaixaDeTexto 13"/>
          <p:cNvSpPr txBox="1"/>
          <p:nvPr/>
        </p:nvSpPr>
        <p:spPr>
          <a:xfrm>
            <a:off x="3721636" y="3930552"/>
            <a:ext cx="504056" cy="307777"/>
          </a:xfrm>
          <a:prstGeom prst="rect">
            <a:avLst/>
          </a:prstGeom>
          <a:noFill/>
        </p:spPr>
        <p:txBody>
          <a:bodyPr wrap="square" rtlCol="0">
            <a:spAutoFit/>
          </a:bodyPr>
          <a:lstStyle/>
          <a:p>
            <a:r>
              <a:rPr lang="pt-BR" sz="1400" dirty="0" smtClean="0">
                <a:latin typeface="Arial" pitchFamily="34" charset="0"/>
                <a:cs typeface="Arial" pitchFamily="34" charset="0"/>
              </a:rPr>
              <a:t>10</a:t>
            </a:r>
            <a:endParaRPr lang="pt-BR" sz="1400" dirty="0">
              <a:latin typeface="Arial" pitchFamily="34" charset="0"/>
              <a:cs typeface="Arial" pitchFamily="34" charset="0"/>
            </a:endParaRPr>
          </a:p>
        </p:txBody>
      </p:sp>
      <p:sp>
        <p:nvSpPr>
          <p:cNvPr id="15" name="CaixaDeTexto 14"/>
          <p:cNvSpPr txBox="1"/>
          <p:nvPr/>
        </p:nvSpPr>
        <p:spPr>
          <a:xfrm>
            <a:off x="5119296" y="3923183"/>
            <a:ext cx="567680" cy="307777"/>
          </a:xfrm>
          <a:prstGeom prst="rect">
            <a:avLst/>
          </a:prstGeom>
          <a:noFill/>
        </p:spPr>
        <p:txBody>
          <a:bodyPr wrap="square" rtlCol="0">
            <a:spAutoFit/>
          </a:bodyPr>
          <a:lstStyle/>
          <a:p>
            <a:r>
              <a:rPr lang="pt-BR" sz="1400" dirty="0" smtClean="0">
                <a:latin typeface="Arial" pitchFamily="34" charset="0"/>
                <a:cs typeface="Arial" pitchFamily="34" charset="0"/>
              </a:rPr>
              <a:t>11</a:t>
            </a:r>
            <a:endParaRPr lang="pt-BR" sz="1400" dirty="0">
              <a:latin typeface="Arial" pitchFamily="34" charset="0"/>
              <a:cs typeface="Arial" pitchFamily="34" charset="0"/>
            </a:endParaRPr>
          </a:p>
        </p:txBody>
      </p:sp>
    </p:spTree>
  </p:cSld>
  <p:clrMapOvr>
    <a:masterClrMapping/>
  </p:clrMapOvr>
  <p:transition spd="slow">
    <p:newsfla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1297260"/>
            <a:ext cx="8429684" cy="3571900"/>
          </a:xfrm>
        </p:spPr>
        <p:txBody>
          <a:bodyPr>
            <a:noAutofit/>
          </a:bodyPr>
          <a:lstStyle/>
          <a:p>
            <a:r>
              <a:rPr lang="pt-BR" sz="2400" b="1" dirty="0" smtClean="0">
                <a:solidFill>
                  <a:schemeClr val="tx1"/>
                </a:solidFill>
                <a:latin typeface="Arial" pitchFamily="34" charset="0"/>
                <a:cs typeface="Arial" pitchFamily="34" charset="0"/>
              </a:rPr>
              <a:t>Meta 2.5:</a:t>
            </a:r>
            <a:r>
              <a:rPr lang="pt-BR" sz="2400" dirty="0" smtClean="0">
                <a:solidFill>
                  <a:schemeClr val="tx1"/>
                </a:solidFill>
                <a:latin typeface="Arial" pitchFamily="34" charset="0"/>
                <a:cs typeface="Arial" pitchFamily="34" charset="0"/>
              </a:rPr>
              <a:t> Garantir a 100% das gestantes a prescrição de sulfato ferroso e ácido fólico conforme protocolo</a:t>
            </a:r>
            <a:br>
              <a:rPr lang="pt-BR" sz="2400" dirty="0" smtClean="0">
                <a:solidFill>
                  <a:schemeClr val="tx1"/>
                </a:solidFill>
                <a:latin typeface="Arial" pitchFamily="34" charset="0"/>
                <a:cs typeface="Arial" pitchFamily="34" charset="0"/>
              </a:rPr>
            </a:br>
            <a:r>
              <a:rPr lang="pt-BR" sz="2400" b="1" dirty="0" smtClean="0">
                <a:solidFill>
                  <a:schemeClr val="tx1"/>
                </a:solidFill>
                <a:latin typeface="Arial" pitchFamily="34" charset="0"/>
                <a:cs typeface="Arial" pitchFamily="34" charset="0"/>
              </a:rPr>
              <a:t> Meta 2.6:</a:t>
            </a:r>
            <a:r>
              <a:rPr lang="pt-BR" sz="2400" dirty="0" smtClean="0">
                <a:solidFill>
                  <a:schemeClr val="tx1"/>
                </a:solidFill>
                <a:latin typeface="Arial" pitchFamily="34" charset="0"/>
                <a:cs typeface="Arial" pitchFamily="34" charset="0"/>
              </a:rPr>
              <a:t>Garantir que 100% das gestantes com vacina antitetânica em dia.</a:t>
            </a:r>
            <a:br>
              <a:rPr lang="pt-BR" sz="2400" dirty="0" smtClean="0">
                <a:solidFill>
                  <a:schemeClr val="tx1"/>
                </a:solidFill>
                <a:latin typeface="Arial" pitchFamily="34" charset="0"/>
                <a:cs typeface="Arial" pitchFamily="34" charset="0"/>
              </a:rPr>
            </a:br>
            <a:r>
              <a:rPr lang="pt-BR" sz="2400" dirty="0" smtClean="0">
                <a:solidFill>
                  <a:schemeClr val="tx1"/>
                </a:solidFill>
                <a:latin typeface="Arial" pitchFamily="34" charset="0"/>
                <a:cs typeface="Arial" pitchFamily="34" charset="0"/>
              </a:rPr>
              <a:t> </a:t>
            </a:r>
            <a:r>
              <a:rPr lang="pt-BR" sz="2400" b="1" dirty="0" smtClean="0">
                <a:solidFill>
                  <a:schemeClr val="tx1"/>
                </a:solidFill>
                <a:latin typeface="Arial" pitchFamily="34" charset="0"/>
                <a:cs typeface="Arial" pitchFamily="34" charset="0"/>
              </a:rPr>
              <a:t>Meta 2.7: </a:t>
            </a:r>
            <a:r>
              <a:rPr lang="pt-BR" sz="2400" dirty="0" smtClean="0">
                <a:solidFill>
                  <a:schemeClr val="tx1"/>
                </a:solidFill>
                <a:latin typeface="Arial" pitchFamily="34" charset="0"/>
                <a:cs typeface="Arial" pitchFamily="34" charset="0"/>
              </a:rPr>
              <a:t>Garantir que 100% das gestantes com vacina contra hepatite B em dia. </a:t>
            </a:r>
            <a:br>
              <a:rPr lang="pt-BR" sz="2400" dirty="0" smtClean="0">
                <a:solidFill>
                  <a:schemeClr val="tx1"/>
                </a:solidFill>
                <a:latin typeface="Arial" pitchFamily="34" charset="0"/>
                <a:cs typeface="Arial" pitchFamily="34" charset="0"/>
              </a:rPr>
            </a:br>
            <a:r>
              <a:rPr lang="pt-BR" sz="2400" dirty="0" smtClean="0">
                <a:latin typeface="Arial" pitchFamily="34" charset="0"/>
                <a:cs typeface="Arial" pitchFamily="34" charset="0"/>
              </a:rPr>
              <a:t> </a:t>
            </a:r>
            <a:r>
              <a:rPr lang="pt-BR" sz="2400" b="1" dirty="0" smtClean="0">
                <a:solidFill>
                  <a:schemeClr val="tx1"/>
                </a:solidFill>
                <a:latin typeface="Arial" pitchFamily="34" charset="0"/>
                <a:cs typeface="Arial" pitchFamily="34" charset="0"/>
              </a:rPr>
              <a:t>Meta 2.8: </a:t>
            </a:r>
            <a:r>
              <a:rPr lang="pt-BR" sz="2400" dirty="0" smtClean="0">
                <a:solidFill>
                  <a:schemeClr val="tx1"/>
                </a:solidFill>
                <a:latin typeface="Arial" pitchFamily="34" charset="0"/>
                <a:cs typeface="Arial" pitchFamily="34" charset="0"/>
              </a:rPr>
              <a:t>Realizar avaliação da necessidade de atendimento odontológico em 100% das gestantes durante o pré-natal </a:t>
            </a:r>
            <a:br>
              <a:rPr lang="pt-BR" sz="2400" dirty="0" smtClean="0">
                <a:solidFill>
                  <a:schemeClr val="tx1"/>
                </a:solidFill>
                <a:latin typeface="Arial" pitchFamily="34" charset="0"/>
                <a:cs typeface="Arial" pitchFamily="34" charset="0"/>
              </a:rPr>
            </a:br>
            <a:r>
              <a:rPr lang="pt-BR" sz="2400" dirty="0" smtClean="0">
                <a:latin typeface="Arial" pitchFamily="34" charset="0"/>
                <a:cs typeface="Arial" pitchFamily="34" charset="0"/>
              </a:rPr>
              <a:t> </a:t>
            </a:r>
            <a:r>
              <a:rPr lang="pt-BR" sz="2400" b="1" dirty="0" smtClean="0">
                <a:solidFill>
                  <a:schemeClr val="tx1"/>
                </a:solidFill>
                <a:latin typeface="Arial" pitchFamily="34" charset="0"/>
                <a:cs typeface="Arial" pitchFamily="34" charset="0"/>
              </a:rPr>
              <a:t>Meta 2.9: </a:t>
            </a:r>
            <a:r>
              <a:rPr lang="pt-BR" sz="2400" dirty="0" smtClean="0">
                <a:solidFill>
                  <a:schemeClr val="tx1"/>
                </a:solidFill>
                <a:latin typeface="Arial" pitchFamily="34" charset="0"/>
                <a:cs typeface="Arial" pitchFamily="34" charset="0"/>
              </a:rPr>
              <a:t>Garantir a primeira consulta odontológica para 100% das gestantes cadastradas. </a:t>
            </a:r>
            <a:br>
              <a:rPr lang="pt-BR" sz="2400" dirty="0" smtClean="0">
                <a:solidFill>
                  <a:schemeClr val="tx1"/>
                </a:solidFill>
                <a:latin typeface="Arial" pitchFamily="34" charset="0"/>
                <a:cs typeface="Arial" pitchFamily="34" charset="0"/>
              </a:rPr>
            </a:br>
            <a:endParaRPr lang="es-ES_tradnl" sz="2400" dirty="0">
              <a:solidFill>
                <a:schemeClr val="tx1"/>
              </a:solidFill>
            </a:endParaRPr>
          </a:p>
        </p:txBody>
      </p:sp>
      <p:sp>
        <p:nvSpPr>
          <p:cNvPr id="3" name="Espaço Reservado para Conteúdo 2"/>
          <p:cNvSpPr>
            <a:spLocks noGrp="1"/>
          </p:cNvSpPr>
          <p:nvPr>
            <p:ph idx="1"/>
          </p:nvPr>
        </p:nvSpPr>
        <p:spPr>
          <a:xfrm>
            <a:off x="428596" y="2928934"/>
            <a:ext cx="8229600" cy="3929066"/>
          </a:xfrm>
        </p:spPr>
        <p:txBody>
          <a:bodyPr/>
          <a:lstStyle/>
          <a:p>
            <a:pPr>
              <a:buNone/>
            </a:pPr>
            <a:r>
              <a:rPr lang="pt-BR" sz="2400" dirty="0" smtClean="0">
                <a:latin typeface="Arial" pitchFamily="34" charset="0"/>
                <a:cs typeface="Arial" pitchFamily="34" charset="0"/>
              </a:rPr>
              <a:t>.</a:t>
            </a:r>
            <a:endParaRPr lang="es-ES_tradnl" sz="2400" dirty="0" smtClean="0">
              <a:latin typeface="Arial" pitchFamily="34" charset="0"/>
              <a:cs typeface="Arial" pitchFamily="34" charset="0"/>
            </a:endParaRPr>
          </a:p>
          <a:p>
            <a:pPr algn="ctr">
              <a:buNone/>
            </a:pPr>
            <a:endParaRPr lang="es-ES_tradnl" dirty="0"/>
          </a:p>
        </p:txBody>
      </p:sp>
      <p:sp>
        <p:nvSpPr>
          <p:cNvPr id="81922" name="AutoShape 2" descr="Resultado de imagen para simbolo  satisfactorio"/>
          <p:cNvSpPr>
            <a:spLocks noChangeAspect="1" noChangeArrowheads="1"/>
          </p:cNvSpPr>
          <p:nvPr/>
        </p:nvSpPr>
        <p:spPr bwMode="auto">
          <a:xfrm>
            <a:off x="1174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_tradnl"/>
          </a:p>
        </p:txBody>
      </p:sp>
      <p:sp>
        <p:nvSpPr>
          <p:cNvPr id="5" name="Elipse 4"/>
          <p:cNvSpPr/>
          <p:nvPr/>
        </p:nvSpPr>
        <p:spPr>
          <a:xfrm>
            <a:off x="2248486" y="4581128"/>
            <a:ext cx="4286280" cy="2088232"/>
          </a:xfrm>
          <a:prstGeom prst="ellipse">
            <a:avLst/>
          </a:prstGeom>
          <a:ln w="381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pt-BR" sz="2400" b="1" dirty="0" smtClean="0">
                <a:latin typeface="Arial" panose="020B0604020202020204" pitchFamily="34" charset="0"/>
                <a:cs typeface="Arial" panose="020B0604020202020204" pitchFamily="34" charset="0"/>
              </a:rPr>
              <a:t>Para as usuárias avaliadas estas metas atingiram 100% os 3 meses </a:t>
            </a:r>
            <a:endParaRPr lang="pt-BR" sz="2400" b="1" dirty="0">
              <a:latin typeface="Arial" panose="020B0604020202020204" pitchFamily="34" charset="0"/>
              <a:cs typeface="Arial" panose="020B0604020202020204" pitchFamily="34" charset="0"/>
            </a:endParaRPr>
          </a:p>
        </p:txBody>
      </p:sp>
      <p:pic>
        <p:nvPicPr>
          <p:cNvPr id="6" name="13770095" descr="correggere : 3D segno di spunta il simbolo">
            <a:hlinkClick r:id="rId2"/>
          </p:cNvPr>
          <p:cNvPicPr/>
          <p:nvPr/>
        </p:nvPicPr>
        <p:blipFill>
          <a:blip r:embed="rId3" cstate="print"/>
          <a:srcRect/>
          <a:stretch>
            <a:fillRect/>
          </a:stretch>
        </p:blipFill>
        <p:spPr bwMode="auto">
          <a:xfrm>
            <a:off x="6534766" y="4869160"/>
            <a:ext cx="1800200" cy="1024136"/>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476672"/>
            <a:ext cx="8229600" cy="785818"/>
          </a:xfrm>
        </p:spPr>
        <p:txBody>
          <a:bodyPr>
            <a:normAutofit/>
          </a:bodyPr>
          <a:lstStyle/>
          <a:p>
            <a:pPr algn="ctr"/>
            <a:r>
              <a:rPr lang="es-CO" sz="3200" b="1" dirty="0" smtClean="0">
                <a:solidFill>
                  <a:schemeClr val="tx1"/>
                </a:solidFill>
                <a:latin typeface="Arial" pitchFamily="34" charset="0"/>
                <a:cs typeface="Arial" pitchFamily="34" charset="0"/>
              </a:rPr>
              <a:t>Resultados</a:t>
            </a:r>
            <a:endParaRPr lang="es-CO" sz="3200" dirty="0">
              <a:solidFill>
                <a:schemeClr val="tx1"/>
              </a:solidFill>
            </a:endParaRPr>
          </a:p>
        </p:txBody>
      </p:sp>
      <p:sp>
        <p:nvSpPr>
          <p:cNvPr id="3" name="Espaço Reservado para Conteúdo 2"/>
          <p:cNvSpPr>
            <a:spLocks noGrp="1"/>
          </p:cNvSpPr>
          <p:nvPr>
            <p:ph idx="1"/>
          </p:nvPr>
        </p:nvSpPr>
        <p:spPr>
          <a:xfrm>
            <a:off x="395536" y="1484784"/>
            <a:ext cx="8358246" cy="5143536"/>
          </a:xfrm>
        </p:spPr>
        <p:txBody>
          <a:bodyPr>
            <a:normAutofit/>
          </a:bodyPr>
          <a:lstStyle/>
          <a:p>
            <a:pPr algn="just">
              <a:buNone/>
            </a:pPr>
            <a:r>
              <a:rPr lang="pt-BR" sz="2800" dirty="0" smtClean="0"/>
              <a:t>   </a:t>
            </a:r>
            <a:r>
              <a:rPr lang="pt-BR" sz="2400" b="1" dirty="0" smtClean="0">
                <a:latin typeface="Arial" pitchFamily="34" charset="0"/>
                <a:cs typeface="Arial" pitchFamily="34" charset="0"/>
              </a:rPr>
              <a:t>Objetivo 3: </a:t>
            </a:r>
            <a:r>
              <a:rPr lang="pt-BR" sz="2400" dirty="0" smtClean="0">
                <a:latin typeface="Arial" pitchFamily="34" charset="0"/>
                <a:cs typeface="Arial" pitchFamily="34" charset="0"/>
              </a:rPr>
              <a:t>Melhorar a adesão ao pré-natal.</a:t>
            </a:r>
          </a:p>
          <a:p>
            <a:pPr algn="just">
              <a:buNone/>
            </a:pPr>
            <a:endParaRPr lang="pt-BR" sz="2400" dirty="0" smtClean="0">
              <a:latin typeface="Arial" pitchFamily="34" charset="0"/>
              <a:cs typeface="Arial" pitchFamily="34" charset="0"/>
            </a:endParaRPr>
          </a:p>
          <a:p>
            <a:pPr algn="just">
              <a:buNone/>
            </a:pPr>
            <a:r>
              <a:rPr lang="pt-BR" sz="2400" dirty="0" smtClean="0">
                <a:latin typeface="Arial" pitchFamily="34" charset="0"/>
                <a:cs typeface="Arial" pitchFamily="34" charset="0"/>
              </a:rPr>
              <a:t>   </a:t>
            </a:r>
            <a:r>
              <a:rPr lang="pt-BR" sz="2400" b="1" dirty="0" smtClean="0">
                <a:latin typeface="Arial" pitchFamily="34" charset="0"/>
                <a:cs typeface="Arial" pitchFamily="34" charset="0"/>
              </a:rPr>
              <a:t>Meta 3.1: </a:t>
            </a:r>
            <a:r>
              <a:rPr lang="pt-BR" sz="2400" dirty="0" smtClean="0">
                <a:latin typeface="Arial" pitchFamily="34" charset="0"/>
                <a:cs typeface="Arial" pitchFamily="34" charset="0"/>
              </a:rPr>
              <a:t>Realizar busca ativa de 100% das gestantes faltosas às consultas de pré-natal.</a:t>
            </a:r>
          </a:p>
          <a:p>
            <a:pPr algn="just">
              <a:buNone/>
            </a:pPr>
            <a:endParaRPr lang="pt-BR" sz="2400" dirty="0" smtClean="0">
              <a:latin typeface="Arial" pitchFamily="34" charset="0"/>
              <a:cs typeface="Arial" pitchFamily="34" charset="0"/>
            </a:endParaRPr>
          </a:p>
          <a:p>
            <a:pPr algn="just">
              <a:buNone/>
            </a:pPr>
            <a:r>
              <a:rPr lang="pt-BR" sz="2400" dirty="0" smtClean="0">
                <a:latin typeface="Arial" pitchFamily="34" charset="0"/>
                <a:cs typeface="Arial" pitchFamily="34" charset="0"/>
              </a:rPr>
              <a:t>   Durante o decorrer da intervenção no primeiro mês tivemos 1 gestante faltosa que recebeu busca ativa pelo serviço (100%), no segundo e terceiro mês não tivemos usuárias faltosas as consultas.</a:t>
            </a:r>
          </a:p>
          <a:p>
            <a:pPr algn="just">
              <a:buNone/>
            </a:pPr>
            <a:r>
              <a:rPr lang="pt-BR" sz="2400" dirty="0" smtClean="0">
                <a:latin typeface="Arial" pitchFamily="34" charset="0"/>
                <a:cs typeface="Arial" pitchFamily="34" charset="0"/>
              </a:rPr>
              <a:t>    </a:t>
            </a:r>
            <a:endParaRPr lang="es-CO" sz="2400" dirty="0">
              <a:latin typeface="Arial" pitchFamily="34" charset="0"/>
              <a:cs typeface="Arial" pitchFamily="34" charset="0"/>
            </a:endParaRPr>
          </a:p>
        </p:txBody>
      </p:sp>
    </p:spTree>
  </p:cSld>
  <p:clrMapOvr>
    <a:masterClrMapping/>
  </p:clrMapOvr>
  <p:transition spd="slow">
    <p:newsfla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8596" y="0"/>
            <a:ext cx="8229600" cy="785818"/>
          </a:xfrm>
        </p:spPr>
        <p:txBody>
          <a:bodyPr>
            <a:normAutofit/>
          </a:bodyPr>
          <a:lstStyle/>
          <a:p>
            <a:pPr algn="ctr"/>
            <a:r>
              <a:rPr lang="es-CO" sz="3200" b="1" dirty="0" smtClean="0">
                <a:solidFill>
                  <a:schemeClr val="tx1"/>
                </a:solidFill>
                <a:latin typeface="Arial" pitchFamily="34" charset="0"/>
                <a:cs typeface="Arial" pitchFamily="34" charset="0"/>
              </a:rPr>
              <a:t>Resultados</a:t>
            </a:r>
            <a:endParaRPr lang="es-CO" sz="3200" dirty="0">
              <a:solidFill>
                <a:schemeClr val="tx1"/>
              </a:solidFill>
            </a:endParaRPr>
          </a:p>
        </p:txBody>
      </p:sp>
      <p:sp>
        <p:nvSpPr>
          <p:cNvPr id="3" name="Espaço Reservado para Conteúdo 2"/>
          <p:cNvSpPr>
            <a:spLocks noGrp="1"/>
          </p:cNvSpPr>
          <p:nvPr>
            <p:ph idx="1"/>
          </p:nvPr>
        </p:nvSpPr>
        <p:spPr>
          <a:xfrm>
            <a:off x="395536" y="1428736"/>
            <a:ext cx="8358246" cy="4714908"/>
          </a:xfrm>
        </p:spPr>
        <p:txBody>
          <a:bodyPr>
            <a:normAutofit/>
          </a:bodyPr>
          <a:lstStyle/>
          <a:p>
            <a:pPr algn="just">
              <a:buNone/>
            </a:pPr>
            <a:r>
              <a:rPr lang="pt-BR" sz="2200" dirty="0" smtClean="0">
                <a:latin typeface="Arial" pitchFamily="34" charset="0"/>
                <a:cs typeface="Arial" pitchFamily="34" charset="0"/>
              </a:rPr>
              <a:t>   </a:t>
            </a:r>
            <a:r>
              <a:rPr lang="pt-BR" sz="2400" b="1" dirty="0" smtClean="0">
                <a:latin typeface="Arial" pitchFamily="34" charset="0"/>
                <a:cs typeface="Arial" pitchFamily="34" charset="0"/>
              </a:rPr>
              <a:t>Objetivo 4: </a:t>
            </a:r>
            <a:r>
              <a:rPr lang="pt-BR" sz="2400" dirty="0" smtClean="0">
                <a:latin typeface="Arial" pitchFamily="34" charset="0"/>
                <a:cs typeface="Arial" pitchFamily="34" charset="0"/>
              </a:rPr>
              <a:t>Melhorar o registro do programa de pré-natal.</a:t>
            </a:r>
          </a:p>
          <a:p>
            <a:pPr algn="just">
              <a:buNone/>
            </a:pPr>
            <a:endParaRPr lang="pt-BR" sz="2400" dirty="0" smtClean="0">
              <a:latin typeface="Arial" pitchFamily="34" charset="0"/>
              <a:cs typeface="Arial" pitchFamily="34" charset="0"/>
            </a:endParaRPr>
          </a:p>
          <a:p>
            <a:pPr algn="just">
              <a:buNone/>
            </a:pPr>
            <a:r>
              <a:rPr lang="pt-BR" sz="2400" dirty="0" smtClean="0">
                <a:latin typeface="Arial" pitchFamily="34" charset="0"/>
                <a:cs typeface="Arial" pitchFamily="34" charset="0"/>
              </a:rPr>
              <a:t>   </a:t>
            </a:r>
            <a:r>
              <a:rPr lang="pt-BR" sz="2400" b="1" dirty="0" smtClean="0">
                <a:latin typeface="Arial" pitchFamily="34" charset="0"/>
                <a:cs typeface="Arial" pitchFamily="34" charset="0"/>
              </a:rPr>
              <a:t>Meta 4.1: </a:t>
            </a:r>
            <a:r>
              <a:rPr lang="pt-BR" sz="2400" dirty="0" smtClean="0">
                <a:latin typeface="Arial" pitchFamily="34" charset="0"/>
                <a:cs typeface="Arial" pitchFamily="34" charset="0"/>
              </a:rPr>
              <a:t>Manter registro na ficha espelho de pré-natal/vacinação em 100% das gestantes</a:t>
            </a:r>
            <a:r>
              <a:rPr lang="pt-BR" sz="2400" b="1" dirty="0" smtClean="0">
                <a:latin typeface="Arial" pitchFamily="34" charset="0"/>
                <a:cs typeface="Arial" pitchFamily="34" charset="0"/>
              </a:rPr>
              <a:t>.</a:t>
            </a:r>
            <a:endParaRPr lang="pt-BR" sz="2400" dirty="0" smtClean="0">
              <a:latin typeface="Arial" pitchFamily="34" charset="0"/>
              <a:cs typeface="Arial" pitchFamily="34" charset="0"/>
            </a:endParaRPr>
          </a:p>
          <a:p>
            <a:pPr algn="just">
              <a:buNone/>
            </a:pPr>
            <a:r>
              <a:rPr lang="pt-BR" sz="2400" dirty="0" smtClean="0">
                <a:latin typeface="Arial" pitchFamily="34" charset="0"/>
                <a:cs typeface="Arial" pitchFamily="34" charset="0"/>
              </a:rPr>
              <a:t>    </a:t>
            </a:r>
            <a:endParaRPr lang="pt-BR" sz="2400" dirty="0" smtClean="0"/>
          </a:p>
          <a:p>
            <a:pPr algn="just">
              <a:buNone/>
            </a:pPr>
            <a:endParaRPr lang="es-CO" sz="2800" dirty="0">
              <a:latin typeface="Arial" pitchFamily="34" charset="0"/>
              <a:cs typeface="Arial" pitchFamily="34" charset="0"/>
            </a:endParaRPr>
          </a:p>
        </p:txBody>
      </p:sp>
      <p:sp>
        <p:nvSpPr>
          <p:cNvPr id="4" name="Elipse 3"/>
          <p:cNvSpPr/>
          <p:nvPr/>
        </p:nvSpPr>
        <p:spPr>
          <a:xfrm>
            <a:off x="2071670" y="3500438"/>
            <a:ext cx="4286280" cy="2643206"/>
          </a:xfrm>
          <a:prstGeom prst="ellipse">
            <a:avLst/>
          </a:prstGeom>
          <a:ln w="381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pt-BR" sz="2400" b="1" dirty="0" smtClean="0">
                <a:latin typeface="Arial" panose="020B0604020202020204" pitchFamily="34" charset="0"/>
                <a:cs typeface="Arial" panose="020B0604020202020204" pitchFamily="34" charset="0"/>
              </a:rPr>
              <a:t>Para as usuárias avaliadas esta meta atingiu 100% os 3 meses </a:t>
            </a:r>
            <a:endParaRPr lang="pt-BR" sz="2400" b="1" dirty="0">
              <a:latin typeface="Arial" panose="020B0604020202020204" pitchFamily="34" charset="0"/>
              <a:cs typeface="Arial" panose="020B0604020202020204" pitchFamily="34" charset="0"/>
            </a:endParaRPr>
          </a:p>
        </p:txBody>
      </p:sp>
      <p:pic>
        <p:nvPicPr>
          <p:cNvPr id="5" name="13770095" descr="correggere : 3D segno di spunta il simbolo">
            <a:hlinkClick r:id="rId2"/>
          </p:cNvPr>
          <p:cNvPicPr/>
          <p:nvPr/>
        </p:nvPicPr>
        <p:blipFill>
          <a:blip r:embed="rId3" cstate="print"/>
          <a:srcRect/>
          <a:stretch>
            <a:fillRect/>
          </a:stretch>
        </p:blipFill>
        <p:spPr bwMode="auto">
          <a:xfrm>
            <a:off x="6715140" y="3643314"/>
            <a:ext cx="1800200" cy="1600200"/>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71472" y="0"/>
            <a:ext cx="8229600" cy="785818"/>
          </a:xfrm>
        </p:spPr>
        <p:txBody>
          <a:bodyPr>
            <a:normAutofit/>
          </a:bodyPr>
          <a:lstStyle/>
          <a:p>
            <a:pPr algn="ctr"/>
            <a:r>
              <a:rPr lang="es-CO" sz="3200" b="1" dirty="0" smtClean="0">
                <a:solidFill>
                  <a:schemeClr val="tx1"/>
                </a:solidFill>
                <a:latin typeface="Arial" pitchFamily="34" charset="0"/>
                <a:cs typeface="Arial" pitchFamily="34" charset="0"/>
              </a:rPr>
              <a:t>Resultados</a:t>
            </a:r>
            <a:endParaRPr lang="es-CO" sz="3200" dirty="0">
              <a:solidFill>
                <a:schemeClr val="tx1"/>
              </a:solidFill>
            </a:endParaRPr>
          </a:p>
        </p:txBody>
      </p:sp>
      <p:sp>
        <p:nvSpPr>
          <p:cNvPr id="3" name="Espaço Reservado para Conteúdo 2"/>
          <p:cNvSpPr>
            <a:spLocks noGrp="1"/>
          </p:cNvSpPr>
          <p:nvPr>
            <p:ph idx="1"/>
          </p:nvPr>
        </p:nvSpPr>
        <p:spPr>
          <a:xfrm>
            <a:off x="428596" y="1214422"/>
            <a:ext cx="8358246" cy="4572032"/>
          </a:xfrm>
        </p:spPr>
        <p:txBody>
          <a:bodyPr>
            <a:normAutofit/>
          </a:bodyPr>
          <a:lstStyle/>
          <a:p>
            <a:pPr algn="just">
              <a:buNone/>
            </a:pPr>
            <a:r>
              <a:rPr lang="pt-BR" sz="2200" dirty="0" smtClean="0">
                <a:latin typeface="Arial" pitchFamily="34" charset="0"/>
                <a:cs typeface="Arial" pitchFamily="34" charset="0"/>
              </a:rPr>
              <a:t>    </a:t>
            </a:r>
            <a:r>
              <a:rPr lang="pt-BR" sz="2400" b="1" dirty="0" smtClean="0">
                <a:latin typeface="Arial" pitchFamily="34" charset="0"/>
                <a:cs typeface="Arial" pitchFamily="34" charset="0"/>
              </a:rPr>
              <a:t>Objetivo 5: </a:t>
            </a:r>
            <a:r>
              <a:rPr lang="pt-BR" sz="2400" dirty="0" smtClean="0">
                <a:latin typeface="Arial" pitchFamily="34" charset="0"/>
                <a:cs typeface="Arial" pitchFamily="34" charset="0"/>
              </a:rPr>
              <a:t>Realizar avaliação de risco. </a:t>
            </a:r>
          </a:p>
          <a:p>
            <a:pPr algn="just">
              <a:buNone/>
            </a:pPr>
            <a:endParaRPr lang="pt-BR" sz="2400" dirty="0" smtClean="0">
              <a:latin typeface="Arial" pitchFamily="34" charset="0"/>
              <a:cs typeface="Arial" pitchFamily="34" charset="0"/>
            </a:endParaRPr>
          </a:p>
          <a:p>
            <a:pPr algn="just">
              <a:buNone/>
            </a:pPr>
            <a:r>
              <a:rPr lang="pt-BR" sz="2400" dirty="0" smtClean="0">
                <a:latin typeface="Arial" pitchFamily="34" charset="0"/>
                <a:cs typeface="Arial" pitchFamily="34" charset="0"/>
              </a:rPr>
              <a:t>    </a:t>
            </a:r>
            <a:r>
              <a:rPr lang="pt-BR" sz="2400" b="1" dirty="0" smtClean="0">
                <a:latin typeface="Arial" pitchFamily="34" charset="0"/>
                <a:cs typeface="Arial" pitchFamily="34" charset="0"/>
              </a:rPr>
              <a:t>Meta 5.1: </a:t>
            </a:r>
            <a:r>
              <a:rPr lang="pt-BR" sz="2400" dirty="0" smtClean="0">
                <a:latin typeface="Arial" pitchFamily="34" charset="0"/>
                <a:cs typeface="Arial" pitchFamily="34" charset="0"/>
              </a:rPr>
              <a:t>Avaliar risco gestacional em 100%das gestantes.</a:t>
            </a:r>
          </a:p>
          <a:p>
            <a:pPr algn="just">
              <a:buNone/>
            </a:pPr>
            <a:endParaRPr lang="es-CO" sz="2800" dirty="0">
              <a:latin typeface="Arial" pitchFamily="34" charset="0"/>
              <a:cs typeface="Arial" pitchFamily="34" charset="0"/>
            </a:endParaRPr>
          </a:p>
        </p:txBody>
      </p:sp>
      <p:sp>
        <p:nvSpPr>
          <p:cNvPr id="4" name="Elipse 3"/>
          <p:cNvSpPr/>
          <p:nvPr/>
        </p:nvSpPr>
        <p:spPr>
          <a:xfrm>
            <a:off x="2071670" y="3500438"/>
            <a:ext cx="4286280" cy="2643206"/>
          </a:xfrm>
          <a:prstGeom prst="ellipse">
            <a:avLst/>
          </a:prstGeom>
          <a:ln w="381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pt-BR" sz="2400" b="1" dirty="0" smtClean="0">
                <a:latin typeface="Arial" panose="020B0604020202020204" pitchFamily="34" charset="0"/>
                <a:cs typeface="Arial" panose="020B0604020202020204" pitchFamily="34" charset="0"/>
              </a:rPr>
              <a:t>Para as usuárias avaliadas esta meta atingiu 100% os 3 meses </a:t>
            </a:r>
            <a:endParaRPr lang="pt-BR" sz="2400" b="1" dirty="0">
              <a:latin typeface="Arial" panose="020B0604020202020204" pitchFamily="34" charset="0"/>
              <a:cs typeface="Arial" panose="020B0604020202020204" pitchFamily="34" charset="0"/>
            </a:endParaRPr>
          </a:p>
        </p:txBody>
      </p:sp>
      <p:pic>
        <p:nvPicPr>
          <p:cNvPr id="5" name="13770095" descr="correggere : 3D segno di spunta il simbolo">
            <a:hlinkClick r:id="rId2"/>
          </p:cNvPr>
          <p:cNvPicPr/>
          <p:nvPr/>
        </p:nvPicPr>
        <p:blipFill>
          <a:blip r:embed="rId3" cstate="print"/>
          <a:srcRect/>
          <a:stretch>
            <a:fillRect/>
          </a:stretch>
        </p:blipFill>
        <p:spPr bwMode="auto">
          <a:xfrm>
            <a:off x="6572264" y="2857496"/>
            <a:ext cx="1800200" cy="1600200"/>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0034" y="-214338"/>
            <a:ext cx="8229600" cy="785818"/>
          </a:xfrm>
        </p:spPr>
        <p:txBody>
          <a:bodyPr>
            <a:normAutofit/>
          </a:bodyPr>
          <a:lstStyle/>
          <a:p>
            <a:pPr algn="ctr"/>
            <a:r>
              <a:rPr lang="es-CO" sz="3200" b="1" dirty="0" smtClean="0">
                <a:solidFill>
                  <a:schemeClr val="tx1"/>
                </a:solidFill>
                <a:latin typeface="Arial" pitchFamily="34" charset="0"/>
                <a:cs typeface="Arial" pitchFamily="34" charset="0"/>
              </a:rPr>
              <a:t>Resultados</a:t>
            </a:r>
            <a:endParaRPr lang="es-CO" sz="3200" dirty="0">
              <a:solidFill>
                <a:schemeClr val="tx1"/>
              </a:solidFill>
            </a:endParaRPr>
          </a:p>
        </p:txBody>
      </p:sp>
      <p:sp>
        <p:nvSpPr>
          <p:cNvPr id="3" name="Espaço Reservado para Conteúdo 2"/>
          <p:cNvSpPr>
            <a:spLocks noGrp="1"/>
          </p:cNvSpPr>
          <p:nvPr>
            <p:ph idx="1"/>
          </p:nvPr>
        </p:nvSpPr>
        <p:spPr>
          <a:xfrm>
            <a:off x="214282" y="1000108"/>
            <a:ext cx="8715436" cy="4929222"/>
          </a:xfrm>
        </p:spPr>
        <p:txBody>
          <a:bodyPr>
            <a:noAutofit/>
          </a:bodyPr>
          <a:lstStyle/>
          <a:p>
            <a:pPr algn="just">
              <a:buNone/>
            </a:pPr>
            <a:r>
              <a:rPr lang="pt-BR" sz="2400" dirty="0" smtClean="0">
                <a:latin typeface="Arial" pitchFamily="34" charset="0"/>
                <a:cs typeface="Arial" pitchFamily="34" charset="0"/>
              </a:rPr>
              <a:t>   </a:t>
            </a:r>
            <a:r>
              <a:rPr lang="pt-BR" sz="2400" b="1" dirty="0" smtClean="0">
                <a:latin typeface="Arial" pitchFamily="34" charset="0"/>
                <a:cs typeface="Arial" pitchFamily="34" charset="0"/>
              </a:rPr>
              <a:t>Objetivo 6: </a:t>
            </a:r>
            <a:r>
              <a:rPr lang="pt-BR" sz="2400" dirty="0" smtClean="0">
                <a:latin typeface="Arial" pitchFamily="34" charset="0"/>
                <a:cs typeface="Arial" pitchFamily="34" charset="0"/>
              </a:rPr>
              <a:t>Promover a saúde das gestantes.</a:t>
            </a:r>
          </a:p>
          <a:p>
            <a:pPr algn="just">
              <a:buNone/>
            </a:pPr>
            <a:r>
              <a:rPr lang="pt-BR" sz="2400" dirty="0" smtClean="0">
                <a:latin typeface="Arial" pitchFamily="34" charset="0"/>
                <a:cs typeface="Arial" pitchFamily="34" charset="0"/>
              </a:rPr>
              <a:t>   </a:t>
            </a:r>
            <a:r>
              <a:rPr lang="pt-BR" sz="2400" b="1" dirty="0" smtClean="0">
                <a:latin typeface="Arial" pitchFamily="34" charset="0"/>
                <a:cs typeface="Arial" pitchFamily="34" charset="0"/>
              </a:rPr>
              <a:t>Meta 6.1: </a:t>
            </a:r>
            <a:r>
              <a:rPr lang="pt-BR" sz="2400" dirty="0" smtClean="0">
                <a:latin typeface="Arial" pitchFamily="34" charset="0"/>
                <a:cs typeface="Arial" pitchFamily="34" charset="0"/>
              </a:rPr>
              <a:t>Garantir a 100% das gestantes com orientação nutricional durante a gestação.</a:t>
            </a:r>
          </a:p>
          <a:p>
            <a:pPr algn="just">
              <a:buNone/>
            </a:pPr>
            <a:r>
              <a:rPr lang="pt-BR" sz="2400" dirty="0" smtClean="0">
                <a:latin typeface="Arial" pitchFamily="34" charset="0"/>
                <a:cs typeface="Arial" pitchFamily="34" charset="0"/>
              </a:rPr>
              <a:t>   </a:t>
            </a:r>
            <a:r>
              <a:rPr lang="pt-BR" sz="2400" b="1" dirty="0" smtClean="0">
                <a:latin typeface="Arial" pitchFamily="34" charset="0"/>
                <a:cs typeface="Arial" pitchFamily="34" charset="0"/>
              </a:rPr>
              <a:t>Meta 6.2: </a:t>
            </a:r>
            <a:r>
              <a:rPr lang="pt-BR" sz="2400" dirty="0" smtClean="0">
                <a:latin typeface="Arial" pitchFamily="34" charset="0"/>
                <a:cs typeface="Arial" pitchFamily="34" charset="0"/>
              </a:rPr>
              <a:t>Promover o aleitamento materno exclusivo a 100% das gestantes.</a:t>
            </a:r>
          </a:p>
          <a:p>
            <a:pPr algn="just">
              <a:buNone/>
            </a:pPr>
            <a:r>
              <a:rPr lang="pt-BR" sz="2400" dirty="0" smtClean="0">
                <a:latin typeface="Arial" pitchFamily="34" charset="0"/>
                <a:cs typeface="Arial" pitchFamily="34" charset="0"/>
              </a:rPr>
              <a:t>   </a:t>
            </a:r>
            <a:r>
              <a:rPr lang="pt-BR" sz="2400" b="1" dirty="0" smtClean="0">
                <a:latin typeface="Arial" pitchFamily="34" charset="0"/>
                <a:cs typeface="Arial" pitchFamily="34" charset="0"/>
              </a:rPr>
              <a:t>Meta 6.3: </a:t>
            </a:r>
            <a:r>
              <a:rPr lang="pt-BR" sz="2400" dirty="0" smtClean="0">
                <a:latin typeface="Arial" pitchFamily="34" charset="0"/>
                <a:cs typeface="Arial" pitchFamily="34" charset="0"/>
              </a:rPr>
              <a:t>Orientar 100% das gestantes sobre os cuidados como recém-nascido</a:t>
            </a:r>
          </a:p>
          <a:p>
            <a:pPr algn="just">
              <a:buNone/>
            </a:pPr>
            <a:r>
              <a:rPr lang="pt-BR" sz="2400" dirty="0" smtClean="0">
                <a:latin typeface="Arial" pitchFamily="34" charset="0"/>
                <a:cs typeface="Arial" pitchFamily="34" charset="0"/>
              </a:rPr>
              <a:t>   </a:t>
            </a:r>
            <a:r>
              <a:rPr lang="pt-BR" sz="2400" b="1" dirty="0" smtClean="0">
                <a:latin typeface="Arial" pitchFamily="34" charset="0"/>
                <a:cs typeface="Arial" pitchFamily="34" charset="0"/>
              </a:rPr>
              <a:t>Meta 6.4: </a:t>
            </a:r>
            <a:r>
              <a:rPr lang="pt-BR" sz="2400" dirty="0" smtClean="0">
                <a:latin typeface="Arial" pitchFamily="34" charset="0"/>
                <a:cs typeface="Arial" pitchFamily="34" charset="0"/>
              </a:rPr>
              <a:t>Orientar 100% das gestantes sobre anticoncepção após o parto.</a:t>
            </a:r>
          </a:p>
          <a:p>
            <a:pPr algn="just">
              <a:buNone/>
            </a:pPr>
            <a:r>
              <a:rPr lang="pt-BR" sz="2400" dirty="0" smtClean="0">
                <a:latin typeface="Arial" pitchFamily="34" charset="0"/>
                <a:cs typeface="Arial" pitchFamily="34" charset="0"/>
              </a:rPr>
              <a:t>   </a:t>
            </a:r>
            <a:r>
              <a:rPr lang="pt-BR" sz="2400" b="1" dirty="0" smtClean="0">
                <a:latin typeface="Arial" pitchFamily="34" charset="0"/>
                <a:cs typeface="Arial" pitchFamily="34" charset="0"/>
              </a:rPr>
              <a:t>Meta 6.5: </a:t>
            </a:r>
            <a:r>
              <a:rPr lang="pt-BR" sz="2400" dirty="0" smtClean="0">
                <a:latin typeface="Arial" pitchFamily="34" charset="0"/>
                <a:cs typeface="Arial" pitchFamily="34" charset="0"/>
              </a:rPr>
              <a:t>Orientar 100% das gestantes sobre os riscos do tabagismo e do uso de álcool e drogas na gestação.</a:t>
            </a:r>
          </a:p>
          <a:p>
            <a:pPr algn="just">
              <a:buNone/>
            </a:pPr>
            <a:r>
              <a:rPr lang="pt-BR" sz="2400" dirty="0" smtClean="0">
                <a:latin typeface="Arial" pitchFamily="34" charset="0"/>
                <a:cs typeface="Arial" pitchFamily="34" charset="0"/>
              </a:rPr>
              <a:t>   </a:t>
            </a:r>
            <a:r>
              <a:rPr lang="pt-BR" sz="2400" b="1" dirty="0" smtClean="0">
                <a:latin typeface="Arial" pitchFamily="34" charset="0"/>
                <a:cs typeface="Arial" pitchFamily="34" charset="0"/>
              </a:rPr>
              <a:t>Meta 6.6: </a:t>
            </a:r>
            <a:r>
              <a:rPr lang="pt-BR" sz="2400" dirty="0" smtClean="0">
                <a:latin typeface="Arial" pitchFamily="34" charset="0"/>
                <a:cs typeface="Arial" pitchFamily="34" charset="0"/>
              </a:rPr>
              <a:t>Orientar 100% das gestantes sobre higiene bucal.</a:t>
            </a:r>
          </a:p>
          <a:p>
            <a:pPr algn="just">
              <a:buNone/>
            </a:pPr>
            <a:endParaRPr lang="pt-BR" sz="2400" dirty="0" smtClean="0"/>
          </a:p>
          <a:p>
            <a:pPr algn="just">
              <a:buNone/>
            </a:pPr>
            <a:endParaRPr lang="pt-BR" sz="2400" dirty="0" smtClean="0"/>
          </a:p>
          <a:p>
            <a:pPr algn="just">
              <a:buNone/>
            </a:pPr>
            <a:r>
              <a:rPr lang="pt-BR" sz="2400" dirty="0" smtClean="0">
                <a:latin typeface="Arial" pitchFamily="34" charset="0"/>
                <a:cs typeface="Arial" pitchFamily="34" charset="0"/>
              </a:rPr>
              <a:t> </a:t>
            </a:r>
            <a:endParaRPr lang="pt-BR" sz="2400" dirty="0" smtClean="0"/>
          </a:p>
          <a:p>
            <a:pPr algn="just">
              <a:buNone/>
            </a:pPr>
            <a:endParaRPr lang="es-CO" sz="2400" dirty="0">
              <a:latin typeface="Arial" pitchFamily="34" charset="0"/>
              <a:cs typeface="Arial" pitchFamily="34" charset="0"/>
            </a:endParaRPr>
          </a:p>
        </p:txBody>
      </p:sp>
    </p:spTree>
  </p:cSld>
  <p:clrMapOvr>
    <a:masterClrMapping/>
  </p:clrMapOvr>
  <p:transition spd="slow">
    <p:newsfla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1641" y="260648"/>
            <a:ext cx="8229600" cy="785818"/>
          </a:xfrm>
        </p:spPr>
        <p:txBody>
          <a:bodyPr>
            <a:normAutofit/>
          </a:bodyPr>
          <a:lstStyle/>
          <a:p>
            <a:pPr algn="ctr"/>
            <a:r>
              <a:rPr lang="es-CO" sz="3200" b="1" dirty="0" smtClean="0">
                <a:solidFill>
                  <a:schemeClr val="tx1"/>
                </a:solidFill>
                <a:latin typeface="Arial" pitchFamily="34" charset="0"/>
                <a:cs typeface="Arial" pitchFamily="34" charset="0"/>
              </a:rPr>
              <a:t>Resultados</a:t>
            </a:r>
            <a:endParaRPr lang="es-CO" sz="3200" dirty="0">
              <a:solidFill>
                <a:schemeClr val="tx1"/>
              </a:solidFill>
            </a:endParaRPr>
          </a:p>
        </p:txBody>
      </p:sp>
      <p:sp>
        <p:nvSpPr>
          <p:cNvPr id="3" name="Espaço Reservado para Conteúdo 2"/>
          <p:cNvSpPr>
            <a:spLocks noGrp="1"/>
          </p:cNvSpPr>
          <p:nvPr>
            <p:ph idx="1"/>
          </p:nvPr>
        </p:nvSpPr>
        <p:spPr>
          <a:xfrm>
            <a:off x="428596" y="785794"/>
            <a:ext cx="8358246" cy="5000660"/>
          </a:xfrm>
        </p:spPr>
        <p:txBody>
          <a:bodyPr>
            <a:normAutofit/>
          </a:bodyPr>
          <a:lstStyle/>
          <a:p>
            <a:pPr algn="just">
              <a:buNone/>
            </a:pPr>
            <a:r>
              <a:rPr lang="pt-BR" sz="2200" dirty="0" smtClean="0">
                <a:latin typeface="Arial" pitchFamily="34" charset="0"/>
                <a:cs typeface="Arial" pitchFamily="34" charset="0"/>
              </a:rPr>
              <a:t>    </a:t>
            </a:r>
            <a:endParaRPr lang="es-CO" sz="2800" dirty="0">
              <a:latin typeface="Arial" pitchFamily="34" charset="0"/>
              <a:cs typeface="Arial" pitchFamily="34" charset="0"/>
            </a:endParaRPr>
          </a:p>
        </p:txBody>
      </p:sp>
      <p:sp>
        <p:nvSpPr>
          <p:cNvPr id="4" name="Elipse 3"/>
          <p:cNvSpPr/>
          <p:nvPr/>
        </p:nvSpPr>
        <p:spPr>
          <a:xfrm>
            <a:off x="228223" y="2348880"/>
            <a:ext cx="3786214" cy="3071834"/>
          </a:xfrm>
          <a:prstGeom prst="ellipse">
            <a:avLst/>
          </a:prstGeom>
          <a:ln w="381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pt-BR" sz="2400" b="1" dirty="0" smtClean="0">
                <a:latin typeface="Arial" panose="020B0604020202020204" pitchFamily="34" charset="0"/>
                <a:cs typeface="Arial" panose="020B0604020202020204" pitchFamily="34" charset="0"/>
              </a:rPr>
              <a:t>Para as usuárias avaliadas estas metas atingiram 100% os 3 meses </a:t>
            </a:r>
            <a:endParaRPr lang="pt-BR" sz="2400" b="1" dirty="0">
              <a:latin typeface="Arial" panose="020B0604020202020204" pitchFamily="34" charset="0"/>
              <a:cs typeface="Arial" panose="020B0604020202020204" pitchFamily="34" charset="0"/>
            </a:endParaRPr>
          </a:p>
        </p:txBody>
      </p:sp>
      <p:pic>
        <p:nvPicPr>
          <p:cNvPr id="5" name="13770095" descr="correggere : 3D segno di spunta il simbolo">
            <a:hlinkClick r:id="rId2"/>
          </p:cNvPr>
          <p:cNvPicPr/>
          <p:nvPr/>
        </p:nvPicPr>
        <p:blipFill>
          <a:blip r:embed="rId3" cstate="print"/>
          <a:srcRect/>
          <a:stretch>
            <a:fillRect/>
          </a:stretch>
        </p:blipFill>
        <p:spPr bwMode="auto">
          <a:xfrm>
            <a:off x="2786050" y="1196752"/>
            <a:ext cx="1497918" cy="1262390"/>
          </a:xfrm>
          <a:prstGeom prst="rect">
            <a:avLst/>
          </a:prstGeom>
          <a:noFill/>
          <a:ln w="9525">
            <a:noFill/>
            <a:miter lim="800000"/>
            <a:headEnd/>
            <a:tailEnd/>
          </a:ln>
        </p:spPr>
      </p:pic>
      <p:pic>
        <p:nvPicPr>
          <p:cNvPr id="6" name="Espaço Reservado para Conteúdo 3" descr="C:\Users\Microsoft User\Pictures\recientes no posto\20150522_140844.jpg"/>
          <p:cNvPicPr>
            <a:picLocks/>
          </p:cNvPicPr>
          <p:nvPr/>
        </p:nvPicPr>
        <p:blipFill>
          <a:blip r:embed="rId4" cstate="print"/>
          <a:stretch>
            <a:fillRect/>
          </a:stretch>
        </p:blipFill>
        <p:spPr bwMode="auto">
          <a:xfrm>
            <a:off x="4788024" y="1563062"/>
            <a:ext cx="4000528" cy="3857652"/>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260648"/>
            <a:ext cx="8229600" cy="785818"/>
          </a:xfrm>
        </p:spPr>
        <p:txBody>
          <a:bodyPr>
            <a:normAutofit/>
          </a:bodyPr>
          <a:lstStyle/>
          <a:p>
            <a:pPr algn="ctr"/>
            <a:r>
              <a:rPr lang="es-CO" sz="3200" b="1" dirty="0" smtClean="0">
                <a:solidFill>
                  <a:schemeClr val="tx1"/>
                </a:solidFill>
                <a:latin typeface="Arial" pitchFamily="34" charset="0"/>
                <a:cs typeface="Arial" pitchFamily="34" charset="0"/>
              </a:rPr>
              <a:t>Resultados</a:t>
            </a:r>
            <a:endParaRPr lang="es-CO" sz="3200" dirty="0">
              <a:solidFill>
                <a:schemeClr val="tx1"/>
              </a:solidFill>
            </a:endParaRPr>
          </a:p>
        </p:txBody>
      </p:sp>
      <p:sp>
        <p:nvSpPr>
          <p:cNvPr id="3" name="Espaço Reservado para Conteúdo 2"/>
          <p:cNvSpPr>
            <a:spLocks noGrp="1"/>
          </p:cNvSpPr>
          <p:nvPr>
            <p:ph idx="1"/>
          </p:nvPr>
        </p:nvSpPr>
        <p:spPr>
          <a:xfrm>
            <a:off x="467544" y="1340768"/>
            <a:ext cx="8358246" cy="4572032"/>
          </a:xfrm>
        </p:spPr>
        <p:txBody>
          <a:bodyPr>
            <a:normAutofit/>
          </a:bodyPr>
          <a:lstStyle/>
          <a:p>
            <a:pPr algn="just">
              <a:buNone/>
            </a:pPr>
            <a:r>
              <a:rPr lang="pt-BR" sz="2200" dirty="0" smtClean="0">
                <a:latin typeface="Arial" pitchFamily="34" charset="0"/>
                <a:cs typeface="Arial" pitchFamily="34" charset="0"/>
              </a:rPr>
              <a:t>    </a:t>
            </a:r>
            <a:r>
              <a:rPr lang="pt-BR" sz="2400" b="1" u="sng" dirty="0" smtClean="0">
                <a:latin typeface="Arial" pitchFamily="34" charset="0"/>
                <a:cs typeface="Arial" pitchFamily="34" charset="0"/>
              </a:rPr>
              <a:t>Atenção ao puerpério</a:t>
            </a:r>
          </a:p>
          <a:p>
            <a:pPr algn="just">
              <a:buNone/>
            </a:pPr>
            <a:r>
              <a:rPr lang="pt-BR" sz="2400" dirty="0" smtClean="0">
                <a:latin typeface="Arial" pitchFamily="34" charset="0"/>
                <a:cs typeface="Arial" pitchFamily="34" charset="0"/>
              </a:rPr>
              <a:t>    </a:t>
            </a:r>
            <a:r>
              <a:rPr lang="pt-BR" sz="2400" b="1" dirty="0" smtClean="0">
                <a:latin typeface="Arial" pitchFamily="34" charset="0"/>
                <a:cs typeface="Arial" pitchFamily="34" charset="0"/>
              </a:rPr>
              <a:t>Objetivo 1: </a:t>
            </a:r>
            <a:r>
              <a:rPr lang="pt-BR" sz="2400" dirty="0" smtClean="0">
                <a:latin typeface="Arial" pitchFamily="34" charset="0"/>
                <a:cs typeface="Arial" pitchFamily="34" charset="0"/>
              </a:rPr>
              <a:t>Ampliar a cobertura da atenção ás puérperas de 42% para 80%.</a:t>
            </a:r>
          </a:p>
          <a:p>
            <a:pPr algn="just">
              <a:buNone/>
            </a:pPr>
            <a:r>
              <a:rPr lang="pt-BR" sz="2400" dirty="0" smtClean="0">
                <a:latin typeface="Arial" pitchFamily="34" charset="0"/>
                <a:cs typeface="Arial" pitchFamily="34" charset="0"/>
              </a:rPr>
              <a:t>    </a:t>
            </a:r>
            <a:r>
              <a:rPr lang="pt-BR" sz="2400" b="1" dirty="0" smtClean="0">
                <a:latin typeface="Arial" pitchFamily="34" charset="0"/>
                <a:cs typeface="Arial" pitchFamily="34" charset="0"/>
              </a:rPr>
              <a:t>Meta 1.1: </a:t>
            </a:r>
            <a:r>
              <a:rPr lang="pt-BR" sz="2400" dirty="0" smtClean="0">
                <a:latin typeface="Arial" pitchFamily="34" charset="0"/>
                <a:cs typeface="Arial" pitchFamily="34" charset="0"/>
              </a:rPr>
              <a:t>Garantir a 80% das puérperas cadastradas no programa de Pré-Natal e Puerpério da unidade de Saúde consulta puerperal antes dos 42 dias após o parto.</a:t>
            </a:r>
          </a:p>
          <a:p>
            <a:pPr algn="just">
              <a:buNone/>
            </a:pPr>
            <a:endParaRPr lang="es-CO" sz="2800" dirty="0">
              <a:latin typeface="Arial" pitchFamily="34" charset="0"/>
              <a:cs typeface="Arial" pitchFamily="34" charset="0"/>
            </a:endParaRPr>
          </a:p>
        </p:txBody>
      </p:sp>
      <p:sp>
        <p:nvSpPr>
          <p:cNvPr id="4" name="Elipse 3"/>
          <p:cNvSpPr/>
          <p:nvPr/>
        </p:nvSpPr>
        <p:spPr>
          <a:xfrm>
            <a:off x="2411760" y="4005064"/>
            <a:ext cx="3857652" cy="2643206"/>
          </a:xfrm>
          <a:prstGeom prst="ellipse">
            <a:avLst/>
          </a:prstGeom>
          <a:ln w="381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pt-BR" sz="2400" b="1" dirty="0" smtClean="0">
                <a:latin typeface="Arial" panose="020B0604020202020204" pitchFamily="34" charset="0"/>
                <a:cs typeface="Arial" panose="020B0604020202020204" pitchFamily="34" charset="0"/>
              </a:rPr>
              <a:t>Para as usuárias avaliadas esta meta atingiu 100% os 3 meses </a:t>
            </a:r>
            <a:endParaRPr lang="pt-BR" sz="2400" b="1" dirty="0">
              <a:latin typeface="Arial" panose="020B0604020202020204" pitchFamily="34" charset="0"/>
              <a:cs typeface="Arial" panose="020B0604020202020204" pitchFamily="34" charset="0"/>
            </a:endParaRPr>
          </a:p>
        </p:txBody>
      </p:sp>
      <p:pic>
        <p:nvPicPr>
          <p:cNvPr id="5" name="13770095" descr="correggere : 3D segno di spunta il simbolo">
            <a:hlinkClick r:id="rId2"/>
          </p:cNvPr>
          <p:cNvPicPr/>
          <p:nvPr/>
        </p:nvPicPr>
        <p:blipFill>
          <a:blip r:embed="rId3" cstate="print"/>
          <a:srcRect/>
          <a:stretch>
            <a:fillRect/>
          </a:stretch>
        </p:blipFill>
        <p:spPr bwMode="auto">
          <a:xfrm>
            <a:off x="6660232" y="3436155"/>
            <a:ext cx="1800200" cy="1600200"/>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260648"/>
            <a:ext cx="8229600" cy="785818"/>
          </a:xfrm>
        </p:spPr>
        <p:txBody>
          <a:bodyPr>
            <a:normAutofit/>
          </a:bodyPr>
          <a:lstStyle/>
          <a:p>
            <a:pPr algn="ctr"/>
            <a:r>
              <a:rPr lang="es-CO" sz="3200" b="1" dirty="0" smtClean="0">
                <a:solidFill>
                  <a:schemeClr val="tx1"/>
                </a:solidFill>
                <a:latin typeface="Arial" pitchFamily="34" charset="0"/>
                <a:cs typeface="Arial" pitchFamily="34" charset="0"/>
              </a:rPr>
              <a:t>Resultados</a:t>
            </a:r>
            <a:endParaRPr lang="es-CO" sz="3200" dirty="0">
              <a:solidFill>
                <a:schemeClr val="tx1"/>
              </a:solidFill>
            </a:endParaRPr>
          </a:p>
        </p:txBody>
      </p:sp>
      <p:sp>
        <p:nvSpPr>
          <p:cNvPr id="3" name="Espaço Reservado para Conteúdo 2"/>
          <p:cNvSpPr>
            <a:spLocks noGrp="1"/>
          </p:cNvSpPr>
          <p:nvPr>
            <p:ph idx="1"/>
          </p:nvPr>
        </p:nvSpPr>
        <p:spPr>
          <a:xfrm>
            <a:off x="428596" y="857232"/>
            <a:ext cx="8358246" cy="5786478"/>
          </a:xfrm>
        </p:spPr>
        <p:txBody>
          <a:bodyPr>
            <a:normAutofit lnSpcReduction="10000"/>
          </a:bodyPr>
          <a:lstStyle/>
          <a:p>
            <a:pPr algn="just">
              <a:buNone/>
            </a:pPr>
            <a:r>
              <a:rPr lang="pt-BR" sz="2200" dirty="0" smtClean="0">
                <a:latin typeface="Arial" pitchFamily="34" charset="0"/>
                <a:cs typeface="Arial" pitchFamily="34" charset="0"/>
              </a:rPr>
              <a:t>    </a:t>
            </a:r>
            <a:endParaRPr lang="pt-BR" sz="2400" b="1" dirty="0" smtClean="0">
              <a:latin typeface="Arial" pitchFamily="34" charset="0"/>
              <a:cs typeface="Arial" pitchFamily="34" charset="0"/>
            </a:endParaRPr>
          </a:p>
          <a:p>
            <a:pPr algn="just">
              <a:buNone/>
            </a:pPr>
            <a:r>
              <a:rPr lang="pt-BR" sz="2400" dirty="0" smtClean="0">
                <a:latin typeface="Arial" pitchFamily="34" charset="0"/>
                <a:cs typeface="Arial" pitchFamily="34" charset="0"/>
              </a:rPr>
              <a:t>   </a:t>
            </a:r>
            <a:r>
              <a:rPr lang="pt-BR" sz="2400" b="1" dirty="0" smtClean="0">
                <a:latin typeface="Arial" pitchFamily="34" charset="0"/>
                <a:cs typeface="Arial" pitchFamily="34" charset="0"/>
              </a:rPr>
              <a:t>Objetivo 2:</a:t>
            </a:r>
            <a:r>
              <a:rPr lang="pt-BR" sz="2400" dirty="0" smtClean="0">
                <a:latin typeface="Arial" pitchFamily="34" charset="0"/>
                <a:cs typeface="Arial" pitchFamily="34" charset="0"/>
              </a:rPr>
              <a:t> Melhorar a qualidade da atenção ás puérperas.</a:t>
            </a:r>
          </a:p>
          <a:p>
            <a:pPr algn="just">
              <a:buNone/>
            </a:pPr>
            <a:r>
              <a:rPr lang="pt-BR" sz="2400" dirty="0" smtClean="0">
                <a:latin typeface="Arial" pitchFamily="34" charset="0"/>
                <a:cs typeface="Arial" pitchFamily="34" charset="0"/>
              </a:rPr>
              <a:t>    </a:t>
            </a:r>
            <a:r>
              <a:rPr lang="pt-BR" sz="2400" b="1" dirty="0" smtClean="0">
                <a:latin typeface="Arial" pitchFamily="34" charset="0"/>
                <a:cs typeface="Arial" pitchFamily="34" charset="0"/>
              </a:rPr>
              <a:t>Meta 2.1: </a:t>
            </a:r>
            <a:r>
              <a:rPr lang="pt-BR" sz="2400" dirty="0" smtClean="0">
                <a:latin typeface="Arial" pitchFamily="34" charset="0"/>
                <a:cs typeface="Arial" pitchFamily="34" charset="0"/>
              </a:rPr>
              <a:t>Examinar as mamas em 100% das puérperas cadastradas no Programa.</a:t>
            </a:r>
          </a:p>
          <a:p>
            <a:pPr algn="just">
              <a:buNone/>
            </a:pPr>
            <a:r>
              <a:rPr lang="pt-BR" sz="2400" dirty="0" smtClean="0">
                <a:latin typeface="Arial" pitchFamily="34" charset="0"/>
                <a:cs typeface="Arial" pitchFamily="34" charset="0"/>
              </a:rPr>
              <a:t>   </a:t>
            </a:r>
            <a:r>
              <a:rPr lang="pt-BR" sz="2400" b="1" dirty="0" smtClean="0">
                <a:latin typeface="Arial" pitchFamily="34" charset="0"/>
                <a:cs typeface="Arial" pitchFamily="34" charset="0"/>
              </a:rPr>
              <a:t>Meta 2.2: </a:t>
            </a:r>
            <a:r>
              <a:rPr lang="pt-BR" sz="2400" dirty="0" smtClean="0">
                <a:latin typeface="Arial" pitchFamily="34" charset="0"/>
                <a:cs typeface="Arial" pitchFamily="34" charset="0"/>
              </a:rPr>
              <a:t>Examinar o abdome em 100% das puérperas cadastradas no Programa.</a:t>
            </a:r>
          </a:p>
          <a:p>
            <a:pPr algn="just">
              <a:buNone/>
            </a:pPr>
            <a:r>
              <a:rPr lang="pt-BR" sz="2400" dirty="0" smtClean="0">
                <a:latin typeface="Arial" pitchFamily="34" charset="0"/>
                <a:cs typeface="Arial" pitchFamily="34" charset="0"/>
              </a:rPr>
              <a:t>    </a:t>
            </a:r>
            <a:r>
              <a:rPr lang="pt-BR" sz="2400" b="1" dirty="0" smtClean="0">
                <a:latin typeface="Arial" pitchFamily="34" charset="0"/>
                <a:cs typeface="Arial" pitchFamily="34" charset="0"/>
              </a:rPr>
              <a:t>Meta 2.3: </a:t>
            </a:r>
            <a:r>
              <a:rPr lang="pt-BR" sz="2400" dirty="0" smtClean="0">
                <a:latin typeface="Arial" pitchFamily="34" charset="0"/>
                <a:cs typeface="Arial" pitchFamily="34" charset="0"/>
              </a:rPr>
              <a:t>Realizar exame ginecológico em 100 %das puérperas cadastradas no Programa.</a:t>
            </a:r>
          </a:p>
          <a:p>
            <a:pPr algn="just">
              <a:buNone/>
            </a:pPr>
            <a:r>
              <a:rPr lang="pt-BR" sz="2400" b="1" dirty="0" smtClean="0">
                <a:latin typeface="Arial" pitchFamily="34" charset="0"/>
                <a:cs typeface="Arial" pitchFamily="34" charset="0"/>
              </a:rPr>
              <a:t>    Meta 2.4: </a:t>
            </a:r>
            <a:r>
              <a:rPr lang="pt-BR" sz="2400" dirty="0" smtClean="0">
                <a:latin typeface="Arial" pitchFamily="34" charset="0"/>
                <a:cs typeface="Arial" pitchFamily="34" charset="0"/>
              </a:rPr>
              <a:t>Avaliar o estado psíquico em 100% das puérperas cadastradas no Programa.</a:t>
            </a:r>
          </a:p>
          <a:p>
            <a:pPr algn="just">
              <a:buNone/>
            </a:pPr>
            <a:r>
              <a:rPr lang="pt-BR" sz="2400" dirty="0" smtClean="0">
                <a:latin typeface="Arial" pitchFamily="34" charset="0"/>
                <a:cs typeface="Arial" pitchFamily="34" charset="0"/>
              </a:rPr>
              <a:t>    </a:t>
            </a:r>
            <a:r>
              <a:rPr lang="pt-BR" sz="2400" b="1" dirty="0" smtClean="0">
                <a:latin typeface="Arial" pitchFamily="34" charset="0"/>
                <a:cs typeface="Arial" pitchFamily="34" charset="0"/>
              </a:rPr>
              <a:t>Meta 2.5: </a:t>
            </a:r>
            <a:r>
              <a:rPr lang="pt-BR" sz="2400" dirty="0" smtClean="0">
                <a:latin typeface="Arial" pitchFamily="34" charset="0"/>
                <a:cs typeface="Arial" pitchFamily="34" charset="0"/>
              </a:rPr>
              <a:t>Avaliar intercorrências em 100% das puérperas cadastradas no Programa.</a:t>
            </a:r>
          </a:p>
          <a:p>
            <a:pPr algn="just">
              <a:buNone/>
            </a:pPr>
            <a:r>
              <a:rPr lang="pt-BR" sz="2400" dirty="0" smtClean="0">
                <a:latin typeface="Arial" pitchFamily="34" charset="0"/>
                <a:cs typeface="Arial" pitchFamily="34" charset="0"/>
              </a:rPr>
              <a:t>   </a:t>
            </a:r>
            <a:r>
              <a:rPr lang="pt-BR" sz="2400" b="1" dirty="0" smtClean="0">
                <a:latin typeface="Arial" pitchFamily="34" charset="0"/>
                <a:cs typeface="Arial" pitchFamily="34" charset="0"/>
              </a:rPr>
              <a:t>Meta 2.6: </a:t>
            </a:r>
            <a:r>
              <a:rPr lang="pt-BR" sz="2400" dirty="0" smtClean="0">
                <a:latin typeface="Arial" pitchFamily="34" charset="0"/>
                <a:cs typeface="Arial" pitchFamily="34" charset="0"/>
              </a:rPr>
              <a:t>Prescrever a 100% das puérperas um dos métodos de anticoncepção.</a:t>
            </a:r>
          </a:p>
          <a:p>
            <a:pPr algn="just">
              <a:buNone/>
            </a:pPr>
            <a:endParaRPr lang="pt-BR" sz="2400" dirty="0" smtClean="0">
              <a:latin typeface="Arial" pitchFamily="34" charset="0"/>
              <a:cs typeface="Arial" pitchFamily="34" charset="0"/>
            </a:endParaRPr>
          </a:p>
          <a:p>
            <a:pPr algn="just">
              <a:buNone/>
            </a:pPr>
            <a:endParaRPr lang="pt-BR" sz="2400" dirty="0" smtClean="0">
              <a:latin typeface="Arial" pitchFamily="34" charset="0"/>
              <a:cs typeface="Arial" pitchFamily="34" charset="0"/>
            </a:endParaRPr>
          </a:p>
          <a:p>
            <a:pPr algn="just">
              <a:buNone/>
            </a:pPr>
            <a:endParaRPr lang="pt-BR" sz="2400" b="1" dirty="0" smtClean="0">
              <a:latin typeface="Arial" pitchFamily="34" charset="0"/>
              <a:cs typeface="Arial" pitchFamily="34" charset="0"/>
            </a:endParaRPr>
          </a:p>
          <a:p>
            <a:pPr algn="just">
              <a:buNone/>
            </a:pPr>
            <a:endParaRPr lang="es-CO" sz="2800" dirty="0">
              <a:latin typeface="Arial" pitchFamily="34" charset="0"/>
              <a:cs typeface="Arial" pitchFamily="34" charset="0"/>
            </a:endParaRPr>
          </a:p>
        </p:txBody>
      </p:sp>
    </p:spTree>
  </p:cSld>
  <p:clrMapOvr>
    <a:masterClrMapping/>
  </p:clrMapOvr>
  <p:transition spd="slow">
    <p:newsfla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260648"/>
            <a:ext cx="8229600" cy="785818"/>
          </a:xfrm>
        </p:spPr>
        <p:txBody>
          <a:bodyPr>
            <a:normAutofit/>
          </a:bodyPr>
          <a:lstStyle/>
          <a:p>
            <a:pPr algn="ctr"/>
            <a:r>
              <a:rPr lang="es-CO" sz="3200" b="1" dirty="0" smtClean="0">
                <a:solidFill>
                  <a:schemeClr val="tx1"/>
                </a:solidFill>
                <a:latin typeface="Arial" pitchFamily="34" charset="0"/>
                <a:cs typeface="Arial" pitchFamily="34" charset="0"/>
              </a:rPr>
              <a:t>Resultados</a:t>
            </a:r>
            <a:endParaRPr lang="es-CO" sz="3200" dirty="0">
              <a:solidFill>
                <a:schemeClr val="tx1"/>
              </a:solidFill>
            </a:endParaRPr>
          </a:p>
        </p:txBody>
      </p:sp>
      <p:sp>
        <p:nvSpPr>
          <p:cNvPr id="3" name="Espaço Reservado para Conteúdo 2"/>
          <p:cNvSpPr>
            <a:spLocks noGrp="1"/>
          </p:cNvSpPr>
          <p:nvPr>
            <p:ph idx="1"/>
          </p:nvPr>
        </p:nvSpPr>
        <p:spPr>
          <a:xfrm>
            <a:off x="428596" y="857232"/>
            <a:ext cx="8358246" cy="5786478"/>
          </a:xfrm>
        </p:spPr>
        <p:txBody>
          <a:bodyPr>
            <a:normAutofit lnSpcReduction="10000"/>
          </a:bodyPr>
          <a:lstStyle/>
          <a:p>
            <a:pPr algn="just">
              <a:buNone/>
            </a:pPr>
            <a:r>
              <a:rPr lang="pt-BR" sz="2200" dirty="0" smtClean="0">
                <a:latin typeface="Arial" pitchFamily="34" charset="0"/>
                <a:cs typeface="Arial" pitchFamily="34" charset="0"/>
              </a:rPr>
              <a:t>    </a:t>
            </a:r>
            <a:endParaRPr lang="pt-BR" sz="2400" b="1" dirty="0" smtClean="0">
              <a:latin typeface="Arial" pitchFamily="34" charset="0"/>
              <a:cs typeface="Arial" pitchFamily="34" charset="0"/>
            </a:endParaRPr>
          </a:p>
          <a:p>
            <a:pPr algn="just">
              <a:buNone/>
            </a:pPr>
            <a:r>
              <a:rPr lang="pt-BR" sz="2400" dirty="0" smtClean="0">
                <a:latin typeface="Arial" pitchFamily="34" charset="0"/>
                <a:cs typeface="Arial" pitchFamily="34" charset="0"/>
              </a:rPr>
              <a:t>   </a:t>
            </a:r>
            <a:r>
              <a:rPr lang="pt-BR" sz="2400" b="1" dirty="0" smtClean="0">
                <a:latin typeface="Arial" pitchFamily="34" charset="0"/>
                <a:cs typeface="Arial" pitchFamily="34" charset="0"/>
              </a:rPr>
              <a:t>Objetivo 2:</a:t>
            </a:r>
            <a:r>
              <a:rPr lang="pt-BR" sz="2400" dirty="0" smtClean="0">
                <a:latin typeface="Arial" pitchFamily="34" charset="0"/>
                <a:cs typeface="Arial" pitchFamily="34" charset="0"/>
              </a:rPr>
              <a:t> Melhorar a qualidade da atenção ás puérperas.</a:t>
            </a:r>
          </a:p>
          <a:p>
            <a:pPr algn="just">
              <a:buNone/>
            </a:pPr>
            <a:r>
              <a:rPr lang="pt-BR" sz="2400" dirty="0" smtClean="0">
                <a:latin typeface="Arial" pitchFamily="34" charset="0"/>
                <a:cs typeface="Arial" pitchFamily="34" charset="0"/>
              </a:rPr>
              <a:t>    </a:t>
            </a:r>
            <a:r>
              <a:rPr lang="pt-BR" sz="2400" b="1" dirty="0" smtClean="0">
                <a:latin typeface="Arial" pitchFamily="34" charset="0"/>
                <a:cs typeface="Arial" pitchFamily="34" charset="0"/>
              </a:rPr>
              <a:t>Meta 2.1: </a:t>
            </a:r>
            <a:r>
              <a:rPr lang="pt-BR" sz="2400" dirty="0" smtClean="0">
                <a:latin typeface="Arial" pitchFamily="34" charset="0"/>
                <a:cs typeface="Arial" pitchFamily="34" charset="0"/>
              </a:rPr>
              <a:t>Examinar as mamas em 100% das puérperas cadastradas no Programa.</a:t>
            </a:r>
          </a:p>
          <a:p>
            <a:pPr algn="just">
              <a:buNone/>
            </a:pPr>
            <a:r>
              <a:rPr lang="pt-BR" sz="2400" dirty="0" smtClean="0">
                <a:latin typeface="Arial" pitchFamily="34" charset="0"/>
                <a:cs typeface="Arial" pitchFamily="34" charset="0"/>
              </a:rPr>
              <a:t>   </a:t>
            </a:r>
            <a:r>
              <a:rPr lang="pt-BR" sz="2400" b="1" dirty="0" smtClean="0">
                <a:latin typeface="Arial" pitchFamily="34" charset="0"/>
                <a:cs typeface="Arial" pitchFamily="34" charset="0"/>
              </a:rPr>
              <a:t>Meta 2.2: </a:t>
            </a:r>
            <a:r>
              <a:rPr lang="pt-BR" sz="2400" dirty="0" smtClean="0">
                <a:latin typeface="Arial" pitchFamily="34" charset="0"/>
                <a:cs typeface="Arial" pitchFamily="34" charset="0"/>
              </a:rPr>
              <a:t>Examinar o abdome em 100% das puérperas cadastradas no Programa.</a:t>
            </a:r>
          </a:p>
          <a:p>
            <a:pPr algn="just">
              <a:buNone/>
            </a:pPr>
            <a:r>
              <a:rPr lang="pt-BR" sz="2400" dirty="0" smtClean="0">
                <a:latin typeface="Arial" pitchFamily="34" charset="0"/>
                <a:cs typeface="Arial" pitchFamily="34" charset="0"/>
              </a:rPr>
              <a:t>    </a:t>
            </a:r>
            <a:r>
              <a:rPr lang="pt-BR" sz="2400" b="1" dirty="0" smtClean="0">
                <a:latin typeface="Arial" pitchFamily="34" charset="0"/>
                <a:cs typeface="Arial" pitchFamily="34" charset="0"/>
              </a:rPr>
              <a:t>Meta 2.3: </a:t>
            </a:r>
            <a:r>
              <a:rPr lang="pt-BR" sz="2400" dirty="0" smtClean="0">
                <a:latin typeface="Arial" pitchFamily="34" charset="0"/>
                <a:cs typeface="Arial" pitchFamily="34" charset="0"/>
              </a:rPr>
              <a:t>Realizar exame ginecológico em 100 %das puérperas cadastradas no Programa.</a:t>
            </a:r>
          </a:p>
          <a:p>
            <a:pPr algn="just">
              <a:buNone/>
            </a:pPr>
            <a:r>
              <a:rPr lang="pt-BR" sz="2400" b="1" dirty="0" smtClean="0">
                <a:latin typeface="Arial" pitchFamily="34" charset="0"/>
                <a:cs typeface="Arial" pitchFamily="34" charset="0"/>
              </a:rPr>
              <a:t>    Meta 2.4: </a:t>
            </a:r>
            <a:r>
              <a:rPr lang="pt-BR" sz="2400" dirty="0" smtClean="0">
                <a:latin typeface="Arial" pitchFamily="34" charset="0"/>
                <a:cs typeface="Arial" pitchFamily="34" charset="0"/>
              </a:rPr>
              <a:t>Avaliar o estado psíquico em 100% das puérperas cadastradas no Programa.</a:t>
            </a:r>
          </a:p>
          <a:p>
            <a:pPr algn="just">
              <a:buNone/>
            </a:pPr>
            <a:r>
              <a:rPr lang="pt-BR" sz="2400" dirty="0" smtClean="0">
                <a:latin typeface="Arial" pitchFamily="34" charset="0"/>
                <a:cs typeface="Arial" pitchFamily="34" charset="0"/>
              </a:rPr>
              <a:t>    </a:t>
            </a:r>
            <a:r>
              <a:rPr lang="pt-BR" sz="2400" b="1" dirty="0" smtClean="0">
                <a:latin typeface="Arial" pitchFamily="34" charset="0"/>
                <a:cs typeface="Arial" pitchFamily="34" charset="0"/>
              </a:rPr>
              <a:t>Meta 2.5: </a:t>
            </a:r>
            <a:r>
              <a:rPr lang="pt-BR" sz="2400" dirty="0" smtClean="0">
                <a:latin typeface="Arial" pitchFamily="34" charset="0"/>
                <a:cs typeface="Arial" pitchFamily="34" charset="0"/>
              </a:rPr>
              <a:t>Avaliar intercorrências em 100% das puérperas cadastradas no Programa.</a:t>
            </a:r>
          </a:p>
          <a:p>
            <a:pPr algn="just">
              <a:buNone/>
            </a:pPr>
            <a:r>
              <a:rPr lang="pt-BR" sz="2400" dirty="0" smtClean="0">
                <a:latin typeface="Arial" pitchFamily="34" charset="0"/>
                <a:cs typeface="Arial" pitchFamily="34" charset="0"/>
              </a:rPr>
              <a:t>   </a:t>
            </a:r>
            <a:r>
              <a:rPr lang="pt-BR" sz="2400" b="1" dirty="0" smtClean="0">
                <a:latin typeface="Arial" pitchFamily="34" charset="0"/>
                <a:cs typeface="Arial" pitchFamily="34" charset="0"/>
              </a:rPr>
              <a:t>Meta 2.6: </a:t>
            </a:r>
            <a:r>
              <a:rPr lang="pt-BR" sz="2400" dirty="0" smtClean="0">
                <a:latin typeface="Arial" pitchFamily="34" charset="0"/>
                <a:cs typeface="Arial" pitchFamily="34" charset="0"/>
              </a:rPr>
              <a:t>Prescrever a 100% das puérperas um dos métodos de anticoncepção.</a:t>
            </a:r>
          </a:p>
          <a:p>
            <a:pPr algn="just">
              <a:buNone/>
            </a:pPr>
            <a:endParaRPr lang="pt-BR" sz="2400" dirty="0" smtClean="0">
              <a:latin typeface="Arial" pitchFamily="34" charset="0"/>
              <a:cs typeface="Arial" pitchFamily="34" charset="0"/>
            </a:endParaRPr>
          </a:p>
          <a:p>
            <a:pPr algn="just">
              <a:buNone/>
            </a:pPr>
            <a:endParaRPr lang="pt-BR" sz="2400" dirty="0" smtClean="0">
              <a:latin typeface="Arial" pitchFamily="34" charset="0"/>
              <a:cs typeface="Arial" pitchFamily="34" charset="0"/>
            </a:endParaRPr>
          </a:p>
          <a:p>
            <a:pPr algn="just">
              <a:buNone/>
            </a:pPr>
            <a:endParaRPr lang="pt-BR" sz="2400" b="1" dirty="0" smtClean="0">
              <a:latin typeface="Arial" pitchFamily="34" charset="0"/>
              <a:cs typeface="Arial" pitchFamily="34" charset="0"/>
            </a:endParaRPr>
          </a:p>
          <a:p>
            <a:pPr algn="just">
              <a:buNone/>
            </a:pPr>
            <a:endParaRPr lang="es-CO" sz="2800" dirty="0">
              <a:latin typeface="Arial" pitchFamily="34" charset="0"/>
              <a:cs typeface="Arial" pitchFamily="34" charset="0"/>
            </a:endParaRPr>
          </a:p>
        </p:txBody>
      </p:sp>
      <p:sp>
        <p:nvSpPr>
          <p:cNvPr id="4" name="Espaço Reservado para Conteúdo 3"/>
          <p:cNvSpPr txBox="1">
            <a:spLocks/>
          </p:cNvSpPr>
          <p:nvPr/>
        </p:nvSpPr>
        <p:spPr>
          <a:xfrm>
            <a:off x="2123728" y="1988840"/>
            <a:ext cx="5043494" cy="2967608"/>
          </a:xfrm>
          <a:prstGeom prst="ellipse">
            <a:avLst/>
          </a:prstGeom>
          <a:ln w="38100" cap="flat" cmpd="sng" algn="ctr">
            <a:solidFill>
              <a:srgbClr val="00B050"/>
            </a:solidFill>
            <a:prstDash val="solid"/>
          </a:ln>
        </p:spPr>
        <p:style>
          <a:lnRef idx="2">
            <a:schemeClr val="accent1"/>
          </a:lnRef>
          <a:fillRef idx="1">
            <a:schemeClr val="lt1"/>
          </a:fillRef>
          <a:effectRef idx="0">
            <a:schemeClr val="accent1"/>
          </a:effectRef>
          <a:fontRef idx="minor">
            <a:schemeClr val="dk1"/>
          </a:fontRef>
        </p:style>
        <p:txBody>
          <a:bodyPr vert="horz" rtlCol="0" anchor="ctr">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dk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dk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dk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dk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dk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dk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dk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dk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dk1"/>
                </a:solidFill>
                <a:latin typeface="+mn-lt"/>
                <a:ea typeface="+mn-ea"/>
                <a:cs typeface="+mn-cs"/>
              </a:defRPr>
            </a:lvl9pPr>
          </a:lstStyle>
          <a:p>
            <a:pPr marL="0" indent="0" algn="ctr">
              <a:buFont typeface="Wingdings 2"/>
              <a:buNone/>
            </a:pPr>
            <a:r>
              <a:rPr lang="pt-BR" sz="2400" b="1" dirty="0" smtClean="0">
                <a:latin typeface="Arial" panose="020B0604020202020204" pitchFamily="34" charset="0"/>
                <a:cs typeface="Arial" panose="020B0604020202020204" pitchFamily="34" charset="0"/>
              </a:rPr>
              <a:t>Para as usuárias avaliadas estas metas atingiram 100% os 3 meses </a:t>
            </a:r>
            <a:endParaRPr lang="pt-BR" sz="2400" b="1"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540392909"/>
      </p:ext>
    </p:extLst>
  </p:cSld>
  <p:clrMapOvr>
    <a:masterClrMapping/>
  </p:clrMapOvr>
  <p:transition spd="slow">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8596" y="357166"/>
            <a:ext cx="8229600" cy="928694"/>
          </a:xfrm>
        </p:spPr>
        <p:txBody>
          <a:bodyPr>
            <a:normAutofit/>
          </a:bodyPr>
          <a:lstStyle/>
          <a:p>
            <a:pPr algn="ctr"/>
            <a:r>
              <a:rPr lang="pt-BR" sz="3200" b="1" dirty="0" smtClean="0">
                <a:solidFill>
                  <a:schemeClr val="tx1"/>
                </a:solidFill>
                <a:latin typeface="Arial" pitchFamily="34" charset="0"/>
                <a:cs typeface="Arial" pitchFamily="34" charset="0"/>
              </a:rPr>
              <a:t>Introdução</a:t>
            </a:r>
            <a:endParaRPr lang="pt-BR" sz="3200" b="1" dirty="0">
              <a:solidFill>
                <a:schemeClr val="tx1"/>
              </a:solidFill>
              <a:latin typeface="Arial" pitchFamily="34" charset="0"/>
              <a:cs typeface="Arial" pitchFamily="34" charset="0"/>
            </a:endParaRPr>
          </a:p>
        </p:txBody>
      </p:sp>
      <p:sp>
        <p:nvSpPr>
          <p:cNvPr id="3" name="Espaço Reservado para Conteúdo 2"/>
          <p:cNvSpPr>
            <a:spLocks noGrp="1"/>
          </p:cNvSpPr>
          <p:nvPr>
            <p:ph idx="1"/>
          </p:nvPr>
        </p:nvSpPr>
        <p:spPr>
          <a:xfrm>
            <a:off x="395536" y="1628800"/>
            <a:ext cx="8501154" cy="4500594"/>
          </a:xfrm>
        </p:spPr>
        <p:txBody>
          <a:bodyPr>
            <a:normAutofit/>
          </a:bodyPr>
          <a:lstStyle/>
          <a:p>
            <a:pPr algn="just">
              <a:lnSpc>
                <a:spcPct val="150000"/>
              </a:lnSpc>
              <a:buNone/>
            </a:pPr>
            <a:r>
              <a:rPr lang="pt-BR" dirty="0" smtClean="0"/>
              <a:t>   		</a:t>
            </a:r>
            <a:r>
              <a:rPr lang="pt-BR" sz="2400" dirty="0" smtClean="0">
                <a:latin typeface="Arial" pitchFamily="34" charset="0"/>
                <a:cs typeface="Arial" pitchFamily="34" charset="0"/>
              </a:rPr>
              <a:t>O Programa de atenção ao pré-natal e puerpério constitui um dos indicadores de saúde mais relevantes a nível mundial. No contexto atual entre os objetivos do Ministério da Saúde, está qualificar as Redes de Atenção Materno-Infantil em todo o País (BRASIL, 2013). </a:t>
            </a:r>
          </a:p>
          <a:p>
            <a:pPr algn="just">
              <a:lnSpc>
                <a:spcPct val="150000"/>
              </a:lnSpc>
              <a:buNone/>
            </a:pPr>
            <a:r>
              <a:rPr lang="pt-BR" sz="2400" dirty="0">
                <a:latin typeface="Arial" pitchFamily="34" charset="0"/>
                <a:cs typeface="Arial" pitchFamily="34" charset="0"/>
              </a:rPr>
              <a:t>	</a:t>
            </a:r>
            <a:r>
              <a:rPr lang="pt-BR" sz="2400" dirty="0" smtClean="0">
                <a:latin typeface="Arial" pitchFamily="34" charset="0"/>
                <a:cs typeface="Arial" pitchFamily="34" charset="0"/>
              </a:rPr>
              <a:t>	Razões pelas quais se faz imprescindível este projeto de intervenção no PSF São José de Ivorá. </a:t>
            </a:r>
          </a:p>
        </p:txBody>
      </p:sp>
    </p:spTree>
  </p:cSld>
  <p:clrMapOvr>
    <a:masterClrMapping/>
  </p:clrMapOvr>
  <p:transition spd="slow">
    <p:newsfla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0034" y="-142900"/>
            <a:ext cx="8229600" cy="785818"/>
          </a:xfrm>
        </p:spPr>
        <p:txBody>
          <a:bodyPr>
            <a:normAutofit/>
          </a:bodyPr>
          <a:lstStyle/>
          <a:p>
            <a:pPr algn="ctr"/>
            <a:r>
              <a:rPr lang="es-CO" sz="3200" b="1" dirty="0" smtClean="0">
                <a:solidFill>
                  <a:schemeClr val="tx1"/>
                </a:solidFill>
                <a:latin typeface="Arial" pitchFamily="34" charset="0"/>
                <a:cs typeface="Arial" pitchFamily="34" charset="0"/>
              </a:rPr>
              <a:t>Resultados</a:t>
            </a:r>
            <a:endParaRPr lang="es-CO" sz="3200" dirty="0">
              <a:solidFill>
                <a:schemeClr val="tx1"/>
              </a:solidFill>
            </a:endParaRPr>
          </a:p>
        </p:txBody>
      </p:sp>
      <p:sp>
        <p:nvSpPr>
          <p:cNvPr id="3" name="Espaço Reservado para Conteúdo 2"/>
          <p:cNvSpPr>
            <a:spLocks noGrp="1"/>
          </p:cNvSpPr>
          <p:nvPr>
            <p:ph idx="1"/>
          </p:nvPr>
        </p:nvSpPr>
        <p:spPr>
          <a:xfrm>
            <a:off x="214282" y="1000108"/>
            <a:ext cx="8786874" cy="5286412"/>
          </a:xfrm>
        </p:spPr>
        <p:txBody>
          <a:bodyPr>
            <a:normAutofit/>
          </a:bodyPr>
          <a:lstStyle/>
          <a:p>
            <a:pPr algn="just">
              <a:buNone/>
            </a:pPr>
            <a:r>
              <a:rPr lang="pt-BR" sz="2200" dirty="0" smtClean="0">
                <a:latin typeface="Arial" pitchFamily="34" charset="0"/>
                <a:cs typeface="Arial" pitchFamily="34" charset="0"/>
              </a:rPr>
              <a:t>    </a:t>
            </a:r>
            <a:r>
              <a:rPr lang="pt-BR" sz="2400" b="1" dirty="0" smtClean="0">
                <a:latin typeface="Arial" pitchFamily="34" charset="0"/>
                <a:cs typeface="Arial" pitchFamily="34" charset="0"/>
              </a:rPr>
              <a:t>Objetivo 3: </a:t>
            </a:r>
            <a:r>
              <a:rPr lang="pt-BR" sz="2400" dirty="0" smtClean="0">
                <a:latin typeface="Arial" pitchFamily="34" charset="0"/>
                <a:cs typeface="Arial" pitchFamily="34" charset="0"/>
              </a:rPr>
              <a:t>Melhorar a adesão das mães ao puerpério. </a:t>
            </a:r>
          </a:p>
          <a:p>
            <a:pPr algn="just">
              <a:buNone/>
            </a:pPr>
            <a:endParaRPr lang="pt-BR" sz="2400" dirty="0" smtClean="0">
              <a:latin typeface="Arial" pitchFamily="34" charset="0"/>
              <a:cs typeface="Arial" pitchFamily="34" charset="0"/>
            </a:endParaRPr>
          </a:p>
          <a:p>
            <a:pPr algn="just">
              <a:buNone/>
            </a:pPr>
            <a:r>
              <a:rPr lang="pt-BR" sz="2400" dirty="0" smtClean="0">
                <a:latin typeface="Arial" pitchFamily="34" charset="0"/>
                <a:cs typeface="Arial" pitchFamily="34" charset="0"/>
              </a:rPr>
              <a:t>    </a:t>
            </a:r>
            <a:r>
              <a:rPr lang="pt-BR" sz="2400" b="1" dirty="0" smtClean="0">
                <a:latin typeface="Arial" pitchFamily="34" charset="0"/>
                <a:cs typeface="Arial" pitchFamily="34" charset="0"/>
              </a:rPr>
              <a:t>Meta 3.1: </a:t>
            </a:r>
            <a:r>
              <a:rPr lang="pt-BR" sz="2400" dirty="0" smtClean="0">
                <a:latin typeface="Arial" pitchFamily="34" charset="0"/>
                <a:cs typeface="Arial" pitchFamily="34" charset="0"/>
              </a:rPr>
              <a:t>Realizar busca ativa em 100% das puérperas que não realizaram a consulta de puerpério até 30 dias após o parto.</a:t>
            </a:r>
          </a:p>
          <a:p>
            <a:pPr algn="just">
              <a:buNone/>
            </a:pPr>
            <a:r>
              <a:rPr lang="pt-BR" sz="2400" dirty="0" smtClean="0">
                <a:latin typeface="Arial" pitchFamily="34" charset="0"/>
                <a:cs typeface="Arial" pitchFamily="34" charset="0"/>
              </a:rPr>
              <a:t>    	Durante o decorrer da intervenção no primeiro mês tivemos 1 puérpera faltosa que recebeu busca ativa pelo serviço, no segundo e terceiro mês nenhuma usuária estava faltosa as consultas. </a:t>
            </a:r>
          </a:p>
          <a:p>
            <a:pPr algn="just">
              <a:buNone/>
            </a:pPr>
            <a:endParaRPr lang="pt-BR" sz="2400" dirty="0" smtClean="0">
              <a:latin typeface="Arial" pitchFamily="34" charset="0"/>
              <a:cs typeface="Arial" pitchFamily="34" charset="0"/>
            </a:endParaRPr>
          </a:p>
          <a:p>
            <a:pPr algn="just">
              <a:buNone/>
            </a:pPr>
            <a:r>
              <a:rPr lang="pt-BR" sz="2400" dirty="0" smtClean="0">
                <a:latin typeface="Arial" pitchFamily="34" charset="0"/>
                <a:cs typeface="Arial" pitchFamily="34" charset="0"/>
              </a:rPr>
              <a:t>     </a:t>
            </a:r>
          </a:p>
          <a:p>
            <a:pPr algn="just">
              <a:buNone/>
            </a:pPr>
            <a:r>
              <a:rPr lang="pt-BR" sz="2200" dirty="0" smtClean="0">
                <a:latin typeface="Arial" pitchFamily="34" charset="0"/>
                <a:cs typeface="Arial" pitchFamily="34" charset="0"/>
              </a:rPr>
              <a:t> </a:t>
            </a:r>
          </a:p>
          <a:p>
            <a:pPr algn="just">
              <a:buNone/>
            </a:pPr>
            <a:endParaRPr lang="es-CO" sz="2800" dirty="0">
              <a:latin typeface="Arial" pitchFamily="34" charset="0"/>
              <a:cs typeface="Arial" pitchFamily="34" charset="0"/>
            </a:endParaRPr>
          </a:p>
        </p:txBody>
      </p:sp>
    </p:spTree>
  </p:cSld>
  <p:clrMapOvr>
    <a:masterClrMapping/>
  </p:clrMapOvr>
  <p:transition spd="slow">
    <p:newsflash/>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404664"/>
            <a:ext cx="8229600" cy="785818"/>
          </a:xfrm>
        </p:spPr>
        <p:txBody>
          <a:bodyPr>
            <a:normAutofit/>
          </a:bodyPr>
          <a:lstStyle/>
          <a:p>
            <a:pPr algn="ctr"/>
            <a:r>
              <a:rPr lang="es-CO" sz="3200" b="1" dirty="0" smtClean="0">
                <a:solidFill>
                  <a:schemeClr val="tx1"/>
                </a:solidFill>
                <a:latin typeface="Arial" pitchFamily="34" charset="0"/>
                <a:cs typeface="Arial" pitchFamily="34" charset="0"/>
              </a:rPr>
              <a:t>Resultados</a:t>
            </a:r>
            <a:endParaRPr lang="es-CO" sz="3200" dirty="0">
              <a:solidFill>
                <a:schemeClr val="tx1"/>
              </a:solidFill>
            </a:endParaRPr>
          </a:p>
        </p:txBody>
      </p:sp>
      <p:sp>
        <p:nvSpPr>
          <p:cNvPr id="3" name="Espaço Reservado para Conteúdo 2"/>
          <p:cNvSpPr>
            <a:spLocks noGrp="1"/>
          </p:cNvSpPr>
          <p:nvPr>
            <p:ph idx="1"/>
          </p:nvPr>
        </p:nvSpPr>
        <p:spPr>
          <a:xfrm>
            <a:off x="395536" y="1556792"/>
            <a:ext cx="8358246" cy="4572032"/>
          </a:xfrm>
        </p:spPr>
        <p:txBody>
          <a:bodyPr>
            <a:normAutofit/>
          </a:bodyPr>
          <a:lstStyle/>
          <a:p>
            <a:pPr algn="just">
              <a:buNone/>
            </a:pPr>
            <a:r>
              <a:rPr lang="pt-BR" sz="2400" b="1" dirty="0" smtClean="0">
                <a:latin typeface="Arial" pitchFamily="34" charset="0"/>
                <a:cs typeface="Arial" pitchFamily="34" charset="0"/>
              </a:rPr>
              <a:t>Objetivo 4</a:t>
            </a:r>
            <a:r>
              <a:rPr lang="pt-BR" sz="2400" dirty="0" smtClean="0">
                <a:latin typeface="Arial" pitchFamily="34" charset="0"/>
                <a:cs typeface="Arial" pitchFamily="34" charset="0"/>
              </a:rPr>
              <a:t>: Melhorar o registro das informações.</a:t>
            </a:r>
          </a:p>
          <a:p>
            <a:pPr algn="just">
              <a:buNone/>
            </a:pPr>
            <a:endParaRPr lang="pt-BR" sz="2400" dirty="0" smtClean="0">
              <a:latin typeface="Arial" pitchFamily="34" charset="0"/>
              <a:cs typeface="Arial" pitchFamily="34" charset="0"/>
            </a:endParaRPr>
          </a:p>
          <a:p>
            <a:pPr algn="just">
              <a:buNone/>
            </a:pPr>
            <a:r>
              <a:rPr lang="pt-BR" sz="2400" dirty="0" smtClean="0">
                <a:latin typeface="Arial" pitchFamily="34" charset="0"/>
                <a:cs typeface="Arial" pitchFamily="34" charset="0"/>
              </a:rPr>
              <a:t>   </a:t>
            </a:r>
            <a:r>
              <a:rPr lang="pt-BR" sz="2400" b="1" dirty="0" smtClean="0">
                <a:latin typeface="Arial" pitchFamily="34" charset="0"/>
                <a:cs typeface="Arial" pitchFamily="34" charset="0"/>
              </a:rPr>
              <a:t>Meta 4.1: </a:t>
            </a:r>
            <a:r>
              <a:rPr lang="pt-BR" sz="2400" dirty="0" smtClean="0">
                <a:latin typeface="Arial" pitchFamily="34" charset="0"/>
                <a:cs typeface="Arial" pitchFamily="34" charset="0"/>
              </a:rPr>
              <a:t>Manter registro na ficha de acompanhamento  do Programa 100% das puérperas.</a:t>
            </a:r>
          </a:p>
          <a:p>
            <a:pPr algn="just">
              <a:buNone/>
            </a:pPr>
            <a:endParaRPr lang="pt-BR" sz="2400" b="1" dirty="0" smtClean="0">
              <a:latin typeface="Arial" pitchFamily="34" charset="0"/>
              <a:cs typeface="Arial" pitchFamily="34" charset="0"/>
            </a:endParaRPr>
          </a:p>
          <a:p>
            <a:pPr algn="just">
              <a:buNone/>
            </a:pPr>
            <a:r>
              <a:rPr lang="pt-BR" sz="2400" dirty="0" smtClean="0">
                <a:latin typeface="Arial" pitchFamily="34" charset="0"/>
                <a:cs typeface="Arial" pitchFamily="34" charset="0"/>
              </a:rPr>
              <a:t>    </a:t>
            </a:r>
            <a:endParaRPr lang="es-CO" sz="2800" dirty="0">
              <a:latin typeface="Arial" pitchFamily="34" charset="0"/>
              <a:cs typeface="Arial" pitchFamily="34" charset="0"/>
            </a:endParaRPr>
          </a:p>
        </p:txBody>
      </p:sp>
      <p:sp>
        <p:nvSpPr>
          <p:cNvPr id="4" name="Elipse 3"/>
          <p:cNvSpPr/>
          <p:nvPr/>
        </p:nvSpPr>
        <p:spPr>
          <a:xfrm>
            <a:off x="2214546" y="3714752"/>
            <a:ext cx="3857652" cy="2643206"/>
          </a:xfrm>
          <a:prstGeom prst="ellipse">
            <a:avLst/>
          </a:prstGeom>
          <a:ln w="381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pt-BR" sz="2400" b="1" dirty="0" smtClean="0">
                <a:latin typeface="Arial" panose="020B0604020202020204" pitchFamily="34" charset="0"/>
                <a:cs typeface="Arial" panose="020B0604020202020204" pitchFamily="34" charset="0"/>
              </a:rPr>
              <a:t>Para as usuárias avaliadas esta meta atingiu 100% os 3 meses </a:t>
            </a:r>
            <a:endParaRPr lang="pt-BR" sz="2400" b="1" dirty="0">
              <a:latin typeface="Arial" panose="020B0604020202020204" pitchFamily="34" charset="0"/>
              <a:cs typeface="Arial" panose="020B0604020202020204" pitchFamily="34" charset="0"/>
            </a:endParaRPr>
          </a:p>
        </p:txBody>
      </p:sp>
      <p:pic>
        <p:nvPicPr>
          <p:cNvPr id="5" name="13770095" descr="correggere : 3D segno di spunta il simbolo">
            <a:hlinkClick r:id="rId2"/>
          </p:cNvPr>
          <p:cNvPicPr/>
          <p:nvPr/>
        </p:nvPicPr>
        <p:blipFill>
          <a:blip r:embed="rId3" cstate="print"/>
          <a:srcRect/>
          <a:stretch>
            <a:fillRect/>
          </a:stretch>
        </p:blipFill>
        <p:spPr bwMode="auto">
          <a:xfrm>
            <a:off x="6589989" y="3284984"/>
            <a:ext cx="1800200" cy="1600200"/>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0034" y="-142900"/>
            <a:ext cx="8229600" cy="785818"/>
          </a:xfrm>
        </p:spPr>
        <p:txBody>
          <a:bodyPr>
            <a:normAutofit/>
          </a:bodyPr>
          <a:lstStyle/>
          <a:p>
            <a:pPr algn="ctr"/>
            <a:r>
              <a:rPr lang="es-CO" sz="3200" b="1" dirty="0" smtClean="0">
                <a:solidFill>
                  <a:schemeClr val="tx1"/>
                </a:solidFill>
                <a:latin typeface="Arial" pitchFamily="34" charset="0"/>
                <a:cs typeface="Arial" pitchFamily="34" charset="0"/>
              </a:rPr>
              <a:t>Resultados</a:t>
            </a:r>
            <a:endParaRPr lang="es-CO" sz="3200" dirty="0">
              <a:solidFill>
                <a:schemeClr val="tx1"/>
              </a:solidFill>
            </a:endParaRPr>
          </a:p>
        </p:txBody>
      </p:sp>
      <p:sp>
        <p:nvSpPr>
          <p:cNvPr id="3" name="Espaço Reservado para Conteúdo 2"/>
          <p:cNvSpPr>
            <a:spLocks noGrp="1"/>
          </p:cNvSpPr>
          <p:nvPr>
            <p:ph idx="1"/>
          </p:nvPr>
        </p:nvSpPr>
        <p:spPr>
          <a:xfrm>
            <a:off x="214282" y="714356"/>
            <a:ext cx="8786874" cy="5286412"/>
          </a:xfrm>
        </p:spPr>
        <p:txBody>
          <a:bodyPr>
            <a:normAutofit/>
          </a:bodyPr>
          <a:lstStyle/>
          <a:p>
            <a:pPr algn="just">
              <a:buNone/>
            </a:pPr>
            <a:r>
              <a:rPr lang="pt-BR" sz="2200" dirty="0" smtClean="0">
                <a:latin typeface="Arial" pitchFamily="34" charset="0"/>
                <a:cs typeface="Arial" pitchFamily="34" charset="0"/>
              </a:rPr>
              <a:t>    </a:t>
            </a:r>
            <a:r>
              <a:rPr lang="pt-BR" sz="2400" b="1" dirty="0" smtClean="0">
                <a:latin typeface="Arial" pitchFamily="34" charset="0"/>
                <a:cs typeface="Arial" pitchFamily="34" charset="0"/>
              </a:rPr>
              <a:t>Objetivo 5: </a:t>
            </a:r>
            <a:r>
              <a:rPr lang="pt-BR" sz="2400" dirty="0" smtClean="0">
                <a:latin typeface="Arial" pitchFamily="34" charset="0"/>
                <a:cs typeface="Arial" pitchFamily="34" charset="0"/>
              </a:rPr>
              <a:t>Promover a saúde das puérperas.</a:t>
            </a:r>
          </a:p>
          <a:p>
            <a:pPr algn="just">
              <a:buNone/>
            </a:pPr>
            <a:r>
              <a:rPr lang="pt-BR" sz="2400" dirty="0" smtClean="0">
                <a:latin typeface="Arial" pitchFamily="34" charset="0"/>
                <a:cs typeface="Arial" pitchFamily="34" charset="0"/>
              </a:rPr>
              <a:t>    </a:t>
            </a:r>
            <a:r>
              <a:rPr lang="pt-BR" sz="2400" b="1" dirty="0" smtClean="0">
                <a:latin typeface="Arial" pitchFamily="34" charset="0"/>
                <a:cs typeface="Arial" pitchFamily="34" charset="0"/>
              </a:rPr>
              <a:t>Meta 5.1: </a:t>
            </a:r>
            <a:r>
              <a:rPr lang="pt-BR" sz="2400" dirty="0" smtClean="0">
                <a:latin typeface="Arial" pitchFamily="34" charset="0"/>
                <a:cs typeface="Arial" pitchFamily="34" charset="0"/>
              </a:rPr>
              <a:t>Orientar 100% das puérperas cadastradas no Programa sobre os cuidados do recém-nascido.</a:t>
            </a:r>
          </a:p>
          <a:p>
            <a:pPr algn="just">
              <a:buNone/>
            </a:pPr>
            <a:r>
              <a:rPr lang="pt-BR" sz="2400" dirty="0" smtClean="0">
                <a:latin typeface="Arial" pitchFamily="34" charset="0"/>
                <a:cs typeface="Arial" pitchFamily="34" charset="0"/>
              </a:rPr>
              <a:t>    </a:t>
            </a:r>
            <a:r>
              <a:rPr lang="pt-BR" sz="2400" b="1" dirty="0" smtClean="0">
                <a:latin typeface="Arial" pitchFamily="34" charset="0"/>
                <a:cs typeface="Arial" pitchFamily="34" charset="0"/>
              </a:rPr>
              <a:t>Meta 5.2: </a:t>
            </a:r>
            <a:r>
              <a:rPr lang="pt-BR" sz="2400" dirty="0" smtClean="0">
                <a:latin typeface="Arial" pitchFamily="34" charset="0"/>
                <a:cs typeface="Arial" pitchFamily="34" charset="0"/>
              </a:rPr>
              <a:t>Orientar 100% das puérperas cadastradas no Programa sobre aleitamento materno exclusivo.</a:t>
            </a:r>
          </a:p>
          <a:p>
            <a:pPr algn="just">
              <a:buNone/>
            </a:pPr>
            <a:r>
              <a:rPr lang="pt-BR" sz="2400" b="1" dirty="0" smtClean="0">
                <a:latin typeface="Arial" pitchFamily="34" charset="0"/>
                <a:cs typeface="Arial" pitchFamily="34" charset="0"/>
              </a:rPr>
              <a:t>    Meta 5.3: </a:t>
            </a:r>
            <a:r>
              <a:rPr lang="pt-BR" sz="2400" dirty="0" smtClean="0">
                <a:latin typeface="Arial" pitchFamily="34" charset="0"/>
                <a:cs typeface="Arial" pitchFamily="34" charset="0"/>
              </a:rPr>
              <a:t>Orientar 100% das puérperas cadastradas no Programa de Pré-Natal e Puerpério sobre planejamento familiar.</a:t>
            </a:r>
          </a:p>
          <a:p>
            <a:pPr algn="just">
              <a:buNone/>
            </a:pPr>
            <a:endParaRPr lang="pt-BR" sz="2400" dirty="0" smtClean="0">
              <a:latin typeface="Arial" pitchFamily="34" charset="0"/>
              <a:cs typeface="Arial" pitchFamily="34" charset="0"/>
            </a:endParaRPr>
          </a:p>
          <a:p>
            <a:pPr algn="just">
              <a:buNone/>
            </a:pPr>
            <a:r>
              <a:rPr lang="pt-BR" sz="2200" dirty="0" smtClean="0">
                <a:latin typeface="Arial" pitchFamily="34" charset="0"/>
                <a:cs typeface="Arial" pitchFamily="34" charset="0"/>
              </a:rPr>
              <a:t> </a:t>
            </a:r>
          </a:p>
          <a:p>
            <a:pPr algn="just">
              <a:buNone/>
            </a:pPr>
            <a:endParaRPr lang="es-CO" sz="2800" dirty="0">
              <a:latin typeface="Arial" pitchFamily="34" charset="0"/>
              <a:cs typeface="Arial" pitchFamily="34" charset="0"/>
            </a:endParaRPr>
          </a:p>
        </p:txBody>
      </p:sp>
      <p:sp>
        <p:nvSpPr>
          <p:cNvPr id="4" name="Elipse 3"/>
          <p:cNvSpPr/>
          <p:nvPr/>
        </p:nvSpPr>
        <p:spPr>
          <a:xfrm>
            <a:off x="1571604" y="4214818"/>
            <a:ext cx="3857652" cy="2428892"/>
          </a:xfrm>
          <a:prstGeom prst="ellipse">
            <a:avLst/>
          </a:prstGeom>
          <a:ln w="381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pt-BR" sz="2400" b="1" dirty="0" smtClean="0">
                <a:latin typeface="Arial" panose="020B0604020202020204" pitchFamily="34" charset="0"/>
                <a:cs typeface="Arial" panose="020B0604020202020204" pitchFamily="34" charset="0"/>
              </a:rPr>
              <a:t>Para as usuárias avaliadas estas metas atingiram 100% os 3 meses </a:t>
            </a:r>
            <a:endParaRPr lang="pt-BR" sz="2400" b="1" dirty="0">
              <a:latin typeface="Arial" panose="020B0604020202020204" pitchFamily="34" charset="0"/>
              <a:cs typeface="Arial" panose="020B0604020202020204" pitchFamily="34" charset="0"/>
            </a:endParaRPr>
          </a:p>
        </p:txBody>
      </p:sp>
      <p:pic>
        <p:nvPicPr>
          <p:cNvPr id="5" name="13770095" descr="correggere : 3D segno di spunta il simbolo">
            <a:hlinkClick r:id="rId2"/>
          </p:cNvPr>
          <p:cNvPicPr/>
          <p:nvPr/>
        </p:nvPicPr>
        <p:blipFill>
          <a:blip r:embed="rId3" cstate="print"/>
          <a:srcRect/>
          <a:stretch>
            <a:fillRect/>
          </a:stretch>
        </p:blipFill>
        <p:spPr bwMode="auto">
          <a:xfrm>
            <a:off x="5752012" y="4149017"/>
            <a:ext cx="1800200" cy="1600200"/>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0"/>
            <a:ext cx="8229600" cy="1268760"/>
          </a:xfrm>
        </p:spPr>
        <p:txBody>
          <a:bodyPr>
            <a:normAutofit/>
          </a:bodyPr>
          <a:lstStyle/>
          <a:p>
            <a:pPr algn="ctr"/>
            <a:r>
              <a:rPr lang="pt-BR" sz="3200" b="1" dirty="0" smtClean="0">
                <a:solidFill>
                  <a:schemeClr val="tx1"/>
                </a:solidFill>
                <a:latin typeface="Arial" panose="020B0604020202020204" pitchFamily="34" charset="0"/>
                <a:cs typeface="Arial" panose="020B0604020202020204" pitchFamily="34" charset="0"/>
              </a:rPr>
              <a:t>Discussão</a:t>
            </a:r>
            <a:endParaRPr lang="es-ES_tradnl" sz="3200" b="1" dirty="0"/>
          </a:p>
        </p:txBody>
      </p:sp>
      <p:sp>
        <p:nvSpPr>
          <p:cNvPr id="3" name="Espaço Reservado para Conteúdo 2"/>
          <p:cNvSpPr>
            <a:spLocks noGrp="1"/>
          </p:cNvSpPr>
          <p:nvPr>
            <p:ph idx="1"/>
          </p:nvPr>
        </p:nvSpPr>
        <p:spPr>
          <a:xfrm>
            <a:off x="457200" y="1556792"/>
            <a:ext cx="8229600" cy="4767808"/>
          </a:xfrm>
        </p:spPr>
        <p:txBody>
          <a:bodyPr/>
          <a:lstStyle/>
          <a:p>
            <a:pPr algn="just">
              <a:lnSpc>
                <a:spcPct val="90000"/>
              </a:lnSpc>
              <a:buNone/>
            </a:pPr>
            <a:r>
              <a:rPr lang="pt-BR" sz="2800" dirty="0" smtClean="0">
                <a:solidFill>
                  <a:schemeClr val="accent4"/>
                </a:solidFill>
              </a:rPr>
              <a:t>  </a:t>
            </a:r>
            <a:r>
              <a:rPr lang="pt-BR" sz="2800" u="sng" dirty="0" smtClean="0">
                <a:latin typeface="Arial" panose="020B0604020202020204" pitchFamily="34" charset="0"/>
                <a:cs typeface="Arial" panose="020B0604020202020204" pitchFamily="34" charset="0"/>
              </a:rPr>
              <a:t>Importância da intervenção para a equipe</a:t>
            </a:r>
          </a:p>
          <a:p>
            <a:pPr algn="just">
              <a:lnSpc>
                <a:spcPct val="90000"/>
              </a:lnSpc>
              <a:buFont typeface="Wingdings" pitchFamily="2" charset="2"/>
              <a:buChar char="Ø"/>
            </a:pPr>
            <a:r>
              <a:rPr lang="pt-BR" sz="2800" dirty="0" smtClean="0"/>
              <a:t> </a:t>
            </a:r>
            <a:r>
              <a:rPr lang="pt-BR" sz="2400" dirty="0" smtClean="0">
                <a:latin typeface="Arial" pitchFamily="34" charset="0"/>
                <a:cs typeface="Arial" pitchFamily="34" charset="0"/>
              </a:rPr>
              <a:t>A intervenção está incorporado à rotina da equipe e é capaz de absorver estas mudanças e adaptar-se para suprir as necessidades.</a:t>
            </a:r>
          </a:p>
          <a:p>
            <a:pPr algn="just">
              <a:lnSpc>
                <a:spcPct val="90000"/>
              </a:lnSpc>
              <a:buFont typeface="Wingdings" pitchFamily="2" charset="2"/>
              <a:buChar char="Ø"/>
            </a:pPr>
            <a:r>
              <a:rPr lang="pt-BR" sz="2400" dirty="0" smtClean="0">
                <a:latin typeface="Arial" pitchFamily="34" charset="0"/>
                <a:cs typeface="Arial" pitchFamily="34" charset="0"/>
              </a:rPr>
              <a:t> Capacitação da equipe de forma sistemática.</a:t>
            </a:r>
          </a:p>
          <a:p>
            <a:pPr algn="just">
              <a:lnSpc>
                <a:spcPct val="90000"/>
              </a:lnSpc>
              <a:buFont typeface="Wingdings" pitchFamily="2" charset="2"/>
              <a:buChar char="Ø"/>
            </a:pPr>
            <a:r>
              <a:rPr lang="pt-BR" sz="2400" dirty="0" smtClean="0">
                <a:latin typeface="Arial" pitchFamily="34" charset="0"/>
                <a:cs typeface="Arial" pitchFamily="34" charset="0"/>
              </a:rPr>
              <a:t> Definição do papel de cada membro da equipe neste projeto.</a:t>
            </a:r>
          </a:p>
          <a:p>
            <a:pPr algn="just">
              <a:lnSpc>
                <a:spcPct val="90000"/>
              </a:lnSpc>
              <a:buFont typeface="Wingdings" pitchFamily="2" charset="2"/>
              <a:buChar char="Ø"/>
            </a:pPr>
            <a:r>
              <a:rPr lang="pt-BR" sz="2400" dirty="0" smtClean="0">
                <a:latin typeface="Arial" pitchFamily="34" charset="0"/>
                <a:cs typeface="Arial" pitchFamily="34" charset="0"/>
              </a:rPr>
              <a:t> Execução de outras ações programáticas (sem prejuízo para outros grupos populacionais).    </a:t>
            </a:r>
          </a:p>
          <a:p>
            <a:pPr algn="just">
              <a:lnSpc>
                <a:spcPct val="90000"/>
              </a:lnSpc>
              <a:buNone/>
            </a:pPr>
            <a:endParaRPr lang="pt-BR" sz="2400" dirty="0" smtClean="0">
              <a:latin typeface="Arial" pitchFamily="34" charset="0"/>
              <a:cs typeface="Arial" pitchFamily="34" charset="0"/>
            </a:endParaRPr>
          </a:p>
        </p:txBody>
      </p:sp>
    </p:spTree>
  </p:cSld>
  <p:clrMapOvr>
    <a:masterClrMapping/>
  </p:clrMapOvr>
  <p:transition spd="slow">
    <p:newsflash/>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0"/>
            <a:ext cx="8229600" cy="1268760"/>
          </a:xfrm>
        </p:spPr>
        <p:txBody>
          <a:bodyPr>
            <a:normAutofit/>
          </a:bodyPr>
          <a:lstStyle/>
          <a:p>
            <a:pPr algn="ctr"/>
            <a:r>
              <a:rPr lang="pt-BR" sz="3200" b="1" dirty="0" smtClean="0">
                <a:solidFill>
                  <a:schemeClr val="tx1"/>
                </a:solidFill>
                <a:latin typeface="Arial" panose="020B0604020202020204" pitchFamily="34" charset="0"/>
                <a:cs typeface="Arial" panose="020B0604020202020204" pitchFamily="34" charset="0"/>
              </a:rPr>
              <a:t>Discussão</a:t>
            </a:r>
            <a:endParaRPr lang="es-ES_tradnl" sz="3200" b="1" dirty="0"/>
          </a:p>
        </p:txBody>
      </p:sp>
      <p:sp>
        <p:nvSpPr>
          <p:cNvPr id="3" name="Espaço Reservado para Conteúdo 2"/>
          <p:cNvSpPr>
            <a:spLocks noGrp="1"/>
          </p:cNvSpPr>
          <p:nvPr>
            <p:ph idx="1"/>
          </p:nvPr>
        </p:nvSpPr>
        <p:spPr>
          <a:xfrm>
            <a:off x="457200" y="1556792"/>
            <a:ext cx="8229600" cy="4767808"/>
          </a:xfrm>
        </p:spPr>
        <p:txBody>
          <a:bodyPr/>
          <a:lstStyle/>
          <a:p>
            <a:pPr algn="just">
              <a:lnSpc>
                <a:spcPct val="90000"/>
              </a:lnSpc>
              <a:buNone/>
            </a:pPr>
            <a:r>
              <a:rPr lang="pt-BR" sz="2800" dirty="0" smtClean="0">
                <a:solidFill>
                  <a:schemeClr val="accent4"/>
                </a:solidFill>
              </a:rPr>
              <a:t>   </a:t>
            </a:r>
            <a:r>
              <a:rPr lang="pt-BR" sz="2800" u="sng" dirty="0" smtClean="0">
                <a:latin typeface="Arial" panose="020B0604020202020204" pitchFamily="34" charset="0"/>
                <a:cs typeface="Arial" panose="020B0604020202020204" pitchFamily="34" charset="0"/>
              </a:rPr>
              <a:t>Importância da intervenção para o serviço</a:t>
            </a:r>
          </a:p>
          <a:p>
            <a:pPr algn="just">
              <a:buFont typeface="Wingdings" pitchFamily="2" charset="2"/>
              <a:buChar char="Ø"/>
            </a:pPr>
            <a:r>
              <a:rPr lang="pt-BR" sz="2400" dirty="0" smtClean="0">
                <a:latin typeface="Arial" pitchFamily="34" charset="0"/>
                <a:cs typeface="Arial" pitchFamily="34" charset="0"/>
              </a:rPr>
              <a:t>Melhor qualidade dos registros médicos e da equipe de enfermagem.</a:t>
            </a:r>
          </a:p>
          <a:p>
            <a:pPr algn="just">
              <a:buFont typeface="Wingdings" pitchFamily="2" charset="2"/>
              <a:buChar char="Ø"/>
            </a:pPr>
            <a:r>
              <a:rPr lang="pt-BR" sz="2400" dirty="0" smtClean="0">
                <a:latin typeface="Arial" pitchFamily="34" charset="0"/>
                <a:cs typeface="Arial" pitchFamily="34" charset="0"/>
              </a:rPr>
              <a:t>Maior agilidade no pedido e resultado dos exames complementares</a:t>
            </a:r>
          </a:p>
          <a:p>
            <a:pPr algn="just">
              <a:buFont typeface="Wingdings" pitchFamily="2" charset="2"/>
              <a:buChar char="Ø"/>
            </a:pPr>
            <a:r>
              <a:rPr lang="pt-BR" sz="2400" dirty="0" smtClean="0">
                <a:latin typeface="Arial" pitchFamily="34" charset="0"/>
                <a:cs typeface="Arial" pitchFamily="34" charset="0"/>
              </a:rPr>
              <a:t>Maior ênfase na realização do exame ginecológico, exame clínico das mamas, exame do abdome e na estratificação de risco gestacional.</a:t>
            </a:r>
          </a:p>
          <a:p>
            <a:pPr algn="just">
              <a:buFont typeface="Wingdings" pitchFamily="2" charset="2"/>
              <a:buChar char="Ø"/>
            </a:pPr>
            <a:r>
              <a:rPr lang="pt-BR" sz="2400" dirty="0" smtClean="0">
                <a:latin typeface="Arial" pitchFamily="34" charset="0"/>
                <a:cs typeface="Arial" pitchFamily="34" charset="0"/>
              </a:rPr>
              <a:t>Reorganização e reestruturação dos serviços.</a:t>
            </a:r>
          </a:p>
          <a:p>
            <a:pPr algn="just">
              <a:buNone/>
            </a:pPr>
            <a:endParaRPr lang="es-ES_tradnl" dirty="0">
              <a:latin typeface="Arial" pitchFamily="34" charset="0"/>
              <a:cs typeface="Arial" pitchFamily="34" charset="0"/>
            </a:endParaRPr>
          </a:p>
        </p:txBody>
      </p:sp>
    </p:spTree>
  </p:cSld>
  <p:clrMapOvr>
    <a:masterClrMapping/>
  </p:clrMapOvr>
  <p:transition spd="slow">
    <p:newsflash/>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404664"/>
            <a:ext cx="8229600" cy="648072"/>
          </a:xfrm>
        </p:spPr>
        <p:txBody>
          <a:bodyPr>
            <a:normAutofit/>
          </a:bodyPr>
          <a:lstStyle/>
          <a:p>
            <a:pPr algn="ctr"/>
            <a:r>
              <a:rPr lang="pt-BR" sz="3200" b="1" dirty="0" smtClean="0">
                <a:solidFill>
                  <a:schemeClr val="tx1"/>
                </a:solidFill>
                <a:latin typeface="Arial" panose="020B0604020202020204" pitchFamily="34" charset="0"/>
                <a:cs typeface="Arial" panose="020B0604020202020204" pitchFamily="34" charset="0"/>
              </a:rPr>
              <a:t>Discussão</a:t>
            </a:r>
            <a:endParaRPr lang="es-ES_tradnl" sz="3200" dirty="0"/>
          </a:p>
        </p:txBody>
      </p:sp>
      <p:sp>
        <p:nvSpPr>
          <p:cNvPr id="3" name="Espaço Reservado para Conteúdo 2"/>
          <p:cNvSpPr>
            <a:spLocks noGrp="1"/>
          </p:cNvSpPr>
          <p:nvPr>
            <p:ph idx="1"/>
          </p:nvPr>
        </p:nvSpPr>
        <p:spPr>
          <a:xfrm>
            <a:off x="500034" y="1428736"/>
            <a:ext cx="8229600" cy="4389120"/>
          </a:xfrm>
        </p:spPr>
        <p:txBody>
          <a:bodyPr>
            <a:normAutofit/>
          </a:bodyPr>
          <a:lstStyle/>
          <a:p>
            <a:pPr>
              <a:buNone/>
            </a:pPr>
            <a:r>
              <a:rPr lang="pt-BR" sz="2800" dirty="0" smtClean="0">
                <a:latin typeface="Arial" panose="020B0604020202020204" pitchFamily="34" charset="0"/>
                <a:cs typeface="Arial" panose="020B0604020202020204" pitchFamily="34" charset="0"/>
              </a:rPr>
              <a:t>   </a:t>
            </a:r>
            <a:r>
              <a:rPr lang="pt-BR" sz="2800" u="sng" dirty="0" smtClean="0">
                <a:latin typeface="Arial" panose="020B0604020202020204" pitchFamily="34" charset="0"/>
                <a:cs typeface="Arial" panose="020B0604020202020204" pitchFamily="34" charset="0"/>
              </a:rPr>
              <a:t>Importância da intervenção (comunidade)</a:t>
            </a:r>
          </a:p>
          <a:p>
            <a:pPr algn="just">
              <a:buFont typeface="Wingdings" pitchFamily="2" charset="2"/>
              <a:buChar char="Ø"/>
            </a:pPr>
            <a:r>
              <a:rPr lang="pt-BR" sz="2400" dirty="0" smtClean="0">
                <a:latin typeface="Arial" pitchFamily="34" charset="0"/>
                <a:cs typeface="Arial" pitchFamily="34" charset="0"/>
              </a:rPr>
              <a:t>Respondeu de forma positiva às mudanças do cuidado recebido na unidade.</a:t>
            </a:r>
          </a:p>
          <a:p>
            <a:pPr algn="just">
              <a:buFont typeface="Wingdings" pitchFamily="2" charset="2"/>
              <a:buChar char="Ø"/>
            </a:pPr>
            <a:r>
              <a:rPr lang="pt-BR" sz="2400" dirty="0" smtClean="0">
                <a:latin typeface="Arial" pitchFamily="34" charset="0"/>
                <a:cs typeface="Arial" pitchFamily="34" charset="0"/>
              </a:rPr>
              <a:t>Atendimento prioritário as gestantes e puérperas.</a:t>
            </a:r>
          </a:p>
          <a:p>
            <a:pPr algn="just">
              <a:buFont typeface="Wingdings" pitchFamily="2" charset="2"/>
              <a:buChar char="Ø"/>
            </a:pPr>
            <a:r>
              <a:rPr lang="pt-BR" sz="2400" dirty="0" smtClean="0">
                <a:latin typeface="Arial" pitchFamily="34" charset="0"/>
                <a:cs typeface="Arial" pitchFamily="34" charset="0"/>
              </a:rPr>
              <a:t>Reforço junto à gestão da necessidade de contratar  a ginecologista  através do NASF</a:t>
            </a:r>
          </a:p>
          <a:p>
            <a:pPr algn="just">
              <a:buFont typeface="Wingdings" pitchFamily="2" charset="2"/>
              <a:buChar char="Ø"/>
            </a:pPr>
            <a:r>
              <a:rPr lang="pt-BR" sz="2400" dirty="0" smtClean="0">
                <a:latin typeface="Arial" pitchFamily="34" charset="0"/>
                <a:cs typeface="Arial" pitchFamily="34" charset="0"/>
              </a:rPr>
              <a:t> Convidada a participar das educações em saúde através das palestras e folders distribuídos pelas ACS. </a:t>
            </a:r>
          </a:p>
          <a:p>
            <a:pPr algn="just">
              <a:buFont typeface="Wingdings" pitchFamily="2" charset="2"/>
              <a:buChar char="Ø"/>
            </a:pPr>
            <a:r>
              <a:rPr lang="pt-BR" sz="2400" dirty="0" smtClean="0">
                <a:latin typeface="Arial" pitchFamily="34" charset="0"/>
                <a:cs typeface="Arial" pitchFamily="34" charset="0"/>
              </a:rPr>
              <a:t>Melhoria na ampliação da cobertura das usuárias</a:t>
            </a:r>
          </a:p>
          <a:p>
            <a:pPr>
              <a:buFont typeface="Wingdings" pitchFamily="2" charset="2"/>
              <a:buChar char="v"/>
            </a:pPr>
            <a:endParaRPr lang="pt-BR" dirty="0" smtClean="0"/>
          </a:p>
          <a:p>
            <a:pPr>
              <a:buNone/>
            </a:pPr>
            <a:endParaRPr lang="es-ES_tradnl" dirty="0"/>
          </a:p>
        </p:txBody>
      </p:sp>
    </p:spTree>
  </p:cSld>
  <p:clrMapOvr>
    <a:masterClrMapping/>
  </p:clrMapOvr>
  <p:transition spd="slow">
    <p:newsflash/>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564672"/>
          </a:xfrm>
        </p:spPr>
        <p:txBody>
          <a:bodyPr>
            <a:normAutofit/>
          </a:bodyPr>
          <a:lstStyle/>
          <a:p>
            <a:pPr algn="ctr"/>
            <a:r>
              <a:rPr lang="pt-BR" sz="3200" b="1" dirty="0" smtClean="0">
                <a:solidFill>
                  <a:schemeClr val="tx1"/>
                </a:solidFill>
                <a:latin typeface="Arial" panose="020B0604020202020204" pitchFamily="34" charset="0"/>
                <a:cs typeface="Arial" panose="020B0604020202020204" pitchFamily="34" charset="0"/>
              </a:rPr>
              <a:t>Discussão</a:t>
            </a:r>
            <a:endParaRPr lang="es-ES_tradnl" sz="3200" dirty="0"/>
          </a:p>
        </p:txBody>
      </p:sp>
      <p:sp>
        <p:nvSpPr>
          <p:cNvPr id="3" name="Espaço Reservado para Conteúdo 2"/>
          <p:cNvSpPr>
            <a:spLocks noGrp="1"/>
          </p:cNvSpPr>
          <p:nvPr>
            <p:ph idx="1"/>
          </p:nvPr>
        </p:nvSpPr>
        <p:spPr>
          <a:xfrm>
            <a:off x="428596" y="1643050"/>
            <a:ext cx="8229600" cy="4389120"/>
          </a:xfrm>
        </p:spPr>
        <p:txBody>
          <a:bodyPr>
            <a:normAutofit/>
          </a:bodyPr>
          <a:lstStyle/>
          <a:p>
            <a:pPr>
              <a:buNone/>
            </a:pPr>
            <a:r>
              <a:rPr lang="pt-BR" sz="2400" dirty="0" smtClean="0">
                <a:latin typeface="Arial" panose="020B0604020202020204" pitchFamily="34" charset="0"/>
                <a:cs typeface="Arial" panose="020B0604020202020204" pitchFamily="34" charset="0"/>
              </a:rPr>
              <a:t>   </a:t>
            </a:r>
            <a:r>
              <a:rPr lang="pt-BR" sz="2400" u="sng" dirty="0" smtClean="0">
                <a:latin typeface="Arial" panose="020B0604020202020204" pitchFamily="34" charset="0"/>
                <a:cs typeface="Arial" panose="020B0604020202020204" pitchFamily="34" charset="0"/>
              </a:rPr>
              <a:t>Mudança para viabilizar sua continuidade após o término do curso.</a:t>
            </a:r>
          </a:p>
          <a:p>
            <a:pPr algn="just">
              <a:buFont typeface="Wingdings" pitchFamily="2" charset="2"/>
              <a:buChar char="Ø"/>
            </a:pPr>
            <a:r>
              <a:rPr lang="pt-BR" sz="2400" dirty="0" smtClean="0">
                <a:latin typeface="Arial" pitchFamily="34" charset="0"/>
                <a:cs typeface="Arial" pitchFamily="34" charset="0"/>
              </a:rPr>
              <a:t>Necessidade de priorização da atenção das gestantes e puérperas, em especial as de alto risco.</a:t>
            </a:r>
          </a:p>
          <a:p>
            <a:pPr algn="just">
              <a:buFont typeface="Wingdings" pitchFamily="2" charset="2"/>
              <a:buChar char="Ø"/>
            </a:pPr>
            <a:r>
              <a:rPr lang="pt-BR" sz="2400" dirty="0" smtClean="0">
                <a:latin typeface="Arial" pitchFamily="34" charset="0"/>
                <a:cs typeface="Arial" pitchFamily="34" charset="0"/>
              </a:rPr>
              <a:t>Garantir e manter a capacitação de toda equipe de forma sistemática e permanente</a:t>
            </a:r>
          </a:p>
          <a:p>
            <a:pPr algn="just">
              <a:buFont typeface="Wingdings" pitchFamily="2" charset="2"/>
              <a:buChar char="Ø"/>
            </a:pPr>
            <a:r>
              <a:rPr lang="pt-BR" sz="2400" dirty="0" smtClean="0">
                <a:latin typeface="Arial" pitchFamily="34" charset="0"/>
                <a:cs typeface="Arial" pitchFamily="34" charset="0"/>
              </a:rPr>
              <a:t>Melhorar as condições estruturais do local de armazenamento das fichas de acompanhamento/espelho das gestantes e/ou puérperas.</a:t>
            </a:r>
          </a:p>
          <a:p>
            <a:pPr>
              <a:buFont typeface="Wingdings" pitchFamily="2" charset="2"/>
              <a:buChar char="v"/>
            </a:pPr>
            <a:endParaRPr lang="es-ES_tradnl" sz="2400" dirty="0">
              <a:latin typeface="Arial" pitchFamily="34" charset="0"/>
              <a:cs typeface="Arial" pitchFamily="34" charset="0"/>
            </a:endParaRPr>
          </a:p>
        </p:txBody>
      </p:sp>
    </p:spTree>
  </p:cSld>
  <p:clrMapOvr>
    <a:masterClrMapping/>
  </p:clrMapOvr>
  <p:transition spd="slow">
    <p:newsflash/>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908720"/>
            <a:ext cx="8229600" cy="1000132"/>
          </a:xfrm>
        </p:spPr>
        <p:txBody>
          <a:bodyPr>
            <a:noAutofit/>
          </a:bodyPr>
          <a:lstStyle/>
          <a:p>
            <a:pPr algn="ctr"/>
            <a:r>
              <a:rPr lang="pt-BR" sz="3200" b="1" dirty="0" smtClean="0">
                <a:solidFill>
                  <a:schemeClr val="tx1"/>
                </a:solidFill>
                <a:latin typeface="Arial" panose="020B0604020202020204" pitchFamily="34" charset="0"/>
                <a:cs typeface="Arial" panose="020B0604020202020204" pitchFamily="34" charset="0"/>
              </a:rPr>
              <a:t>Reflexão crítica sobre o processo pessoal de aprendizagem</a:t>
            </a:r>
            <a:endParaRPr lang="pt-BR" sz="3200" b="1" dirty="0">
              <a:latin typeface="Arial" pitchFamily="34" charset="0"/>
              <a:cs typeface="Arial" pitchFamily="34" charset="0"/>
            </a:endParaRPr>
          </a:p>
        </p:txBody>
      </p:sp>
      <p:sp>
        <p:nvSpPr>
          <p:cNvPr id="3" name="Espaço Reservado para Conteúdo 2"/>
          <p:cNvSpPr>
            <a:spLocks noGrp="1"/>
          </p:cNvSpPr>
          <p:nvPr>
            <p:ph idx="1"/>
          </p:nvPr>
        </p:nvSpPr>
        <p:spPr>
          <a:xfrm>
            <a:off x="251520" y="2276872"/>
            <a:ext cx="8572560" cy="4000528"/>
          </a:xfrm>
        </p:spPr>
        <p:txBody>
          <a:bodyPr>
            <a:noAutofit/>
          </a:bodyPr>
          <a:lstStyle/>
          <a:p>
            <a:pPr algn="just">
              <a:buNone/>
            </a:pPr>
            <a:r>
              <a:rPr lang="pt-BR" sz="2000" dirty="0" smtClean="0">
                <a:latin typeface="Arial" pitchFamily="34" charset="0"/>
                <a:cs typeface="Arial" pitchFamily="34" charset="0"/>
              </a:rPr>
              <a:t>    	</a:t>
            </a:r>
            <a:r>
              <a:rPr lang="pt-BR" sz="2400" dirty="0" smtClean="0">
                <a:latin typeface="Arial" pitchFamily="34" charset="0"/>
                <a:cs typeface="Arial" pitchFamily="34" charset="0"/>
              </a:rPr>
              <a:t>Ao inicio do curso não entendia a importância nem a necessidade de realizar o curso, mas com o decorrer do tempo soube como é que funciona o SUS no Brasil e do comportamento dos indicadores e problemas de saúde, que mais incidem na população e que podemos fazer algo para solucioná-los. </a:t>
            </a:r>
          </a:p>
        </p:txBody>
      </p:sp>
    </p:spTree>
  </p:cSld>
  <p:clrMapOvr>
    <a:masterClrMapping/>
  </p:clrMapOvr>
  <p:transition spd="slow">
    <p:newsflash/>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620688"/>
            <a:ext cx="8643998" cy="928694"/>
          </a:xfrm>
        </p:spPr>
        <p:txBody>
          <a:bodyPr>
            <a:noAutofit/>
          </a:bodyPr>
          <a:lstStyle/>
          <a:p>
            <a:pPr algn="ctr"/>
            <a:r>
              <a:rPr lang="pt-BR" sz="3200" b="1" dirty="0" smtClean="0">
                <a:solidFill>
                  <a:schemeClr val="tx1"/>
                </a:solidFill>
                <a:latin typeface="Arial" panose="020B0604020202020204" pitchFamily="34" charset="0"/>
                <a:cs typeface="Arial" panose="020B0604020202020204" pitchFamily="34" charset="0"/>
              </a:rPr>
              <a:t>Reflexão crítica sobre o processo pessoal de aprendizagem</a:t>
            </a:r>
            <a:endParaRPr lang="pt-BR" sz="3200" dirty="0"/>
          </a:p>
        </p:txBody>
      </p:sp>
      <p:graphicFrame>
        <p:nvGraphicFramePr>
          <p:cNvPr id="6" name="Espaço Reservado para Conteúdo 5"/>
          <p:cNvGraphicFramePr>
            <a:graphicFrameLocks noGrp="1"/>
          </p:cNvGraphicFramePr>
          <p:nvPr>
            <p:ph idx="1"/>
            <p:extLst>
              <p:ext uri="{D42A27DB-BD31-4B8C-83A1-F6EECF244321}">
                <p14:modId xmlns="" xmlns:p14="http://schemas.microsoft.com/office/powerpoint/2010/main" val="1029781315"/>
              </p:ext>
            </p:extLst>
          </p:nvPr>
        </p:nvGraphicFramePr>
        <p:xfrm>
          <a:off x="467544" y="1844824"/>
          <a:ext cx="8229600" cy="4895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newsflash/>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404664"/>
            <a:ext cx="8572560" cy="1071570"/>
          </a:xfrm>
        </p:spPr>
        <p:txBody>
          <a:bodyPr>
            <a:normAutofit/>
          </a:bodyPr>
          <a:lstStyle/>
          <a:p>
            <a:pPr algn="ctr"/>
            <a:r>
              <a:rPr lang="pt-BR" sz="3200" b="1" dirty="0" smtClean="0">
                <a:solidFill>
                  <a:schemeClr val="tx1"/>
                </a:solidFill>
                <a:latin typeface="Arial" panose="020B0604020202020204" pitchFamily="34" charset="0"/>
                <a:cs typeface="Arial" panose="020B0604020202020204" pitchFamily="34" charset="0"/>
              </a:rPr>
              <a:t>Reflexão crítica sobre o processo pessoal de aprendizagem</a:t>
            </a:r>
            <a:endParaRPr lang="pt-BR" sz="3200" dirty="0"/>
          </a:p>
        </p:txBody>
      </p:sp>
      <p:graphicFrame>
        <p:nvGraphicFramePr>
          <p:cNvPr id="4" name="Espaço Reservado para Conteúdo 3"/>
          <p:cNvGraphicFramePr>
            <a:graphicFrameLocks noGrp="1"/>
          </p:cNvGraphicFramePr>
          <p:nvPr>
            <p:ph idx="1"/>
            <p:extLst>
              <p:ext uri="{D42A27DB-BD31-4B8C-83A1-F6EECF244321}">
                <p14:modId xmlns="" xmlns:p14="http://schemas.microsoft.com/office/powerpoint/2010/main" val="1438508650"/>
              </p:ext>
            </p:extLst>
          </p:nvPr>
        </p:nvGraphicFramePr>
        <p:xfrm>
          <a:off x="179512" y="1700808"/>
          <a:ext cx="8715375" cy="4895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8596" y="142852"/>
            <a:ext cx="8229600" cy="928694"/>
          </a:xfrm>
        </p:spPr>
        <p:txBody>
          <a:bodyPr>
            <a:normAutofit/>
          </a:bodyPr>
          <a:lstStyle/>
          <a:p>
            <a:pPr algn="ctr"/>
            <a:r>
              <a:rPr lang="pt-BR" sz="3200" b="1" dirty="0" smtClean="0">
                <a:solidFill>
                  <a:schemeClr val="tx1"/>
                </a:solidFill>
                <a:latin typeface="Arial" pitchFamily="34" charset="0"/>
                <a:cs typeface="Arial" pitchFamily="34" charset="0"/>
              </a:rPr>
              <a:t>Introdução</a:t>
            </a:r>
            <a:endParaRPr lang="pt-BR" sz="3200" b="1" dirty="0">
              <a:solidFill>
                <a:schemeClr val="tx1"/>
              </a:solidFill>
              <a:latin typeface="Arial" pitchFamily="34" charset="0"/>
              <a:cs typeface="Arial" pitchFamily="34" charset="0"/>
            </a:endParaRPr>
          </a:p>
        </p:txBody>
      </p:sp>
      <p:sp>
        <p:nvSpPr>
          <p:cNvPr id="3" name="Espaço Reservado para Conteúdo 2"/>
          <p:cNvSpPr>
            <a:spLocks noGrp="1"/>
          </p:cNvSpPr>
          <p:nvPr>
            <p:ph idx="1"/>
          </p:nvPr>
        </p:nvSpPr>
        <p:spPr>
          <a:xfrm>
            <a:off x="323528" y="1628800"/>
            <a:ext cx="8572592" cy="4857784"/>
          </a:xfrm>
        </p:spPr>
        <p:txBody>
          <a:bodyPr>
            <a:normAutofit lnSpcReduction="10000"/>
          </a:bodyPr>
          <a:lstStyle/>
          <a:p>
            <a:pPr algn="just">
              <a:lnSpc>
                <a:spcPct val="150000"/>
              </a:lnSpc>
            </a:pPr>
            <a:r>
              <a:rPr lang="pt-BR" sz="2400" dirty="0" smtClean="0">
                <a:latin typeface="Arial" pitchFamily="34" charset="0"/>
                <a:cs typeface="Arial" pitchFamily="34" charset="0"/>
              </a:rPr>
              <a:t>O município de Ivorá/RS possui 2.156 habitantes (IBGE, 2010) sendo que 90% são descendentes de italianos e 10% descendentes de outras etnias. </a:t>
            </a:r>
          </a:p>
          <a:p>
            <a:pPr algn="just">
              <a:lnSpc>
                <a:spcPct val="150000"/>
              </a:lnSpc>
            </a:pPr>
            <a:r>
              <a:rPr lang="pt-BR" sz="2400" dirty="0" smtClean="0">
                <a:latin typeface="Arial" pitchFamily="34" charset="0"/>
                <a:cs typeface="Arial" pitchFamily="34" charset="0"/>
              </a:rPr>
              <a:t>Inicialmente designada como Núcleo Norte, por estar localizada ao norte de Silveira Martins, em 1939 foi nomeada Ivorá, nome indígena que significa   Rio da Pedra Formosa, por sugestão do Instituto Histórico Geográfico do Estado.</a:t>
            </a:r>
            <a:endParaRPr lang="es-CO" sz="2400" dirty="0" smtClean="0">
              <a:latin typeface="Arial" pitchFamily="34" charset="0"/>
              <a:cs typeface="Arial" pitchFamily="34" charset="0"/>
            </a:endParaRPr>
          </a:p>
          <a:p>
            <a:pPr algn="just">
              <a:buNone/>
            </a:pPr>
            <a:r>
              <a:rPr lang="pt-BR" sz="2800" dirty="0" smtClean="0">
                <a:latin typeface="Arial" pitchFamily="34" charset="0"/>
                <a:cs typeface="Arial" pitchFamily="34" charset="0"/>
              </a:rPr>
              <a:t> </a:t>
            </a:r>
          </a:p>
        </p:txBody>
      </p:sp>
    </p:spTree>
  </p:cSld>
  <p:clrMapOvr>
    <a:masterClrMapping/>
  </p:clrMapOvr>
  <p:transition spd="slow">
    <p:newsflash/>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7158" y="214290"/>
            <a:ext cx="8229600" cy="1143000"/>
          </a:xfrm>
        </p:spPr>
        <p:txBody>
          <a:bodyPr>
            <a:normAutofit/>
          </a:bodyPr>
          <a:lstStyle/>
          <a:p>
            <a:pPr algn="ctr"/>
            <a:r>
              <a:rPr lang="pt-BR" sz="3200" b="1" dirty="0" smtClean="0">
                <a:solidFill>
                  <a:schemeClr val="tx1"/>
                </a:solidFill>
                <a:latin typeface="Arial" pitchFamily="34" charset="0"/>
                <a:cs typeface="Arial" pitchFamily="34" charset="0"/>
              </a:rPr>
              <a:t>Referências:</a:t>
            </a:r>
            <a:endParaRPr lang="pt-BR" sz="3200" b="1" dirty="0">
              <a:solidFill>
                <a:schemeClr val="tx1"/>
              </a:solidFill>
              <a:latin typeface="Arial" pitchFamily="34" charset="0"/>
              <a:cs typeface="Arial" pitchFamily="34" charset="0"/>
            </a:endParaRPr>
          </a:p>
        </p:txBody>
      </p:sp>
      <p:sp>
        <p:nvSpPr>
          <p:cNvPr id="3" name="Espaço Reservado para Conteúdo 2"/>
          <p:cNvSpPr>
            <a:spLocks noGrp="1"/>
          </p:cNvSpPr>
          <p:nvPr>
            <p:ph idx="1"/>
          </p:nvPr>
        </p:nvSpPr>
        <p:spPr>
          <a:xfrm>
            <a:off x="357158" y="1643050"/>
            <a:ext cx="8229600" cy="4389120"/>
          </a:xfrm>
        </p:spPr>
        <p:txBody>
          <a:bodyPr>
            <a:normAutofit/>
          </a:bodyPr>
          <a:lstStyle/>
          <a:p>
            <a:pPr algn="just"/>
            <a:r>
              <a:rPr lang="pt-BR" sz="2400" dirty="0" smtClean="0">
                <a:latin typeface="Arial" pitchFamily="34" charset="0"/>
                <a:cs typeface="Arial" pitchFamily="34" charset="0"/>
              </a:rPr>
              <a:t>BRASIL. Ministério da Saúde. Cadernos de Atenção Básica, no 32: atenção ao pré-natal de baixo risco.Brasília: Ministério da Saúde, 2012.</a:t>
            </a:r>
          </a:p>
          <a:p>
            <a:pPr algn="just">
              <a:buNone/>
            </a:pPr>
            <a:r>
              <a:rPr lang="pt-BR" sz="2400" dirty="0" smtClean="0">
                <a:latin typeface="Arial" pitchFamily="34" charset="0"/>
                <a:cs typeface="Arial" pitchFamily="34" charset="0"/>
              </a:rPr>
              <a:t> </a:t>
            </a:r>
          </a:p>
          <a:p>
            <a:pPr algn="just"/>
            <a:r>
              <a:rPr lang="pt-BR" sz="2400" dirty="0" smtClean="0">
                <a:latin typeface="Arial" pitchFamily="34" charset="0"/>
                <a:cs typeface="Arial" pitchFamily="34" charset="0"/>
              </a:rPr>
              <a:t>BRASIL. Ministério da Saúde. </a:t>
            </a:r>
            <a:r>
              <a:rPr lang="pt-BR" sz="2400" b="1" dirty="0" smtClean="0">
                <a:latin typeface="Arial" pitchFamily="34" charset="0"/>
                <a:cs typeface="Arial" pitchFamily="34" charset="0"/>
              </a:rPr>
              <a:t>Pré-natal e puerpério</a:t>
            </a:r>
            <a:r>
              <a:rPr lang="pt-BR" sz="2400" dirty="0" smtClean="0">
                <a:latin typeface="Arial" pitchFamily="34" charset="0"/>
                <a:cs typeface="Arial" pitchFamily="34" charset="0"/>
              </a:rPr>
              <a:t>: atenção qualificada e humanizada. Brasília: Ministério da Saúde, 2006b, 160 p.</a:t>
            </a:r>
          </a:p>
          <a:p>
            <a:pPr algn="just">
              <a:buNone/>
            </a:pPr>
            <a:r>
              <a:rPr lang="pt-BR" sz="2400" dirty="0" smtClean="0">
                <a:latin typeface="Arial" pitchFamily="34" charset="0"/>
                <a:cs typeface="Arial" pitchFamily="34" charset="0"/>
              </a:rPr>
              <a:t> </a:t>
            </a:r>
          </a:p>
          <a:p>
            <a:pPr algn="just"/>
            <a:r>
              <a:rPr lang="pt-BR" sz="2400" dirty="0" smtClean="0">
                <a:latin typeface="Arial" pitchFamily="34" charset="0"/>
                <a:cs typeface="Arial" pitchFamily="34" charset="0"/>
              </a:rPr>
              <a:t>Fonte: IBGE. Censos Demográficos do Brasil 2010. NEPO/UNICAMP</a:t>
            </a:r>
          </a:p>
          <a:p>
            <a:endParaRPr lang="pt-BR" sz="2400" dirty="0">
              <a:latin typeface="Arial" pitchFamily="34" charset="0"/>
              <a:cs typeface="Arial" pitchFamily="34" charset="0"/>
            </a:endParaRPr>
          </a:p>
        </p:txBody>
      </p:sp>
    </p:spTree>
  </p:cSld>
  <p:clrMapOvr>
    <a:masterClrMapping/>
  </p:clrMapOvr>
  <p:transition spd="slow">
    <p:newsflash/>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71472" y="142852"/>
            <a:ext cx="8229600" cy="928670"/>
          </a:xfrm>
        </p:spPr>
        <p:txBody>
          <a:bodyPr>
            <a:noAutofit/>
          </a:bodyPr>
          <a:lstStyle/>
          <a:p>
            <a:pPr algn="ctr"/>
            <a:r>
              <a:rPr lang="pt-BR" sz="3200" b="1" dirty="0" smtClean="0">
                <a:latin typeface="Arial" pitchFamily="34" charset="0"/>
                <a:cs typeface="Arial" pitchFamily="34" charset="0"/>
              </a:rPr>
              <a:t>Momentos que mais adorei durante a intervenção</a:t>
            </a:r>
            <a:endParaRPr lang="pt-BR" sz="3200" b="1" dirty="0">
              <a:latin typeface="Arial" pitchFamily="34" charset="0"/>
              <a:cs typeface="Arial" pitchFamily="34" charset="0"/>
            </a:endParaRPr>
          </a:p>
        </p:txBody>
      </p:sp>
      <p:pic>
        <p:nvPicPr>
          <p:cNvPr id="4" name="Espaço Reservado para Conteúdo 3" descr="C:\Users\Microsoft User\Pictures\recientes no posto\20150522_140844.jpg"/>
          <p:cNvPicPr>
            <a:picLocks noGrp="1"/>
          </p:cNvPicPr>
          <p:nvPr>
            <p:ph idx="1"/>
          </p:nvPr>
        </p:nvPicPr>
        <p:blipFill>
          <a:blip r:embed="rId2"/>
          <a:stretch>
            <a:fillRect/>
          </a:stretch>
        </p:blipFill>
        <p:spPr bwMode="auto">
          <a:xfrm>
            <a:off x="642910" y="1214423"/>
            <a:ext cx="7643866" cy="5286412"/>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icrosoft User\Pictures\recientes no posto\20150527_151750.jpg"/>
          <p:cNvPicPr>
            <a:picLocks noGrp="1" noChangeAspect="1" noChangeArrowheads="1"/>
          </p:cNvPicPr>
          <p:nvPr>
            <p:ph idx="1"/>
          </p:nvPr>
        </p:nvPicPr>
        <p:blipFill>
          <a:blip r:embed="rId2"/>
          <a:srcRect/>
          <a:stretch>
            <a:fillRect/>
          </a:stretch>
        </p:blipFill>
        <p:spPr bwMode="auto">
          <a:xfrm>
            <a:off x="1000100" y="79744"/>
            <a:ext cx="6786610" cy="6638498"/>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descr="C:\Users\Microsoft User\Pictures\recientes no posto\20150429_154455~2.jpg"/>
          <p:cNvPicPr>
            <a:picLocks noGrp="1"/>
          </p:cNvPicPr>
          <p:nvPr>
            <p:ph idx="1"/>
          </p:nvPr>
        </p:nvPicPr>
        <p:blipFill>
          <a:blip r:embed="rId2"/>
          <a:srcRect/>
          <a:stretch>
            <a:fillRect/>
          </a:stretch>
        </p:blipFill>
        <p:spPr bwMode="auto">
          <a:xfrm>
            <a:off x="785786" y="285728"/>
            <a:ext cx="7643866" cy="6357982"/>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chiquitica\Pictures\interiorizaçao.jpg"/>
          <p:cNvPicPr>
            <a:picLocks noGrp="1" noChangeAspect="1" noChangeArrowheads="1"/>
          </p:cNvPicPr>
          <p:nvPr>
            <p:ph idx="1"/>
          </p:nvPr>
        </p:nvPicPr>
        <p:blipFill>
          <a:blip r:embed="rId2" cstate="print"/>
          <a:srcRect/>
          <a:stretch>
            <a:fillRect/>
          </a:stretch>
        </p:blipFill>
        <p:spPr bwMode="auto">
          <a:xfrm>
            <a:off x="285720" y="357167"/>
            <a:ext cx="8643998" cy="6215106"/>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4348" y="2714620"/>
            <a:ext cx="8229600" cy="1071570"/>
          </a:xfrm>
        </p:spPr>
        <p:txBody>
          <a:bodyPr>
            <a:noAutofit/>
          </a:bodyPr>
          <a:lstStyle/>
          <a:p>
            <a:pPr algn="ctr"/>
            <a:r>
              <a:rPr lang="pt-BR" sz="4400" b="1" dirty="0" smtClean="0">
                <a:latin typeface="Arial" pitchFamily="34" charset="0"/>
                <a:cs typeface="Arial" pitchFamily="34" charset="0"/>
              </a:rPr>
              <a:t>OBRIGADA</a:t>
            </a:r>
            <a:endParaRPr lang="pt-BR" sz="4400" b="1" dirty="0"/>
          </a:p>
        </p:txBody>
      </p:sp>
    </p:spTree>
  </p:cSld>
  <p:clrMapOvr>
    <a:masterClrMapping/>
  </p:clrMapOvr>
  <p:transition spd="slow">
    <p:newsflash/>
    <p:sndAc>
      <p:stSnd loop="1">
        <p:snd r:embed="rId2" name="applause.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p:cNvPicPr>
          <p:nvPr>
            <p:ph idx="1"/>
          </p:nvPr>
        </p:nvPicPr>
        <p:blipFill>
          <a:blip r:embed="rId2" cstate="print"/>
          <a:srcRect/>
          <a:stretch>
            <a:fillRect/>
          </a:stretch>
        </p:blipFill>
        <p:spPr bwMode="auto">
          <a:xfrm>
            <a:off x="323528" y="1052736"/>
            <a:ext cx="8643998" cy="5304082"/>
          </a:xfrm>
          <a:prstGeom prst="rect">
            <a:avLst/>
          </a:prstGeom>
          <a:noFill/>
          <a:ln w="9525">
            <a:noFill/>
            <a:round/>
            <a:headEnd/>
            <a:tailEnd/>
          </a:ln>
          <a:effectLst/>
        </p:spPr>
      </p:pic>
    </p:spTree>
  </p:cSld>
  <p:clrMapOvr>
    <a:masterClrMapping/>
  </p:clrMapOvr>
  <p:transition spd="slow">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8596" y="428604"/>
            <a:ext cx="8229600" cy="654032"/>
          </a:xfrm>
        </p:spPr>
        <p:txBody>
          <a:bodyPr>
            <a:normAutofit/>
          </a:bodyPr>
          <a:lstStyle/>
          <a:p>
            <a:pPr algn="ctr"/>
            <a:r>
              <a:rPr lang="pt-BR" sz="3200" b="1" dirty="0" smtClean="0">
                <a:solidFill>
                  <a:schemeClr val="tx1"/>
                </a:solidFill>
                <a:latin typeface="Arial" pitchFamily="34" charset="0"/>
                <a:cs typeface="Arial" pitchFamily="34" charset="0"/>
              </a:rPr>
              <a:t>Introdução</a:t>
            </a:r>
            <a:endParaRPr lang="pt-BR" sz="3200" b="1" dirty="0">
              <a:solidFill>
                <a:schemeClr val="tx1"/>
              </a:solidFill>
              <a:latin typeface="Arial" pitchFamily="34" charset="0"/>
              <a:cs typeface="Arial" pitchFamily="34" charset="0"/>
            </a:endParaRPr>
          </a:p>
        </p:txBody>
      </p:sp>
      <p:sp>
        <p:nvSpPr>
          <p:cNvPr id="3" name="Espaço Reservado para Conteúdo 2"/>
          <p:cNvSpPr>
            <a:spLocks noGrp="1"/>
          </p:cNvSpPr>
          <p:nvPr>
            <p:ph idx="1"/>
          </p:nvPr>
        </p:nvSpPr>
        <p:spPr>
          <a:xfrm>
            <a:off x="285720" y="1285860"/>
            <a:ext cx="8644030" cy="5286412"/>
          </a:xfrm>
        </p:spPr>
        <p:txBody>
          <a:bodyPr>
            <a:normAutofit/>
          </a:bodyPr>
          <a:lstStyle/>
          <a:p>
            <a:pPr algn="just">
              <a:lnSpc>
                <a:spcPct val="150000"/>
              </a:lnSpc>
            </a:pPr>
            <a:r>
              <a:rPr lang="pt-BR" sz="2400" dirty="0" smtClean="0">
                <a:latin typeface="Arial" pitchFamily="34" charset="0"/>
                <a:cs typeface="Arial" pitchFamily="34" charset="0"/>
              </a:rPr>
              <a:t>Existe apenas uma UBS em São José, urbana que atende toda a população do município e dos municípios vizinhos.</a:t>
            </a:r>
          </a:p>
          <a:p>
            <a:pPr algn="just">
              <a:lnSpc>
                <a:spcPct val="150000"/>
              </a:lnSpc>
            </a:pPr>
            <a:endParaRPr lang="pt-BR" sz="2400" dirty="0" smtClean="0">
              <a:latin typeface="Arial" pitchFamily="34" charset="0"/>
              <a:cs typeface="Arial" pitchFamily="34" charset="0"/>
            </a:endParaRPr>
          </a:p>
          <a:p>
            <a:pPr algn="just">
              <a:lnSpc>
                <a:spcPct val="150000"/>
              </a:lnSpc>
            </a:pPr>
            <a:r>
              <a:rPr lang="pt-BR" sz="2400" dirty="0" smtClean="0">
                <a:latin typeface="Arial" pitchFamily="34" charset="0"/>
                <a:cs typeface="Arial" pitchFamily="34" charset="0"/>
              </a:rPr>
              <a:t>Temos uma ESF, com 5 ACS, 3 médicos clínicos gerais, 1 cirurgião-dentista, 1 auxiliar de consultório dentário, 2 técnicas de enfermagem, 1 farmacêutica, 2 estagiárias, 1 auxiliar administrativa, 1 telefonista e 1 servente (faxineira).</a:t>
            </a:r>
          </a:p>
        </p:txBody>
      </p:sp>
    </p:spTree>
  </p:cSld>
  <p:clrMapOvr>
    <a:masterClrMapping/>
  </p:clrMapOvr>
  <p:transition spd="slow">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icrosoft User\Pictures\20150727_160806.jpg"/>
          <p:cNvPicPr>
            <a:picLocks noGrp="1" noChangeAspect="1" noChangeArrowheads="1"/>
          </p:cNvPicPr>
          <p:nvPr>
            <p:ph idx="1"/>
          </p:nvPr>
        </p:nvPicPr>
        <p:blipFill>
          <a:blip r:embed="rId2"/>
          <a:srcRect/>
          <a:stretch>
            <a:fillRect/>
          </a:stretch>
        </p:blipFill>
        <p:spPr bwMode="auto">
          <a:xfrm>
            <a:off x="899592" y="908720"/>
            <a:ext cx="7786034" cy="5446958"/>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0034" y="285728"/>
            <a:ext cx="8229600" cy="654032"/>
          </a:xfrm>
        </p:spPr>
        <p:txBody>
          <a:bodyPr>
            <a:normAutofit/>
          </a:bodyPr>
          <a:lstStyle/>
          <a:p>
            <a:pPr algn="ctr"/>
            <a:r>
              <a:rPr lang="pt-BR" sz="3200" b="1" dirty="0" smtClean="0">
                <a:solidFill>
                  <a:schemeClr val="tx1"/>
                </a:solidFill>
                <a:latin typeface="Arial" pitchFamily="34" charset="0"/>
                <a:cs typeface="Arial" pitchFamily="34" charset="0"/>
              </a:rPr>
              <a:t>Introdução</a:t>
            </a:r>
            <a:endParaRPr lang="pt-BR" sz="3200" b="1" dirty="0">
              <a:solidFill>
                <a:schemeClr val="tx1"/>
              </a:solidFill>
              <a:latin typeface="Arial" pitchFamily="34" charset="0"/>
              <a:cs typeface="Arial" pitchFamily="34" charset="0"/>
            </a:endParaRPr>
          </a:p>
        </p:txBody>
      </p:sp>
      <p:sp>
        <p:nvSpPr>
          <p:cNvPr id="3" name="Espaço Reservado para Conteúdo 2"/>
          <p:cNvSpPr>
            <a:spLocks noGrp="1"/>
          </p:cNvSpPr>
          <p:nvPr>
            <p:ph idx="1"/>
          </p:nvPr>
        </p:nvSpPr>
        <p:spPr>
          <a:xfrm>
            <a:off x="285720" y="1428736"/>
            <a:ext cx="8572560" cy="5000660"/>
          </a:xfrm>
        </p:spPr>
        <p:txBody>
          <a:bodyPr>
            <a:normAutofit/>
          </a:bodyPr>
          <a:lstStyle/>
          <a:p>
            <a:pPr algn="just">
              <a:lnSpc>
                <a:spcPct val="150000"/>
              </a:lnSpc>
            </a:pPr>
            <a:r>
              <a:rPr lang="pt-BR" sz="2400" dirty="0" smtClean="0">
                <a:latin typeface="Arial" pitchFamily="34" charset="0"/>
                <a:cs typeface="Arial" pitchFamily="34" charset="0"/>
              </a:rPr>
              <a:t>Antes da intervenção tínhamos 28% (9) de cobertura para pré-natal e 42% (11) para puerpério, segundo caderno de ações programáticas. </a:t>
            </a:r>
          </a:p>
          <a:p>
            <a:pPr algn="just">
              <a:lnSpc>
                <a:spcPct val="150000"/>
              </a:lnSpc>
            </a:pPr>
            <a:r>
              <a:rPr lang="pt-BR" sz="2400" dirty="0" smtClean="0">
                <a:latin typeface="Arial" pitchFamily="34" charset="0"/>
                <a:cs typeface="Arial" pitchFamily="34" charset="0"/>
              </a:rPr>
              <a:t>A meta estipulada foi aumentar de 28% para 50% para pré-natal e de 42% para 80% para puerpério.</a:t>
            </a:r>
            <a:endParaRPr lang="pt-BR" sz="2400" dirty="0">
              <a:latin typeface="Arial" pitchFamily="34" charset="0"/>
              <a:cs typeface="Arial" pitchFamily="34" charset="0"/>
            </a:endParaRPr>
          </a:p>
          <a:p>
            <a:pPr algn="just">
              <a:lnSpc>
                <a:spcPct val="150000"/>
              </a:lnSpc>
            </a:pPr>
            <a:r>
              <a:rPr lang="pt-BR" sz="2400" dirty="0" smtClean="0">
                <a:latin typeface="Arial" pitchFamily="34" charset="0"/>
                <a:cs typeface="Arial" pitchFamily="34" charset="0"/>
              </a:rPr>
              <a:t>O projeto de intervenção será uma estratégia fundamental para ampliação da cobertura e melhorar a situação da atenção a saúde de nossa população. </a:t>
            </a:r>
          </a:p>
        </p:txBody>
      </p:sp>
    </p:spTree>
  </p:cSld>
  <p:clrMapOvr>
    <a:masterClrMapping/>
  </p:clrMapOvr>
  <p:transition spd="slow">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867524"/>
          </a:xfrm>
        </p:spPr>
        <p:txBody>
          <a:bodyPr>
            <a:normAutofit/>
          </a:bodyPr>
          <a:lstStyle/>
          <a:p>
            <a:pPr algn="ctr"/>
            <a:r>
              <a:rPr lang="pt-BR" sz="3200" b="1" dirty="0" smtClean="0">
                <a:solidFill>
                  <a:schemeClr val="tx1"/>
                </a:solidFill>
                <a:latin typeface="Arial" pitchFamily="34" charset="0"/>
                <a:cs typeface="Arial" pitchFamily="34" charset="0"/>
              </a:rPr>
              <a:t>Objetivo Geral</a:t>
            </a:r>
            <a:endParaRPr lang="pt-BR" sz="3200" b="1" dirty="0">
              <a:solidFill>
                <a:schemeClr val="tx1"/>
              </a:solidFill>
              <a:latin typeface="Arial" pitchFamily="34" charset="0"/>
              <a:cs typeface="Arial" pitchFamily="34" charset="0"/>
            </a:endParaRPr>
          </a:p>
        </p:txBody>
      </p:sp>
      <p:sp>
        <p:nvSpPr>
          <p:cNvPr id="3" name="Espaço Reservado para Conteúdo 2"/>
          <p:cNvSpPr>
            <a:spLocks noGrp="1"/>
          </p:cNvSpPr>
          <p:nvPr>
            <p:ph idx="1"/>
          </p:nvPr>
        </p:nvSpPr>
        <p:spPr>
          <a:xfrm>
            <a:off x="611560" y="2492896"/>
            <a:ext cx="8229600" cy="2088232"/>
          </a:xfrm>
        </p:spPr>
        <p:style>
          <a:lnRef idx="1">
            <a:schemeClr val="accent3"/>
          </a:lnRef>
          <a:fillRef idx="2">
            <a:schemeClr val="accent3"/>
          </a:fillRef>
          <a:effectRef idx="1">
            <a:schemeClr val="accent3"/>
          </a:effectRef>
          <a:fontRef idx="minor">
            <a:schemeClr val="dk1"/>
          </a:fontRef>
        </p:style>
        <p:txBody>
          <a:bodyPr>
            <a:normAutofit/>
          </a:bodyPr>
          <a:lstStyle/>
          <a:p>
            <a:pPr algn="ctr">
              <a:lnSpc>
                <a:spcPct val="150000"/>
              </a:lnSpc>
              <a:buNone/>
            </a:pPr>
            <a:r>
              <a:rPr lang="pt-BR" sz="2800" dirty="0" smtClean="0">
                <a:latin typeface="Arial" pitchFamily="34" charset="0"/>
                <a:cs typeface="Arial" pitchFamily="34" charset="0"/>
              </a:rPr>
              <a:t>   </a:t>
            </a:r>
            <a:r>
              <a:rPr lang="pt-BR" sz="2400" dirty="0" smtClean="0">
                <a:latin typeface="Arial" pitchFamily="34" charset="0"/>
                <a:cs typeface="Arial" pitchFamily="34" charset="0"/>
              </a:rPr>
              <a:t>O projeto de intervenção teve como objetivo geral qualificar e melhorar a atenção ao Pré-natal e Puerpério, no PSF São José do município de Ivorá / RS.</a:t>
            </a:r>
            <a:endParaRPr lang="pt-BR" sz="2400" dirty="0">
              <a:latin typeface="Arial" pitchFamily="34" charset="0"/>
              <a:cs typeface="Arial" pitchFamily="34" charset="0"/>
            </a:endParaRPr>
          </a:p>
        </p:txBody>
      </p:sp>
    </p:spTree>
  </p:cSld>
  <p:clrMapOvr>
    <a:masterClrMapping/>
  </p:clrMapOvr>
  <p:transition spd="slow">
    <p:newsflash/>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xo">
  <a:themeElements>
    <a:clrScheme name="Flux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x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x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1626</TotalTime>
  <Words>1952</Words>
  <Application>Microsoft Office PowerPoint</Application>
  <PresentationFormat>Apresentação na tela (4:3)</PresentationFormat>
  <Paragraphs>247</Paragraphs>
  <Slides>45</Slides>
  <Notes>0</Notes>
  <HiddenSlides>0</HiddenSlides>
  <MMClips>0</MMClips>
  <ScaleCrop>false</ScaleCrop>
  <HeadingPairs>
    <vt:vector size="4" baseType="variant">
      <vt:variant>
        <vt:lpstr>Tema</vt:lpstr>
      </vt:variant>
      <vt:variant>
        <vt:i4>1</vt:i4>
      </vt:variant>
      <vt:variant>
        <vt:lpstr>Títulos de slides</vt:lpstr>
      </vt:variant>
      <vt:variant>
        <vt:i4>45</vt:i4>
      </vt:variant>
    </vt:vector>
  </HeadingPairs>
  <TitlesOfParts>
    <vt:vector size="46" baseType="lpstr">
      <vt:lpstr>Fluxo</vt:lpstr>
      <vt:lpstr>Slide 1</vt:lpstr>
      <vt:lpstr>Slide 2</vt:lpstr>
      <vt:lpstr>Introdução</vt:lpstr>
      <vt:lpstr>Introdução</vt:lpstr>
      <vt:lpstr>Slide 5</vt:lpstr>
      <vt:lpstr>Introdução</vt:lpstr>
      <vt:lpstr>Slide 7</vt:lpstr>
      <vt:lpstr>Introdução</vt:lpstr>
      <vt:lpstr>Objetivo Geral</vt:lpstr>
      <vt:lpstr>Slide 10</vt:lpstr>
      <vt:lpstr>Metodologia</vt:lpstr>
      <vt:lpstr>Metodologia</vt:lpstr>
      <vt:lpstr>Metodologia</vt:lpstr>
      <vt:lpstr>Logística</vt:lpstr>
      <vt:lpstr>Logística</vt:lpstr>
      <vt:lpstr>Resultados Pré-natal e Puerpério</vt:lpstr>
      <vt:lpstr>Resultados</vt:lpstr>
      <vt:lpstr>Resultados</vt:lpstr>
      <vt:lpstr>   </vt:lpstr>
      <vt:lpstr>Slide 20</vt:lpstr>
      <vt:lpstr>Meta 2.5: Garantir a 100% das gestantes a prescrição de sulfato ferroso e ácido fólico conforme protocolo  Meta 2.6:Garantir que 100% das gestantes com vacina antitetânica em dia.  Meta 2.7: Garantir que 100% das gestantes com vacina contra hepatite B em dia.   Meta 2.8: Realizar avaliação da necessidade de atendimento odontológico em 100% das gestantes durante o pré-natal   Meta 2.9: Garantir a primeira consulta odontológica para 100% das gestantes cadastradas.  </vt:lpstr>
      <vt:lpstr>Resultados</vt:lpstr>
      <vt:lpstr>Resultados</vt:lpstr>
      <vt:lpstr>Resultados</vt:lpstr>
      <vt:lpstr>Resultados</vt:lpstr>
      <vt:lpstr>Resultados</vt:lpstr>
      <vt:lpstr>Resultados</vt:lpstr>
      <vt:lpstr>Resultados</vt:lpstr>
      <vt:lpstr>Resultados</vt:lpstr>
      <vt:lpstr>Resultados</vt:lpstr>
      <vt:lpstr>Resultados</vt:lpstr>
      <vt:lpstr>Resultados</vt:lpstr>
      <vt:lpstr>Discussão</vt:lpstr>
      <vt:lpstr>Discussão</vt:lpstr>
      <vt:lpstr>Discussão</vt:lpstr>
      <vt:lpstr>Discussão</vt:lpstr>
      <vt:lpstr>Reflexão crítica sobre o processo pessoal de aprendizagem</vt:lpstr>
      <vt:lpstr>Reflexão crítica sobre o processo pessoal de aprendizagem</vt:lpstr>
      <vt:lpstr>Reflexão crítica sobre o processo pessoal de aprendizagem</vt:lpstr>
      <vt:lpstr>Referências:</vt:lpstr>
      <vt:lpstr>Momentos que mais adorei durante a intervenção</vt:lpstr>
      <vt:lpstr>Slide 42</vt:lpstr>
      <vt:lpstr>Slide 43</vt:lpstr>
      <vt:lpstr>Slide 44</vt:lpstr>
      <vt:lpstr>OBRIGADA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Microsoft User</dc:creator>
  <cp:lastModifiedBy>Microsoft User</cp:lastModifiedBy>
  <cp:revision>157</cp:revision>
  <dcterms:created xsi:type="dcterms:W3CDTF">2015-07-28T18:21:13Z</dcterms:created>
  <dcterms:modified xsi:type="dcterms:W3CDTF">2015-08-06T13:32:02Z</dcterms:modified>
</cp:coreProperties>
</file>