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8" r:id="rId2"/>
  </p:sldMasterIdLst>
  <p:sldIdLst>
    <p:sldId id="256" r:id="rId3"/>
    <p:sldId id="301" r:id="rId4"/>
    <p:sldId id="303" r:id="rId5"/>
    <p:sldId id="297" r:id="rId6"/>
    <p:sldId id="258" r:id="rId7"/>
    <p:sldId id="259" r:id="rId8"/>
    <p:sldId id="260" r:id="rId9"/>
    <p:sldId id="302" r:id="rId10"/>
    <p:sldId id="261" r:id="rId11"/>
    <p:sldId id="262" r:id="rId12"/>
    <p:sldId id="305" r:id="rId13"/>
    <p:sldId id="263" r:id="rId14"/>
    <p:sldId id="269" r:id="rId15"/>
    <p:sldId id="270" r:id="rId16"/>
    <p:sldId id="306" r:id="rId17"/>
    <p:sldId id="275" r:id="rId18"/>
    <p:sldId id="276" r:id="rId19"/>
    <p:sldId id="277" r:id="rId20"/>
    <p:sldId id="278" r:id="rId21"/>
    <p:sldId id="280" r:id="rId22"/>
    <p:sldId id="283" r:id="rId23"/>
    <p:sldId id="282" r:id="rId24"/>
    <p:sldId id="285" r:id="rId25"/>
    <p:sldId id="281" r:id="rId26"/>
    <p:sldId id="265" r:id="rId27"/>
    <p:sldId id="266" r:id="rId28"/>
    <p:sldId id="296" r:id="rId2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5262" autoAdjust="0"/>
  </p:normalViewPr>
  <p:slideViewPr>
    <p:cSldViewPr>
      <p:cViewPr>
        <p:scale>
          <a:sx n="75" d="100"/>
          <a:sy n="75" d="100"/>
        </p:scale>
        <p:origin x="-4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charset="0"/>
              </a:endParaRPr>
            </a:p>
          </p:txBody>
        </p:sp>
      </p:grpSp>
      <p:sp>
        <p:nvSpPr>
          <p:cNvPr id="1443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FB044-FBFB-4618-B773-46EF61F6052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09A88-3AEE-4C27-A57F-C06877C2923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D6922-5E1C-4C3B-ADB2-9906AC29185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4917C-17A7-4A52-934B-B2EC64147FC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9FA25-A0AC-43CF-BCCD-09A169581CF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B92FD-A755-4450-B422-F70FE7928CF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5E6E-DF50-4478-8304-32A9F1A13FB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EFAF-A6BD-404A-B8AF-CC3B224E919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D4C7E-D590-470B-88A0-A794075A175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56694-EF79-4150-8116-47374930851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D795A-DA2B-4FA1-9F85-BC1D531D84D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32E8-FB35-44E3-AC57-74910012946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F7CF8-CC4C-4862-B12C-2083793BB92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3854D-1DDB-4D6A-AF4D-48EC7DBD1EC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B33EB-ED29-444A-828E-4E8931BD079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17AD-F926-4A02-A17F-D3817455C39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C9592-9AAD-4B26-9297-DCAE4420857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2602F-0920-47FD-B47A-0143CC5ACDA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DB63E-9A52-48C8-A668-4641B1987C7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ED7C3-2EE2-4707-8634-E5D2D7C7823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E67EE-8DCE-4A83-98E9-BE07647BD9E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A3690-2C62-4B1B-A790-5F9F4FF2676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52968-76E5-4850-9FEF-82D00811296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A98B-CBDC-4EC3-8EC4-B4CCCEE9275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4336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14336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charset="0"/>
              </a:endParaRPr>
            </a:p>
          </p:txBody>
        </p:sp>
        <p:sp>
          <p:nvSpPr>
            <p:cNvPr id="14336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433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3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3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8D07BD-94F1-4EE2-8442-E0E3E9DCA7A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1" r:id="rId2"/>
    <p:sldLayoutId id="2147483770" r:id="rId3"/>
    <p:sldLayoutId id="2147483769" r:id="rId4"/>
    <p:sldLayoutId id="2147483768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  <p:sldLayoutId id="2147483761" r:id="rId12"/>
    <p:sldLayoutId id="214748376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536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20EA1C-696A-4BF4-BCB6-FC01F03945B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jpeg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2"/>
          <p:cNvPicPr>
            <a:picLocks noChangeAspect="1" noChangeArrowheads="1"/>
          </p:cNvPicPr>
          <p:nvPr/>
        </p:nvPicPr>
        <p:blipFill>
          <a:blip r:embed="rId2"/>
          <a:srcRect l="6361" t="17719" r="31654" b="63577"/>
          <a:stretch>
            <a:fillRect/>
          </a:stretch>
        </p:blipFill>
        <p:spPr bwMode="auto">
          <a:xfrm>
            <a:off x="0" y="260350"/>
            <a:ext cx="9144000" cy="1550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33600"/>
            <a:ext cx="8280400" cy="1727200"/>
          </a:xfrm>
        </p:spPr>
        <p:txBody>
          <a:bodyPr/>
          <a:lstStyle/>
          <a:p>
            <a:pPr eaLnBrk="1" hangingPunct="1"/>
            <a:r>
              <a:rPr lang="pt-BR" sz="2800" b="1" smtClean="0">
                <a:solidFill>
                  <a:srgbClr val="FF3300"/>
                </a:solidFill>
                <a:latin typeface="Arial Black" pitchFamily="34" charset="0"/>
              </a:rPr>
              <a:t>Melhoria da atenção em saúde de portadores de Diabetes Mellitus tipo II, Unidade Básica de saúde São João Batista, Colorado-RS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187450" y="4308475"/>
            <a:ext cx="6624638" cy="2000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dirty="0" err="1"/>
              <a:t>Claudiele</a:t>
            </a:r>
            <a:r>
              <a:rPr lang="pt-BR" sz="2000" dirty="0"/>
              <a:t> </a:t>
            </a:r>
            <a:r>
              <a:rPr lang="pt-BR" sz="2000" dirty="0" err="1"/>
              <a:t>Tubino</a:t>
            </a:r>
            <a:r>
              <a:rPr lang="pt-BR" sz="2000" dirty="0"/>
              <a:t> da Silva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Orientadora: Andreia Morales </a:t>
            </a:r>
            <a:r>
              <a:rPr lang="pt-B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Cascaes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Pelotas, Outubro de 2012</a:t>
            </a:r>
          </a:p>
        </p:txBody>
      </p:sp>
      <p:pic>
        <p:nvPicPr>
          <p:cNvPr id="27652" name="il_fi" descr="http://3.bp.blogspot.com/_TMzEax0xNOA/TOpL8Tn1RfI/AAAAAAAAAEw/3d30uvcmv3I/S220/logo_UFPE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476250"/>
            <a:ext cx="12239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14" descr="http://www.unasus.ufma.br/unasus_data/site/images/noticias/1356913b26unasu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620713"/>
            <a:ext cx="1309688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1625"/>
            <a:ext cx="8072437" cy="1182688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 METODOLOGIA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931150" cy="4641850"/>
          </a:xfrm>
        </p:spPr>
        <p:txBody>
          <a:bodyPr/>
          <a:lstStyle/>
          <a:p>
            <a:pPr eaLnBrk="1" hangingPunct="1"/>
            <a:endParaRPr lang="pt-BR" sz="2100" smtClean="0"/>
          </a:p>
          <a:p>
            <a:pPr eaLnBrk="1" hangingPunct="1">
              <a:buFont typeface="Wingdings" pitchFamily="2" charset="2"/>
              <a:buChar char="u"/>
            </a:pPr>
            <a:r>
              <a:rPr lang="pt-BR" sz="2400" smtClean="0"/>
              <a:t>Capacitação da equipe</a:t>
            </a:r>
          </a:p>
          <a:p>
            <a:pPr eaLnBrk="1" hangingPunct="1">
              <a:buFont typeface="Wingdings" pitchFamily="2" charset="2"/>
              <a:buChar char="u"/>
            </a:pPr>
            <a:r>
              <a:rPr lang="pt-BR" sz="2400" smtClean="0"/>
              <a:t>Controle de exames de rotina</a:t>
            </a:r>
          </a:p>
          <a:p>
            <a:pPr eaLnBrk="1" hangingPunct="1">
              <a:buFont typeface="Wingdings" pitchFamily="2" charset="2"/>
              <a:buChar char="u"/>
            </a:pPr>
            <a:r>
              <a:rPr lang="pt-BR" sz="2400" smtClean="0"/>
              <a:t>Avaliação multidisciplinar</a:t>
            </a:r>
          </a:p>
          <a:p>
            <a:pPr eaLnBrk="1" hangingPunct="1">
              <a:buFont typeface="Wingdings" pitchFamily="2" charset="2"/>
              <a:buChar char="u"/>
            </a:pPr>
            <a:r>
              <a:rPr lang="pt-BR" sz="2400" smtClean="0"/>
              <a:t>Cadastramento e digitação do Hiperdia</a:t>
            </a:r>
          </a:p>
          <a:p>
            <a:pPr eaLnBrk="1" hangingPunct="1">
              <a:buFont typeface="Wingdings" pitchFamily="2" charset="2"/>
              <a:buChar char="u"/>
            </a:pPr>
            <a:r>
              <a:rPr lang="pt-BR" sz="2400" smtClean="0"/>
              <a:t>Encontros semanais com diabéticos: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#</a:t>
            </a:r>
            <a:r>
              <a:rPr lang="pt-BR" sz="2400" smtClean="0"/>
              <a:t>Aferição de sinais e peso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#</a:t>
            </a:r>
            <a:r>
              <a:rPr lang="pt-BR" sz="2400" smtClean="0"/>
              <a:t>Educação em saúde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#</a:t>
            </a:r>
            <a:r>
              <a:rPr lang="pt-BR" sz="2400" smtClean="0"/>
              <a:t>Verificação dos cadernos de controle glicêmico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#</a:t>
            </a:r>
            <a:r>
              <a:rPr lang="pt-BR" sz="2400" smtClean="0"/>
              <a:t>Atividade física</a:t>
            </a:r>
          </a:p>
          <a:p>
            <a:pPr eaLnBrk="1" hangingPunct="1">
              <a:buFont typeface="Wingdings" pitchFamily="2" charset="2"/>
              <a:buChar char="n"/>
            </a:pPr>
            <a:endParaRPr lang="pt-BR" sz="2400" smtClean="0"/>
          </a:p>
          <a:p>
            <a:pPr eaLnBrk="1" hangingPunct="1"/>
            <a:endParaRPr lang="pt-BR" sz="2400" smtClean="0"/>
          </a:p>
        </p:txBody>
      </p:sp>
      <p:pic>
        <p:nvPicPr>
          <p:cNvPr id="36867" name="Picture 4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r>
              <a:rPr lang="pt-BR" sz="3200" b="1" i="1" smtClean="0"/>
              <a:t>RESULTADOS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12075" cy="4384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pt-BR" sz="2400" b="1" i="1" u="sng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pt-BR" sz="2400" b="1" i="1" u="sng" smtClean="0">
                <a:solidFill>
                  <a:schemeClr val="tx2"/>
                </a:solidFill>
              </a:rPr>
              <a:t>INDICADORES</a:t>
            </a:r>
          </a:p>
          <a:p>
            <a:pPr>
              <a:buFont typeface="Wingdings" pitchFamily="2" charset="2"/>
              <a:buChar char="v"/>
            </a:pPr>
            <a:endParaRPr lang="pt-BR" sz="2400" b="1" i="1" u="sng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t-BR" sz="2400" smtClean="0"/>
              <a:t>Perda de 4 pacientes      mudança </a:t>
            </a:r>
          </a:p>
          <a:p>
            <a:pPr>
              <a:buFont typeface="Wingdings" pitchFamily="2" charset="2"/>
              <a:buNone/>
            </a:pPr>
            <a:r>
              <a:rPr lang="pt-BR" sz="2400" smtClean="0"/>
              <a:t>                                       não adesão</a:t>
            </a:r>
          </a:p>
          <a:p>
            <a:pPr>
              <a:buFont typeface="Wingdings" pitchFamily="2" charset="2"/>
              <a:buNone/>
            </a:pPr>
            <a:endParaRPr lang="pt-BR" sz="2400" smtClean="0"/>
          </a:p>
          <a:p>
            <a:pPr>
              <a:buFont typeface="Wingdings" pitchFamily="2" charset="2"/>
              <a:buChar char="v"/>
            </a:pPr>
            <a:r>
              <a:rPr lang="pt-BR" sz="2400" smtClean="0"/>
              <a:t>Quarto mês       73%</a:t>
            </a:r>
          </a:p>
        </p:txBody>
      </p:sp>
      <p:sp>
        <p:nvSpPr>
          <p:cNvPr id="37891" name="AutoShape 6"/>
          <p:cNvSpPr>
            <a:spLocks noChangeArrowheads="1"/>
          </p:cNvSpPr>
          <p:nvPr/>
        </p:nvSpPr>
        <p:spPr bwMode="auto">
          <a:xfrm>
            <a:off x="4716463" y="2997200"/>
            <a:ext cx="433387" cy="144463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7892" name="AutoShape 6"/>
          <p:cNvSpPr>
            <a:spLocks noChangeArrowheads="1"/>
          </p:cNvSpPr>
          <p:nvPr/>
        </p:nvSpPr>
        <p:spPr bwMode="auto">
          <a:xfrm>
            <a:off x="4714875" y="3429000"/>
            <a:ext cx="433388" cy="144463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7893" name="AutoShape 6"/>
          <p:cNvSpPr>
            <a:spLocks noChangeArrowheads="1"/>
          </p:cNvSpPr>
          <p:nvPr/>
        </p:nvSpPr>
        <p:spPr bwMode="auto">
          <a:xfrm>
            <a:off x="3348038" y="4292600"/>
            <a:ext cx="433387" cy="144463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RESULTADOS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557338"/>
            <a:ext cx="7704138" cy="438467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pt-BR" sz="2400" b="1" i="1" u="sng" smtClean="0">
                <a:solidFill>
                  <a:schemeClr val="tx2"/>
                </a:solidFill>
              </a:rPr>
              <a:t>INDICADOR 1:</a:t>
            </a:r>
            <a:r>
              <a:rPr lang="pt-BR" sz="2400" smtClean="0"/>
              <a:t> Diabéticos cadastrados</a:t>
            </a:r>
          </a:p>
        </p:txBody>
      </p:sp>
      <p:graphicFrame>
        <p:nvGraphicFramePr>
          <p:cNvPr id="922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187450" y="2349500"/>
          <a:ext cx="7272338" cy="3959225"/>
        </p:xfrm>
        <a:graphic>
          <a:graphicData uri="http://schemas.openxmlformats.org/presentationml/2006/ole">
            <p:oleObj spid="_x0000_s9223" name="Gráfico" r:id="rId3" imgW="4572199" imgH="2181074" progId="Excel.Sheet.8">
              <p:embed/>
            </p:oleObj>
          </a:graphicData>
        </a:graphic>
      </p:graphicFrame>
      <p:pic>
        <p:nvPicPr>
          <p:cNvPr id="9226" name="Picture 8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RESULTADOS</a:t>
            </a:r>
          </a:p>
        </p:txBody>
      </p:sp>
      <p:sp>
        <p:nvSpPr>
          <p:cNvPr id="150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557338"/>
            <a:ext cx="7777162" cy="4392612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pt-BR" sz="2400" b="1" i="1" u="sng" smtClean="0">
                <a:solidFill>
                  <a:schemeClr val="tx2"/>
                </a:solidFill>
              </a:rPr>
              <a:t>INDICADOR 2:</a:t>
            </a:r>
            <a:r>
              <a:rPr lang="pt-BR" sz="2400" smtClean="0"/>
              <a:t> Cadastrado no Hiperdia</a:t>
            </a:r>
          </a:p>
          <a:p>
            <a:pPr eaLnBrk="1" hangingPunct="1"/>
            <a:endParaRPr lang="pt-BR" sz="2400" smtClean="0"/>
          </a:p>
        </p:txBody>
      </p:sp>
      <p:graphicFrame>
        <p:nvGraphicFramePr>
          <p:cNvPr id="150554" name="Object 26"/>
          <p:cNvGraphicFramePr>
            <a:graphicFrameLocks noChangeAspect="1"/>
          </p:cNvGraphicFramePr>
          <p:nvPr>
            <p:ph sz="quarter" idx="3"/>
          </p:nvPr>
        </p:nvGraphicFramePr>
        <p:xfrm>
          <a:off x="5102225" y="3960813"/>
          <a:ext cx="3581400" cy="1981200"/>
        </p:xfrm>
        <a:graphic>
          <a:graphicData uri="http://schemas.openxmlformats.org/presentationml/2006/ole">
            <p:oleObj spid="_x0000_s150554" name="Gráfico" r:id="rId3" imgW="3581400" imgH="1981200" progId="MSGraph.Chart.8">
              <p:embed followColorScheme="full"/>
            </p:oleObj>
          </a:graphicData>
        </a:graphic>
      </p:graphicFrame>
      <p:pic>
        <p:nvPicPr>
          <p:cNvPr id="150557" name="Picture 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2349500"/>
            <a:ext cx="7323137" cy="374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50558" name="Picture 36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RESULTADOS</a:t>
            </a:r>
          </a:p>
        </p:txBody>
      </p:sp>
      <p:sp>
        <p:nvSpPr>
          <p:cNvPr id="154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557338"/>
            <a:ext cx="7704138" cy="438467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pt-BR" sz="2400" b="1" i="1" u="sng" smtClean="0">
                <a:solidFill>
                  <a:schemeClr val="tx2"/>
                </a:solidFill>
              </a:rPr>
              <a:t>INDICADOR 3:</a:t>
            </a:r>
            <a:r>
              <a:rPr lang="pt-BR" sz="2000" smtClean="0"/>
              <a:t> </a:t>
            </a:r>
            <a:r>
              <a:rPr lang="pt-BR" sz="2400" smtClean="0"/>
              <a:t>Atraso nas consultas</a:t>
            </a:r>
          </a:p>
        </p:txBody>
      </p:sp>
      <p:pic>
        <p:nvPicPr>
          <p:cNvPr id="154644" name="Picture 16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641" name="Object 17"/>
          <p:cNvGraphicFramePr>
            <a:graphicFrameLocks noChangeAspect="1"/>
          </p:cNvGraphicFramePr>
          <p:nvPr>
            <p:ph sz="half" idx="2"/>
          </p:nvPr>
        </p:nvGraphicFramePr>
        <p:xfrm>
          <a:off x="1258888" y="2349500"/>
          <a:ext cx="7200900" cy="3683000"/>
        </p:xfrm>
        <a:graphic>
          <a:graphicData uri="http://schemas.openxmlformats.org/presentationml/2006/ole">
            <p:oleObj spid="_x0000_s154641" name="Gráfico" r:id="rId4" imgW="4572199" imgH="217167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9" name="Rectangle 5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r>
              <a:rPr lang="pt-BR" sz="3200" b="1" i="1" smtClean="0"/>
              <a:t>RESULTADOS</a:t>
            </a:r>
          </a:p>
        </p:txBody>
      </p:sp>
      <p:sp>
        <p:nvSpPr>
          <p:cNvPr id="1802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557338"/>
            <a:ext cx="7777163" cy="50403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2200" b="1" i="1" u="sng" smtClean="0">
                <a:solidFill>
                  <a:schemeClr val="tx2"/>
                </a:solidFill>
              </a:rPr>
              <a:t>INDICADOR 4:</a:t>
            </a:r>
            <a:r>
              <a:rPr lang="pt-BR" sz="2200" smtClean="0"/>
              <a:t>Exame clínico conforme protocolo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pt-BR" sz="2200" b="1" i="1" u="sng" smtClean="0">
                <a:solidFill>
                  <a:schemeClr val="tx2"/>
                </a:solidFill>
              </a:rPr>
              <a:t>INDICADOR 5:</a:t>
            </a:r>
            <a:r>
              <a:rPr lang="pt-BR" sz="2200" smtClean="0"/>
              <a:t> Exames complementares em dia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2200" b="1" i="1" u="sng" smtClean="0">
                <a:solidFill>
                  <a:schemeClr val="tx2"/>
                </a:solidFill>
              </a:rPr>
              <a:t>INDICADOR 6: </a:t>
            </a:r>
            <a:r>
              <a:rPr lang="pt-BR" sz="2200" smtClean="0"/>
              <a:t>Medicação conforme protocolo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pt-BR" sz="2200" b="1" i="1" u="sng" smtClean="0">
                <a:solidFill>
                  <a:schemeClr val="tx2"/>
                </a:solidFill>
              </a:rPr>
              <a:t>INDICADOR 7:</a:t>
            </a:r>
            <a:r>
              <a:rPr lang="pt-BR" sz="2200" smtClean="0"/>
              <a:t> Avaliação de alto risco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2200" b="1" i="1" u="sng" smtClean="0">
                <a:solidFill>
                  <a:schemeClr val="tx2"/>
                </a:solidFill>
              </a:rPr>
              <a:t>INDICADOR 8</a:t>
            </a:r>
            <a:r>
              <a:rPr lang="pt-BR" sz="2200" b="1" smtClean="0">
                <a:solidFill>
                  <a:schemeClr val="tx2"/>
                </a:solidFill>
              </a:rPr>
              <a:t>:</a:t>
            </a:r>
            <a:r>
              <a:rPr lang="pt-BR" sz="2200" smtClean="0">
                <a:solidFill>
                  <a:schemeClr val="tx2"/>
                </a:solidFill>
              </a:rPr>
              <a:t> </a:t>
            </a:r>
            <a:r>
              <a:rPr lang="pt-BR" sz="2200" smtClean="0"/>
              <a:t>Registro de medicação atualizado</a:t>
            </a:r>
          </a:p>
        </p:txBody>
      </p:sp>
      <p:graphicFrame>
        <p:nvGraphicFramePr>
          <p:cNvPr id="18022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547813" y="3502025"/>
          <a:ext cx="6769100" cy="3022600"/>
        </p:xfrm>
        <a:graphic>
          <a:graphicData uri="http://schemas.openxmlformats.org/presentationml/2006/ole">
            <p:oleObj spid="_x0000_s180228" name="Gráfico" r:id="rId3" imgW="4572199" imgH="215246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1625"/>
            <a:ext cx="7856537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RESULTADOS</a:t>
            </a:r>
          </a:p>
        </p:txBody>
      </p:sp>
      <p:sp>
        <p:nvSpPr>
          <p:cNvPr id="1607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557338"/>
            <a:ext cx="7704138" cy="438467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pt-BR" sz="2400" b="1" i="1" u="sng" smtClean="0">
                <a:solidFill>
                  <a:schemeClr val="tx2"/>
                </a:solidFill>
              </a:rPr>
              <a:t>INDICADOR 9:</a:t>
            </a:r>
            <a:r>
              <a:rPr lang="pt-BR" sz="2400" smtClean="0">
                <a:solidFill>
                  <a:schemeClr val="tx2"/>
                </a:solidFill>
              </a:rPr>
              <a:t> </a:t>
            </a:r>
            <a:r>
              <a:rPr lang="pt-BR" sz="2400" smtClean="0"/>
              <a:t>Consulta com dentista</a:t>
            </a:r>
            <a:endParaRPr lang="pt-BR" sz="2400" b="1" i="1" u="sng" smtClean="0"/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042988" y="2492375"/>
          <a:ext cx="7416800" cy="3627438"/>
        </p:xfrm>
        <a:graphic>
          <a:graphicData uri="http://schemas.openxmlformats.org/presentationml/2006/ole">
            <p:oleObj spid="_x0000_s160772" name="Gráfico" r:id="rId3" imgW="4572199" imgH="2009841" progId="Excel.Sheet.8">
              <p:embed/>
            </p:oleObj>
          </a:graphicData>
        </a:graphic>
      </p:graphicFrame>
      <p:pic>
        <p:nvPicPr>
          <p:cNvPr id="160775" name="Picture 6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RESULTADOS</a:t>
            </a:r>
          </a:p>
        </p:txBody>
      </p:sp>
      <p:sp>
        <p:nvSpPr>
          <p:cNvPr id="1822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557338"/>
            <a:ext cx="7704138" cy="438467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pt-BR" sz="2400" b="1" i="1" u="sng" smtClean="0">
                <a:solidFill>
                  <a:schemeClr val="tx2"/>
                </a:solidFill>
              </a:rPr>
              <a:t>INDICADOR 10,11,12</a:t>
            </a:r>
            <a:r>
              <a:rPr lang="pt-BR" sz="2400" b="1" smtClean="0">
                <a:solidFill>
                  <a:schemeClr val="tx2"/>
                </a:solidFill>
              </a:rPr>
              <a:t>:</a:t>
            </a:r>
            <a:r>
              <a:rPr lang="pt-BR" sz="2400" i="1" smtClean="0">
                <a:solidFill>
                  <a:schemeClr val="tx2"/>
                </a:solidFill>
              </a:rPr>
              <a:t> </a:t>
            </a:r>
            <a:r>
              <a:rPr lang="pt-BR" sz="2400" smtClean="0"/>
              <a:t>Orientação Nutricional Atividade Física e Tabagismo</a:t>
            </a:r>
          </a:p>
        </p:txBody>
      </p:sp>
      <p:pic>
        <p:nvPicPr>
          <p:cNvPr id="182275" name="Picture 4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2276" name="Picture 7"/>
          <p:cNvPicPr>
            <a:picLocks noChangeAspect="1" noChangeArrowheads="1"/>
          </p:cNvPicPr>
          <p:nvPr/>
        </p:nvPicPr>
        <p:blipFill>
          <a:blip r:embed="rId3"/>
          <a:srcRect l="47314" t="54140" r="16711" b="12392"/>
          <a:stretch>
            <a:fillRect/>
          </a:stretch>
        </p:blipFill>
        <p:spPr bwMode="auto">
          <a:xfrm>
            <a:off x="1042988" y="2636838"/>
            <a:ext cx="6769100" cy="3540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RESULTADOS </a:t>
            </a:r>
          </a:p>
        </p:txBody>
      </p:sp>
      <p:sp>
        <p:nvSpPr>
          <p:cNvPr id="1628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557338"/>
            <a:ext cx="7632700" cy="438467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pt-BR" sz="2400" b="1" i="1" u="sng" smtClean="0">
                <a:solidFill>
                  <a:schemeClr val="tx2"/>
                </a:solidFill>
              </a:rPr>
              <a:t>INDICADOR 13</a:t>
            </a:r>
            <a:r>
              <a:rPr lang="pt-BR" sz="2400" b="1" smtClean="0">
                <a:solidFill>
                  <a:schemeClr val="tx2"/>
                </a:solidFill>
              </a:rPr>
              <a:t>: </a:t>
            </a:r>
            <a:r>
              <a:rPr lang="pt-BR" sz="2400" smtClean="0"/>
              <a:t>Glicemia de jejum alterada</a:t>
            </a:r>
          </a:p>
        </p:txBody>
      </p:sp>
      <p:pic>
        <p:nvPicPr>
          <p:cNvPr id="162824" name="Picture 4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282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187450" y="2349500"/>
          <a:ext cx="7097713" cy="3816350"/>
        </p:xfrm>
        <a:graphic>
          <a:graphicData uri="http://schemas.openxmlformats.org/presentationml/2006/ole">
            <p:oleObj spid="_x0000_s162821" name="Planilha" r:id="rId4" imgW="4572199" imgH="234331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1625"/>
            <a:ext cx="7856537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RESULTADOS</a:t>
            </a:r>
          </a:p>
        </p:txBody>
      </p:sp>
      <p:sp>
        <p:nvSpPr>
          <p:cNvPr id="1638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557338"/>
            <a:ext cx="7848600" cy="438467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pt-BR" sz="2400" b="1" i="1" u="sng" smtClean="0">
                <a:solidFill>
                  <a:schemeClr val="tx2"/>
                </a:solidFill>
              </a:rPr>
              <a:t>INDICADOR 14: </a:t>
            </a:r>
            <a:r>
              <a:rPr lang="pt-BR" sz="2400" smtClean="0"/>
              <a:t>Perda de peso</a:t>
            </a:r>
            <a:endParaRPr lang="pt-BR" sz="2400" b="1" i="1" u="sng" smtClean="0">
              <a:solidFill>
                <a:schemeClr val="tx2"/>
              </a:solidFill>
            </a:endParaRPr>
          </a:p>
        </p:txBody>
      </p:sp>
      <p:pic>
        <p:nvPicPr>
          <p:cNvPr id="163848" name="Picture 4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845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187450" y="2349500"/>
          <a:ext cx="7200900" cy="4051300"/>
        </p:xfrm>
        <a:graphic>
          <a:graphicData uri="http://schemas.openxmlformats.org/presentationml/2006/ole">
            <p:oleObj spid="_x0000_s163845" name="Gráfico" r:id="rId4" imgW="4743377" imgH="21622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pPr eaLnBrk="1" hangingPunct="1"/>
            <a:r>
              <a:rPr lang="pt-BR" b="1" i="1" smtClean="0"/>
              <a:t/>
            </a:r>
            <a:br>
              <a:rPr lang="pt-BR" b="1" i="1" smtClean="0"/>
            </a:br>
            <a:r>
              <a:rPr lang="pt-BR" sz="3200" b="1" i="1" smtClean="0"/>
              <a:t>ROTEIRO DA APRESENTAÇÃO</a:t>
            </a:r>
            <a:endParaRPr lang="pt-BR" sz="3200" i="1" smtClean="0"/>
          </a:p>
        </p:txBody>
      </p:sp>
      <p:sp>
        <p:nvSpPr>
          <p:cNvPr id="28674" name="Rectangle 7"/>
          <p:cNvSpPr>
            <a:spLocks noChangeArrowheads="1"/>
          </p:cNvSpPr>
          <p:nvPr/>
        </p:nvSpPr>
        <p:spPr bwMode="auto">
          <a:xfrm>
            <a:off x="1187450" y="1844675"/>
            <a:ext cx="7272338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/>
              <a:t>Introdução </a:t>
            </a:r>
          </a:p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/>
              <a:t>Objetivos </a:t>
            </a:r>
          </a:p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/>
              <a:t>Metas </a:t>
            </a:r>
          </a:p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/>
              <a:t>Metodologia </a:t>
            </a:r>
          </a:p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/>
              <a:t>Resultados</a:t>
            </a:r>
          </a:p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/>
              <a:t>Discussão</a:t>
            </a:r>
          </a:p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/>
              <a:t>Reflexão crítica sobre seu processo pessoal de aprendizagem e na implementação da intervenção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RESULTADOS</a:t>
            </a:r>
          </a:p>
        </p:txBody>
      </p:sp>
      <p:sp>
        <p:nvSpPr>
          <p:cNvPr id="1658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557338"/>
            <a:ext cx="7704138" cy="438467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pt-BR" sz="2400" b="1" i="1" u="sng" smtClean="0">
                <a:solidFill>
                  <a:schemeClr val="tx2"/>
                </a:solidFill>
              </a:rPr>
              <a:t>INDICADOR 15: </a:t>
            </a:r>
            <a:r>
              <a:rPr lang="pt-BR" sz="2400" smtClean="0">
                <a:solidFill>
                  <a:schemeClr val="tx2"/>
                </a:solidFill>
              </a:rPr>
              <a:t>Insulinoterapia</a:t>
            </a:r>
            <a:endParaRPr lang="pt-BR" sz="2400" b="1" i="1" u="sng" smtClean="0">
              <a:solidFill>
                <a:schemeClr val="tx2"/>
              </a:solidFill>
            </a:endParaRPr>
          </a:p>
        </p:txBody>
      </p:sp>
      <p:pic>
        <p:nvPicPr>
          <p:cNvPr id="165896" name="Picture 4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5893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116013" y="2349500"/>
          <a:ext cx="7272337" cy="4090988"/>
        </p:xfrm>
        <a:graphic>
          <a:graphicData uri="http://schemas.openxmlformats.org/presentationml/2006/ole">
            <p:oleObj spid="_x0000_s165893" name="Gráfico" r:id="rId4" imgW="4667343" imgH="220028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DISCUSSÃO</a:t>
            </a:r>
          </a:p>
        </p:txBody>
      </p:sp>
      <p:sp>
        <p:nvSpPr>
          <p:cNvPr id="186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712075" cy="4384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z="2400" b="1" i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2400" b="1" i="1" smtClean="0">
                <a:solidFill>
                  <a:schemeClr val="tx2"/>
                </a:solidFill>
              </a:rPr>
              <a:t>Importância da intervenção para a equipe</a:t>
            </a:r>
          </a:p>
          <a:p>
            <a:pPr eaLnBrk="1" hangingPunct="1">
              <a:buFont typeface="Wingdings" pitchFamily="2" charset="2"/>
              <a:buNone/>
            </a:pPr>
            <a:endParaRPr lang="pt-BR" sz="2400" b="1" i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pt-BR" sz="2400" smtClean="0"/>
              <a:t>Capacitação </a:t>
            </a:r>
          </a:p>
          <a:p>
            <a:pPr eaLnBrk="1" hangingPunct="1">
              <a:buFont typeface="Wingdings" pitchFamily="2" charset="2"/>
              <a:buChar char="l"/>
            </a:pPr>
            <a:endParaRPr lang="pt-BR" sz="2400" smtClean="0"/>
          </a:p>
          <a:p>
            <a:pPr eaLnBrk="1" hangingPunct="1">
              <a:buFont typeface="Wingdings" pitchFamily="2" charset="2"/>
              <a:buChar char="l"/>
            </a:pPr>
            <a:endParaRPr lang="pt-BR" sz="2400" smtClean="0"/>
          </a:p>
          <a:p>
            <a:pPr eaLnBrk="1" hangingPunct="1">
              <a:buFont typeface="Wingdings" pitchFamily="2" charset="2"/>
              <a:buChar char="l"/>
            </a:pPr>
            <a:r>
              <a:rPr lang="pt-BR" sz="2400" smtClean="0"/>
              <a:t>Trabalho em equipe e multidisciplinar</a:t>
            </a:r>
          </a:p>
        </p:txBody>
      </p:sp>
      <p:pic>
        <p:nvPicPr>
          <p:cNvPr id="186371" name="Picture 4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1625"/>
            <a:ext cx="7856537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DISCUSSÃO</a:t>
            </a:r>
          </a:p>
        </p:txBody>
      </p:sp>
      <p:sp>
        <p:nvSpPr>
          <p:cNvPr id="187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01800"/>
            <a:ext cx="7640637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i="1" smtClean="0">
                <a:solidFill>
                  <a:schemeClr val="tx2"/>
                </a:solidFill>
              </a:rPr>
              <a:t>Importância da intervenção para o serviço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b="1" i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pt-BR" sz="2400" smtClean="0"/>
              <a:t>Implantação do Hiperdia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endParaRPr lang="pt-B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pt-BR" sz="2400" smtClean="0"/>
              <a:t>Implantação dos protocolos nas UBS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endParaRPr lang="pt-B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pt-BR" sz="2400" smtClean="0"/>
              <a:t>Melhoria do sistema de registro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endParaRPr lang="pt-B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pt-BR" sz="2400" smtClean="0"/>
              <a:t>Melhoria no acolhimento e atendimento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endParaRPr lang="pt-B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pt-BR" sz="2400" smtClean="0"/>
              <a:t>Melhoria do atendimento aos hipertensos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endParaRPr lang="pt-BR" sz="2400" smtClean="0"/>
          </a:p>
        </p:txBody>
      </p:sp>
      <p:pic>
        <p:nvPicPr>
          <p:cNvPr id="187395" name="Picture 4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01625"/>
            <a:ext cx="7712075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DISCUSSÃO</a:t>
            </a:r>
          </a:p>
        </p:txBody>
      </p:sp>
      <p:sp>
        <p:nvSpPr>
          <p:cNvPr id="188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1412875"/>
            <a:ext cx="8388350" cy="4384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z="2400" b="1" i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2400" b="1" i="1" smtClean="0">
                <a:solidFill>
                  <a:schemeClr val="tx2"/>
                </a:solidFill>
              </a:rPr>
              <a:t>Importância da intervenção para a comunidade</a:t>
            </a:r>
          </a:p>
          <a:p>
            <a:pPr eaLnBrk="1" hangingPunct="1">
              <a:buFont typeface="Wingdings" pitchFamily="2" charset="2"/>
              <a:buNone/>
            </a:pPr>
            <a:endParaRPr lang="pt-BR" sz="2400" b="1" i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pt-BR" sz="2400" smtClean="0"/>
              <a:t>Maior conscientização quanto à doença</a:t>
            </a:r>
          </a:p>
          <a:p>
            <a:pPr eaLnBrk="1" hangingPunct="1">
              <a:buFont typeface="Wingdings" pitchFamily="2" charset="2"/>
              <a:buChar char="l"/>
            </a:pPr>
            <a:endParaRPr lang="pt-BR" sz="2400" smtClean="0"/>
          </a:p>
          <a:p>
            <a:pPr eaLnBrk="1" hangingPunct="1">
              <a:buFont typeface="Wingdings" pitchFamily="2" charset="2"/>
              <a:buChar char="l"/>
            </a:pPr>
            <a:r>
              <a:rPr lang="pt-BR" sz="2400" smtClean="0"/>
              <a:t>Melhor controle da DM  </a:t>
            </a:r>
          </a:p>
          <a:p>
            <a:pPr eaLnBrk="1" hangingPunct="1">
              <a:buFont typeface="Wingdings" pitchFamily="2" charset="2"/>
              <a:buChar char="l"/>
            </a:pPr>
            <a:endParaRPr lang="pt-BR" sz="2400" smtClean="0"/>
          </a:p>
          <a:p>
            <a:pPr eaLnBrk="1" hangingPunct="1">
              <a:buFont typeface="Wingdings" pitchFamily="2" charset="2"/>
              <a:buChar char="l"/>
            </a:pPr>
            <a:r>
              <a:rPr lang="pt-BR" sz="2400" smtClean="0"/>
              <a:t>  do nº. de internações </a:t>
            </a:r>
          </a:p>
          <a:p>
            <a:pPr eaLnBrk="1" hangingPunct="1">
              <a:buFont typeface="Wingdings" pitchFamily="2" charset="2"/>
              <a:buChar char="l"/>
            </a:pPr>
            <a:endParaRPr lang="pt-BR" sz="2400" smtClean="0"/>
          </a:p>
          <a:p>
            <a:pPr eaLnBrk="1" hangingPunct="1">
              <a:buFont typeface="Wingdings" pitchFamily="2" charset="2"/>
              <a:buChar char="l"/>
            </a:pPr>
            <a:r>
              <a:rPr lang="pt-BR" sz="2400" smtClean="0"/>
              <a:t>Trabalho educativo</a:t>
            </a:r>
            <a:endParaRPr lang="pt-BR" sz="2400" b="1" i="1" smtClean="0">
              <a:solidFill>
                <a:schemeClr val="tx2"/>
              </a:solidFill>
            </a:endParaRPr>
          </a:p>
        </p:txBody>
      </p:sp>
      <p:pic>
        <p:nvPicPr>
          <p:cNvPr id="188419" name="Picture 5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420" name="AutoShape 4"/>
          <p:cNvSpPr>
            <a:spLocks noChangeArrowheads="1"/>
          </p:cNvSpPr>
          <p:nvPr/>
        </p:nvSpPr>
        <p:spPr bwMode="auto">
          <a:xfrm>
            <a:off x="1258888" y="4508500"/>
            <a:ext cx="144462" cy="360363"/>
          </a:xfrm>
          <a:prstGeom prst="downArrow">
            <a:avLst>
              <a:gd name="adj1" fmla="val 50000"/>
              <a:gd name="adj2" fmla="val 62363"/>
            </a:avLst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1625"/>
            <a:ext cx="7856537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DISCUSSÃO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08150"/>
            <a:ext cx="7343775" cy="44577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pt-BR" sz="2400" b="1" i="1" smtClean="0">
                <a:solidFill>
                  <a:schemeClr val="tx2"/>
                </a:solidFill>
              </a:rPr>
              <a:t>Incorporação da intervenção à rotina do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2400" b="1" i="1" smtClean="0">
                <a:solidFill>
                  <a:schemeClr val="tx2"/>
                </a:solidFill>
              </a:rPr>
              <a:t>serviço 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2400" b="1" i="1" u="sng" smtClean="0">
              <a:solidFill>
                <a:schemeClr val="tx2"/>
              </a:solidFill>
            </a:endParaRPr>
          </a:p>
          <a:p>
            <a:pPr algn="just" eaLnBrk="1" hangingPunct="1">
              <a:buFont typeface="Wingdings" pitchFamily="2" charset="2"/>
              <a:buChar char="l"/>
            </a:pPr>
            <a:r>
              <a:rPr lang="pt-BR" sz="2400" smtClean="0"/>
              <a:t>Continuação do programa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2400" smtClean="0"/>
              <a:t>              </a:t>
            </a:r>
            <a:r>
              <a:rPr lang="pt-BR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r>
              <a:rPr lang="pt-BR" sz="2400" smtClean="0"/>
              <a:t>quinzenal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2400" smtClean="0"/>
              <a:t>              </a:t>
            </a:r>
            <a:r>
              <a:rPr lang="pt-BR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r>
              <a:rPr lang="pt-BR" sz="2400" smtClean="0"/>
              <a:t>HGT 3x/semana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2400" smtClean="0"/>
          </a:p>
          <a:p>
            <a:pPr algn="just" eaLnBrk="1" hangingPunct="1">
              <a:buFont typeface="Wingdings" pitchFamily="2" charset="2"/>
              <a:buChar char="l"/>
            </a:pPr>
            <a:r>
              <a:rPr lang="pt-BR" sz="2400" smtClean="0"/>
              <a:t>Ampliação para outras unidades</a:t>
            </a:r>
          </a:p>
          <a:p>
            <a:pPr algn="just" eaLnBrk="1" hangingPunct="1">
              <a:buFont typeface="Wingdings" pitchFamily="2" charset="2"/>
              <a:buChar char="l"/>
            </a:pPr>
            <a:endParaRPr lang="pt-BR" sz="2400" smtClean="0"/>
          </a:p>
          <a:p>
            <a:pPr algn="just" eaLnBrk="1" hangingPunct="1"/>
            <a:endParaRPr lang="pt-BR" sz="2400" smtClean="0"/>
          </a:p>
        </p:txBody>
      </p:sp>
      <p:pic>
        <p:nvPicPr>
          <p:cNvPr id="189443" name="Picture 4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458075" cy="111125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REFLEXÃO CRÍTICA</a:t>
            </a:r>
          </a:p>
        </p:txBody>
      </p:sp>
      <p:sp>
        <p:nvSpPr>
          <p:cNvPr id="190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715250" cy="4568825"/>
          </a:xfrm>
        </p:spPr>
        <p:txBody>
          <a:bodyPr/>
          <a:lstStyle/>
          <a:p>
            <a:pPr eaLnBrk="1" hangingPunct="1"/>
            <a:endParaRPr lang="pt-BR" sz="2800" b="1" i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2400" b="1" i="1" smtClean="0">
                <a:solidFill>
                  <a:schemeClr val="tx2"/>
                </a:solidFill>
              </a:rPr>
              <a:t>Expectativas</a:t>
            </a:r>
          </a:p>
          <a:p>
            <a:pPr eaLnBrk="1" hangingPunct="1"/>
            <a:endParaRPr lang="pt-BR" sz="2400" b="1" i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Char char="p"/>
            </a:pPr>
            <a:r>
              <a:rPr lang="pt-BR" sz="2400" smtClean="0"/>
              <a:t>Ansiedade</a:t>
            </a:r>
          </a:p>
          <a:p>
            <a:pPr eaLnBrk="1" hangingPunct="1">
              <a:buFont typeface="Wingdings" pitchFamily="2" charset="2"/>
              <a:buChar char="p"/>
            </a:pPr>
            <a:endParaRPr lang="pt-BR" sz="2400" smtClean="0"/>
          </a:p>
          <a:p>
            <a:pPr eaLnBrk="1" hangingPunct="1">
              <a:buFont typeface="Wingdings" pitchFamily="2" charset="2"/>
              <a:buChar char="p"/>
            </a:pPr>
            <a:r>
              <a:rPr lang="pt-BR" sz="2400" smtClean="0"/>
              <a:t>Ampliar meus conhecimentos e com isso melhorar minha atuação na prevenção da saúde</a:t>
            </a:r>
            <a:r>
              <a:rPr lang="pt-BR" sz="3300" smtClean="0"/>
              <a:t> </a:t>
            </a:r>
          </a:p>
        </p:txBody>
      </p:sp>
      <p:pic>
        <p:nvPicPr>
          <p:cNvPr id="190467" name="Picture 4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REFLEXÃO CRÍTICA</a:t>
            </a:r>
          </a:p>
        </p:txBody>
      </p:sp>
      <p:sp>
        <p:nvSpPr>
          <p:cNvPr id="191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712075" cy="4384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z="2400" b="1" i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2400" b="1" i="1" smtClean="0">
                <a:solidFill>
                  <a:schemeClr val="tx2"/>
                </a:solidFill>
              </a:rPr>
              <a:t>Prática profissional</a:t>
            </a:r>
          </a:p>
          <a:p>
            <a:pPr eaLnBrk="1" hangingPunct="1">
              <a:buFont typeface="Wingdings" pitchFamily="2" charset="2"/>
              <a:buNone/>
            </a:pPr>
            <a:endParaRPr lang="pt-BR" sz="2400" b="1" i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Char char="p"/>
            </a:pPr>
            <a:r>
              <a:rPr lang="pt-BR" sz="2400" smtClean="0"/>
              <a:t>Ver a realidade da saúde de Colorado</a:t>
            </a:r>
          </a:p>
          <a:p>
            <a:pPr eaLnBrk="1" hangingPunct="1">
              <a:buFont typeface="Wingdings" pitchFamily="2" charset="2"/>
              <a:buChar char="p"/>
            </a:pPr>
            <a:endParaRPr lang="pt-BR" sz="2400" smtClean="0"/>
          </a:p>
          <a:p>
            <a:pPr eaLnBrk="1" hangingPunct="1">
              <a:buFont typeface="Wingdings" pitchFamily="2" charset="2"/>
              <a:buChar char="p"/>
            </a:pPr>
            <a:r>
              <a:rPr lang="pt-BR" sz="2400" smtClean="0"/>
              <a:t>Retorno aos estudos         reciclagem</a:t>
            </a:r>
          </a:p>
          <a:p>
            <a:pPr eaLnBrk="1" hangingPunct="1">
              <a:buFont typeface="Wingdings" pitchFamily="2" charset="2"/>
              <a:buChar char="p"/>
            </a:pPr>
            <a:endParaRPr lang="pt-BR" sz="2400" smtClean="0"/>
          </a:p>
          <a:p>
            <a:pPr eaLnBrk="1" hangingPunct="1">
              <a:buFont typeface="Wingdings" pitchFamily="2" charset="2"/>
              <a:buChar char="p"/>
            </a:pPr>
            <a:r>
              <a:rPr lang="pt-BR" sz="2400" smtClean="0"/>
              <a:t>Qualificação da prática clínica</a:t>
            </a:r>
          </a:p>
          <a:p>
            <a:pPr eaLnBrk="1" hangingPunct="1">
              <a:buFont typeface="Wingdings" pitchFamily="2" charset="2"/>
              <a:buChar char="p"/>
            </a:pPr>
            <a:endParaRPr lang="pt-BR" sz="2400" smtClean="0"/>
          </a:p>
          <a:p>
            <a:pPr eaLnBrk="1" hangingPunct="1">
              <a:buFont typeface="Wingdings" pitchFamily="2" charset="2"/>
              <a:buChar char="u"/>
            </a:pPr>
            <a:endParaRPr lang="pt-BR" sz="2400" smtClean="0"/>
          </a:p>
          <a:p>
            <a:pPr eaLnBrk="1" hangingPunct="1">
              <a:buFont typeface="Wingdings" pitchFamily="2" charset="2"/>
              <a:buChar char="u"/>
            </a:pPr>
            <a:endParaRPr lang="pt-BR" sz="2400" smtClean="0"/>
          </a:p>
          <a:p>
            <a:pPr eaLnBrk="1" hangingPunct="1">
              <a:buFont typeface="Wingdings" pitchFamily="2" charset="2"/>
              <a:buChar char="u"/>
            </a:pPr>
            <a:endParaRPr lang="pt-BR" smtClean="0"/>
          </a:p>
        </p:txBody>
      </p:sp>
      <p:sp>
        <p:nvSpPr>
          <p:cNvPr id="191491" name="AutoShape 4"/>
          <p:cNvSpPr>
            <a:spLocks noChangeArrowheads="1"/>
          </p:cNvSpPr>
          <p:nvPr/>
        </p:nvSpPr>
        <p:spPr bwMode="auto">
          <a:xfrm>
            <a:off x="4859338" y="3933825"/>
            <a:ext cx="503237" cy="215900"/>
          </a:xfrm>
          <a:prstGeom prst="rightArrow">
            <a:avLst>
              <a:gd name="adj1" fmla="val 50000"/>
              <a:gd name="adj2" fmla="val 582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191492" name="Picture 5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AutoShape 9"/>
          <p:cNvSpPr>
            <a:spLocks noChangeArrowheads="1"/>
          </p:cNvSpPr>
          <p:nvPr/>
        </p:nvSpPr>
        <p:spPr bwMode="auto">
          <a:xfrm>
            <a:off x="3492500" y="1412875"/>
            <a:ext cx="3024188" cy="914400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2514" name="AutoShape 7"/>
          <p:cNvSpPr>
            <a:spLocks noChangeArrowheads="1"/>
          </p:cNvSpPr>
          <p:nvPr/>
        </p:nvSpPr>
        <p:spPr bwMode="auto">
          <a:xfrm>
            <a:off x="5003800" y="2370138"/>
            <a:ext cx="3744913" cy="10588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2515" name="AutoShape 5"/>
          <p:cNvSpPr>
            <a:spLocks noChangeArrowheads="1"/>
          </p:cNvSpPr>
          <p:nvPr/>
        </p:nvSpPr>
        <p:spPr bwMode="auto">
          <a:xfrm>
            <a:off x="1258888" y="2349500"/>
            <a:ext cx="2808287" cy="9350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251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1625"/>
            <a:ext cx="7856537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REFLEXÃO CRÍTICA</a:t>
            </a:r>
          </a:p>
        </p:txBody>
      </p:sp>
      <p:sp>
        <p:nvSpPr>
          <p:cNvPr id="192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745413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i="1" smtClean="0">
                <a:solidFill>
                  <a:schemeClr val="tx2"/>
                </a:solidFill>
              </a:rPr>
              <a:t>Aprendizados      </a:t>
            </a:r>
            <a:r>
              <a:rPr lang="pt-BR" sz="2400" b="1" i="1" smtClean="0">
                <a:solidFill>
                  <a:srgbClr val="FF3300"/>
                </a:solidFill>
              </a:rPr>
              <a:t>MUDANÇA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smtClean="0"/>
              <a:t>   ACOLHIMENTO                   TRABALHO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smtClean="0"/>
              <a:t>                                       MULTIDISCIPLINAR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smtClean="0"/>
              <a:t> </a:t>
            </a:r>
            <a:r>
              <a:rPr lang="pt-BR" sz="2000" b="1" smtClean="0"/>
              <a:t>CONTROLE DA DOENÇA</a:t>
            </a:r>
            <a:r>
              <a:rPr lang="pt-BR" sz="2400" b="1" smtClean="0"/>
              <a:t>             </a:t>
            </a:r>
            <a:r>
              <a:rPr lang="pt-BR" sz="2000" b="1" smtClean="0"/>
              <a:t>MELHORIA DO   							SERVIÇO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b="1" smtClean="0"/>
              <a:t> Adesão ao tratamento                      </a:t>
            </a:r>
            <a:r>
              <a:rPr lang="pt-BR" sz="2400" b="1" smtClean="0"/>
              <a:t> </a:t>
            </a:r>
            <a:r>
              <a:rPr lang="pt-BR" sz="2000" b="1" smtClean="0"/>
              <a:t>Prevenção</a:t>
            </a:r>
            <a:r>
              <a:rPr lang="pt-BR" sz="2400" b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b="1" smtClean="0"/>
              <a:t> 		Autocuidado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b="1" smtClean="0"/>
              <a:t>        Qualidade de vida</a:t>
            </a:r>
          </a:p>
        </p:txBody>
      </p:sp>
      <p:sp>
        <p:nvSpPr>
          <p:cNvPr id="192518" name="AutoShape 4"/>
          <p:cNvSpPr>
            <a:spLocks noChangeArrowheads="1"/>
          </p:cNvSpPr>
          <p:nvPr/>
        </p:nvSpPr>
        <p:spPr bwMode="auto">
          <a:xfrm rot="-8069949">
            <a:off x="3602038" y="3003550"/>
            <a:ext cx="1827212" cy="17605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1567 w 21600"/>
              <a:gd name="T25" fmla="*/ 1641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464" y="0"/>
                </a:moveTo>
                <a:lnTo>
                  <a:pt x="13327" y="6171"/>
                </a:lnTo>
                <a:lnTo>
                  <a:pt x="16413" y="6171"/>
                </a:lnTo>
                <a:lnTo>
                  <a:pt x="16413" y="16413"/>
                </a:lnTo>
                <a:lnTo>
                  <a:pt x="6171" y="16413"/>
                </a:lnTo>
                <a:lnTo>
                  <a:pt x="6171" y="13327"/>
                </a:lnTo>
                <a:lnTo>
                  <a:pt x="0" y="17464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192519" name="Picture 8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6"/>
          <p:cNvSpPr>
            <a:spLocks noChangeArrowheads="1"/>
          </p:cNvSpPr>
          <p:nvPr/>
        </p:nvSpPr>
        <p:spPr bwMode="auto">
          <a:xfrm>
            <a:off x="1331913" y="4437063"/>
            <a:ext cx="4248150" cy="1512887"/>
          </a:xfrm>
          <a:prstGeom prst="rightArrowCallout">
            <a:avLst>
              <a:gd name="adj1" fmla="val 25000"/>
              <a:gd name="adj2" fmla="val 25000"/>
              <a:gd name="adj3" fmla="val 46800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1625"/>
            <a:ext cx="7856537" cy="1143000"/>
          </a:xfrm>
        </p:spPr>
        <p:txBody>
          <a:bodyPr/>
          <a:lstStyle/>
          <a:p>
            <a:r>
              <a:rPr lang="pt-BR" sz="3200" b="1" i="1" smtClean="0"/>
              <a:t>INTRODUÇÃO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613" y="1557338"/>
            <a:ext cx="7712075" cy="53006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smtClean="0"/>
              <a:t>O diabetes mellitus (DM) é uma doença crônica não transmissível, que apresenta crescentes taxas de prevalência e incidência no Brasil e no mundo e por isso tornou-se uma grave questão de saúde pública.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smtClean="0"/>
              <a:t>Controle Glicêmico Inadequado      Complicações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4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smtClean="0"/>
              <a:t>    Estilo de Vida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smtClean="0"/>
              <a:t>    Atividades Físicas                        2x mais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smtClean="0"/>
              <a:t>    Dieta Adequada 		           Efetivo</a:t>
            </a:r>
          </a:p>
          <a:p>
            <a:pPr>
              <a:lnSpc>
                <a:spcPct val="80000"/>
              </a:lnSpc>
            </a:pPr>
            <a:endParaRPr lang="pt-BR" sz="24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400" smtClean="0"/>
              <a:t>                             </a:t>
            </a:r>
          </a:p>
        </p:txBody>
      </p:sp>
      <p:sp>
        <p:nvSpPr>
          <p:cNvPr id="29700" name="AutoShape 5"/>
          <p:cNvSpPr>
            <a:spLocks noChangeArrowheads="1"/>
          </p:cNvSpPr>
          <p:nvPr/>
        </p:nvSpPr>
        <p:spPr bwMode="auto">
          <a:xfrm>
            <a:off x="5938838" y="3571875"/>
            <a:ext cx="433387" cy="144463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INTRODUÇÃO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84313"/>
            <a:ext cx="7921625" cy="4897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z="2800" b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2400" b="1" smtClean="0">
                <a:solidFill>
                  <a:schemeClr val="tx2"/>
                </a:solidFill>
              </a:rPr>
              <a:t>Colorado </a:t>
            </a:r>
            <a:r>
              <a:rPr lang="pt-BR" sz="2400" smtClean="0"/>
              <a:t>           3700 habitantes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                          ESF 100%:equipe multidisciplinar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                          03 unidades básicas de saúde</a:t>
            </a:r>
          </a:p>
          <a:p>
            <a:pPr eaLnBrk="1" hangingPunct="1">
              <a:buFont typeface="Wingdings" pitchFamily="2" charset="2"/>
              <a:buNone/>
            </a:pPr>
            <a:endParaRPr lang="pt-BR" sz="2400" smtClean="0"/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Unidade Básica de Saúde Vila Padre Osmari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         380 habitantes             17 diabéticos</a:t>
            </a:r>
          </a:p>
          <a:p>
            <a:pPr eaLnBrk="1" hangingPunct="1">
              <a:buFont typeface="Wingdings" pitchFamily="2" charset="2"/>
              <a:buNone/>
            </a:pPr>
            <a:endParaRPr lang="pt-BR" sz="2400" smtClean="0"/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      202            178                    6                 11</a:t>
            </a:r>
          </a:p>
        </p:txBody>
      </p:sp>
      <p:sp>
        <p:nvSpPr>
          <p:cNvPr id="30723" name="AutoShape 4"/>
          <p:cNvSpPr>
            <a:spLocks noChangeArrowheads="1"/>
          </p:cNvSpPr>
          <p:nvPr/>
        </p:nvSpPr>
        <p:spPr bwMode="auto">
          <a:xfrm>
            <a:off x="3276600" y="2565400"/>
            <a:ext cx="433388" cy="144463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0724" name="AutoShape 5"/>
          <p:cNvSpPr>
            <a:spLocks noChangeArrowheads="1"/>
          </p:cNvSpPr>
          <p:nvPr/>
        </p:nvSpPr>
        <p:spPr bwMode="auto">
          <a:xfrm>
            <a:off x="3276600" y="3429000"/>
            <a:ext cx="433388" cy="144463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>
            <a:off x="3276600" y="2133600"/>
            <a:ext cx="433388" cy="144463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726" name="AutoShape 7"/>
          <p:cNvSpPr>
            <a:spLocks noChangeArrowheads="1"/>
          </p:cNvSpPr>
          <p:nvPr/>
        </p:nvSpPr>
        <p:spPr bwMode="auto">
          <a:xfrm>
            <a:off x="4930775" y="4724400"/>
            <a:ext cx="433388" cy="144463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727" name="AutoShape 8"/>
          <p:cNvSpPr>
            <a:spLocks noChangeArrowheads="1"/>
          </p:cNvSpPr>
          <p:nvPr/>
        </p:nvSpPr>
        <p:spPr bwMode="auto">
          <a:xfrm rot="-8321898">
            <a:off x="2916238" y="4868863"/>
            <a:ext cx="681037" cy="6254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1816 w 21600"/>
              <a:gd name="T25" fmla="*/ 13678 h 21600"/>
              <a:gd name="T26" fmla="*/ 17179 w 21600"/>
              <a:gd name="T27" fmla="*/ 1717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403"/>
                </a:lnTo>
                <a:lnTo>
                  <a:pt x="13678" y="6403"/>
                </a:lnTo>
                <a:lnTo>
                  <a:pt x="13678" y="13678"/>
                </a:lnTo>
                <a:lnTo>
                  <a:pt x="6403" y="13678"/>
                </a:lnTo>
                <a:lnTo>
                  <a:pt x="6403" y="9257"/>
                </a:lnTo>
                <a:lnTo>
                  <a:pt x="0" y="15429"/>
                </a:lnTo>
                <a:lnTo>
                  <a:pt x="6403" y="21600"/>
                </a:lnTo>
                <a:lnTo>
                  <a:pt x="6403" y="17179"/>
                </a:lnTo>
                <a:lnTo>
                  <a:pt x="17179" y="17179"/>
                </a:lnTo>
                <a:lnTo>
                  <a:pt x="17179" y="6403"/>
                </a:lnTo>
                <a:lnTo>
                  <a:pt x="21600" y="6403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28" name="AutoShape 9"/>
          <p:cNvSpPr>
            <a:spLocks noChangeArrowheads="1"/>
          </p:cNvSpPr>
          <p:nvPr/>
        </p:nvSpPr>
        <p:spPr bwMode="auto">
          <a:xfrm rot="-8321898">
            <a:off x="6443663" y="4868863"/>
            <a:ext cx="681037" cy="6254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1816 w 21600"/>
              <a:gd name="T25" fmla="*/ 13678 h 21600"/>
              <a:gd name="T26" fmla="*/ 17179 w 21600"/>
              <a:gd name="T27" fmla="*/ 1717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403"/>
                </a:lnTo>
                <a:lnTo>
                  <a:pt x="13678" y="6403"/>
                </a:lnTo>
                <a:lnTo>
                  <a:pt x="13678" y="13678"/>
                </a:lnTo>
                <a:lnTo>
                  <a:pt x="6403" y="13678"/>
                </a:lnTo>
                <a:lnTo>
                  <a:pt x="6403" y="9257"/>
                </a:lnTo>
                <a:lnTo>
                  <a:pt x="0" y="15429"/>
                </a:lnTo>
                <a:lnTo>
                  <a:pt x="6403" y="21600"/>
                </a:lnTo>
                <a:lnTo>
                  <a:pt x="6403" y="17179"/>
                </a:lnTo>
                <a:lnTo>
                  <a:pt x="17179" y="17179"/>
                </a:lnTo>
                <a:lnTo>
                  <a:pt x="17179" y="6403"/>
                </a:lnTo>
                <a:lnTo>
                  <a:pt x="21600" y="6403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30729" name="Picture 12" descr="MC90030365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5373688"/>
            <a:ext cx="536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15" descr="ANd9GcQhsK6E3nKwO6OgdWO6nk7PJgNDDcfMrwgMBy7d559cnH9ypQzW-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5229225"/>
            <a:ext cx="6016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16" descr="MC90030365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5373688"/>
            <a:ext cx="536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Picture 17" descr="ANd9GcQhsK6E3nKwO6OgdWO6nk7PJgNDDcfMrwgMBy7d559cnH9ypQzW-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5229225"/>
            <a:ext cx="6016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Picture 5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25438"/>
            <a:ext cx="7853362" cy="1158875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INTRODUÇÃO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71525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</a:pPr>
            <a:endParaRPr lang="pt-B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pt-BR" sz="2400" smtClean="0"/>
              <a:t>Diabéticos acompanhados a cada 2 meses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/>
              <a:t>         </a:t>
            </a:r>
            <a:r>
              <a:rPr lang="pt-BR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r>
              <a:rPr lang="pt-BR" sz="2400" smtClean="0"/>
              <a:t>Aferição de sinais e peso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/>
              <a:t>         </a:t>
            </a:r>
            <a:r>
              <a:rPr lang="pt-BR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r>
              <a:rPr lang="pt-BR" sz="2400" smtClean="0"/>
              <a:t>Recebem medicação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/>
              <a:t>         </a:t>
            </a:r>
            <a:r>
              <a:rPr lang="pt-BR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r>
              <a:rPr lang="pt-BR" sz="2400" smtClean="0"/>
              <a:t>Controle de exames de rotina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/>
              <a:t>        </a:t>
            </a:r>
            <a:r>
              <a:rPr lang="pt-BR" sz="2400" smtClean="0">
                <a:solidFill>
                  <a:schemeClr val="tx2"/>
                </a:solidFill>
              </a:rPr>
              <a:t> </a:t>
            </a:r>
            <a:r>
              <a:rPr lang="pt-BR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r>
              <a:rPr lang="pt-BR" sz="2400" smtClean="0"/>
              <a:t>Sem controle das alterações glicêmicas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/>
              <a:t>        </a:t>
            </a:r>
            <a:r>
              <a:rPr lang="pt-BR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#</a:t>
            </a:r>
            <a:r>
              <a:rPr lang="pt-BR" sz="2400" smtClean="0"/>
              <a:t>Equipe mínima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pt-B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pt-BR" sz="2400" smtClean="0"/>
              <a:t>Equipe de saúde não segue protocolo para atendimento de DM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pt-BR" sz="16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smtClean="0"/>
          </a:p>
        </p:txBody>
      </p:sp>
      <p:pic>
        <p:nvPicPr>
          <p:cNvPr id="31747" name="Picture 5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313613" cy="1039812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OBJETIVOS</a:t>
            </a:r>
            <a:r>
              <a:rPr lang="pt-BR" sz="2800" b="1" i="1" smtClean="0"/>
              <a:t>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16113"/>
            <a:ext cx="7777162" cy="39608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pt-BR" sz="2200" smtClean="0"/>
              <a:t>Melhorar a atenção em saúde dos diabéticos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n"/>
            </a:pPr>
            <a:endParaRPr lang="pt-BR" sz="22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pt-BR" sz="2200" smtClean="0"/>
              <a:t>Melhorar a cobertura da atenção em saúde dos diabéticos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n"/>
            </a:pPr>
            <a:endParaRPr lang="pt-BR" sz="22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pt-BR" sz="2200" smtClean="0"/>
              <a:t>Melhorar a adesão dos diabéticos ao tratamento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n"/>
            </a:pPr>
            <a:endParaRPr lang="pt-BR" sz="22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pt-BR" sz="2200" smtClean="0"/>
              <a:t>Melhorar a qualidade do atendimento dos pacientes diabéticos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n"/>
            </a:pPr>
            <a:endParaRPr lang="pt-BR" sz="22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pt-BR" sz="2200" smtClean="0"/>
              <a:t>Realizar ações de prevenção e promoção da saúde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n"/>
            </a:pPr>
            <a:endParaRPr lang="pt-BR" sz="22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pt-BR" sz="2200" smtClean="0"/>
              <a:t>Aperfeiçoar o sistema de registro de informações </a:t>
            </a:r>
          </a:p>
          <a:p>
            <a:pPr algn="just" eaLnBrk="1" hangingPunct="1">
              <a:lnSpc>
                <a:spcPct val="80000"/>
              </a:lnSpc>
            </a:pPr>
            <a:endParaRPr lang="pt-BR" sz="2200" smtClean="0"/>
          </a:p>
        </p:txBody>
      </p:sp>
      <p:pic>
        <p:nvPicPr>
          <p:cNvPr id="32771" name="Picture 6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4248150" cy="1008063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METAS</a:t>
            </a:r>
          </a:p>
        </p:txBody>
      </p:sp>
      <p:pic>
        <p:nvPicPr>
          <p:cNvPr id="33794" name="Picture 4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Espaço Reservado para Conteúdo 6"/>
          <p:cNvSpPr>
            <a:spLocks noGrp="1"/>
          </p:cNvSpPr>
          <p:nvPr>
            <p:ph idx="1"/>
          </p:nvPr>
        </p:nvSpPr>
        <p:spPr>
          <a:xfrm>
            <a:off x="900113" y="1989138"/>
            <a:ext cx="7848600" cy="4535487"/>
          </a:xfrm>
        </p:spPr>
        <p:txBody>
          <a:bodyPr/>
          <a:lstStyle/>
          <a:p>
            <a:pPr algn="just" eaLnBrk="1" hangingPunct="1">
              <a:spcAft>
                <a:spcPts val="1000"/>
              </a:spcAft>
              <a:buFont typeface="Wingdings" pitchFamily="2" charset="2"/>
              <a:buChar char="­"/>
            </a:pPr>
            <a:r>
              <a:rPr lang="pt-BR" sz="2000" smtClean="0"/>
              <a:t>Cadastrar 100% dos diabéticos diagnosticados;</a:t>
            </a:r>
          </a:p>
          <a:p>
            <a:pPr algn="just" eaLnBrk="1" hangingPunct="1">
              <a:spcAft>
                <a:spcPts val="1000"/>
              </a:spcAft>
              <a:buFont typeface="Wingdings" pitchFamily="2" charset="2"/>
              <a:buChar char="­"/>
            </a:pPr>
            <a:r>
              <a:rPr lang="pt-BR" sz="2000" smtClean="0"/>
              <a:t>Capacitar 100% dos profissionais da Unidade Básica de Saúde (UBS) no atendimento ao paciente diabético conforme protocolos do Ministério da Saúde;</a:t>
            </a:r>
          </a:p>
          <a:p>
            <a:pPr algn="just" eaLnBrk="1" hangingPunct="1">
              <a:spcAft>
                <a:spcPts val="1000"/>
              </a:spcAft>
              <a:buFont typeface="Wingdings" pitchFamily="2" charset="2"/>
              <a:buChar char="­"/>
            </a:pPr>
            <a:r>
              <a:rPr lang="pt-BR" sz="2000" smtClean="0"/>
              <a:t>Realizar exame clínico apropriado em 100% das consultas, incluindo sinais vitais e exame físico dos pés;</a:t>
            </a:r>
          </a:p>
          <a:p>
            <a:pPr algn="just" eaLnBrk="1" hangingPunct="1">
              <a:spcAft>
                <a:spcPts val="1000"/>
              </a:spcAft>
              <a:buFont typeface="Wingdings" pitchFamily="2" charset="2"/>
              <a:buChar char="­"/>
            </a:pPr>
            <a:r>
              <a:rPr lang="pt-BR" sz="2000" smtClean="0"/>
              <a:t>Realização de exames complementares periódicos em 100% dos pacientes diabéticos cadastrados;</a:t>
            </a:r>
          </a:p>
          <a:p>
            <a:pPr algn="just" eaLnBrk="1" hangingPunct="1">
              <a:spcAft>
                <a:spcPts val="1000"/>
              </a:spcAft>
              <a:buFont typeface="Wingdings" pitchFamily="2" charset="2"/>
              <a:buChar char="­"/>
            </a:pPr>
            <a:r>
              <a:rPr lang="pt-BR" sz="2000" smtClean="0"/>
              <a:t>Garantir tratamento medicamentoso para 100% dos pacientes;</a:t>
            </a:r>
          </a:p>
          <a:p>
            <a:pPr algn="just" eaLnBrk="1" hangingPunct="1">
              <a:spcAft>
                <a:spcPts val="1000"/>
              </a:spcAft>
              <a:buFont typeface="Wingdings" pitchFamily="2" charset="2"/>
              <a:buChar char="­"/>
            </a:pPr>
            <a:r>
              <a:rPr lang="pt-BR" sz="2000" smtClean="0"/>
              <a:t>Manter ficha de acompanhamento de 100% dos diabéticos</a:t>
            </a:r>
            <a:r>
              <a:rPr lang="pt-BR" sz="1800" smtClean="0"/>
              <a:t>;</a:t>
            </a:r>
          </a:p>
          <a:p>
            <a:pPr algn="just" eaLnBrk="1" hangingPunct="1">
              <a:spcAft>
                <a:spcPts val="1000"/>
              </a:spcAft>
              <a:buFont typeface="Wingdings" pitchFamily="2" charset="2"/>
              <a:buChar char="§"/>
            </a:pPr>
            <a:endParaRPr lang="pt-BR" sz="1800" smtClean="0"/>
          </a:p>
          <a:p>
            <a:pPr algn="just" eaLnBrk="1" hangingPunct="1">
              <a:spcAft>
                <a:spcPts val="1000"/>
              </a:spcAft>
              <a:buFont typeface="Wingdings" pitchFamily="2" charset="2"/>
              <a:buChar char="§"/>
            </a:pPr>
            <a:endParaRPr lang="pt-BR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6913562" cy="1008063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METAS</a:t>
            </a:r>
          </a:p>
        </p:txBody>
      </p:sp>
      <p:pic>
        <p:nvPicPr>
          <p:cNvPr id="34818" name="Picture 4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Espaço Reservado para Conteúdo 6"/>
          <p:cNvSpPr>
            <a:spLocks noGrp="1"/>
          </p:cNvSpPr>
          <p:nvPr>
            <p:ph idx="1"/>
          </p:nvPr>
        </p:nvSpPr>
        <p:spPr>
          <a:xfrm>
            <a:off x="900113" y="1844675"/>
            <a:ext cx="7848600" cy="4032250"/>
          </a:xfrm>
        </p:spPr>
        <p:txBody>
          <a:bodyPr/>
          <a:lstStyle/>
          <a:p>
            <a:pPr algn="just" eaLnBrk="1" hangingPunct="1">
              <a:spcAft>
                <a:spcPts val="1000"/>
              </a:spcAft>
              <a:buFont typeface="Wingdings" pitchFamily="2" charset="2"/>
              <a:buChar char="­"/>
            </a:pPr>
            <a:r>
              <a:rPr lang="pt-BR" sz="2000" smtClean="0"/>
              <a:t>Diminuir em 50% o número de internações de pacientes por descompensação da doença;</a:t>
            </a:r>
          </a:p>
          <a:p>
            <a:pPr algn="just" eaLnBrk="1" hangingPunct="1">
              <a:spcAft>
                <a:spcPts val="1000"/>
              </a:spcAft>
              <a:buFont typeface="Wingdings" pitchFamily="2" charset="2"/>
              <a:buChar char="­"/>
            </a:pPr>
            <a:r>
              <a:rPr lang="pt-BR" sz="2000" smtClean="0"/>
              <a:t>Diminuir em 50% o uso de insulinoterapia e melhorar a qualidade de vida dos pacientes com DM; </a:t>
            </a:r>
          </a:p>
          <a:p>
            <a:pPr algn="just" eaLnBrk="1" hangingPunct="1">
              <a:spcAft>
                <a:spcPts val="1000"/>
              </a:spcAft>
              <a:buFont typeface="Wingdings" pitchFamily="2" charset="2"/>
              <a:buChar char="­"/>
            </a:pPr>
            <a:r>
              <a:rPr lang="pt-BR" sz="2000" smtClean="0"/>
              <a:t>Garantir orientação nutricional a 100% dos pacientes diabéticos;</a:t>
            </a:r>
          </a:p>
          <a:p>
            <a:pPr algn="just" eaLnBrk="1" hangingPunct="1">
              <a:spcAft>
                <a:spcPts val="1000"/>
              </a:spcAft>
              <a:buFont typeface="Wingdings" pitchFamily="2" charset="2"/>
              <a:buChar char="­"/>
            </a:pPr>
            <a:r>
              <a:rPr lang="pt-BR" sz="2000" smtClean="0"/>
              <a:t>Garantir orientação em relação à prática de atividade física a 100% dos pacientes diabéticos;</a:t>
            </a:r>
          </a:p>
          <a:p>
            <a:pPr algn="just" eaLnBrk="1" hangingPunct="1">
              <a:spcAft>
                <a:spcPts val="1000"/>
              </a:spcAft>
              <a:buFont typeface="Wingdings" pitchFamily="2" charset="2"/>
              <a:buChar char="­"/>
            </a:pPr>
            <a:r>
              <a:rPr lang="pt-BR" sz="2000" smtClean="0"/>
              <a:t>Orientar 100% dos pacientes com DM sobre os riscos do tabagismo. </a:t>
            </a:r>
          </a:p>
          <a:p>
            <a:pPr algn="just" eaLnBrk="1" hangingPunct="1">
              <a:spcAft>
                <a:spcPts val="1000"/>
              </a:spcAft>
              <a:buFont typeface="Wingdings" pitchFamily="2" charset="2"/>
              <a:buChar char="§"/>
            </a:pPr>
            <a:endParaRPr 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11250"/>
          </a:xfrm>
        </p:spPr>
        <p:txBody>
          <a:bodyPr/>
          <a:lstStyle/>
          <a:p>
            <a:pPr eaLnBrk="1" hangingPunct="1"/>
            <a:r>
              <a:rPr lang="pt-BR" sz="3200" b="1" i="1" smtClean="0"/>
              <a:t>METODOLOGIA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931150" cy="4895850"/>
          </a:xfrm>
        </p:spPr>
        <p:txBody>
          <a:bodyPr/>
          <a:lstStyle/>
          <a:p>
            <a:pPr eaLnBrk="1" hangingPunct="1">
              <a:buFont typeface="Wingdings" pitchFamily="2" charset="2"/>
              <a:buChar char="u"/>
            </a:pPr>
            <a:r>
              <a:rPr lang="pt-BR" sz="2400" smtClean="0"/>
              <a:t>Protocolo de Diabetes Mellitus do Ministério da Saúde 2006</a:t>
            </a:r>
          </a:p>
          <a:p>
            <a:pPr eaLnBrk="1" hangingPunct="1">
              <a:buFont typeface="Wingdings" pitchFamily="2" charset="2"/>
              <a:buChar char="u"/>
            </a:pPr>
            <a:endParaRPr lang="pt-BR" sz="2400" smtClean="0"/>
          </a:p>
          <a:p>
            <a:pPr eaLnBrk="1" hangingPunct="1">
              <a:buFont typeface="Wingdings" pitchFamily="2" charset="2"/>
              <a:buChar char="u"/>
            </a:pPr>
            <a:r>
              <a:rPr lang="pt-BR" sz="2400" smtClean="0"/>
              <a:t>Intervenção de Março à Julho de 2012</a:t>
            </a:r>
          </a:p>
          <a:p>
            <a:pPr eaLnBrk="1" hangingPunct="1">
              <a:buFont typeface="Wingdings" pitchFamily="2" charset="2"/>
              <a:buChar char="u"/>
            </a:pPr>
            <a:endParaRPr lang="pt-BR" sz="2400" smtClean="0"/>
          </a:p>
          <a:p>
            <a:pPr eaLnBrk="1" hangingPunct="1">
              <a:buFont typeface="Wingdings" pitchFamily="2" charset="2"/>
              <a:buChar char="u"/>
            </a:pPr>
            <a:r>
              <a:rPr lang="pt-BR" sz="2400" smtClean="0"/>
              <a:t>Ações em quatro eixos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      -Organização e Gestão dos Serviços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      -Qualificação da Prática Clínica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      -Engajamento Público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      -Monitoramento e Avaliação</a:t>
            </a:r>
          </a:p>
        </p:txBody>
      </p:sp>
      <p:pic>
        <p:nvPicPr>
          <p:cNvPr id="35843" name="Picture 4" descr="ANd9GcSKLSDgpClFfeimAJoD7irLooAXYZNF5QYs4UZHQlDGk9eLRGyk4Kwlj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3034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</TotalTime>
  <Words>647</Words>
  <Application>Microsoft Office PowerPoint</Application>
  <PresentationFormat>On-screen Show (4:3)</PresentationFormat>
  <Paragraphs>195</Paragraphs>
  <Slides>27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3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27</vt:i4>
      </vt:variant>
    </vt:vector>
  </HeadingPairs>
  <TitlesOfParts>
    <vt:vector size="37" baseType="lpstr">
      <vt:lpstr>Verdana</vt:lpstr>
      <vt:lpstr>Arial</vt:lpstr>
      <vt:lpstr>Wingdings</vt:lpstr>
      <vt:lpstr>Calibri</vt:lpstr>
      <vt:lpstr>Arial Black</vt:lpstr>
      <vt:lpstr>Eclipse</vt:lpstr>
      <vt:lpstr>Tema do Office</vt:lpstr>
      <vt:lpstr>Eclipse</vt:lpstr>
      <vt:lpstr>Gráfico</vt:lpstr>
      <vt:lpstr>Planilha</vt:lpstr>
      <vt:lpstr>Melhoria da atenção em saúde de portadores de Diabetes Mellitus tipo II, Unidade Básica de saúde São João Batista, Colorado-RS</vt:lpstr>
      <vt:lpstr> ROTEIRO DA APRESENTAÇÃO</vt:lpstr>
      <vt:lpstr>INTRODUÇÃO</vt:lpstr>
      <vt:lpstr>INTRODUÇÃO</vt:lpstr>
      <vt:lpstr>INTRODUÇÃO</vt:lpstr>
      <vt:lpstr>OBJETIVOS </vt:lpstr>
      <vt:lpstr>METAS</vt:lpstr>
      <vt:lpstr>METAS</vt:lpstr>
      <vt:lpstr>METODOLOGIA</vt:lpstr>
      <vt:lpstr> 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 </vt:lpstr>
      <vt:lpstr>RESULTADOS</vt:lpstr>
      <vt:lpstr>RESULTADOS</vt:lpstr>
      <vt:lpstr>DISCUSSÃO</vt:lpstr>
      <vt:lpstr>DISCUSSÃO</vt:lpstr>
      <vt:lpstr>DISCUSSÃO</vt:lpstr>
      <vt:lpstr>DISCUSSÃO</vt:lpstr>
      <vt:lpstr>REFLEXÃO CRÍTICA</vt:lpstr>
      <vt:lpstr>REFLEXÃO CRÍTICA</vt:lpstr>
      <vt:lpstr>REFLEXÃO CRÍTICA</vt:lpstr>
    </vt:vector>
  </TitlesOfParts>
  <Company>Claudiéli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EM SAÚDE DE PORTADORES DE DIABETES MELLITUS TIPO II, UNIDADE BÁSICA DE SAÚDE SÃO JOÃO BATISTA, COLORADO-RS</dc:title>
  <dc:creator>Claudiéli</dc:creator>
  <cp:lastModifiedBy>Claudiéli</cp:lastModifiedBy>
  <cp:revision>53</cp:revision>
  <dcterms:created xsi:type="dcterms:W3CDTF">2012-09-11T02:40:43Z</dcterms:created>
  <dcterms:modified xsi:type="dcterms:W3CDTF">2012-10-07T19:42:14Z</dcterms:modified>
</cp:coreProperties>
</file>